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E785-A4FC-4F07-9D4F-B072D74CF5D2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1E44-D0F9-4350-84C8-F671CF217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E785-A4FC-4F07-9D4F-B072D74CF5D2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1E44-D0F9-4350-84C8-F671CF217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E785-A4FC-4F07-9D4F-B072D74CF5D2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1E44-D0F9-4350-84C8-F671CF217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E785-A4FC-4F07-9D4F-B072D74CF5D2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1E44-D0F9-4350-84C8-F671CF217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E785-A4FC-4F07-9D4F-B072D74CF5D2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1E44-D0F9-4350-84C8-F671CF217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E785-A4FC-4F07-9D4F-B072D74CF5D2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1E44-D0F9-4350-84C8-F671CF217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E785-A4FC-4F07-9D4F-B072D74CF5D2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1E44-D0F9-4350-84C8-F671CF217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E785-A4FC-4F07-9D4F-B072D74CF5D2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1E44-D0F9-4350-84C8-F671CF217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E785-A4FC-4F07-9D4F-B072D74CF5D2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1E44-D0F9-4350-84C8-F671CF2179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E785-A4FC-4F07-9D4F-B072D74CF5D2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1E44-D0F9-4350-84C8-F671CF2179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E785-A4FC-4F07-9D4F-B072D74CF5D2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501E44-D0F9-4350-84C8-F671CF2179C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B501E44-D0F9-4350-84C8-F671CF2179C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EB7E785-A4FC-4F07-9D4F-B072D74CF5D2}" type="datetimeFigureOut">
              <a:rPr lang="en-US" smtClean="0"/>
              <a:t>3/20/2017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5: Kata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Infleksinya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Tatan</a:t>
            </a:r>
            <a:r>
              <a:rPr lang="en-US" dirty="0" smtClean="0"/>
              <a:t> </a:t>
            </a:r>
            <a:r>
              <a:rPr lang="en-US" dirty="0" err="1" smtClean="0"/>
              <a:t>Tawami</a:t>
            </a:r>
            <a:r>
              <a:rPr lang="en-US" dirty="0" smtClean="0"/>
              <a:t>, S.S., </a:t>
            </a:r>
            <a:r>
              <a:rPr lang="en-US" dirty="0" err="1" smtClean="0"/>
              <a:t>M.Hum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641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Bentuk</a:t>
            </a:r>
            <a:r>
              <a:rPr lang="en-US" dirty="0"/>
              <a:t> Kata Benda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Kata </a:t>
            </a:r>
            <a:r>
              <a:rPr lang="en-US" dirty="0" err="1" smtClean="0"/>
              <a:t>benda</a:t>
            </a:r>
            <a:r>
              <a:rPr lang="en-US" dirty="0" smtClean="0"/>
              <a:t> yang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jamaknya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‘zero plural’ noun. </a:t>
            </a:r>
            <a:r>
              <a:rPr lang="en-US" dirty="0" err="1" smtClean="0"/>
              <a:t>Aspek</a:t>
            </a:r>
            <a:r>
              <a:rPr lang="en-US" i="1" dirty="0" smtClean="0"/>
              <a:t> </a:t>
            </a:r>
            <a:r>
              <a:rPr lang="en-US" dirty="0" err="1" smtClean="0"/>
              <a:t>semantik</a:t>
            </a:r>
            <a:r>
              <a:rPr lang="en-US" dirty="0" smtClean="0"/>
              <a:t> yang </a:t>
            </a:r>
            <a:r>
              <a:rPr lang="en-US" dirty="0" err="1" smtClean="0"/>
              <a:t>melekat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mengindikasikan</a:t>
            </a:r>
            <a:r>
              <a:rPr lang="en-US" dirty="0" smtClean="0"/>
              <a:t> </a:t>
            </a:r>
            <a:r>
              <a:rPr lang="en-US" dirty="0" err="1" smtClean="0"/>
              <a:t>binatang</a:t>
            </a:r>
            <a:r>
              <a:rPr lang="en-US" dirty="0" smtClean="0"/>
              <a:t>, </a:t>
            </a:r>
            <a:r>
              <a:rPr lang="en-US" dirty="0" err="1" smtClean="0"/>
              <a:t>burung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ikan</a:t>
            </a:r>
            <a:r>
              <a:rPr lang="en-US" dirty="0" smtClean="0"/>
              <a:t> yang </a:t>
            </a:r>
            <a:r>
              <a:rPr lang="en-US" dirty="0" err="1" smtClean="0"/>
              <a:t>diternakan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diburu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. </a:t>
            </a:r>
          </a:p>
          <a:p>
            <a:r>
              <a:rPr lang="en-US" i="1" dirty="0" smtClean="0"/>
              <a:t>Scissors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pants 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jamak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tunggalnya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 </a:t>
            </a:r>
            <a:r>
              <a:rPr lang="en-US" i="1" dirty="0" err="1" smtClean="0"/>
              <a:t>bentuk</a:t>
            </a:r>
            <a:r>
              <a:rPr lang="en-US" i="1" dirty="0" smtClean="0"/>
              <a:t> </a:t>
            </a:r>
            <a:r>
              <a:rPr lang="en-US" i="1" dirty="0" err="1" smtClean="0"/>
              <a:t>ferifrastik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b="1" i="1" dirty="0" smtClean="0"/>
              <a:t>a pair</a:t>
            </a:r>
            <a:r>
              <a:rPr lang="en-US" i="1" dirty="0" smtClean="0"/>
              <a:t> of pants</a:t>
            </a:r>
            <a:r>
              <a:rPr lang="en-US" dirty="0" smtClean="0"/>
              <a:t>).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86758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i="1" dirty="0" smtClean="0"/>
              <a:t>Pronoun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Determiner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This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i="1" dirty="0" smtClean="0"/>
              <a:t>these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that </a:t>
            </a:r>
            <a:r>
              <a:rPr lang="en-US" dirty="0" err="1" smtClean="0"/>
              <a:t>vs</a:t>
            </a:r>
            <a:r>
              <a:rPr lang="en-US" i="1" dirty="0" smtClean="0"/>
              <a:t> those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jamak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leksem</a:t>
            </a:r>
            <a:r>
              <a:rPr lang="en-US" dirty="0" smtClean="0"/>
              <a:t> </a:t>
            </a:r>
            <a:r>
              <a:rPr lang="en-US" sz="2400" i="1" dirty="0" smtClean="0"/>
              <a:t>THIS </a:t>
            </a:r>
            <a:r>
              <a:rPr lang="en-US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smtClean="0"/>
              <a:t>THAT.</a:t>
            </a:r>
          </a:p>
          <a:p>
            <a:r>
              <a:rPr lang="en-US" i="1" dirty="0" smtClean="0"/>
              <a:t>He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Him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i="1" dirty="0" smtClean="0"/>
              <a:t>nominative </a:t>
            </a:r>
            <a:r>
              <a:rPr lang="en-US" dirty="0" smtClean="0"/>
              <a:t>(</a:t>
            </a:r>
            <a:r>
              <a:rPr lang="en-US" dirty="0" err="1" smtClean="0"/>
              <a:t>subjek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accusative </a:t>
            </a:r>
            <a:r>
              <a:rPr lang="en-US" dirty="0" smtClean="0"/>
              <a:t>(</a:t>
            </a:r>
            <a:r>
              <a:rPr lang="en-US" dirty="0" err="1" smtClean="0"/>
              <a:t>objek</a:t>
            </a:r>
            <a:r>
              <a:rPr lang="en-US" dirty="0" smtClean="0"/>
              <a:t>).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smtClean="0"/>
              <a:t>pronoun. </a:t>
            </a:r>
          </a:p>
          <a:p>
            <a:r>
              <a:rPr lang="en-US" dirty="0"/>
              <a:t>D</a:t>
            </a:r>
            <a:r>
              <a:rPr lang="en-US" dirty="0" smtClean="0"/>
              <a:t>ari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memperlakukan</a:t>
            </a:r>
            <a:r>
              <a:rPr lang="en-US" dirty="0" smtClean="0"/>
              <a:t> </a:t>
            </a:r>
            <a:r>
              <a:rPr lang="en-US" i="1" dirty="0" smtClean="0"/>
              <a:t>he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him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leksem</a:t>
            </a:r>
            <a:r>
              <a:rPr lang="en-US" dirty="0" smtClean="0"/>
              <a:t> </a:t>
            </a:r>
            <a:r>
              <a:rPr lang="en-US" sz="2600" i="1" dirty="0" smtClean="0"/>
              <a:t>HE</a:t>
            </a:r>
            <a:r>
              <a:rPr lang="en-US" i="1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suplesi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posesif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pronoun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determiner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sintaksis</a:t>
            </a:r>
            <a:r>
              <a:rPr lang="en-US" dirty="0" smtClean="0"/>
              <a:t>.  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2657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Kata </a:t>
            </a:r>
            <a:r>
              <a:rPr lang="en-US" dirty="0" err="1" smtClean="0"/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i="1" dirty="0" smtClean="0"/>
              <a:t>Marry </a:t>
            </a:r>
            <a:r>
              <a:rPr lang="en-US" b="1" i="1" dirty="0" smtClean="0"/>
              <a:t>gives</a:t>
            </a:r>
            <a:r>
              <a:rPr lang="en-US" i="1" dirty="0" smtClean="0"/>
              <a:t> a lecture every year. 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Mary </a:t>
            </a:r>
            <a:r>
              <a:rPr lang="en-US" b="1" i="1" dirty="0" smtClean="0"/>
              <a:t>gave</a:t>
            </a:r>
            <a:r>
              <a:rPr lang="en-US" i="1" dirty="0" smtClean="0"/>
              <a:t> a lecture last week. 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Marry is</a:t>
            </a:r>
            <a:r>
              <a:rPr lang="en-US" b="1" i="1" dirty="0" smtClean="0"/>
              <a:t> giving</a:t>
            </a:r>
            <a:r>
              <a:rPr lang="en-US" i="1" dirty="0" smtClean="0"/>
              <a:t> a lecture today. 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Marry has </a:t>
            </a:r>
            <a:r>
              <a:rPr lang="en-US" b="1" i="1" dirty="0" smtClean="0"/>
              <a:t>given</a:t>
            </a:r>
            <a:r>
              <a:rPr lang="en-US" i="1" dirty="0" smtClean="0"/>
              <a:t> a lecture today. </a:t>
            </a:r>
          </a:p>
          <a:p>
            <a:pPr marL="530225" indent="-530225">
              <a:buNone/>
            </a:pPr>
            <a:r>
              <a:rPr lang="en-US" i="1" dirty="0"/>
              <a:t>	</a:t>
            </a:r>
            <a:r>
              <a:rPr lang="en-US" i="1" dirty="0" smtClean="0"/>
              <a:t>The lecture is always </a:t>
            </a:r>
            <a:r>
              <a:rPr lang="en-US" b="1" i="1" dirty="0" smtClean="0"/>
              <a:t>given</a:t>
            </a:r>
            <a:r>
              <a:rPr lang="en-US" i="1" dirty="0" smtClean="0"/>
              <a:t> by Marry.</a:t>
            </a:r>
          </a:p>
          <a:p>
            <a:pPr marL="530225" indent="-530225">
              <a:buAutoNum type="arabicPeriod" startAt="5"/>
            </a:pPr>
            <a:r>
              <a:rPr lang="en-US" i="1" dirty="0" smtClean="0"/>
              <a:t>Marry may </a:t>
            </a:r>
            <a:r>
              <a:rPr lang="en-US" b="1" i="1" dirty="0" smtClean="0"/>
              <a:t>give</a:t>
            </a:r>
            <a:r>
              <a:rPr lang="en-US" i="1" dirty="0" smtClean="0"/>
              <a:t> a lecture. </a:t>
            </a:r>
          </a:p>
          <a:p>
            <a:pPr marL="530225" indent="-530225">
              <a:buNone/>
            </a:pPr>
            <a:r>
              <a:rPr lang="en-US" i="1" dirty="0" smtClean="0"/>
              <a:t>	Marry wants to </a:t>
            </a:r>
            <a:r>
              <a:rPr lang="en-US" b="1" i="1" dirty="0" smtClean="0"/>
              <a:t>give</a:t>
            </a:r>
            <a:r>
              <a:rPr lang="en-US" i="1" dirty="0" smtClean="0"/>
              <a:t> a lecture. </a:t>
            </a:r>
          </a:p>
          <a:p>
            <a:pPr marL="530225" indent="-530225">
              <a:buNone/>
            </a:pPr>
            <a:r>
              <a:rPr lang="en-US" i="1" dirty="0" smtClean="0"/>
              <a:t>	Marry and John </a:t>
            </a:r>
            <a:r>
              <a:rPr lang="en-US" b="1" i="1" dirty="0" smtClean="0"/>
              <a:t>give</a:t>
            </a:r>
            <a:r>
              <a:rPr lang="en-US" i="1" dirty="0" smtClean="0"/>
              <a:t> a lecture every year. </a:t>
            </a:r>
          </a:p>
        </p:txBody>
      </p:sp>
    </p:spTree>
    <p:extLst>
      <p:ext uri="{BB962C8B-B14F-4D97-AF65-F5344CB8AC3E}">
        <p14:creationId xmlns:p14="http://schemas.microsoft.com/office/powerpoint/2010/main" val="3782295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Kata </a:t>
            </a:r>
            <a:r>
              <a:rPr lang="en-US" dirty="0" err="1" smtClean="0"/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kata </a:t>
            </a:r>
            <a:r>
              <a:rPr lang="en-US" dirty="0" err="1" smtClean="0"/>
              <a:t>gramatikal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leksem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identik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sistematik</a:t>
            </a:r>
            <a:r>
              <a:rPr lang="en-US" dirty="0" smtClean="0"/>
              <a:t>, kata-kata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/>
              <a:t> </a:t>
            </a:r>
            <a:r>
              <a:rPr lang="en-US" i="1" dirty="0" smtClean="0"/>
              <a:t>syncretism </a:t>
            </a:r>
            <a:r>
              <a:rPr lang="en-US" dirty="0" smtClean="0"/>
              <a:t>(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dig, sting,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suffix –t [bend, feel, teach].</a:t>
            </a:r>
          </a:p>
          <a:p>
            <a:r>
              <a:rPr lang="en-US" dirty="0" smtClean="0"/>
              <a:t>Ada </a:t>
            </a:r>
            <a:r>
              <a:rPr lang="en-US" dirty="0" err="1" smtClean="0"/>
              <a:t>sekitar</a:t>
            </a:r>
            <a:r>
              <a:rPr lang="en-US" dirty="0" smtClean="0"/>
              <a:t> 150 kata </a:t>
            </a:r>
            <a:r>
              <a:rPr lang="en-US" dirty="0" err="1" smtClean="0"/>
              <a:t>kerja</a:t>
            </a:r>
            <a:r>
              <a:rPr lang="en-US" dirty="0" smtClean="0"/>
              <a:t> irregular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. </a:t>
            </a:r>
          </a:p>
          <a:p>
            <a:r>
              <a:rPr lang="en-US" dirty="0"/>
              <a:t>Kata </a:t>
            </a:r>
            <a:r>
              <a:rPr lang="en-US" dirty="0" err="1"/>
              <a:t>kerja</a:t>
            </a:r>
            <a:r>
              <a:rPr lang="en-US" dirty="0"/>
              <a:t> lain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menyerupai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melekat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grammar (</a:t>
            </a:r>
            <a:r>
              <a:rPr lang="en-US" dirty="0" err="1"/>
              <a:t>sintaksis</a:t>
            </a:r>
            <a:r>
              <a:rPr lang="en-US" dirty="0"/>
              <a:t>)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word formation (</a:t>
            </a:r>
            <a:r>
              <a:rPr lang="en-US" dirty="0" err="1"/>
              <a:t>morfologi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auxiliaries </a:t>
            </a:r>
            <a:r>
              <a:rPr lang="en-US" dirty="0"/>
              <a:t>(</a:t>
            </a:r>
            <a:r>
              <a:rPr lang="en-US" i="1" dirty="0"/>
              <a:t>be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have, modals</a:t>
            </a:r>
            <a:r>
              <a:rPr lang="en-US" dirty="0"/>
              <a:t>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930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Bentuk</a:t>
            </a:r>
            <a:r>
              <a:rPr lang="en-US" dirty="0"/>
              <a:t> Kata </a:t>
            </a:r>
            <a:r>
              <a:rPr lang="en-US" dirty="0" err="1" smtClean="0"/>
              <a:t>Sifat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Sebagian</a:t>
            </a:r>
            <a:r>
              <a:rPr lang="en-US" dirty="0" smtClean="0"/>
              <a:t> kata </a:t>
            </a:r>
            <a:r>
              <a:rPr lang="en-US" dirty="0" err="1" smtClean="0"/>
              <a:t>sifat</a:t>
            </a:r>
            <a:r>
              <a:rPr lang="en-US" dirty="0" smtClean="0"/>
              <a:t> (adjective)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</a:t>
            </a:r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: </a:t>
            </a:r>
          </a:p>
          <a:p>
            <a:pPr marL="514350" indent="-160338">
              <a:buAutoNum type="alphaLcPeriod"/>
            </a:pPr>
            <a:r>
              <a:rPr lang="en-US" i="1" dirty="0" smtClean="0"/>
              <a:t>Grass is green. </a:t>
            </a:r>
            <a:r>
              <a:rPr lang="en-US" dirty="0" smtClean="0"/>
              <a:t>(</a:t>
            </a:r>
            <a:r>
              <a:rPr lang="en-US" dirty="0" err="1" smtClean="0"/>
              <a:t>positif</a:t>
            </a:r>
            <a:r>
              <a:rPr lang="en-US" dirty="0" smtClean="0"/>
              <a:t>)</a:t>
            </a:r>
            <a:endParaRPr lang="en-US" i="1" dirty="0" smtClean="0"/>
          </a:p>
          <a:p>
            <a:pPr marL="514350" indent="-160338">
              <a:buAutoNum type="alphaLcPeriod"/>
            </a:pPr>
            <a:r>
              <a:rPr lang="en-US" i="1" dirty="0" smtClean="0"/>
              <a:t>The grass is greener now than in winter. </a:t>
            </a:r>
            <a:r>
              <a:rPr lang="en-US" dirty="0" smtClean="0"/>
              <a:t>(</a:t>
            </a:r>
            <a:r>
              <a:rPr lang="en-US" dirty="0" err="1" smtClean="0"/>
              <a:t>komparatif</a:t>
            </a:r>
            <a:r>
              <a:rPr lang="en-US" dirty="0" smtClean="0"/>
              <a:t>)</a:t>
            </a:r>
            <a:endParaRPr lang="en-US" i="1" dirty="0" smtClean="0"/>
          </a:p>
          <a:p>
            <a:pPr marL="514350" indent="-160338">
              <a:buAutoNum type="alphaLcPeriod"/>
            </a:pPr>
            <a:r>
              <a:rPr lang="en-US" i="1" dirty="0" smtClean="0"/>
              <a:t>The grass is greenest in early summer. </a:t>
            </a:r>
            <a:r>
              <a:rPr lang="en-US" dirty="0" smtClean="0"/>
              <a:t>(</a:t>
            </a:r>
            <a:r>
              <a:rPr lang="en-US" dirty="0" err="1" smtClean="0"/>
              <a:t>superlatif</a:t>
            </a:r>
            <a:r>
              <a:rPr lang="en-US" dirty="0" smtClean="0"/>
              <a:t>)</a:t>
            </a:r>
            <a:endParaRPr lang="en-US" dirty="0"/>
          </a:p>
          <a:p>
            <a:pPr marL="87313" indent="0">
              <a:buNone/>
            </a:pP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suffiksasi</a:t>
            </a:r>
            <a:r>
              <a:rPr lang="en-US" dirty="0" smtClean="0"/>
              <a:t> yang regular </a:t>
            </a:r>
            <a:r>
              <a:rPr lang="en-US" i="1" dirty="0" smtClean="0"/>
              <a:t>–</a:t>
            </a:r>
            <a:r>
              <a:rPr lang="en-US" i="1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–</a:t>
            </a:r>
            <a:r>
              <a:rPr lang="en-US" i="1" dirty="0" err="1" smtClean="0"/>
              <a:t>est</a:t>
            </a:r>
            <a:r>
              <a:rPr lang="en-US" i="1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i="1" dirty="0" smtClean="0"/>
              <a:t>better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best </a:t>
            </a:r>
            <a:r>
              <a:rPr lang="en-US" dirty="0" smtClean="0"/>
              <a:t>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suplesi</a:t>
            </a:r>
            <a:r>
              <a:rPr lang="en-US" dirty="0" smtClean="0"/>
              <a:t>. 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456329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Bentuk</a:t>
            </a:r>
            <a:r>
              <a:rPr lang="en-US" dirty="0"/>
              <a:t> Kata </a:t>
            </a:r>
            <a:r>
              <a:rPr lang="en-US" dirty="0" err="1"/>
              <a:t>Sifat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leksem</a:t>
            </a:r>
            <a:r>
              <a:rPr lang="en-US" dirty="0" smtClean="0"/>
              <a:t> </a:t>
            </a:r>
            <a:r>
              <a:rPr lang="en-US" dirty="0" err="1" smtClean="0"/>
              <a:t>adjektifa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komparatif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superlatif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sayangnya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adjektifa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(</a:t>
            </a:r>
            <a:r>
              <a:rPr lang="en-US" i="1" dirty="0" smtClean="0"/>
              <a:t>curious, fertile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Suffiks</a:t>
            </a:r>
            <a:r>
              <a:rPr lang="en-US" dirty="0" smtClean="0"/>
              <a:t> </a:t>
            </a:r>
            <a:r>
              <a:rPr lang="en-US" i="1" dirty="0" smtClean="0"/>
              <a:t>–</a:t>
            </a:r>
            <a:r>
              <a:rPr lang="en-US" i="1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–</a:t>
            </a:r>
            <a:r>
              <a:rPr lang="en-US" i="1" dirty="0" err="1" smtClean="0"/>
              <a:t>est</a:t>
            </a:r>
            <a:r>
              <a:rPr lang="en-US" i="1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adjektifa</a:t>
            </a:r>
            <a:r>
              <a:rPr lang="en-US" dirty="0" smtClean="0"/>
              <a:t> yang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kata,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asalkan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kata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berakhir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vokal</a:t>
            </a:r>
            <a:r>
              <a:rPr lang="en-US" dirty="0" smtClean="0"/>
              <a:t> [tidy, yellow]. </a:t>
            </a:r>
          </a:p>
          <a:p>
            <a:r>
              <a:rPr lang="en-US" dirty="0" err="1" smtClean="0"/>
              <a:t>Dengan</a:t>
            </a:r>
            <a:r>
              <a:rPr lang="en-US" i="1" dirty="0"/>
              <a:t> </a:t>
            </a:r>
            <a:r>
              <a:rPr lang="en-US" dirty="0" smtClean="0"/>
              <a:t>kata lain,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adjektifa</a:t>
            </a:r>
            <a:r>
              <a:rPr lang="en-US" dirty="0" smtClean="0"/>
              <a:t> yang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ferifrastik</a:t>
            </a:r>
            <a:r>
              <a:rPr lang="en-US" dirty="0" smtClean="0"/>
              <a:t> </a:t>
            </a:r>
            <a:r>
              <a:rPr lang="en-US" i="1" dirty="0" smtClean="0"/>
              <a:t>more </a:t>
            </a:r>
            <a:r>
              <a:rPr lang="en-US" dirty="0" err="1" smtClean="0"/>
              <a:t>dan</a:t>
            </a:r>
            <a:r>
              <a:rPr lang="en-US" i="1" dirty="0" smtClean="0"/>
              <a:t> most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48120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LEKSEM, BENTUK KATA, DAN KATA GRAMATIKAL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The pianist </a:t>
            </a:r>
            <a:r>
              <a:rPr lang="en-US" sz="2800" b="1" dirty="0" smtClean="0"/>
              <a:t>performs</a:t>
            </a:r>
            <a:r>
              <a:rPr lang="en-US" sz="2800" dirty="0" smtClean="0"/>
              <a:t> in the local hall every week.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Mary told us that the pianist </a:t>
            </a:r>
            <a:r>
              <a:rPr lang="en-US" sz="2800" b="1" dirty="0" smtClean="0"/>
              <a:t>performed</a:t>
            </a:r>
            <a:r>
              <a:rPr lang="en-US" sz="2800" dirty="0" smtClean="0"/>
              <a:t> </a:t>
            </a:r>
            <a:r>
              <a:rPr lang="en-US" sz="2800" dirty="0"/>
              <a:t> the local hall every week. 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The </a:t>
            </a:r>
            <a:r>
              <a:rPr lang="en-US" sz="2800" i="1" dirty="0" smtClean="0"/>
              <a:t>performance</a:t>
            </a:r>
            <a:r>
              <a:rPr lang="en-US" sz="2800" dirty="0" smtClean="0"/>
              <a:t> last week was particularly impressive. </a:t>
            </a:r>
          </a:p>
          <a:p>
            <a:pPr marL="0" indent="0">
              <a:buNone/>
            </a:pPr>
            <a:r>
              <a:rPr lang="en-US" sz="2800" dirty="0" smtClean="0"/>
              <a:t>All the bold words are called to be grammatically-dependent context/grammatically conditioned. It is also called as the inflection of the verb </a:t>
            </a:r>
            <a:r>
              <a:rPr lang="en-US" sz="2800" i="1" dirty="0" smtClean="0"/>
              <a:t>perform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5920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LEKSEM, BENTUK KATA, DAN KATA GRAMATIKAL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2913" indent="-442913">
              <a:buNone/>
            </a:pPr>
            <a:r>
              <a:rPr lang="en-US" dirty="0" smtClean="0"/>
              <a:t>4. These pianists perform in the local hall every week. </a:t>
            </a:r>
          </a:p>
          <a:p>
            <a:pPr marL="0" indent="0">
              <a:buNone/>
            </a:pPr>
            <a:r>
              <a:rPr lang="en-US" dirty="0" smtClean="0"/>
              <a:t>A new term for the more abstract kind of word of which the word forms </a:t>
            </a:r>
            <a:r>
              <a:rPr lang="en-US" i="1" dirty="0" smtClean="0"/>
              <a:t>performs, performed, and perform, </a:t>
            </a:r>
            <a:r>
              <a:rPr lang="en-US" dirty="0" smtClean="0"/>
              <a:t>which can be said as inflectional variants, is called </a:t>
            </a:r>
            <a:r>
              <a:rPr lang="en-US" b="1" i="1" dirty="0" smtClean="0"/>
              <a:t>lexeme</a:t>
            </a:r>
            <a:r>
              <a:rPr lang="en-US" i="1" dirty="0" smtClean="0"/>
              <a:t>. </a:t>
            </a:r>
            <a:r>
              <a:rPr lang="en-US" dirty="0" smtClean="0"/>
              <a:t>The lexeme is written in small capital. </a:t>
            </a:r>
            <a:r>
              <a:rPr lang="en-US" i="1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594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LEKSEM, BENTUK KATA, DAN KATA GRAMATIKAL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 form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kata </a:t>
            </a:r>
            <a:r>
              <a:rPr lang="en-US" dirty="0" err="1" smtClean="0"/>
              <a:t>dilafalkan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homofon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Bentuk</a:t>
            </a:r>
            <a:r>
              <a:rPr lang="en-US" dirty="0" smtClean="0"/>
              <a:t> kata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leksem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i="1" dirty="0" smtClean="0"/>
              <a:t>rows </a:t>
            </a:r>
            <a:r>
              <a:rPr lang="en-US" dirty="0" err="1" smtClean="0"/>
              <a:t>dalam</a:t>
            </a:r>
            <a:r>
              <a:rPr lang="en-US" dirty="0" smtClean="0"/>
              <a:t>: </a:t>
            </a:r>
          </a:p>
          <a:p>
            <a:pPr>
              <a:buFontTx/>
              <a:buChar char="-"/>
            </a:pPr>
            <a:r>
              <a:rPr lang="en-US" i="1" dirty="0" smtClean="0"/>
              <a:t>There were four rows of seats. </a:t>
            </a:r>
          </a:p>
          <a:p>
            <a:pPr>
              <a:buFontTx/>
              <a:buChar char="-"/>
            </a:pPr>
            <a:r>
              <a:rPr lang="en-US" i="1" dirty="0" smtClean="0"/>
              <a:t>One person rows the boat.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626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LEKSEM, BENTUK KATA, DAN KATA GRAMATIKAL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Dari </a:t>
            </a:r>
            <a:r>
              <a:rPr lang="en-US" dirty="0" err="1" smtClean="0"/>
              <a:t>contoh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i="1" dirty="0" smtClean="0"/>
              <a:t>rows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jamak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row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kata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orang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b="1" dirty="0" smtClean="0"/>
              <a:t>kata </a:t>
            </a:r>
            <a:r>
              <a:rPr lang="en-US" b="1" dirty="0" err="1" smtClean="0"/>
              <a:t>gramatikal</a:t>
            </a:r>
            <a:r>
              <a:rPr lang="en-US" b="1" dirty="0" smtClean="0"/>
              <a:t>. </a:t>
            </a:r>
          </a:p>
          <a:p>
            <a:r>
              <a:rPr lang="en-US" dirty="0" err="1" smtClean="0"/>
              <a:t>Simpulan</a:t>
            </a:r>
            <a:r>
              <a:rPr lang="en-US" dirty="0" smtClean="0"/>
              <a:t>: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leksem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direpresentasikan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kata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kata </a:t>
            </a:r>
            <a:r>
              <a:rPr lang="en-US" dirty="0" err="1" smtClean="0"/>
              <a:t>gramatikal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(</a:t>
            </a:r>
            <a:r>
              <a:rPr lang="en-US" dirty="0" err="1" smtClean="0"/>
              <a:t>kalimat</a:t>
            </a:r>
            <a:r>
              <a:rPr lang="en-US" dirty="0" smtClean="0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00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Infleksi</a:t>
            </a:r>
            <a:r>
              <a:rPr lang="en-US" dirty="0" smtClean="0"/>
              <a:t> </a:t>
            </a:r>
            <a:r>
              <a:rPr lang="en-US" i="1" dirty="0" smtClean="0"/>
              <a:t>regular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irregular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Suffixing –s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beraturan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kata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jamak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However, English students should at least be able to think of two or three other ways in which noun can be made plural in </a:t>
            </a:r>
            <a:r>
              <a:rPr lang="en-US" dirty="0"/>
              <a:t>E</a:t>
            </a:r>
            <a:r>
              <a:rPr lang="en-US" dirty="0" smtClean="0"/>
              <a:t>nglish. Man, Child, Teeth… and therefore we then know that those formations are </a:t>
            </a:r>
            <a:r>
              <a:rPr lang="en-US" i="1" dirty="0" err="1" smtClean="0"/>
              <a:t>metode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beraturan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/>
              <a:t> </a:t>
            </a:r>
            <a:r>
              <a:rPr lang="en-US" i="1" dirty="0" err="1" smtClean="0"/>
              <a:t>pembentukan</a:t>
            </a:r>
            <a:r>
              <a:rPr lang="en-US" i="1" dirty="0" smtClean="0"/>
              <a:t> kata </a:t>
            </a:r>
            <a:r>
              <a:rPr lang="en-US" i="1" dirty="0" err="1" smtClean="0"/>
              <a:t>benda</a:t>
            </a:r>
            <a:r>
              <a:rPr lang="en-US" i="1" dirty="0" smtClean="0"/>
              <a:t> </a:t>
            </a:r>
            <a:r>
              <a:rPr lang="en-US" i="1" dirty="0" err="1" smtClean="0"/>
              <a:t>jamak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bahasa</a:t>
            </a:r>
            <a:r>
              <a:rPr lang="en-US" i="1" dirty="0" smtClean="0"/>
              <a:t> </a:t>
            </a:r>
            <a:r>
              <a:rPr lang="en-US" i="1" dirty="0" err="1" smtClean="0"/>
              <a:t>Inggris</a:t>
            </a:r>
            <a:r>
              <a:rPr lang="en-US" i="1" dirty="0" smtClean="0"/>
              <a:t>. 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Irregularitas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idiosinkratis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kamus</a:t>
            </a:r>
            <a:r>
              <a:rPr lang="en-US" dirty="0" smtClean="0"/>
              <a:t> yang </a:t>
            </a:r>
            <a:r>
              <a:rPr lang="en-US" dirty="0" err="1" smtClean="0"/>
              <a:t>bagus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229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Infleksi</a:t>
            </a:r>
            <a:r>
              <a:rPr lang="en-US" dirty="0"/>
              <a:t> </a:t>
            </a:r>
            <a:r>
              <a:rPr lang="en-US" i="1" dirty="0"/>
              <a:t>regular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irregular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i="1" dirty="0" smtClean="0"/>
              <a:t>tricky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morfem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alomorf-nya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infleksi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krusial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iregularitas</a:t>
            </a:r>
            <a:r>
              <a:rPr lang="en-US" dirty="0" smtClean="0"/>
              <a:t> </a:t>
            </a:r>
            <a:r>
              <a:rPr lang="en-US" dirty="0" err="1" smtClean="0"/>
              <a:t>infleksi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. </a:t>
            </a:r>
            <a:r>
              <a:rPr lang="en-US" i="1" dirty="0" smtClean="0"/>
              <a:t>Pianists, oxen, data, formulae, phenomena…etc…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kompleksitas</a:t>
            </a:r>
            <a:r>
              <a:rPr lang="en-US" dirty="0" smtClean="0"/>
              <a:t> </a:t>
            </a:r>
            <a:r>
              <a:rPr lang="en-US" dirty="0" err="1" smtClean="0"/>
              <a:t>morfem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alomorfnya</a:t>
            </a:r>
            <a:r>
              <a:rPr lang="en-US" dirty="0" smtClean="0"/>
              <a:t>…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iregularitas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infleksi</a:t>
            </a:r>
            <a:r>
              <a:rPr lang="en-US" dirty="0" smtClean="0"/>
              <a:t>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dianalisis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suffiks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i="1" dirty="0" smtClean="0"/>
              <a:t>wife </a:t>
            </a:r>
            <a:r>
              <a:rPr lang="en-US" i="1" dirty="0" err="1" smtClean="0"/>
              <a:t>vs</a:t>
            </a:r>
            <a:r>
              <a:rPr lang="en-US" i="1" dirty="0" smtClean="0"/>
              <a:t> </a:t>
            </a:r>
            <a:r>
              <a:rPr lang="en-US" i="1" dirty="0" err="1" smtClean="0"/>
              <a:t>wifes</a:t>
            </a:r>
            <a:r>
              <a:rPr lang="en-US" i="1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jamak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leksem</a:t>
            </a:r>
            <a:r>
              <a:rPr lang="en-US" dirty="0" smtClean="0"/>
              <a:t> </a:t>
            </a:r>
            <a:r>
              <a:rPr lang="en-US" i="1" dirty="0" smtClean="0"/>
              <a:t>wife.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643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Infleksi</a:t>
            </a:r>
            <a:r>
              <a:rPr lang="en-US" dirty="0"/>
              <a:t> </a:t>
            </a:r>
            <a:r>
              <a:rPr lang="en-US" i="1" dirty="0"/>
              <a:t>regular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irregular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43192" cy="4781128"/>
          </a:xfrm>
        </p:spPr>
        <p:txBody>
          <a:bodyPr>
            <a:normAutofit/>
          </a:bodyPr>
          <a:lstStyle/>
          <a:p>
            <a:r>
              <a:rPr lang="en-US" dirty="0" err="1" smtClean="0"/>
              <a:t>Lalu</a:t>
            </a:r>
            <a:r>
              <a:rPr lang="en-US" dirty="0" smtClean="0"/>
              <a:t>,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i="1" dirty="0" smtClean="0"/>
              <a:t>go, </a:t>
            </a:r>
            <a:r>
              <a:rPr lang="en-US" b="1" i="1" dirty="0" smtClean="0"/>
              <a:t>went</a:t>
            </a:r>
            <a:r>
              <a:rPr lang="en-US" i="1" dirty="0" smtClean="0"/>
              <a:t>, gone, goes, going.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alomorf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morfem</a:t>
            </a:r>
            <a:r>
              <a:rPr lang="en-US" dirty="0" smtClean="0"/>
              <a:t>? NO. </a:t>
            </a:r>
          </a:p>
          <a:p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leksem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direpresentasikan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root </a:t>
            </a:r>
            <a:r>
              <a:rPr lang="en-US" dirty="0" err="1" smtClean="0"/>
              <a:t>morfem</a:t>
            </a:r>
            <a:r>
              <a:rPr lang="en-US" dirty="0" smtClean="0"/>
              <a:t>,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b="1" i="1" dirty="0" err="1" smtClean="0"/>
              <a:t>suplesi</a:t>
            </a:r>
            <a:r>
              <a:rPr lang="en-US" dirty="0" smtClean="0"/>
              <a:t>. </a:t>
            </a:r>
          </a:p>
          <a:p>
            <a:r>
              <a:rPr lang="en-US" i="1" dirty="0" smtClean="0"/>
              <a:t>Go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went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root yang </a:t>
            </a:r>
            <a:r>
              <a:rPr lang="en-US" dirty="0" err="1" smtClean="0"/>
              <a:t>berbeda</a:t>
            </a:r>
            <a:r>
              <a:rPr lang="en-US" dirty="0" smtClean="0"/>
              <a:t> (</a:t>
            </a:r>
            <a:r>
              <a:rPr lang="en-US" dirty="0" err="1" smtClean="0"/>
              <a:t>morfem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) yang </a:t>
            </a:r>
            <a:r>
              <a:rPr lang="en-US" dirty="0" err="1" smtClean="0"/>
              <a:t>hadir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supletif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leksem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gramatikal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 </a:t>
            </a:r>
          </a:p>
          <a:p>
            <a:r>
              <a:rPr lang="en-US" i="1" dirty="0" err="1" smtClean="0"/>
              <a:t>Suplesi</a:t>
            </a:r>
            <a:r>
              <a:rPr lang="en-US" i="1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root,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affiks</a:t>
            </a:r>
            <a:r>
              <a:rPr lang="en-US" dirty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suplesi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kata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leksem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5258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Kata Benda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plural </a:t>
            </a:r>
            <a:r>
              <a:rPr lang="en-US" dirty="0" err="1" smtClean="0"/>
              <a:t>dan</a:t>
            </a:r>
            <a:r>
              <a:rPr lang="en-US" dirty="0" smtClean="0"/>
              <a:t> singular </a:t>
            </a:r>
            <a:r>
              <a:rPr lang="en-US" dirty="0" err="1" smtClean="0"/>
              <a:t>untuk</a:t>
            </a:r>
            <a:r>
              <a:rPr lang="en-US" dirty="0" smtClean="0"/>
              <a:t> kata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suffix –e/s. </a:t>
            </a:r>
          </a:p>
          <a:p>
            <a:r>
              <a:rPr lang="en-US" dirty="0" err="1" smtClean="0"/>
              <a:t>Suffiks</a:t>
            </a:r>
            <a:r>
              <a:rPr lang="en-US" dirty="0" smtClean="0"/>
              <a:t> irregular </a:t>
            </a:r>
            <a:r>
              <a:rPr lang="en-US" dirty="0" err="1" smtClean="0"/>
              <a:t>pembentuk</a:t>
            </a:r>
            <a:r>
              <a:rPr lang="en-US" dirty="0" smtClean="0"/>
              <a:t> kata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regular suffix –e/s </a:t>
            </a:r>
            <a:r>
              <a:rPr lang="en-US" dirty="0" err="1" smtClean="0"/>
              <a:t>adalah</a:t>
            </a:r>
            <a:r>
              <a:rPr lang="en-US" dirty="0" smtClean="0"/>
              <a:t> –i (</a:t>
            </a:r>
            <a:r>
              <a:rPr lang="en-US" i="1" dirty="0" smtClean="0"/>
              <a:t>cacti</a:t>
            </a:r>
            <a:r>
              <a:rPr lang="en-US" dirty="0" smtClean="0"/>
              <a:t>), -</a:t>
            </a:r>
            <a:r>
              <a:rPr lang="en-US" dirty="0" err="1" smtClean="0"/>
              <a:t>ae</a:t>
            </a:r>
            <a:r>
              <a:rPr lang="en-US" dirty="0" smtClean="0"/>
              <a:t> (</a:t>
            </a:r>
            <a:r>
              <a:rPr lang="en-US" i="1" dirty="0" smtClean="0"/>
              <a:t>formulae</a:t>
            </a:r>
            <a:r>
              <a:rPr lang="en-US" dirty="0" smtClean="0"/>
              <a:t>), -a (</a:t>
            </a:r>
            <a:r>
              <a:rPr lang="en-US" i="1" dirty="0" smtClean="0"/>
              <a:t>phenomena </a:t>
            </a:r>
            <a:r>
              <a:rPr lang="en-US" i="1" dirty="0" err="1" smtClean="0"/>
              <a:t>vs</a:t>
            </a:r>
            <a:r>
              <a:rPr lang="en-US" i="1" dirty="0" smtClean="0"/>
              <a:t> phenomenon</a:t>
            </a:r>
            <a:r>
              <a:rPr lang="en-US" dirty="0" smtClean="0"/>
              <a:t>), -(r)en (</a:t>
            </a:r>
            <a:r>
              <a:rPr lang="en-US" i="1" dirty="0" smtClean="0"/>
              <a:t>oxen, children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–</a:t>
            </a:r>
            <a:r>
              <a:rPr lang="en-US" dirty="0" err="1" smtClean="0"/>
              <a:t>im</a:t>
            </a:r>
            <a:r>
              <a:rPr lang="en-US" dirty="0" smtClean="0"/>
              <a:t> (</a:t>
            </a:r>
            <a:r>
              <a:rPr lang="en-US" i="1" dirty="0" smtClean="0"/>
              <a:t>cherubim)</a:t>
            </a:r>
          </a:p>
          <a:p>
            <a:r>
              <a:rPr lang="en-US" dirty="0" err="1"/>
              <a:t>B</a:t>
            </a:r>
            <a:r>
              <a:rPr lang="en-US" dirty="0" err="1" smtClean="0"/>
              <a:t>eberapa</a:t>
            </a:r>
            <a:r>
              <a:rPr lang="en-US" dirty="0" smtClean="0"/>
              <a:t> </a:t>
            </a:r>
            <a:r>
              <a:rPr lang="en-US" i="1" dirty="0" smtClean="0"/>
              <a:t>countable nouns</a:t>
            </a:r>
            <a:r>
              <a:rPr lang="en-US" dirty="0" smtClean="0"/>
              <a:t> yang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pluralnya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suffix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(</a:t>
            </a:r>
            <a:r>
              <a:rPr lang="en-US" i="1" dirty="0" smtClean="0"/>
              <a:t>teeth </a:t>
            </a:r>
            <a:r>
              <a:rPr lang="en-US" i="1" dirty="0" err="1" smtClean="0"/>
              <a:t>vs</a:t>
            </a:r>
            <a:r>
              <a:rPr lang="en-US" i="1" dirty="0" smtClean="0"/>
              <a:t> tooth, man </a:t>
            </a:r>
            <a:r>
              <a:rPr lang="en-US" i="1" dirty="0" err="1" smtClean="0"/>
              <a:t>vs</a:t>
            </a:r>
            <a:r>
              <a:rPr lang="en-US" i="1" dirty="0" smtClean="0"/>
              <a:t> men). </a:t>
            </a:r>
            <a:endParaRPr lang="en-US" dirty="0" smtClean="0"/>
          </a:p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beberapa</a:t>
            </a:r>
            <a:r>
              <a:rPr lang="en-US" dirty="0" smtClean="0"/>
              <a:t> kata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plural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vokal</a:t>
            </a:r>
            <a:r>
              <a:rPr lang="en-US" dirty="0" smtClean="0"/>
              <a:t> (</a:t>
            </a:r>
            <a:r>
              <a:rPr lang="en-US" i="1" dirty="0" smtClean="0"/>
              <a:t>sheep</a:t>
            </a:r>
            <a:r>
              <a:rPr lang="en-US" dirty="0" smtClean="0"/>
              <a:t>,</a:t>
            </a:r>
            <a:r>
              <a:rPr lang="en-US" i="1" dirty="0" smtClean="0"/>
              <a:t> fish, deer</a:t>
            </a:r>
            <a:r>
              <a:rPr lang="en-US" dirty="0" smtClean="0"/>
              <a:t>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012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293</TotalTime>
  <Words>1046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Pertemuan 5: Kata dan Bentuk Infleksinya</vt:lpstr>
      <vt:lpstr>LEKSEM, BENTUK KATA, DAN KATA GRAMATIKAL</vt:lpstr>
      <vt:lpstr>LEKSEM, BENTUK KATA, DAN KATA GRAMATIKAL</vt:lpstr>
      <vt:lpstr>LEKSEM, BENTUK KATA, DAN KATA GRAMATIKAL</vt:lpstr>
      <vt:lpstr>LEKSEM, BENTUK KATA, DAN KATA GRAMATIKAL</vt:lpstr>
      <vt:lpstr>Infleksi regular dan irregular</vt:lpstr>
      <vt:lpstr>Infleksi regular dan irregular</vt:lpstr>
      <vt:lpstr>Infleksi regular dan irregular</vt:lpstr>
      <vt:lpstr>Bentuk Kata Benda</vt:lpstr>
      <vt:lpstr>Bentuk Kata Benda</vt:lpstr>
      <vt:lpstr>Bentuk Pronoun dan Determiner</vt:lpstr>
      <vt:lpstr>Bentuk Kata Kerja</vt:lpstr>
      <vt:lpstr>Bentuk Kata Kerja</vt:lpstr>
      <vt:lpstr>Bentuk Kata Sifat</vt:lpstr>
      <vt:lpstr>Bentuk Kata Sifat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5: Kata dan Bentuk Infleksinya</dc:title>
  <dc:creator>asus</dc:creator>
  <cp:lastModifiedBy>asus</cp:lastModifiedBy>
  <cp:revision>28</cp:revision>
  <dcterms:created xsi:type="dcterms:W3CDTF">2017-03-08T04:54:14Z</dcterms:created>
  <dcterms:modified xsi:type="dcterms:W3CDTF">2017-03-20T03:55:05Z</dcterms:modified>
</cp:coreProperties>
</file>