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73" r:id="rId20"/>
    <p:sldId id="274" r:id="rId21"/>
    <p:sldId id="275"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VALUTA ASING DAN PASAR KEUANGAN INTERNASIONAL</a:t>
            </a:r>
            <a:endParaRPr lang="en-US" sz="4000" dirty="0"/>
          </a:p>
        </p:txBody>
      </p:sp>
      <p:sp>
        <p:nvSpPr>
          <p:cNvPr id="3" name="Subtitle 2"/>
          <p:cNvSpPr>
            <a:spLocks noGrp="1"/>
          </p:cNvSpPr>
          <p:nvPr>
            <p:ph type="subTitle" idx="1"/>
          </p:nvPr>
        </p:nvSpPr>
        <p:spPr/>
        <p:txBody>
          <a:bodyPr>
            <a:normAutofit/>
          </a:bodyPr>
          <a:lstStyle/>
          <a:p>
            <a:r>
              <a:rPr lang="en-US" sz="3200" dirty="0" smtClean="0"/>
              <a:t>PERTEMUAN 7</a:t>
            </a:r>
            <a:endParaRPr lang="en-US" sz="3200" dirty="0"/>
          </a:p>
        </p:txBody>
      </p:sp>
    </p:spTree>
    <p:extLst>
      <p:ext uri="{BB962C8B-B14F-4D97-AF65-F5344CB8AC3E}">
        <p14:creationId xmlns:p14="http://schemas.microsoft.com/office/powerpoint/2010/main" val="16363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Transaksi Pertukaran Mata Uang Asing</a:t>
            </a:r>
            <a:endParaRPr lang="en-US" dirty="0"/>
          </a:p>
        </p:txBody>
      </p:sp>
      <p:sp>
        <p:nvSpPr>
          <p:cNvPr id="3" name="Content Placeholder 2"/>
          <p:cNvSpPr>
            <a:spLocks noGrp="1"/>
          </p:cNvSpPr>
          <p:nvPr>
            <p:ph idx="1"/>
          </p:nvPr>
        </p:nvSpPr>
        <p:spPr/>
        <p:txBody>
          <a:bodyPr/>
          <a:lstStyle/>
          <a:p>
            <a:pPr marL="0" indent="0">
              <a:buNone/>
            </a:pPr>
            <a:r>
              <a:rPr lang="en-US" dirty="0"/>
              <a:t>Perusahaan </a:t>
            </a:r>
            <a:r>
              <a:rPr lang="en-US" dirty="0" err="1"/>
              <a:t>biasanya</a:t>
            </a:r>
            <a:r>
              <a:rPr lang="en-US" dirty="0"/>
              <a:t> </a:t>
            </a:r>
            <a:r>
              <a:rPr lang="en-US" dirty="0" err="1"/>
              <a:t>menukar</a:t>
            </a:r>
            <a:r>
              <a:rPr lang="en-US" dirty="0"/>
              <a:t> </a:t>
            </a:r>
            <a:r>
              <a:rPr lang="en-US" dirty="0" err="1"/>
              <a:t>mata</a:t>
            </a:r>
            <a:r>
              <a:rPr lang="en-US" dirty="0"/>
              <a:t> </a:t>
            </a:r>
            <a:r>
              <a:rPr lang="en-US" dirty="0" err="1"/>
              <a:t>uang</a:t>
            </a:r>
            <a:r>
              <a:rPr lang="en-US" dirty="0"/>
              <a:t> </a:t>
            </a:r>
            <a:r>
              <a:rPr lang="en-US" dirty="0" err="1"/>
              <a:t>menjadi</a:t>
            </a:r>
            <a:r>
              <a:rPr lang="en-US" dirty="0"/>
              <a:t> </a:t>
            </a:r>
            <a:r>
              <a:rPr lang="en-US" dirty="0" err="1"/>
              <a:t>mata</a:t>
            </a:r>
            <a:r>
              <a:rPr lang="en-US" dirty="0"/>
              <a:t> </a:t>
            </a:r>
            <a:r>
              <a:rPr lang="en-US" dirty="0" err="1"/>
              <a:t>uang</a:t>
            </a:r>
            <a:r>
              <a:rPr lang="en-US" dirty="0"/>
              <a:t> lain </a:t>
            </a:r>
            <a:r>
              <a:rPr lang="en-US" dirty="0" err="1"/>
              <a:t>melalui</a:t>
            </a:r>
            <a:r>
              <a:rPr lang="en-US" dirty="0"/>
              <a:t> bank </a:t>
            </a:r>
            <a:r>
              <a:rPr lang="en-US" dirty="0" err="1"/>
              <a:t>komersial</a:t>
            </a:r>
            <a:r>
              <a:rPr lang="en-US" dirty="0"/>
              <a:t> </a:t>
            </a:r>
            <a:r>
              <a:rPr lang="en-US" dirty="0" err="1"/>
              <a:t>dalam</a:t>
            </a:r>
            <a:r>
              <a:rPr lang="en-US" dirty="0"/>
              <a:t> </a:t>
            </a:r>
            <a:r>
              <a:rPr lang="en-US" dirty="0" err="1"/>
              <a:t>suatu</a:t>
            </a:r>
            <a:r>
              <a:rPr lang="en-US" dirty="0"/>
              <a:t> </a:t>
            </a:r>
            <a:r>
              <a:rPr lang="en-US" dirty="0" err="1"/>
              <a:t>jaringan</a:t>
            </a:r>
            <a:r>
              <a:rPr lang="en-US" dirty="0"/>
              <a:t> </a:t>
            </a:r>
            <a:r>
              <a:rPr lang="en-US" dirty="0" err="1"/>
              <a:t>telekomunikasi</a:t>
            </a:r>
            <a:r>
              <a:rPr lang="en-US" dirty="0"/>
              <a:t>. </a:t>
            </a:r>
            <a:endParaRPr lang="en-US" dirty="0" smtClean="0"/>
          </a:p>
          <a:p>
            <a:r>
              <a:rPr lang="en-US" dirty="0" err="1" smtClean="0"/>
              <a:t>Pasar</a:t>
            </a:r>
            <a:r>
              <a:rPr lang="en-US" dirty="0" smtClean="0"/>
              <a:t> </a:t>
            </a:r>
            <a:r>
              <a:rPr lang="en-US" dirty="0"/>
              <a:t>Spot </a:t>
            </a:r>
            <a:r>
              <a:rPr lang="en-US" dirty="0" err="1"/>
              <a:t>Bentuk</a:t>
            </a:r>
            <a:r>
              <a:rPr lang="en-US" dirty="0"/>
              <a:t> </a:t>
            </a:r>
            <a:r>
              <a:rPr lang="en-US" dirty="0" err="1"/>
              <a:t>transaksi</a:t>
            </a:r>
            <a:r>
              <a:rPr lang="en-US" dirty="0"/>
              <a:t> </a:t>
            </a:r>
            <a:r>
              <a:rPr lang="en-US" dirty="0" err="1"/>
              <a:t>pertukaran</a:t>
            </a:r>
            <a:r>
              <a:rPr lang="en-US" dirty="0"/>
              <a:t> </a:t>
            </a:r>
            <a:r>
              <a:rPr lang="en-US" dirty="0" err="1"/>
              <a:t>mata</a:t>
            </a:r>
            <a:r>
              <a:rPr lang="en-US" dirty="0"/>
              <a:t> </a:t>
            </a:r>
            <a:r>
              <a:rPr lang="en-US" dirty="0" err="1"/>
              <a:t>uang</a:t>
            </a:r>
            <a:r>
              <a:rPr lang="en-US" dirty="0"/>
              <a:t> yang paling </a:t>
            </a:r>
            <a:r>
              <a:rPr lang="en-US" dirty="0" err="1"/>
              <a:t>umum</a:t>
            </a:r>
            <a:r>
              <a:rPr lang="en-US" dirty="0"/>
              <a:t> </a:t>
            </a:r>
            <a:r>
              <a:rPr lang="en-US" dirty="0" err="1"/>
              <a:t>adalah</a:t>
            </a:r>
            <a:r>
              <a:rPr lang="en-US" dirty="0"/>
              <a:t> </a:t>
            </a:r>
            <a:r>
              <a:rPr lang="en-US" dirty="0" err="1"/>
              <a:t>pertukaran</a:t>
            </a:r>
            <a:r>
              <a:rPr lang="en-US" dirty="0"/>
              <a:t> yang </a:t>
            </a:r>
            <a:r>
              <a:rPr lang="en-US" dirty="0" err="1"/>
              <a:t>disebut</a:t>
            </a:r>
            <a:r>
              <a:rPr lang="en-US" dirty="0"/>
              <a:t> </a:t>
            </a:r>
            <a:r>
              <a:rPr lang="en-US" dirty="0" err="1"/>
              <a:t>kurs</a:t>
            </a:r>
            <a:r>
              <a:rPr lang="en-US" dirty="0"/>
              <a:t> </a:t>
            </a:r>
            <a:r>
              <a:rPr lang="en-US" dirty="0" err="1"/>
              <a:t>tunai</a:t>
            </a:r>
            <a:r>
              <a:rPr lang="en-US" dirty="0"/>
              <a:t> (spot rate). </a:t>
            </a:r>
            <a:r>
              <a:rPr lang="en-US" dirty="0" err="1"/>
              <a:t>Pasar</a:t>
            </a:r>
            <a:r>
              <a:rPr lang="en-US" dirty="0"/>
              <a:t> di </a:t>
            </a:r>
            <a:r>
              <a:rPr lang="en-US" dirty="0" err="1"/>
              <a:t>mana</a:t>
            </a:r>
            <a:r>
              <a:rPr lang="en-US" dirty="0"/>
              <a:t> </a:t>
            </a:r>
            <a:r>
              <a:rPr lang="en-US" dirty="0" err="1"/>
              <a:t>transaksi</a:t>
            </a:r>
            <a:r>
              <a:rPr lang="en-US" dirty="0"/>
              <a:t> </a:t>
            </a:r>
            <a:r>
              <a:rPr lang="en-US" dirty="0" err="1"/>
              <a:t>ini</a:t>
            </a:r>
            <a:r>
              <a:rPr lang="en-US" dirty="0"/>
              <a:t> </a:t>
            </a:r>
            <a:r>
              <a:rPr lang="en-US" dirty="0" err="1"/>
              <a:t>dilakukan</a:t>
            </a:r>
            <a:r>
              <a:rPr lang="en-US" dirty="0"/>
              <a:t> </a:t>
            </a:r>
            <a:r>
              <a:rPr lang="en-US" dirty="0" err="1"/>
              <a:t>dikenal</a:t>
            </a:r>
            <a:r>
              <a:rPr lang="en-US" dirty="0"/>
              <a:t> </a:t>
            </a:r>
            <a:r>
              <a:rPr lang="en-US" dirty="0" err="1"/>
              <a:t>sebagai</a:t>
            </a:r>
            <a:r>
              <a:rPr lang="en-US" dirty="0"/>
              <a:t> </a:t>
            </a:r>
            <a:r>
              <a:rPr lang="en-US" dirty="0" err="1"/>
              <a:t>pasar</a:t>
            </a:r>
            <a:r>
              <a:rPr lang="en-US" dirty="0"/>
              <a:t> spot (spot market</a:t>
            </a:r>
            <a:r>
              <a:rPr lang="en-US" dirty="0" smtClean="0"/>
              <a:t>).</a:t>
            </a:r>
          </a:p>
          <a:p>
            <a:r>
              <a:rPr lang="en-US" dirty="0" smtClean="0"/>
              <a:t> </a:t>
            </a:r>
            <a:r>
              <a:rPr lang="en-US" dirty="0" err="1"/>
              <a:t>Transaksi</a:t>
            </a:r>
            <a:r>
              <a:rPr lang="en-US" dirty="0"/>
              <a:t> </a:t>
            </a:r>
            <a:r>
              <a:rPr lang="en-US" dirty="0" err="1"/>
              <a:t>Berjangka</a:t>
            </a:r>
            <a:r>
              <a:rPr lang="en-US" dirty="0"/>
              <a:t> </a:t>
            </a:r>
            <a:r>
              <a:rPr lang="en-US" dirty="0" err="1"/>
              <a:t>Pasar</a:t>
            </a:r>
            <a:r>
              <a:rPr lang="en-US" dirty="0"/>
              <a:t> </a:t>
            </a:r>
            <a:r>
              <a:rPr lang="en-US" dirty="0" err="1"/>
              <a:t>berjangka</a:t>
            </a:r>
            <a:r>
              <a:rPr lang="en-US" dirty="0"/>
              <a:t> </a:t>
            </a:r>
            <a:r>
              <a:rPr lang="en-US" dirty="0" err="1"/>
              <a:t>mata</a:t>
            </a:r>
            <a:r>
              <a:rPr lang="en-US" dirty="0"/>
              <a:t> </a:t>
            </a:r>
            <a:r>
              <a:rPr lang="en-US" dirty="0" err="1"/>
              <a:t>uang</a:t>
            </a:r>
            <a:r>
              <a:rPr lang="en-US" dirty="0"/>
              <a:t> </a:t>
            </a:r>
            <a:r>
              <a:rPr lang="en-US" dirty="0" err="1"/>
              <a:t>memungkinkan</a:t>
            </a:r>
            <a:r>
              <a:rPr lang="en-US" dirty="0"/>
              <a:t> MNC </a:t>
            </a:r>
            <a:r>
              <a:rPr lang="en-US" dirty="0" err="1"/>
              <a:t>untuk</a:t>
            </a:r>
            <a:r>
              <a:rPr lang="en-US" dirty="0"/>
              <a:t> </a:t>
            </a:r>
            <a:r>
              <a:rPr lang="en-US" dirty="0" err="1"/>
              <a:t>menetapkan</a:t>
            </a:r>
            <a:r>
              <a:rPr lang="en-US" dirty="0"/>
              <a:t> </a:t>
            </a:r>
            <a:r>
              <a:rPr lang="en-US" dirty="0" err="1"/>
              <a:t>atau</a:t>
            </a:r>
            <a:r>
              <a:rPr lang="en-US" dirty="0"/>
              <a:t> </a:t>
            </a:r>
            <a:r>
              <a:rPr lang="en-US" dirty="0" err="1"/>
              <a:t>mengunci</a:t>
            </a:r>
            <a:r>
              <a:rPr lang="en-US" dirty="0"/>
              <a:t> </a:t>
            </a:r>
            <a:r>
              <a:rPr lang="en-US" dirty="0" err="1"/>
              <a:t>kurs</a:t>
            </a:r>
            <a:r>
              <a:rPr lang="en-US" dirty="0"/>
              <a:t> </a:t>
            </a:r>
            <a:r>
              <a:rPr lang="en-US" dirty="0" err="1"/>
              <a:t>nilai</a:t>
            </a:r>
            <a:r>
              <a:rPr lang="en-US" dirty="0"/>
              <a:t> </a:t>
            </a:r>
            <a:r>
              <a:rPr lang="en-US" dirty="0" err="1"/>
              <a:t>tukar</a:t>
            </a:r>
            <a:r>
              <a:rPr lang="en-US" dirty="0"/>
              <a:t>, yang </a:t>
            </a:r>
            <a:r>
              <a:rPr lang="en-US" dirty="0" err="1"/>
              <a:t>disebut</a:t>
            </a:r>
            <a:r>
              <a:rPr lang="en-US" dirty="0"/>
              <a:t> </a:t>
            </a:r>
            <a:r>
              <a:rPr lang="en-US" dirty="0" err="1"/>
              <a:t>kurs</a:t>
            </a:r>
            <a:r>
              <a:rPr lang="en-US" dirty="0"/>
              <a:t> </a:t>
            </a:r>
            <a:r>
              <a:rPr lang="en-US" dirty="0" err="1"/>
              <a:t>berjangka</a:t>
            </a:r>
            <a:r>
              <a:rPr lang="en-US" dirty="0"/>
              <a:t> (forward rate) yang </a:t>
            </a:r>
            <a:r>
              <a:rPr lang="en-US" dirty="0" err="1"/>
              <a:t>akan</a:t>
            </a:r>
            <a:r>
              <a:rPr lang="en-US" dirty="0"/>
              <a:t> </a:t>
            </a:r>
            <a:r>
              <a:rPr lang="en-US" dirty="0" err="1"/>
              <a:t>digunakan</a:t>
            </a:r>
            <a:r>
              <a:rPr lang="en-US" dirty="0"/>
              <a:t> </a:t>
            </a:r>
            <a:r>
              <a:rPr lang="en-US" dirty="0" err="1"/>
              <a:t>untuk</a:t>
            </a:r>
            <a:r>
              <a:rPr lang="en-US" dirty="0"/>
              <a:t> </a:t>
            </a:r>
            <a:r>
              <a:rPr lang="en-US" dirty="0" err="1"/>
              <a:t>membeli</a:t>
            </a:r>
            <a:r>
              <a:rPr lang="en-US" dirty="0"/>
              <a:t> </a:t>
            </a:r>
            <a:r>
              <a:rPr lang="en-US" dirty="0" err="1"/>
              <a:t>atau</a:t>
            </a:r>
            <a:r>
              <a:rPr lang="en-US" dirty="0"/>
              <a:t> </a:t>
            </a:r>
            <a:r>
              <a:rPr lang="en-US" dirty="0" err="1"/>
              <a:t>menjual</a:t>
            </a:r>
            <a:r>
              <a:rPr lang="en-US" dirty="0"/>
              <a:t> </a:t>
            </a:r>
            <a:r>
              <a:rPr lang="en-US" dirty="0" err="1"/>
              <a:t>mata</a:t>
            </a:r>
            <a:r>
              <a:rPr lang="en-US" dirty="0"/>
              <a:t> </a:t>
            </a:r>
            <a:r>
              <a:rPr lang="en-US" dirty="0" err="1"/>
              <a:t>uang</a:t>
            </a:r>
            <a:r>
              <a:rPr lang="en-US" dirty="0"/>
              <a:t>.</a:t>
            </a:r>
          </a:p>
        </p:txBody>
      </p:sp>
    </p:spTree>
    <p:extLst>
      <p:ext uri="{BB962C8B-B14F-4D97-AF65-F5344CB8AC3E}">
        <p14:creationId xmlns:p14="http://schemas.microsoft.com/office/powerpoint/2010/main" val="3017914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Pasar</a:t>
            </a:r>
            <a:r>
              <a:rPr lang="en-US" b="1" dirty="0"/>
              <a:t> Spot (spot market) </a:t>
            </a:r>
            <a:r>
              <a:rPr lang="en-US" b="1" dirty="0" err="1"/>
              <a:t>dan</a:t>
            </a:r>
            <a:r>
              <a:rPr lang="en-US" b="1" dirty="0"/>
              <a:t> </a:t>
            </a:r>
            <a:r>
              <a:rPr lang="en-US" b="1" dirty="0" err="1"/>
              <a:t>Nilai</a:t>
            </a:r>
            <a:r>
              <a:rPr lang="en-US" b="1" dirty="0"/>
              <a:t> </a:t>
            </a:r>
            <a:r>
              <a:rPr lang="en-US" b="1" dirty="0" err="1"/>
              <a:t>Tukar</a:t>
            </a:r>
            <a:r>
              <a:rPr lang="en-US" b="1" dirty="0"/>
              <a:t>/</a:t>
            </a:r>
            <a:r>
              <a:rPr lang="en-US" b="1" dirty="0" err="1"/>
              <a:t>kurs</a:t>
            </a:r>
            <a:r>
              <a:rPr lang="en-US" b="1" dirty="0"/>
              <a:t> (Exchange rate)</a:t>
            </a:r>
            <a:endParaRPr lang="en-US" dirty="0"/>
          </a:p>
        </p:txBody>
      </p:sp>
      <p:sp>
        <p:nvSpPr>
          <p:cNvPr id="3" name="Content Placeholder 2"/>
          <p:cNvSpPr>
            <a:spLocks noGrp="1"/>
          </p:cNvSpPr>
          <p:nvPr>
            <p:ph idx="1"/>
          </p:nvPr>
        </p:nvSpPr>
        <p:spPr/>
        <p:txBody>
          <a:bodyPr/>
          <a:lstStyle/>
          <a:p>
            <a:r>
              <a:rPr lang="en-US" dirty="0" err="1"/>
              <a:t>Pasar</a:t>
            </a:r>
            <a:r>
              <a:rPr lang="en-US" dirty="0"/>
              <a:t> Spot (Spot Market) : </a:t>
            </a:r>
            <a:r>
              <a:rPr lang="en-US" dirty="0" err="1"/>
              <a:t>Pasar</a:t>
            </a:r>
            <a:r>
              <a:rPr lang="en-US" dirty="0"/>
              <a:t> </a:t>
            </a:r>
            <a:r>
              <a:rPr lang="en-US" dirty="0" err="1"/>
              <a:t>uang</a:t>
            </a:r>
            <a:r>
              <a:rPr lang="en-US" dirty="0"/>
              <a:t> yang </a:t>
            </a:r>
            <a:r>
              <a:rPr lang="en-US" dirty="0" err="1"/>
              <a:t>diperjualbelikan</a:t>
            </a:r>
            <a:r>
              <a:rPr lang="en-US" dirty="0"/>
              <a:t> </a:t>
            </a:r>
            <a:r>
              <a:rPr lang="en-US" dirty="0" err="1"/>
              <a:t>secara</a:t>
            </a:r>
            <a:r>
              <a:rPr lang="en-US" dirty="0"/>
              <a:t> </a:t>
            </a:r>
            <a:r>
              <a:rPr lang="en-US" dirty="0" err="1"/>
              <a:t>langsung</a:t>
            </a:r>
            <a:r>
              <a:rPr lang="en-US" dirty="0"/>
              <a:t>/</a:t>
            </a:r>
            <a:r>
              <a:rPr lang="en-US" dirty="0" err="1"/>
              <a:t>segera</a:t>
            </a:r>
            <a:r>
              <a:rPr lang="en-US" dirty="0"/>
              <a:t> (immediate delivery). </a:t>
            </a:r>
            <a:r>
              <a:rPr lang="en-US" dirty="0" smtClean="0"/>
              <a:t>􀂄</a:t>
            </a:r>
          </a:p>
          <a:p>
            <a:r>
              <a:rPr lang="en-US" dirty="0" smtClean="0"/>
              <a:t> </a:t>
            </a:r>
            <a:r>
              <a:rPr lang="en-US" dirty="0" err="1"/>
              <a:t>Kurs</a:t>
            </a:r>
            <a:r>
              <a:rPr lang="en-US" dirty="0"/>
              <a:t> (Exchange Rate) :</a:t>
            </a:r>
            <a:r>
              <a:rPr lang="en-US" dirty="0" err="1"/>
              <a:t>Harga</a:t>
            </a:r>
            <a:r>
              <a:rPr lang="en-US" dirty="0"/>
              <a:t> </a:t>
            </a:r>
            <a:r>
              <a:rPr lang="en-US" dirty="0" err="1"/>
              <a:t>satu</a:t>
            </a:r>
            <a:r>
              <a:rPr lang="en-US" dirty="0"/>
              <a:t> </a:t>
            </a:r>
            <a:r>
              <a:rPr lang="en-US" dirty="0" err="1"/>
              <a:t>mata</a:t>
            </a:r>
            <a:r>
              <a:rPr lang="en-US" dirty="0"/>
              <a:t> </a:t>
            </a:r>
            <a:r>
              <a:rPr lang="en-US" dirty="0" err="1"/>
              <a:t>uang</a:t>
            </a:r>
            <a:r>
              <a:rPr lang="en-US" dirty="0"/>
              <a:t> (yang </a:t>
            </a:r>
            <a:r>
              <a:rPr lang="en-US" dirty="0" err="1"/>
              <a:t>diekspresikan</a:t>
            </a:r>
            <a:r>
              <a:rPr lang="en-US" dirty="0"/>
              <a:t> ) </a:t>
            </a:r>
            <a:r>
              <a:rPr lang="en-US" dirty="0" err="1"/>
              <a:t>terhadap</a:t>
            </a:r>
            <a:r>
              <a:rPr lang="en-US" dirty="0"/>
              <a:t> </a:t>
            </a:r>
            <a:r>
              <a:rPr lang="en-US" dirty="0" err="1"/>
              <a:t>mata</a:t>
            </a:r>
            <a:r>
              <a:rPr lang="en-US" dirty="0"/>
              <a:t> </a:t>
            </a:r>
            <a:r>
              <a:rPr lang="en-US" dirty="0" err="1"/>
              <a:t>uang</a:t>
            </a:r>
            <a:r>
              <a:rPr lang="en-US" dirty="0"/>
              <a:t> </a:t>
            </a:r>
            <a:r>
              <a:rPr lang="en-US" dirty="0" err="1"/>
              <a:t>lainnya</a:t>
            </a:r>
            <a:r>
              <a:rPr lang="en-US" dirty="0"/>
              <a:t> . </a:t>
            </a:r>
          </a:p>
          <a:p>
            <a:pPr marL="0" indent="0">
              <a:buNone/>
            </a:pPr>
            <a:r>
              <a:rPr lang="en-US" dirty="0" smtClean="0"/>
              <a:t>Ada </a:t>
            </a:r>
            <a:r>
              <a:rPr lang="en-US" dirty="0"/>
              <a:t>2 </a:t>
            </a:r>
            <a:r>
              <a:rPr lang="en-US" dirty="0" err="1"/>
              <a:t>cara</a:t>
            </a:r>
            <a:r>
              <a:rPr lang="en-US" dirty="0"/>
              <a:t> </a:t>
            </a:r>
            <a:r>
              <a:rPr lang="en-US" dirty="0" err="1"/>
              <a:t>ekspresi</a:t>
            </a:r>
            <a:r>
              <a:rPr lang="en-US" dirty="0"/>
              <a:t> </a:t>
            </a:r>
            <a:r>
              <a:rPr lang="en-US" dirty="0" err="1"/>
              <a:t>kurs</a:t>
            </a:r>
            <a:r>
              <a:rPr lang="en-US" dirty="0"/>
              <a:t> </a:t>
            </a:r>
            <a:r>
              <a:rPr lang="en-US" dirty="0" err="1"/>
              <a:t>yaitu</a:t>
            </a:r>
            <a:r>
              <a:rPr lang="en-US" dirty="0"/>
              <a:t> : </a:t>
            </a:r>
            <a:endParaRPr lang="en-US" dirty="0" smtClean="0"/>
          </a:p>
          <a:p>
            <a:pPr>
              <a:buAutoNum type="arabicPeriod"/>
            </a:pPr>
            <a:r>
              <a:rPr lang="en-US" dirty="0" smtClean="0"/>
              <a:t>Direct </a:t>
            </a:r>
            <a:r>
              <a:rPr lang="en-US" dirty="0"/>
              <a:t>quote : </a:t>
            </a:r>
            <a:r>
              <a:rPr lang="en-US" dirty="0" err="1"/>
              <a:t>Jumlah</a:t>
            </a:r>
            <a:r>
              <a:rPr lang="en-US" dirty="0"/>
              <a:t> </a:t>
            </a:r>
            <a:r>
              <a:rPr lang="en-US" dirty="0" err="1"/>
              <a:t>mata</a:t>
            </a:r>
            <a:r>
              <a:rPr lang="en-US" dirty="0"/>
              <a:t> </a:t>
            </a:r>
            <a:r>
              <a:rPr lang="en-US" dirty="0" err="1"/>
              <a:t>uang</a:t>
            </a:r>
            <a:r>
              <a:rPr lang="en-US" dirty="0"/>
              <a:t> </a:t>
            </a:r>
            <a:r>
              <a:rPr lang="en-US" dirty="0" err="1"/>
              <a:t>lokal</a:t>
            </a:r>
            <a:r>
              <a:rPr lang="en-US" dirty="0"/>
              <a:t> yang </a:t>
            </a:r>
            <a:r>
              <a:rPr lang="en-US" dirty="0" err="1"/>
              <a:t>dibutuhkan</a:t>
            </a:r>
            <a:r>
              <a:rPr lang="en-US" dirty="0"/>
              <a:t> </a:t>
            </a:r>
            <a:r>
              <a:rPr lang="en-US" dirty="0" err="1"/>
              <a:t>untuk</a:t>
            </a:r>
            <a:r>
              <a:rPr lang="en-US" dirty="0"/>
              <a:t> </a:t>
            </a:r>
            <a:r>
              <a:rPr lang="en-US" dirty="0" err="1"/>
              <a:t>membeli</a:t>
            </a:r>
            <a:r>
              <a:rPr lang="en-US" dirty="0"/>
              <a:t> 1 unit </a:t>
            </a:r>
            <a:r>
              <a:rPr lang="en-US" dirty="0" err="1"/>
              <a:t>mata</a:t>
            </a:r>
            <a:r>
              <a:rPr lang="en-US" dirty="0"/>
              <a:t> </a:t>
            </a:r>
            <a:r>
              <a:rPr lang="en-US" dirty="0" err="1"/>
              <a:t>uang</a:t>
            </a:r>
            <a:r>
              <a:rPr lang="en-US" dirty="0"/>
              <a:t> </a:t>
            </a:r>
            <a:r>
              <a:rPr lang="en-US" dirty="0" err="1"/>
              <a:t>asing</a:t>
            </a:r>
            <a:r>
              <a:rPr lang="en-US" dirty="0"/>
              <a:t> </a:t>
            </a:r>
            <a:r>
              <a:rPr lang="en-US" dirty="0" smtClean="0"/>
              <a:t>.</a:t>
            </a:r>
          </a:p>
          <a:p>
            <a:pPr>
              <a:buAutoNum type="arabicPeriod"/>
            </a:pPr>
            <a:r>
              <a:rPr lang="en-US" dirty="0" smtClean="0"/>
              <a:t> </a:t>
            </a:r>
            <a:r>
              <a:rPr lang="en-US" dirty="0"/>
              <a:t>Indirect quote : </a:t>
            </a:r>
            <a:r>
              <a:rPr lang="en-US" dirty="0" err="1"/>
              <a:t>Jumlah</a:t>
            </a:r>
            <a:r>
              <a:rPr lang="en-US" dirty="0"/>
              <a:t> Mata </a:t>
            </a:r>
            <a:r>
              <a:rPr lang="en-US" dirty="0" err="1"/>
              <a:t>asing</a:t>
            </a:r>
            <a:r>
              <a:rPr lang="en-US" dirty="0"/>
              <a:t> yang </a:t>
            </a:r>
            <a:r>
              <a:rPr lang="en-US" dirty="0" err="1"/>
              <a:t>dibutuhkan</a:t>
            </a:r>
            <a:r>
              <a:rPr lang="en-US" dirty="0"/>
              <a:t> </a:t>
            </a:r>
            <a:r>
              <a:rPr lang="en-US" dirty="0" err="1"/>
              <a:t>untuk</a:t>
            </a:r>
            <a:r>
              <a:rPr lang="en-US" dirty="0"/>
              <a:t> </a:t>
            </a:r>
            <a:r>
              <a:rPr lang="en-US" dirty="0" err="1"/>
              <a:t>membeli</a:t>
            </a:r>
            <a:r>
              <a:rPr lang="en-US" dirty="0"/>
              <a:t> </a:t>
            </a:r>
            <a:r>
              <a:rPr lang="en-US" dirty="0" err="1"/>
              <a:t>satu</a:t>
            </a:r>
            <a:r>
              <a:rPr lang="en-US" dirty="0"/>
              <a:t> unit </a:t>
            </a:r>
            <a:r>
              <a:rPr lang="en-US" dirty="0" err="1"/>
              <a:t>mata</a:t>
            </a:r>
            <a:r>
              <a:rPr lang="en-US" dirty="0"/>
              <a:t> </a:t>
            </a:r>
            <a:r>
              <a:rPr lang="en-US" dirty="0" err="1"/>
              <a:t>uang</a:t>
            </a:r>
            <a:r>
              <a:rPr lang="en-US" dirty="0"/>
              <a:t> </a:t>
            </a:r>
            <a:r>
              <a:rPr lang="en-US" dirty="0" err="1"/>
              <a:t>lokal</a:t>
            </a:r>
            <a:r>
              <a:rPr lang="en-US" dirty="0"/>
              <a:t>.</a:t>
            </a:r>
          </a:p>
        </p:txBody>
      </p:sp>
    </p:spTree>
    <p:extLst>
      <p:ext uri="{BB962C8B-B14F-4D97-AF65-F5344CB8AC3E}">
        <p14:creationId xmlns:p14="http://schemas.microsoft.com/office/powerpoint/2010/main" val="236737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err="1"/>
              <a:t>Contoh</a:t>
            </a:r>
            <a:r>
              <a:rPr lang="en-US" dirty="0"/>
              <a:t> : </a:t>
            </a:r>
            <a:endParaRPr lang="en-US" dirty="0" smtClean="0"/>
          </a:p>
          <a:p>
            <a:pPr marL="0" indent="0">
              <a:buNone/>
            </a:pPr>
            <a:r>
              <a:rPr lang="en-US" dirty="0" smtClean="0"/>
              <a:t>•</a:t>
            </a:r>
            <a:r>
              <a:rPr lang="en-US" dirty="0" err="1"/>
              <a:t>Jika</a:t>
            </a:r>
            <a:r>
              <a:rPr lang="en-US" dirty="0"/>
              <a:t> di </a:t>
            </a:r>
            <a:r>
              <a:rPr lang="en-US" dirty="0" err="1"/>
              <a:t>amerika</a:t>
            </a:r>
            <a:r>
              <a:rPr lang="en-US" dirty="0"/>
              <a:t> </a:t>
            </a:r>
            <a:r>
              <a:rPr lang="en-US" dirty="0" err="1"/>
              <a:t>serikat</a:t>
            </a:r>
            <a:r>
              <a:rPr lang="en-US" dirty="0"/>
              <a:t> yen di-</a:t>
            </a:r>
            <a:r>
              <a:rPr lang="en-US" dirty="0" err="1"/>
              <a:t>quot</a:t>
            </a:r>
            <a:r>
              <a:rPr lang="en-US" dirty="0"/>
              <a:t> : ¥ 1 = $ 0, </a:t>
            </a:r>
            <a:r>
              <a:rPr lang="en-US" dirty="0" err="1"/>
              <a:t>Ini</a:t>
            </a:r>
            <a:r>
              <a:rPr lang="en-US" dirty="0"/>
              <a:t> </a:t>
            </a:r>
            <a:r>
              <a:rPr lang="en-US" dirty="0" err="1"/>
              <a:t>berarti</a:t>
            </a:r>
            <a:r>
              <a:rPr lang="en-US" dirty="0"/>
              <a:t> : </a:t>
            </a:r>
            <a:endParaRPr lang="en-US" dirty="0" smtClean="0"/>
          </a:p>
          <a:p>
            <a:r>
              <a:rPr lang="en-US" dirty="0" smtClean="0"/>
              <a:t>Direct </a:t>
            </a:r>
            <a:r>
              <a:rPr lang="en-US" dirty="0" err="1"/>
              <a:t>quot</a:t>
            </a:r>
            <a:r>
              <a:rPr lang="en-US" dirty="0"/>
              <a:t> </a:t>
            </a:r>
            <a:r>
              <a:rPr lang="en-US" dirty="0" err="1"/>
              <a:t>mata</a:t>
            </a:r>
            <a:r>
              <a:rPr lang="en-US" dirty="0"/>
              <a:t> </a:t>
            </a:r>
            <a:r>
              <a:rPr lang="en-US" dirty="0" err="1"/>
              <a:t>uang</a:t>
            </a:r>
            <a:r>
              <a:rPr lang="en-US" dirty="0"/>
              <a:t> yen di </a:t>
            </a:r>
            <a:r>
              <a:rPr lang="en-US" dirty="0" err="1"/>
              <a:t>amerika</a:t>
            </a:r>
            <a:r>
              <a:rPr lang="en-US" dirty="0"/>
              <a:t> (</a:t>
            </a:r>
            <a:r>
              <a:rPr lang="en-US" dirty="0" err="1"/>
              <a:t>Jumlah</a:t>
            </a:r>
            <a:r>
              <a:rPr lang="en-US" dirty="0"/>
              <a:t> </a:t>
            </a:r>
            <a:r>
              <a:rPr lang="en-US" dirty="0" err="1"/>
              <a:t>mata</a:t>
            </a:r>
            <a:r>
              <a:rPr lang="en-US" dirty="0"/>
              <a:t> </a:t>
            </a:r>
            <a:r>
              <a:rPr lang="en-US" dirty="0" err="1"/>
              <a:t>uang</a:t>
            </a:r>
            <a:r>
              <a:rPr lang="en-US" dirty="0"/>
              <a:t> </a:t>
            </a:r>
            <a:r>
              <a:rPr lang="en-US" dirty="0" err="1"/>
              <a:t>lokal</a:t>
            </a:r>
            <a:r>
              <a:rPr lang="en-US" dirty="0"/>
              <a:t> per 1 unit </a:t>
            </a:r>
            <a:r>
              <a:rPr lang="en-US" dirty="0" err="1"/>
              <a:t>mata</a:t>
            </a:r>
            <a:r>
              <a:rPr lang="en-US" dirty="0"/>
              <a:t> </a:t>
            </a:r>
            <a:r>
              <a:rPr lang="en-US" dirty="0" err="1"/>
              <a:t>uang</a:t>
            </a:r>
            <a:r>
              <a:rPr lang="en-US" dirty="0"/>
              <a:t> </a:t>
            </a:r>
            <a:r>
              <a:rPr lang="en-US" dirty="0" err="1"/>
              <a:t>asing</a:t>
            </a:r>
            <a:r>
              <a:rPr lang="en-US" dirty="0"/>
              <a:t>) </a:t>
            </a:r>
            <a:r>
              <a:rPr lang="en-US" dirty="0" err="1"/>
              <a:t>sebaliknya</a:t>
            </a:r>
            <a:r>
              <a:rPr lang="en-US" dirty="0"/>
              <a:t> </a:t>
            </a:r>
            <a:r>
              <a:rPr lang="en-US" dirty="0" err="1"/>
              <a:t>jika</a:t>
            </a:r>
            <a:r>
              <a:rPr lang="en-US" dirty="0"/>
              <a:t> di-</a:t>
            </a:r>
            <a:r>
              <a:rPr lang="en-US" dirty="0" err="1"/>
              <a:t>quot</a:t>
            </a:r>
            <a:r>
              <a:rPr lang="en-US" dirty="0"/>
              <a:t> : $ 1 = ¥ 108,10 Indirect </a:t>
            </a:r>
            <a:r>
              <a:rPr lang="en-US" dirty="0" err="1"/>
              <a:t>quot</a:t>
            </a:r>
            <a:r>
              <a:rPr lang="en-US" dirty="0"/>
              <a:t> </a:t>
            </a:r>
            <a:r>
              <a:rPr lang="en-US" dirty="0" err="1"/>
              <a:t>mata</a:t>
            </a:r>
            <a:r>
              <a:rPr lang="en-US" dirty="0"/>
              <a:t> </a:t>
            </a:r>
            <a:r>
              <a:rPr lang="en-US" dirty="0" err="1"/>
              <a:t>uang</a:t>
            </a:r>
            <a:r>
              <a:rPr lang="en-US" dirty="0"/>
              <a:t> yen di </a:t>
            </a:r>
            <a:r>
              <a:rPr lang="en-US" dirty="0" err="1"/>
              <a:t>amerika</a:t>
            </a:r>
            <a:r>
              <a:rPr lang="en-US" dirty="0"/>
              <a:t> (</a:t>
            </a:r>
            <a:r>
              <a:rPr lang="en-US" dirty="0" err="1"/>
              <a:t>Jumlah</a:t>
            </a:r>
            <a:r>
              <a:rPr lang="en-US" dirty="0"/>
              <a:t> </a:t>
            </a:r>
            <a:r>
              <a:rPr lang="en-US" dirty="0" err="1"/>
              <a:t>mata</a:t>
            </a:r>
            <a:r>
              <a:rPr lang="en-US" dirty="0"/>
              <a:t> </a:t>
            </a:r>
            <a:r>
              <a:rPr lang="en-US" dirty="0" err="1"/>
              <a:t>uang</a:t>
            </a:r>
            <a:r>
              <a:rPr lang="en-US" dirty="0"/>
              <a:t> </a:t>
            </a:r>
            <a:r>
              <a:rPr lang="en-US" dirty="0" err="1"/>
              <a:t>asing</a:t>
            </a:r>
            <a:r>
              <a:rPr lang="en-US" dirty="0"/>
              <a:t> yang </a:t>
            </a:r>
            <a:r>
              <a:rPr lang="en-US" dirty="0" err="1"/>
              <a:t>dibutuhkan</a:t>
            </a:r>
            <a:r>
              <a:rPr lang="en-US" dirty="0"/>
              <a:t> </a:t>
            </a:r>
            <a:r>
              <a:rPr lang="en-US" dirty="0" err="1"/>
              <a:t>untuk</a:t>
            </a:r>
            <a:r>
              <a:rPr lang="en-US" dirty="0"/>
              <a:t> </a:t>
            </a:r>
            <a:r>
              <a:rPr lang="en-US" dirty="0" err="1"/>
              <a:t>membeli</a:t>
            </a:r>
            <a:r>
              <a:rPr lang="en-US" dirty="0"/>
              <a:t> 1 unit </a:t>
            </a:r>
            <a:r>
              <a:rPr lang="en-US" dirty="0" err="1"/>
              <a:t>mata</a:t>
            </a:r>
            <a:r>
              <a:rPr lang="en-US" dirty="0"/>
              <a:t> </a:t>
            </a:r>
            <a:r>
              <a:rPr lang="en-US" dirty="0" err="1"/>
              <a:t>uang</a:t>
            </a:r>
            <a:r>
              <a:rPr lang="en-US" dirty="0"/>
              <a:t> </a:t>
            </a:r>
            <a:r>
              <a:rPr lang="en-US" dirty="0" err="1"/>
              <a:t>lokal</a:t>
            </a:r>
            <a:r>
              <a:rPr lang="en-US" dirty="0"/>
              <a:t>)</a:t>
            </a:r>
          </a:p>
        </p:txBody>
      </p:sp>
    </p:spTree>
    <p:extLst>
      <p:ext uri="{BB962C8B-B14F-4D97-AF65-F5344CB8AC3E}">
        <p14:creationId xmlns:p14="http://schemas.microsoft.com/office/powerpoint/2010/main" val="4150419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a:t>Contoh</a:t>
            </a:r>
            <a:r>
              <a:rPr lang="en-US" dirty="0"/>
              <a:t> : </a:t>
            </a:r>
            <a:endParaRPr lang="en-US" dirty="0" smtClean="0"/>
          </a:p>
          <a:p>
            <a:pPr marL="0" indent="0">
              <a:buNone/>
            </a:pPr>
            <a:r>
              <a:rPr lang="en-US" dirty="0" smtClean="0"/>
              <a:t>• </a:t>
            </a:r>
            <a:r>
              <a:rPr lang="en-US" dirty="0" err="1"/>
              <a:t>Jika</a:t>
            </a:r>
            <a:r>
              <a:rPr lang="en-US" dirty="0"/>
              <a:t> di </a:t>
            </a:r>
            <a:r>
              <a:rPr lang="en-US" dirty="0" err="1"/>
              <a:t>inggris</a:t>
            </a:r>
            <a:r>
              <a:rPr lang="en-US" dirty="0"/>
              <a:t> Pound di-</a:t>
            </a:r>
            <a:r>
              <a:rPr lang="en-US" dirty="0" err="1"/>
              <a:t>quot</a:t>
            </a:r>
            <a:r>
              <a:rPr lang="en-US" dirty="0"/>
              <a:t> </a:t>
            </a:r>
            <a:r>
              <a:rPr lang="en-US" dirty="0" err="1"/>
              <a:t>pada</a:t>
            </a:r>
            <a:r>
              <a:rPr lang="en-US" dirty="0"/>
              <a:t> : £ 1 = $ 1,4419 </a:t>
            </a:r>
            <a:endParaRPr lang="en-US" dirty="0" smtClean="0"/>
          </a:p>
          <a:p>
            <a:pPr marL="0" indent="0">
              <a:buNone/>
            </a:pPr>
            <a:r>
              <a:rPr lang="en-US" dirty="0" smtClean="0"/>
              <a:t>• </a:t>
            </a:r>
            <a:r>
              <a:rPr lang="en-US" dirty="0"/>
              <a:t>Dan </a:t>
            </a:r>
            <a:r>
              <a:rPr lang="en-US" dirty="0" err="1"/>
              <a:t>jika</a:t>
            </a:r>
            <a:r>
              <a:rPr lang="en-US" dirty="0"/>
              <a:t> di Swiss Frank di-</a:t>
            </a:r>
            <a:r>
              <a:rPr lang="en-US" dirty="0" err="1"/>
              <a:t>quot</a:t>
            </a:r>
            <a:r>
              <a:rPr lang="en-US" dirty="0"/>
              <a:t> </a:t>
            </a:r>
            <a:r>
              <a:rPr lang="en-US" dirty="0" err="1"/>
              <a:t>pada</a:t>
            </a:r>
            <a:r>
              <a:rPr lang="en-US" dirty="0"/>
              <a:t> : SFr 1 = $ 0,6250 </a:t>
            </a:r>
            <a:r>
              <a:rPr lang="en-US" dirty="0" err="1"/>
              <a:t>Termasuk</a:t>
            </a:r>
            <a:r>
              <a:rPr lang="en-US" dirty="0"/>
              <a:t> direct </a:t>
            </a:r>
            <a:r>
              <a:rPr lang="en-US" dirty="0" err="1"/>
              <a:t>ataukah</a:t>
            </a:r>
            <a:r>
              <a:rPr lang="en-US" dirty="0"/>
              <a:t> indirect </a:t>
            </a:r>
            <a:r>
              <a:rPr lang="en-US" dirty="0" err="1"/>
              <a:t>quot</a:t>
            </a:r>
            <a:r>
              <a:rPr lang="en-US" dirty="0"/>
              <a:t> ?</a:t>
            </a:r>
          </a:p>
        </p:txBody>
      </p:sp>
    </p:spTree>
    <p:extLst>
      <p:ext uri="{BB962C8B-B14F-4D97-AF65-F5344CB8AC3E}">
        <p14:creationId xmlns:p14="http://schemas.microsoft.com/office/powerpoint/2010/main" val="3569265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a:t>Kuotasi</a:t>
            </a:r>
            <a:r>
              <a:rPr lang="en-US" dirty="0"/>
              <a:t> yang </a:t>
            </a:r>
            <a:r>
              <a:rPr lang="en-US" dirty="0" err="1"/>
              <a:t>digunakan</a:t>
            </a:r>
            <a:r>
              <a:rPr lang="en-US" dirty="0"/>
              <a:t> </a:t>
            </a:r>
            <a:r>
              <a:rPr lang="en-US" dirty="0" err="1"/>
              <a:t>untuk</a:t>
            </a:r>
            <a:r>
              <a:rPr lang="en-US" dirty="0"/>
              <a:t> </a:t>
            </a:r>
            <a:r>
              <a:rPr lang="en-US" dirty="0" err="1"/>
              <a:t>perdagangan</a:t>
            </a:r>
            <a:r>
              <a:rPr lang="en-US" dirty="0"/>
              <a:t> </a:t>
            </a:r>
            <a:r>
              <a:rPr lang="en-US" dirty="0" err="1"/>
              <a:t>antar</a:t>
            </a:r>
            <a:r>
              <a:rPr lang="en-US" dirty="0"/>
              <a:t>-dealer </a:t>
            </a:r>
            <a:r>
              <a:rPr lang="en-US" dirty="0" err="1"/>
              <a:t>dalam</a:t>
            </a:r>
            <a:r>
              <a:rPr lang="en-US" dirty="0"/>
              <a:t> </a:t>
            </a:r>
            <a:r>
              <a:rPr lang="en-US" dirty="0" err="1"/>
              <a:t>pasar</a:t>
            </a:r>
            <a:r>
              <a:rPr lang="en-US" dirty="0"/>
              <a:t> </a:t>
            </a:r>
            <a:r>
              <a:rPr lang="en-US" dirty="0" err="1"/>
              <a:t>antar</a:t>
            </a:r>
            <a:r>
              <a:rPr lang="en-US" dirty="0"/>
              <a:t>-bank (interbank market) </a:t>
            </a:r>
            <a:r>
              <a:rPr lang="en-US" dirty="0" err="1"/>
              <a:t>dinyatakan</a:t>
            </a:r>
            <a:r>
              <a:rPr lang="en-US" dirty="0"/>
              <a:t> </a:t>
            </a:r>
            <a:r>
              <a:rPr lang="en-US" dirty="0" err="1"/>
              <a:t>dalam</a:t>
            </a:r>
            <a:r>
              <a:rPr lang="en-US" dirty="0"/>
              <a:t> 2 </a:t>
            </a:r>
            <a:r>
              <a:rPr lang="en-US" dirty="0" err="1"/>
              <a:t>cara</a:t>
            </a:r>
            <a:r>
              <a:rPr lang="en-US" dirty="0"/>
              <a:t> : </a:t>
            </a:r>
            <a:endParaRPr lang="en-US" dirty="0" smtClean="0"/>
          </a:p>
          <a:p>
            <a:pPr marL="0" indent="0">
              <a:buNone/>
            </a:pPr>
            <a:r>
              <a:rPr lang="en-US" dirty="0" smtClean="0"/>
              <a:t>• </a:t>
            </a:r>
            <a:r>
              <a:rPr lang="en-US" dirty="0" err="1"/>
              <a:t>Sistem</a:t>
            </a:r>
            <a:r>
              <a:rPr lang="en-US" dirty="0"/>
              <a:t> </a:t>
            </a:r>
            <a:r>
              <a:rPr lang="en-US" dirty="0" err="1"/>
              <a:t>Amerika</a:t>
            </a:r>
            <a:r>
              <a:rPr lang="en-US" dirty="0"/>
              <a:t> : </a:t>
            </a:r>
            <a:r>
              <a:rPr lang="en-US" dirty="0" err="1"/>
              <a:t>Sejumlah</a:t>
            </a:r>
            <a:r>
              <a:rPr lang="en-US" dirty="0"/>
              <a:t> </a:t>
            </a:r>
            <a:r>
              <a:rPr lang="en-US" dirty="0" err="1"/>
              <a:t>uang</a:t>
            </a:r>
            <a:r>
              <a:rPr lang="en-US" dirty="0"/>
              <a:t> USD (dollar </a:t>
            </a:r>
            <a:r>
              <a:rPr lang="en-US" dirty="0" err="1"/>
              <a:t>Amerika</a:t>
            </a:r>
            <a:r>
              <a:rPr lang="en-US" dirty="0"/>
              <a:t>) yang </a:t>
            </a:r>
            <a:r>
              <a:rPr lang="en-US" dirty="0" err="1"/>
              <a:t>dipakai</a:t>
            </a:r>
            <a:r>
              <a:rPr lang="en-US" dirty="0"/>
              <a:t> </a:t>
            </a:r>
            <a:r>
              <a:rPr lang="en-US" dirty="0" err="1"/>
              <a:t>untuk</a:t>
            </a:r>
            <a:r>
              <a:rPr lang="en-US" dirty="0"/>
              <a:t> </a:t>
            </a:r>
            <a:r>
              <a:rPr lang="en-US" dirty="0" err="1"/>
              <a:t>menukar</a:t>
            </a:r>
            <a:r>
              <a:rPr lang="en-US" dirty="0"/>
              <a:t> </a:t>
            </a:r>
            <a:r>
              <a:rPr lang="en-US" dirty="0" err="1"/>
              <a:t>satu</a:t>
            </a:r>
            <a:r>
              <a:rPr lang="en-US" dirty="0"/>
              <a:t> unit </a:t>
            </a:r>
            <a:r>
              <a:rPr lang="en-US" dirty="0" err="1"/>
              <a:t>mata</a:t>
            </a:r>
            <a:r>
              <a:rPr lang="en-US" dirty="0"/>
              <a:t> </a:t>
            </a:r>
            <a:r>
              <a:rPr lang="en-US" dirty="0" err="1"/>
              <a:t>uang</a:t>
            </a:r>
            <a:r>
              <a:rPr lang="en-US" dirty="0"/>
              <a:t> </a:t>
            </a:r>
            <a:r>
              <a:rPr lang="en-US" dirty="0" err="1"/>
              <a:t>asing</a:t>
            </a:r>
            <a:r>
              <a:rPr lang="en-US" dirty="0"/>
              <a:t>. </a:t>
            </a:r>
            <a:r>
              <a:rPr lang="en-US" dirty="0" err="1"/>
              <a:t>Contoh</a:t>
            </a:r>
            <a:r>
              <a:rPr lang="en-US" dirty="0"/>
              <a:t> : 1 (DM) mark </a:t>
            </a:r>
            <a:r>
              <a:rPr lang="en-US" dirty="0" err="1"/>
              <a:t>Jerman</a:t>
            </a:r>
            <a:r>
              <a:rPr lang="en-US" dirty="0"/>
              <a:t> </a:t>
            </a:r>
            <a:r>
              <a:rPr lang="en-US" dirty="0" err="1"/>
              <a:t>dapat</a:t>
            </a:r>
            <a:r>
              <a:rPr lang="en-US" dirty="0"/>
              <a:t> </a:t>
            </a:r>
            <a:r>
              <a:rPr lang="en-US" dirty="0" err="1"/>
              <a:t>diperjualbelikan</a:t>
            </a:r>
            <a:r>
              <a:rPr lang="en-US" dirty="0"/>
              <a:t> </a:t>
            </a:r>
            <a:r>
              <a:rPr lang="en-US" dirty="0" err="1"/>
              <a:t>untuk</a:t>
            </a:r>
            <a:r>
              <a:rPr lang="en-US" dirty="0"/>
              <a:t> </a:t>
            </a:r>
            <a:r>
              <a:rPr lang="en-US" dirty="0" err="1"/>
              <a:t>sejumlah</a:t>
            </a:r>
            <a:r>
              <a:rPr lang="en-US" dirty="0"/>
              <a:t> $ 0,56 </a:t>
            </a:r>
            <a:r>
              <a:rPr lang="en-US" dirty="0" err="1"/>
              <a:t>atau</a:t>
            </a:r>
            <a:r>
              <a:rPr lang="en-US" dirty="0"/>
              <a:t> </a:t>
            </a:r>
            <a:r>
              <a:rPr lang="en-US" dirty="0" err="1"/>
              <a:t>dinyatakan</a:t>
            </a:r>
            <a:r>
              <a:rPr lang="en-US" dirty="0"/>
              <a:t> </a:t>
            </a:r>
            <a:r>
              <a:rPr lang="en-US" dirty="0" err="1"/>
              <a:t>dengan</a:t>
            </a:r>
            <a:r>
              <a:rPr lang="en-US" dirty="0"/>
              <a:t> $0.56/DM </a:t>
            </a:r>
            <a:endParaRPr lang="en-US" dirty="0" smtClean="0"/>
          </a:p>
          <a:p>
            <a:pPr marL="0" indent="0">
              <a:buNone/>
            </a:pPr>
            <a:r>
              <a:rPr lang="en-US" dirty="0" smtClean="0"/>
              <a:t>• </a:t>
            </a:r>
            <a:r>
              <a:rPr lang="en-US" dirty="0" err="1"/>
              <a:t>Sistem</a:t>
            </a:r>
            <a:r>
              <a:rPr lang="en-US" dirty="0"/>
              <a:t> </a:t>
            </a:r>
            <a:r>
              <a:rPr lang="en-US" dirty="0" err="1"/>
              <a:t>Eropa</a:t>
            </a:r>
            <a:r>
              <a:rPr lang="en-US" dirty="0"/>
              <a:t> : </a:t>
            </a:r>
            <a:r>
              <a:rPr lang="en-US" dirty="0" err="1"/>
              <a:t>Sejumlah</a:t>
            </a:r>
            <a:r>
              <a:rPr lang="en-US" dirty="0"/>
              <a:t> </a:t>
            </a:r>
            <a:r>
              <a:rPr lang="en-US" dirty="0" err="1"/>
              <a:t>uang</a:t>
            </a:r>
            <a:r>
              <a:rPr lang="en-US" dirty="0"/>
              <a:t> </a:t>
            </a:r>
            <a:r>
              <a:rPr lang="en-US" dirty="0" err="1"/>
              <a:t>asing</a:t>
            </a:r>
            <a:r>
              <a:rPr lang="en-US" dirty="0"/>
              <a:t> </a:t>
            </a:r>
            <a:r>
              <a:rPr lang="en-US" dirty="0" err="1"/>
              <a:t>dipakai</a:t>
            </a:r>
            <a:r>
              <a:rPr lang="en-US" dirty="0"/>
              <a:t> </a:t>
            </a:r>
            <a:r>
              <a:rPr lang="en-US" dirty="0" err="1"/>
              <a:t>untuk</a:t>
            </a:r>
            <a:r>
              <a:rPr lang="en-US" dirty="0"/>
              <a:t> </a:t>
            </a:r>
            <a:r>
              <a:rPr lang="en-US" dirty="0" err="1"/>
              <a:t>menukar</a:t>
            </a:r>
            <a:r>
              <a:rPr lang="en-US" dirty="0"/>
              <a:t> 1 </a:t>
            </a:r>
            <a:r>
              <a:rPr lang="en-US" dirty="0" err="1"/>
              <a:t>mata</a:t>
            </a:r>
            <a:r>
              <a:rPr lang="en-US" dirty="0"/>
              <a:t> </a:t>
            </a:r>
            <a:r>
              <a:rPr lang="en-US" dirty="0" err="1"/>
              <a:t>uang</a:t>
            </a:r>
            <a:r>
              <a:rPr lang="en-US" dirty="0"/>
              <a:t> USD. </a:t>
            </a:r>
            <a:r>
              <a:rPr lang="en-US" dirty="0" err="1"/>
              <a:t>Contoh</a:t>
            </a:r>
            <a:r>
              <a:rPr lang="en-US" dirty="0"/>
              <a:t> : USD 1 </a:t>
            </a:r>
            <a:r>
              <a:rPr lang="en-US" dirty="0" err="1"/>
              <a:t>dapat</a:t>
            </a:r>
            <a:r>
              <a:rPr lang="en-US" dirty="0"/>
              <a:t> </a:t>
            </a:r>
            <a:r>
              <a:rPr lang="en-US" dirty="0" err="1"/>
              <a:t>diperjualbelikan</a:t>
            </a:r>
            <a:r>
              <a:rPr lang="en-US" dirty="0"/>
              <a:t> </a:t>
            </a:r>
            <a:r>
              <a:rPr lang="en-US" dirty="0" err="1"/>
              <a:t>untuk</a:t>
            </a:r>
            <a:r>
              <a:rPr lang="en-US" dirty="0"/>
              <a:t> </a:t>
            </a:r>
            <a:r>
              <a:rPr lang="en-US" dirty="0" err="1"/>
              <a:t>sejumlah</a:t>
            </a:r>
            <a:r>
              <a:rPr lang="en-US" dirty="0"/>
              <a:t> FF 5 </a:t>
            </a:r>
            <a:r>
              <a:rPr lang="en-US" dirty="0" err="1"/>
              <a:t>atau</a:t>
            </a:r>
            <a:r>
              <a:rPr lang="en-US" dirty="0"/>
              <a:t> </a:t>
            </a:r>
            <a:r>
              <a:rPr lang="en-US" dirty="0" err="1"/>
              <a:t>dinyatakan</a:t>
            </a:r>
            <a:r>
              <a:rPr lang="en-US" dirty="0"/>
              <a:t> </a:t>
            </a:r>
            <a:r>
              <a:rPr lang="en-US" dirty="0" err="1"/>
              <a:t>dengan</a:t>
            </a:r>
            <a:r>
              <a:rPr lang="en-US" dirty="0"/>
              <a:t> : FF 5/$ </a:t>
            </a:r>
            <a:r>
              <a:rPr lang="en-US" dirty="0" err="1"/>
              <a:t>Catatan</a:t>
            </a:r>
            <a:r>
              <a:rPr lang="en-US" dirty="0"/>
              <a:t> : </a:t>
            </a:r>
            <a:r>
              <a:rPr lang="en-US" dirty="0" err="1"/>
              <a:t>pada</a:t>
            </a:r>
            <a:r>
              <a:rPr lang="en-US" dirty="0"/>
              <a:t> </a:t>
            </a:r>
            <a:r>
              <a:rPr lang="en-US" dirty="0" err="1"/>
              <a:t>saat</a:t>
            </a:r>
            <a:r>
              <a:rPr lang="en-US" dirty="0"/>
              <a:t> </a:t>
            </a:r>
            <a:r>
              <a:rPr lang="en-US" dirty="0" err="1"/>
              <a:t>bertransaksi</a:t>
            </a:r>
            <a:r>
              <a:rPr lang="en-US" dirty="0"/>
              <a:t> </a:t>
            </a:r>
            <a:r>
              <a:rPr lang="en-US" dirty="0" err="1"/>
              <a:t>dengan</a:t>
            </a:r>
            <a:r>
              <a:rPr lang="en-US" dirty="0"/>
              <a:t> </a:t>
            </a:r>
            <a:r>
              <a:rPr lang="en-US" dirty="0" err="1"/>
              <a:t>pelangganpelanggan</a:t>
            </a:r>
            <a:r>
              <a:rPr lang="en-US" dirty="0"/>
              <a:t> non-bank, bank-bank di </a:t>
            </a:r>
            <a:r>
              <a:rPr lang="en-US" dirty="0" err="1"/>
              <a:t>banyak</a:t>
            </a:r>
            <a:r>
              <a:rPr lang="en-US" dirty="0"/>
              <a:t> </a:t>
            </a:r>
            <a:r>
              <a:rPr lang="en-US" dirty="0" err="1"/>
              <a:t>negara</a:t>
            </a:r>
            <a:r>
              <a:rPr lang="en-US" dirty="0"/>
              <a:t> </a:t>
            </a:r>
            <a:r>
              <a:rPr lang="en-US" dirty="0" err="1"/>
              <a:t>menggunakan</a:t>
            </a:r>
            <a:r>
              <a:rPr lang="en-US" dirty="0"/>
              <a:t> </a:t>
            </a:r>
            <a:r>
              <a:rPr lang="en-US" dirty="0" err="1"/>
              <a:t>sistem</a:t>
            </a:r>
            <a:r>
              <a:rPr lang="en-US" dirty="0"/>
              <a:t> indirect quotation.</a:t>
            </a:r>
          </a:p>
        </p:txBody>
      </p:sp>
    </p:spTree>
    <p:extLst>
      <p:ext uri="{BB962C8B-B14F-4D97-AF65-F5344CB8AC3E}">
        <p14:creationId xmlns:p14="http://schemas.microsoft.com/office/powerpoint/2010/main" val="1123688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Selisih</a:t>
            </a:r>
            <a:r>
              <a:rPr lang="en-US" b="1" dirty="0"/>
              <a:t> </a:t>
            </a:r>
            <a:r>
              <a:rPr lang="en-US" b="1" dirty="0" err="1"/>
              <a:t>Kurs</a:t>
            </a:r>
            <a:r>
              <a:rPr lang="en-US" b="1" dirty="0"/>
              <a:t> </a:t>
            </a:r>
            <a:r>
              <a:rPr lang="en-US" b="1" dirty="0" err="1"/>
              <a:t>Beli</a:t>
            </a:r>
            <a:r>
              <a:rPr lang="en-US" b="1" dirty="0"/>
              <a:t>/</a:t>
            </a:r>
            <a:r>
              <a:rPr lang="en-US" b="1" dirty="0" err="1"/>
              <a:t>Jual</a:t>
            </a:r>
            <a:r>
              <a:rPr lang="en-US" b="1" dirty="0"/>
              <a:t> Bank</a:t>
            </a:r>
            <a:endParaRPr lang="en-US" dirty="0"/>
          </a:p>
        </p:txBody>
      </p:sp>
      <p:sp>
        <p:nvSpPr>
          <p:cNvPr id="3" name="Content Placeholder 2"/>
          <p:cNvSpPr>
            <a:spLocks noGrp="1"/>
          </p:cNvSpPr>
          <p:nvPr>
            <p:ph idx="1"/>
          </p:nvPr>
        </p:nvSpPr>
        <p:spPr/>
        <p:txBody>
          <a:bodyPr/>
          <a:lstStyle/>
          <a:p>
            <a:r>
              <a:rPr lang="en-US" dirty="0" smtClean="0"/>
              <a:t>Bank </a:t>
            </a:r>
            <a:r>
              <a:rPr lang="en-US" dirty="0" err="1"/>
              <a:t>komersial</a:t>
            </a:r>
            <a:r>
              <a:rPr lang="en-US" dirty="0"/>
              <a:t> </a:t>
            </a:r>
            <a:r>
              <a:rPr lang="en-US" dirty="0" err="1"/>
              <a:t>mengenakan</a:t>
            </a:r>
            <a:r>
              <a:rPr lang="en-US" dirty="0"/>
              <a:t> </a:t>
            </a:r>
            <a:r>
              <a:rPr lang="en-US" dirty="0" err="1"/>
              <a:t>biaya</a:t>
            </a:r>
            <a:r>
              <a:rPr lang="en-US" dirty="0"/>
              <a:t> </a:t>
            </a:r>
            <a:r>
              <a:rPr lang="en-US" dirty="0" err="1"/>
              <a:t>atas</a:t>
            </a:r>
            <a:r>
              <a:rPr lang="en-US" dirty="0"/>
              <a:t> </a:t>
            </a:r>
            <a:r>
              <a:rPr lang="en-US" dirty="0" err="1"/>
              <a:t>transaksi</a:t>
            </a:r>
            <a:r>
              <a:rPr lang="en-US" dirty="0"/>
              <a:t> </a:t>
            </a:r>
            <a:r>
              <a:rPr lang="en-US" dirty="0" err="1"/>
              <a:t>pertukaran</a:t>
            </a:r>
            <a:r>
              <a:rPr lang="en-US" dirty="0"/>
              <a:t> </a:t>
            </a:r>
            <a:r>
              <a:rPr lang="en-US" dirty="0" err="1"/>
              <a:t>mata</a:t>
            </a:r>
            <a:r>
              <a:rPr lang="en-US" dirty="0"/>
              <a:t> </a:t>
            </a:r>
            <a:r>
              <a:rPr lang="en-US" dirty="0" err="1"/>
              <a:t>uang</a:t>
            </a:r>
            <a:r>
              <a:rPr lang="en-US" dirty="0"/>
              <a:t>. </a:t>
            </a:r>
            <a:r>
              <a:rPr lang="en-US" dirty="0" err="1"/>
              <a:t>Pada</a:t>
            </a:r>
            <a:r>
              <a:rPr lang="en-US" dirty="0"/>
              <a:t> </a:t>
            </a:r>
            <a:r>
              <a:rPr lang="en-US" dirty="0" err="1"/>
              <a:t>waktu</a:t>
            </a:r>
            <a:r>
              <a:rPr lang="en-US" dirty="0"/>
              <a:t> </a:t>
            </a:r>
            <a:r>
              <a:rPr lang="en-US" dirty="0" err="1"/>
              <a:t>tertentu</a:t>
            </a:r>
            <a:r>
              <a:rPr lang="en-US" dirty="0"/>
              <a:t>, </a:t>
            </a:r>
            <a:r>
              <a:rPr lang="en-US" dirty="0" err="1"/>
              <a:t>kurs</a:t>
            </a:r>
            <a:r>
              <a:rPr lang="en-US" dirty="0"/>
              <a:t> </a:t>
            </a:r>
            <a:r>
              <a:rPr lang="en-US" dirty="0" err="1"/>
              <a:t>beli</a:t>
            </a:r>
            <a:r>
              <a:rPr lang="en-US" dirty="0"/>
              <a:t> (bid) </a:t>
            </a:r>
            <a:r>
              <a:rPr lang="en-US" dirty="0" err="1"/>
              <a:t>atas</a:t>
            </a:r>
            <a:r>
              <a:rPr lang="en-US" dirty="0"/>
              <a:t> </a:t>
            </a:r>
            <a:r>
              <a:rPr lang="en-US" dirty="0" err="1"/>
              <a:t>suatu</a:t>
            </a:r>
            <a:r>
              <a:rPr lang="en-US" dirty="0"/>
              <a:t> </a:t>
            </a:r>
            <a:r>
              <a:rPr lang="en-US" dirty="0" err="1"/>
              <a:t>mata</a:t>
            </a:r>
            <a:r>
              <a:rPr lang="en-US" dirty="0"/>
              <a:t> </a:t>
            </a:r>
            <a:r>
              <a:rPr lang="en-US" dirty="0" err="1"/>
              <a:t>uang</a:t>
            </a:r>
            <a:r>
              <a:rPr lang="en-US" dirty="0"/>
              <a:t> </a:t>
            </a:r>
            <a:r>
              <a:rPr lang="en-US" dirty="0" err="1"/>
              <a:t>asing</a:t>
            </a:r>
            <a:r>
              <a:rPr lang="en-US" dirty="0"/>
              <a:t> </a:t>
            </a:r>
            <a:r>
              <a:rPr lang="en-US" dirty="0" err="1"/>
              <a:t>akan</a:t>
            </a:r>
            <a:r>
              <a:rPr lang="en-US" dirty="0"/>
              <a:t> </a:t>
            </a:r>
            <a:r>
              <a:rPr lang="en-US" dirty="0" err="1"/>
              <a:t>lebih</a:t>
            </a:r>
            <a:r>
              <a:rPr lang="en-US" dirty="0"/>
              <a:t> </a:t>
            </a:r>
            <a:r>
              <a:rPr lang="en-US" dirty="0" err="1"/>
              <a:t>rendah</a:t>
            </a:r>
            <a:r>
              <a:rPr lang="en-US" dirty="0"/>
              <a:t> </a:t>
            </a:r>
            <a:r>
              <a:rPr lang="en-US" dirty="0" err="1"/>
              <a:t>dibandingkan</a:t>
            </a:r>
            <a:r>
              <a:rPr lang="en-US" dirty="0"/>
              <a:t> </a:t>
            </a:r>
            <a:r>
              <a:rPr lang="en-US" dirty="0" err="1"/>
              <a:t>dengan</a:t>
            </a:r>
            <a:r>
              <a:rPr lang="en-US" dirty="0"/>
              <a:t> </a:t>
            </a:r>
            <a:r>
              <a:rPr lang="en-US" dirty="0" err="1"/>
              <a:t>kurs</a:t>
            </a:r>
            <a:r>
              <a:rPr lang="en-US" dirty="0"/>
              <a:t> </a:t>
            </a:r>
            <a:r>
              <a:rPr lang="en-US" dirty="0" err="1"/>
              <a:t>jual</a:t>
            </a:r>
            <a:r>
              <a:rPr lang="en-US" dirty="0"/>
              <a:t> (ask). </a:t>
            </a:r>
            <a:endParaRPr lang="en-US" dirty="0" smtClean="0"/>
          </a:p>
          <a:p>
            <a:r>
              <a:rPr lang="en-US" dirty="0" err="1" smtClean="0"/>
              <a:t>Selisih</a:t>
            </a:r>
            <a:r>
              <a:rPr lang="en-US" dirty="0" smtClean="0"/>
              <a:t> </a:t>
            </a:r>
            <a:r>
              <a:rPr lang="en-US" dirty="0" err="1"/>
              <a:t>kurs</a:t>
            </a:r>
            <a:r>
              <a:rPr lang="en-US" dirty="0"/>
              <a:t> </a:t>
            </a:r>
            <a:r>
              <a:rPr lang="en-US" dirty="0" err="1"/>
              <a:t>beli</a:t>
            </a:r>
            <a:r>
              <a:rPr lang="en-US" dirty="0"/>
              <a:t>/</a:t>
            </a:r>
            <a:r>
              <a:rPr lang="en-US" dirty="0" err="1"/>
              <a:t>jual</a:t>
            </a:r>
            <a:r>
              <a:rPr lang="en-US" dirty="0"/>
              <a:t> (bid/ask spread) </a:t>
            </a:r>
            <a:r>
              <a:rPr lang="en-US" dirty="0" err="1"/>
              <a:t>mencerminkan</a:t>
            </a:r>
            <a:r>
              <a:rPr lang="en-US" dirty="0"/>
              <a:t> </a:t>
            </a:r>
            <a:r>
              <a:rPr lang="en-US" dirty="0" err="1"/>
              <a:t>perbedaan</a:t>
            </a:r>
            <a:r>
              <a:rPr lang="en-US" dirty="0"/>
              <a:t> </a:t>
            </a:r>
            <a:r>
              <a:rPr lang="en-US" dirty="0" err="1"/>
              <a:t>antara</a:t>
            </a:r>
            <a:r>
              <a:rPr lang="en-US" dirty="0"/>
              <a:t> </a:t>
            </a:r>
            <a:r>
              <a:rPr lang="en-US" dirty="0" err="1"/>
              <a:t>kurs</a:t>
            </a:r>
            <a:r>
              <a:rPr lang="en-US" dirty="0"/>
              <a:t> </a:t>
            </a:r>
            <a:r>
              <a:rPr lang="en-US" dirty="0" err="1"/>
              <a:t>beli</a:t>
            </a:r>
            <a:r>
              <a:rPr lang="en-US" dirty="0"/>
              <a:t> </a:t>
            </a:r>
            <a:r>
              <a:rPr lang="en-US" dirty="0" err="1"/>
              <a:t>dan</a:t>
            </a:r>
            <a:r>
              <a:rPr lang="en-US" dirty="0"/>
              <a:t> </a:t>
            </a:r>
            <a:r>
              <a:rPr lang="en-US" dirty="0" err="1"/>
              <a:t>kurs</a:t>
            </a:r>
            <a:r>
              <a:rPr lang="en-US" dirty="0"/>
              <a:t> </a:t>
            </a:r>
            <a:r>
              <a:rPr lang="en-US" dirty="0" err="1"/>
              <a:t>jual</a:t>
            </a:r>
            <a:r>
              <a:rPr lang="en-US" dirty="0"/>
              <a:t>, </a:t>
            </a:r>
            <a:r>
              <a:rPr lang="en-US" dirty="0" err="1"/>
              <a:t>dan</a:t>
            </a:r>
            <a:r>
              <a:rPr lang="en-US" dirty="0"/>
              <a:t> </a:t>
            </a:r>
            <a:r>
              <a:rPr lang="en-US" dirty="0" err="1"/>
              <a:t>ditujukan</a:t>
            </a:r>
            <a:r>
              <a:rPr lang="en-US" dirty="0"/>
              <a:t> </a:t>
            </a:r>
            <a:r>
              <a:rPr lang="en-US" dirty="0" err="1"/>
              <a:t>untuk</a:t>
            </a:r>
            <a:r>
              <a:rPr lang="en-US" dirty="0"/>
              <a:t> </a:t>
            </a:r>
            <a:r>
              <a:rPr lang="en-US" dirty="0" err="1"/>
              <a:t>menutupi</a:t>
            </a:r>
            <a:r>
              <a:rPr lang="en-US" dirty="0"/>
              <a:t> </a:t>
            </a:r>
            <a:r>
              <a:rPr lang="en-US" dirty="0" err="1"/>
              <a:t>biaya</a:t>
            </a:r>
            <a:r>
              <a:rPr lang="en-US" dirty="0"/>
              <a:t> yang </a:t>
            </a:r>
            <a:r>
              <a:rPr lang="en-US" dirty="0" err="1"/>
              <a:t>terkait</a:t>
            </a:r>
            <a:r>
              <a:rPr lang="en-US" dirty="0"/>
              <a:t> </a:t>
            </a:r>
            <a:r>
              <a:rPr lang="en-US" dirty="0" err="1"/>
              <a:t>untuk</a:t>
            </a:r>
            <a:r>
              <a:rPr lang="en-US" dirty="0"/>
              <a:t> </a:t>
            </a:r>
            <a:r>
              <a:rPr lang="en-US" dirty="0" err="1"/>
              <a:t>memenuhi</a:t>
            </a:r>
            <a:r>
              <a:rPr lang="en-US" dirty="0"/>
              <a:t> </a:t>
            </a:r>
            <a:r>
              <a:rPr lang="en-US" dirty="0" err="1"/>
              <a:t>permintaan</a:t>
            </a:r>
            <a:r>
              <a:rPr lang="en-US" dirty="0"/>
              <a:t> </a:t>
            </a:r>
            <a:r>
              <a:rPr lang="en-US" dirty="0" err="1"/>
              <a:t>pertukaran</a:t>
            </a:r>
            <a:r>
              <a:rPr lang="en-US" dirty="0"/>
              <a:t> </a:t>
            </a:r>
            <a:r>
              <a:rPr lang="en-US" dirty="0" err="1"/>
              <a:t>mata</a:t>
            </a:r>
            <a:r>
              <a:rPr lang="en-US" dirty="0"/>
              <a:t> </a:t>
            </a:r>
            <a:r>
              <a:rPr lang="en-US" dirty="0" err="1"/>
              <a:t>uang</a:t>
            </a:r>
            <a:r>
              <a:rPr lang="en-US" dirty="0"/>
              <a:t>. </a:t>
            </a:r>
            <a:endParaRPr lang="en-US" dirty="0" smtClean="0"/>
          </a:p>
          <a:p>
            <a:r>
              <a:rPr lang="en-US" dirty="0" err="1" smtClean="0"/>
              <a:t>Selisih</a:t>
            </a:r>
            <a:r>
              <a:rPr lang="en-US" dirty="0" smtClean="0"/>
              <a:t> </a:t>
            </a:r>
            <a:r>
              <a:rPr lang="en-US" dirty="0" err="1"/>
              <a:t>kurs</a:t>
            </a:r>
            <a:r>
              <a:rPr lang="en-US" dirty="0"/>
              <a:t> </a:t>
            </a:r>
            <a:r>
              <a:rPr lang="en-US" dirty="0" err="1"/>
              <a:t>beli</a:t>
            </a:r>
            <a:r>
              <a:rPr lang="en-US" dirty="0"/>
              <a:t>/</a:t>
            </a:r>
            <a:r>
              <a:rPr lang="en-US" dirty="0" err="1"/>
              <a:t>jual</a:t>
            </a:r>
            <a:r>
              <a:rPr lang="en-US" dirty="0"/>
              <a:t> </a:t>
            </a:r>
            <a:r>
              <a:rPr lang="en-US" dirty="0" err="1"/>
              <a:t>biasanya</a:t>
            </a:r>
            <a:r>
              <a:rPr lang="en-US" dirty="0"/>
              <a:t> </a:t>
            </a:r>
            <a:r>
              <a:rPr lang="en-US" dirty="0" err="1"/>
              <a:t>dinyatakan</a:t>
            </a:r>
            <a:r>
              <a:rPr lang="en-US" dirty="0"/>
              <a:t> </a:t>
            </a:r>
            <a:r>
              <a:rPr lang="en-US" dirty="0" err="1"/>
              <a:t>sebagai</a:t>
            </a:r>
            <a:r>
              <a:rPr lang="en-US" dirty="0"/>
              <a:t> </a:t>
            </a:r>
            <a:r>
              <a:rPr lang="en-US" dirty="0" err="1"/>
              <a:t>persentase</a:t>
            </a:r>
            <a:r>
              <a:rPr lang="en-US" dirty="0"/>
              <a:t> </a:t>
            </a:r>
            <a:r>
              <a:rPr lang="en-US" dirty="0" err="1"/>
              <a:t>dari</a:t>
            </a:r>
            <a:r>
              <a:rPr lang="en-US" dirty="0"/>
              <a:t> </a:t>
            </a:r>
            <a:r>
              <a:rPr lang="en-US" dirty="0" err="1"/>
              <a:t>kurs</a:t>
            </a:r>
            <a:r>
              <a:rPr lang="en-US" dirty="0"/>
              <a:t> </a:t>
            </a:r>
            <a:r>
              <a:rPr lang="en-US" dirty="0" err="1"/>
              <a:t>jual</a:t>
            </a:r>
            <a:r>
              <a:rPr lang="en-US" dirty="0"/>
              <a:t>.</a:t>
            </a:r>
          </a:p>
        </p:txBody>
      </p:sp>
    </p:spTree>
    <p:extLst>
      <p:ext uri="{BB962C8B-B14F-4D97-AF65-F5344CB8AC3E}">
        <p14:creationId xmlns:p14="http://schemas.microsoft.com/office/powerpoint/2010/main" val="2288016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Bid and ask rate </a:t>
            </a:r>
            <a:r>
              <a:rPr lang="en-US" b="1" dirty="0" err="1"/>
              <a:t>dalam</a:t>
            </a:r>
            <a:r>
              <a:rPr lang="en-US" b="1" dirty="0"/>
              <a:t> </a:t>
            </a:r>
            <a:r>
              <a:rPr lang="en-US" b="1" dirty="0" err="1"/>
              <a:t>pasar</a:t>
            </a:r>
            <a:r>
              <a:rPr lang="en-US" b="1" dirty="0"/>
              <a:t> </a:t>
            </a:r>
            <a:r>
              <a:rPr lang="en-US" b="1" dirty="0" err="1"/>
              <a:t>valas</a:t>
            </a:r>
            <a:r>
              <a:rPr lang="en-US" b="1" dirty="0"/>
              <a:t>.</a:t>
            </a:r>
            <a:endParaRPr lang="en-US" dirty="0"/>
          </a:p>
        </p:txBody>
      </p:sp>
      <p:sp>
        <p:nvSpPr>
          <p:cNvPr id="3" name="Content Placeholder 2"/>
          <p:cNvSpPr>
            <a:spLocks noGrp="1"/>
          </p:cNvSpPr>
          <p:nvPr>
            <p:ph idx="1"/>
          </p:nvPr>
        </p:nvSpPr>
        <p:spPr/>
        <p:txBody>
          <a:bodyPr/>
          <a:lstStyle/>
          <a:p>
            <a:r>
              <a:rPr lang="en-US" dirty="0"/>
              <a:t>Dealer </a:t>
            </a:r>
            <a:r>
              <a:rPr lang="en-US" dirty="0" err="1"/>
              <a:t>valas</a:t>
            </a:r>
            <a:r>
              <a:rPr lang="en-US" dirty="0"/>
              <a:t> </a:t>
            </a:r>
            <a:r>
              <a:rPr lang="en-US" dirty="0" err="1"/>
              <a:t>biasanya</a:t>
            </a:r>
            <a:r>
              <a:rPr lang="en-US" dirty="0"/>
              <a:t> </a:t>
            </a:r>
            <a:r>
              <a:rPr lang="en-US" dirty="0" err="1"/>
              <a:t>akan</a:t>
            </a:r>
            <a:r>
              <a:rPr lang="en-US" dirty="0"/>
              <a:t> </a:t>
            </a:r>
            <a:r>
              <a:rPr lang="en-US" dirty="0" err="1"/>
              <a:t>menilai</a:t>
            </a:r>
            <a:r>
              <a:rPr lang="en-US" dirty="0"/>
              <a:t> 2 </a:t>
            </a:r>
            <a:r>
              <a:rPr lang="en-US" dirty="0" err="1"/>
              <a:t>kurs</a:t>
            </a:r>
            <a:r>
              <a:rPr lang="en-US" dirty="0"/>
              <a:t> </a:t>
            </a:r>
            <a:r>
              <a:rPr lang="en-US" dirty="0" err="1"/>
              <a:t>yaitu</a:t>
            </a:r>
            <a:r>
              <a:rPr lang="en-US" dirty="0"/>
              <a:t> </a:t>
            </a:r>
            <a:r>
              <a:rPr lang="en-US" dirty="0" smtClean="0"/>
              <a:t>:</a:t>
            </a:r>
          </a:p>
          <a:p>
            <a:pPr>
              <a:buAutoNum type="arabicPeriod"/>
            </a:pPr>
            <a:r>
              <a:rPr lang="en-US" dirty="0" err="1" smtClean="0"/>
              <a:t>Harga</a:t>
            </a:r>
            <a:r>
              <a:rPr lang="en-US" dirty="0" smtClean="0"/>
              <a:t> </a:t>
            </a:r>
            <a:r>
              <a:rPr lang="en-US" dirty="0" err="1"/>
              <a:t>beli</a:t>
            </a:r>
            <a:r>
              <a:rPr lang="en-US" dirty="0"/>
              <a:t> (bid price) : </a:t>
            </a:r>
            <a:r>
              <a:rPr lang="en-US" dirty="0" err="1"/>
              <a:t>merupakan</a:t>
            </a:r>
            <a:r>
              <a:rPr lang="en-US" dirty="0"/>
              <a:t> </a:t>
            </a:r>
            <a:r>
              <a:rPr lang="en-US" dirty="0" err="1"/>
              <a:t>harga</a:t>
            </a:r>
            <a:r>
              <a:rPr lang="en-US" dirty="0"/>
              <a:t> </a:t>
            </a:r>
            <a:r>
              <a:rPr lang="en-US" dirty="0" err="1"/>
              <a:t>dimana</a:t>
            </a:r>
            <a:r>
              <a:rPr lang="en-US" dirty="0"/>
              <a:t> </a:t>
            </a:r>
            <a:r>
              <a:rPr lang="en-US" dirty="0" err="1"/>
              <a:t>pedagang</a:t>
            </a:r>
            <a:r>
              <a:rPr lang="en-US" dirty="0"/>
              <a:t> (trader) </a:t>
            </a:r>
            <a:r>
              <a:rPr lang="en-US" dirty="0" err="1"/>
              <a:t>membeli</a:t>
            </a:r>
            <a:r>
              <a:rPr lang="en-US" dirty="0"/>
              <a:t> </a:t>
            </a:r>
            <a:r>
              <a:rPr lang="en-US" dirty="0" err="1"/>
              <a:t>mata</a:t>
            </a:r>
            <a:r>
              <a:rPr lang="en-US" dirty="0"/>
              <a:t> </a:t>
            </a:r>
            <a:r>
              <a:rPr lang="en-US" dirty="0" err="1"/>
              <a:t>uang</a:t>
            </a:r>
            <a:r>
              <a:rPr lang="en-US" dirty="0"/>
              <a:t> </a:t>
            </a:r>
            <a:r>
              <a:rPr lang="en-US" dirty="0" err="1"/>
              <a:t>tertentu</a:t>
            </a:r>
            <a:r>
              <a:rPr lang="en-US" dirty="0"/>
              <a:t> (</a:t>
            </a:r>
            <a:r>
              <a:rPr lang="en-US" dirty="0" err="1"/>
              <a:t>merupakan</a:t>
            </a:r>
            <a:r>
              <a:rPr lang="en-US" dirty="0"/>
              <a:t> </a:t>
            </a:r>
            <a:r>
              <a:rPr lang="en-US" dirty="0" err="1"/>
              <a:t>harga</a:t>
            </a:r>
            <a:r>
              <a:rPr lang="en-US" dirty="0"/>
              <a:t> </a:t>
            </a:r>
            <a:r>
              <a:rPr lang="en-US" dirty="0" err="1"/>
              <a:t>jual</a:t>
            </a:r>
            <a:r>
              <a:rPr lang="en-US" dirty="0"/>
              <a:t> </a:t>
            </a:r>
            <a:r>
              <a:rPr lang="en-US" dirty="0" err="1"/>
              <a:t>bagi</a:t>
            </a:r>
            <a:r>
              <a:rPr lang="en-US" dirty="0"/>
              <a:t> </a:t>
            </a:r>
            <a:r>
              <a:rPr lang="en-US" dirty="0" err="1"/>
              <a:t>nasabah</a:t>
            </a:r>
            <a:r>
              <a:rPr lang="en-US" dirty="0" smtClean="0"/>
              <a:t>).</a:t>
            </a:r>
          </a:p>
          <a:p>
            <a:pPr>
              <a:buAutoNum type="arabicPeriod"/>
            </a:pPr>
            <a:r>
              <a:rPr lang="en-US" dirty="0" err="1" smtClean="0"/>
              <a:t>Harga</a:t>
            </a:r>
            <a:r>
              <a:rPr lang="en-US" dirty="0" smtClean="0"/>
              <a:t> </a:t>
            </a:r>
            <a:r>
              <a:rPr lang="en-US" dirty="0" err="1"/>
              <a:t>jual</a:t>
            </a:r>
            <a:r>
              <a:rPr lang="en-US" dirty="0"/>
              <a:t> (ask price) : </a:t>
            </a:r>
            <a:r>
              <a:rPr lang="en-US" dirty="0" err="1"/>
              <a:t>merupakan</a:t>
            </a:r>
            <a:r>
              <a:rPr lang="en-US" dirty="0"/>
              <a:t> </a:t>
            </a:r>
            <a:r>
              <a:rPr lang="en-US" dirty="0" err="1"/>
              <a:t>harga</a:t>
            </a:r>
            <a:r>
              <a:rPr lang="en-US" dirty="0"/>
              <a:t> </a:t>
            </a:r>
            <a:r>
              <a:rPr lang="en-US" dirty="0" err="1"/>
              <a:t>dimana</a:t>
            </a:r>
            <a:r>
              <a:rPr lang="en-US" dirty="0"/>
              <a:t> </a:t>
            </a:r>
            <a:r>
              <a:rPr lang="en-US" dirty="0" err="1"/>
              <a:t>menjual</a:t>
            </a:r>
            <a:r>
              <a:rPr lang="en-US" dirty="0"/>
              <a:t> </a:t>
            </a:r>
            <a:r>
              <a:rPr lang="en-US" dirty="0" err="1"/>
              <a:t>valas</a:t>
            </a:r>
            <a:r>
              <a:rPr lang="en-US" dirty="0"/>
              <a:t> </a:t>
            </a:r>
            <a:r>
              <a:rPr lang="en-US" dirty="0" err="1"/>
              <a:t>tertentu</a:t>
            </a:r>
            <a:r>
              <a:rPr lang="en-US" dirty="0"/>
              <a:t> (</a:t>
            </a:r>
            <a:r>
              <a:rPr lang="en-US" dirty="0" err="1"/>
              <a:t>merupakan</a:t>
            </a:r>
            <a:r>
              <a:rPr lang="en-US" dirty="0"/>
              <a:t> </a:t>
            </a:r>
            <a:r>
              <a:rPr lang="en-US" dirty="0" err="1"/>
              <a:t>kurs</a:t>
            </a:r>
            <a:r>
              <a:rPr lang="en-US" dirty="0"/>
              <a:t> </a:t>
            </a:r>
            <a:r>
              <a:rPr lang="en-US" dirty="0" err="1"/>
              <a:t>beli</a:t>
            </a:r>
            <a:r>
              <a:rPr lang="en-US" dirty="0"/>
              <a:t> </a:t>
            </a:r>
            <a:r>
              <a:rPr lang="en-US" dirty="0" err="1"/>
              <a:t>bagi</a:t>
            </a:r>
            <a:r>
              <a:rPr lang="en-US" dirty="0"/>
              <a:t> </a:t>
            </a:r>
            <a:r>
              <a:rPr lang="en-US" dirty="0" err="1"/>
              <a:t>nasabah</a:t>
            </a:r>
            <a:r>
              <a:rPr lang="en-US" dirty="0"/>
              <a:t> ) </a:t>
            </a:r>
            <a:endParaRPr lang="en-US" dirty="0" smtClean="0"/>
          </a:p>
        </p:txBody>
      </p:sp>
    </p:spTree>
    <p:extLst>
      <p:ext uri="{BB962C8B-B14F-4D97-AF65-F5344CB8AC3E}">
        <p14:creationId xmlns:p14="http://schemas.microsoft.com/office/powerpoint/2010/main" val="1246402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TUJUAN TRANSAKSI DI PASAR UANG </a:t>
            </a:r>
          </a:p>
        </p:txBody>
      </p:sp>
      <p:sp>
        <p:nvSpPr>
          <p:cNvPr id="3" name="Content Placeholder 2"/>
          <p:cNvSpPr>
            <a:spLocks noGrp="1"/>
          </p:cNvSpPr>
          <p:nvPr>
            <p:ph idx="1"/>
          </p:nvPr>
        </p:nvSpPr>
        <p:spPr/>
        <p:txBody>
          <a:bodyPr/>
          <a:lstStyle/>
          <a:p>
            <a:r>
              <a:rPr lang="en-US" dirty="0"/>
              <a:t>• </a:t>
            </a:r>
            <a:r>
              <a:rPr lang="en-US" dirty="0" err="1"/>
              <a:t>Untuk</a:t>
            </a:r>
            <a:r>
              <a:rPr lang="en-US" dirty="0"/>
              <a:t> </a:t>
            </a:r>
            <a:r>
              <a:rPr lang="en-US" dirty="0" err="1"/>
              <a:t>melakukan</a:t>
            </a:r>
            <a:r>
              <a:rPr lang="en-US" dirty="0"/>
              <a:t> </a:t>
            </a:r>
            <a:r>
              <a:rPr lang="en-US" dirty="0" err="1"/>
              <a:t>transaksi</a:t>
            </a:r>
            <a:r>
              <a:rPr lang="en-US" dirty="0"/>
              <a:t> </a:t>
            </a:r>
            <a:r>
              <a:rPr lang="en-US" dirty="0" err="1"/>
              <a:t>pembayaran</a:t>
            </a:r>
            <a:r>
              <a:rPr lang="en-US" dirty="0"/>
              <a:t> </a:t>
            </a:r>
            <a:endParaRPr lang="en-US" dirty="0" smtClean="0"/>
          </a:p>
          <a:p>
            <a:r>
              <a:rPr lang="en-US" dirty="0" smtClean="0"/>
              <a:t>• </a:t>
            </a:r>
            <a:r>
              <a:rPr lang="en-US" dirty="0" err="1"/>
              <a:t>Untuk</a:t>
            </a:r>
            <a:r>
              <a:rPr lang="en-US" dirty="0"/>
              <a:t> </a:t>
            </a:r>
            <a:r>
              <a:rPr lang="en-US" dirty="0" err="1"/>
              <a:t>mempertahankan</a:t>
            </a:r>
            <a:r>
              <a:rPr lang="en-US" dirty="0"/>
              <a:t> </a:t>
            </a:r>
            <a:r>
              <a:rPr lang="en-US" dirty="0" err="1"/>
              <a:t>daya</a:t>
            </a:r>
            <a:r>
              <a:rPr lang="en-US" dirty="0"/>
              <a:t> </a:t>
            </a:r>
            <a:r>
              <a:rPr lang="en-US" dirty="0" err="1"/>
              <a:t>beli</a:t>
            </a:r>
            <a:r>
              <a:rPr lang="en-US" dirty="0"/>
              <a:t> </a:t>
            </a:r>
            <a:endParaRPr lang="en-US" dirty="0" smtClean="0"/>
          </a:p>
          <a:p>
            <a:r>
              <a:rPr lang="en-US" dirty="0" smtClean="0"/>
              <a:t>• </a:t>
            </a:r>
            <a:r>
              <a:rPr lang="en-US" dirty="0" err="1"/>
              <a:t>Untuk</a:t>
            </a:r>
            <a:r>
              <a:rPr lang="en-US" dirty="0"/>
              <a:t> </a:t>
            </a:r>
            <a:r>
              <a:rPr lang="en-US" dirty="0" err="1"/>
              <a:t>mengirimkan</a:t>
            </a:r>
            <a:r>
              <a:rPr lang="en-US" dirty="0"/>
              <a:t> </a:t>
            </a:r>
            <a:r>
              <a:rPr lang="en-US" dirty="0" err="1"/>
              <a:t>uang</a:t>
            </a:r>
            <a:r>
              <a:rPr lang="en-US" dirty="0"/>
              <a:t> </a:t>
            </a:r>
            <a:r>
              <a:rPr lang="en-US" dirty="0" err="1"/>
              <a:t>ke</a:t>
            </a:r>
            <a:r>
              <a:rPr lang="en-US" dirty="0"/>
              <a:t> </a:t>
            </a:r>
            <a:r>
              <a:rPr lang="en-US" dirty="0" err="1"/>
              <a:t>luar</a:t>
            </a:r>
            <a:r>
              <a:rPr lang="en-US" dirty="0"/>
              <a:t> </a:t>
            </a:r>
            <a:r>
              <a:rPr lang="en-US" dirty="0" err="1"/>
              <a:t>negeri</a:t>
            </a:r>
            <a:r>
              <a:rPr lang="en-US" dirty="0"/>
              <a:t> </a:t>
            </a:r>
            <a:endParaRPr lang="en-US" dirty="0" smtClean="0"/>
          </a:p>
          <a:p>
            <a:r>
              <a:rPr lang="en-US" dirty="0" smtClean="0"/>
              <a:t>• </a:t>
            </a:r>
            <a:r>
              <a:rPr lang="en-US" dirty="0" err="1"/>
              <a:t>Untuk</a:t>
            </a:r>
            <a:r>
              <a:rPr lang="en-US" dirty="0"/>
              <a:t> </a:t>
            </a:r>
            <a:r>
              <a:rPr lang="en-US" dirty="0" err="1"/>
              <a:t>mencari</a:t>
            </a:r>
            <a:r>
              <a:rPr lang="en-US" dirty="0"/>
              <a:t> margin </a:t>
            </a:r>
            <a:r>
              <a:rPr lang="en-US" dirty="0" err="1"/>
              <a:t>keuantungan</a:t>
            </a:r>
            <a:r>
              <a:rPr lang="en-US" dirty="0"/>
              <a:t> (</a:t>
            </a:r>
            <a:r>
              <a:rPr lang="en-US" dirty="0" err="1"/>
              <a:t>spekulasi</a:t>
            </a:r>
            <a:r>
              <a:rPr lang="en-US" dirty="0"/>
              <a:t>) </a:t>
            </a:r>
            <a:endParaRPr lang="en-US" dirty="0" smtClean="0"/>
          </a:p>
          <a:p>
            <a:r>
              <a:rPr lang="en-US" dirty="0" smtClean="0"/>
              <a:t>• </a:t>
            </a:r>
            <a:r>
              <a:rPr lang="en-US" dirty="0" err="1"/>
              <a:t>Untuk</a:t>
            </a:r>
            <a:r>
              <a:rPr lang="en-US" dirty="0"/>
              <a:t> </a:t>
            </a:r>
            <a:r>
              <a:rPr lang="en-US" dirty="0" err="1"/>
              <a:t>eperluan</a:t>
            </a:r>
            <a:r>
              <a:rPr lang="en-US" dirty="0"/>
              <a:t> </a:t>
            </a:r>
            <a:r>
              <a:rPr lang="en-US" dirty="0" err="1"/>
              <a:t>lindung</a:t>
            </a:r>
            <a:r>
              <a:rPr lang="en-US" dirty="0"/>
              <a:t> </a:t>
            </a:r>
            <a:r>
              <a:rPr lang="en-US" dirty="0" err="1"/>
              <a:t>nilai</a:t>
            </a:r>
            <a:r>
              <a:rPr lang="en-US" dirty="0"/>
              <a:t> (hedging) </a:t>
            </a:r>
            <a:endParaRPr lang="en-US" dirty="0" smtClean="0"/>
          </a:p>
          <a:p>
            <a:r>
              <a:rPr lang="en-US" dirty="0" smtClean="0"/>
              <a:t>• </a:t>
            </a:r>
            <a:r>
              <a:rPr lang="en-US" dirty="0" err="1"/>
              <a:t>Untuk</a:t>
            </a:r>
            <a:r>
              <a:rPr lang="en-US" dirty="0"/>
              <a:t> </a:t>
            </a:r>
            <a:r>
              <a:rPr lang="en-US" dirty="0" err="1"/>
              <a:t>kemudahan</a:t>
            </a:r>
            <a:r>
              <a:rPr lang="en-US" dirty="0"/>
              <a:t> </a:t>
            </a:r>
            <a:r>
              <a:rPr lang="en-US" dirty="0" err="1"/>
              <a:t>berbelanja</a:t>
            </a:r>
            <a:r>
              <a:rPr lang="en-US" dirty="0"/>
              <a:t> di </a:t>
            </a:r>
            <a:r>
              <a:rPr lang="en-US" dirty="0" err="1"/>
              <a:t>luar</a:t>
            </a:r>
            <a:r>
              <a:rPr lang="en-US" dirty="0"/>
              <a:t> </a:t>
            </a:r>
            <a:r>
              <a:rPr lang="en-US" dirty="0" err="1"/>
              <a:t>negeri</a:t>
            </a:r>
            <a:r>
              <a:rPr lang="en-US" dirty="0"/>
              <a:t> </a:t>
            </a:r>
            <a:endParaRPr lang="en-US" dirty="0" smtClean="0"/>
          </a:p>
          <a:p>
            <a:r>
              <a:rPr lang="en-US" dirty="0" smtClean="0"/>
              <a:t>• </a:t>
            </a:r>
            <a:r>
              <a:rPr lang="en-US" dirty="0" err="1"/>
              <a:t>Untuk</a:t>
            </a:r>
            <a:r>
              <a:rPr lang="en-US" dirty="0"/>
              <a:t> </a:t>
            </a:r>
            <a:r>
              <a:rPr lang="en-US" dirty="0" err="1"/>
              <a:t>memperlancar</a:t>
            </a:r>
            <a:r>
              <a:rPr lang="en-US" dirty="0"/>
              <a:t> </a:t>
            </a:r>
            <a:r>
              <a:rPr lang="en-US" dirty="0" err="1"/>
              <a:t>kegiatan</a:t>
            </a:r>
            <a:r>
              <a:rPr lang="en-US" dirty="0"/>
              <a:t> </a:t>
            </a:r>
            <a:r>
              <a:rPr lang="en-US" dirty="0" err="1"/>
              <a:t>ekspor-impor</a:t>
            </a:r>
            <a:r>
              <a:rPr lang="en-US" dirty="0"/>
              <a:t> </a:t>
            </a:r>
            <a:endParaRPr lang="en-US" dirty="0" smtClean="0"/>
          </a:p>
          <a:p>
            <a:r>
              <a:rPr lang="en-US" dirty="0" smtClean="0"/>
              <a:t>• </a:t>
            </a:r>
            <a:r>
              <a:rPr lang="en-US" dirty="0" err="1"/>
              <a:t>Untuk</a:t>
            </a:r>
            <a:r>
              <a:rPr lang="en-US" dirty="0"/>
              <a:t> </a:t>
            </a:r>
            <a:r>
              <a:rPr lang="en-US" dirty="0" err="1"/>
              <a:t>melakukan</a:t>
            </a:r>
            <a:r>
              <a:rPr lang="en-US" dirty="0"/>
              <a:t> </a:t>
            </a:r>
            <a:r>
              <a:rPr lang="en-US" dirty="0" err="1"/>
              <a:t>transaksi</a:t>
            </a:r>
            <a:r>
              <a:rPr lang="en-US" dirty="0"/>
              <a:t> </a:t>
            </a:r>
            <a:r>
              <a:rPr lang="en-US" dirty="0" err="1"/>
              <a:t>bisnis</a:t>
            </a:r>
            <a:r>
              <a:rPr lang="en-US" dirty="0"/>
              <a:t> via internet </a:t>
            </a:r>
          </a:p>
        </p:txBody>
      </p:sp>
    </p:spTree>
    <p:extLst>
      <p:ext uri="{BB962C8B-B14F-4D97-AF65-F5344CB8AC3E}">
        <p14:creationId xmlns:p14="http://schemas.microsoft.com/office/powerpoint/2010/main" val="2950182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Struktur</a:t>
            </a:r>
            <a:r>
              <a:rPr lang="en-US" dirty="0" smtClean="0"/>
              <a:t> </a:t>
            </a:r>
            <a:r>
              <a:rPr lang="en-US" dirty="0" err="1" smtClean="0"/>
              <a:t>Pasar</a:t>
            </a:r>
            <a:r>
              <a:rPr lang="en-US" dirty="0" smtClean="0"/>
              <a:t> </a:t>
            </a:r>
            <a:r>
              <a:rPr lang="en-US" dirty="0" err="1" smtClean="0"/>
              <a:t>Valuta</a:t>
            </a:r>
            <a:r>
              <a:rPr lang="en-US" dirty="0" smtClean="0"/>
              <a:t> </a:t>
            </a:r>
            <a:r>
              <a:rPr lang="en-US" dirty="0" err="1" smtClean="0"/>
              <a:t>Asing</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5013" y="1365161"/>
            <a:ext cx="8744755" cy="4533810"/>
          </a:xfrm>
        </p:spPr>
      </p:pic>
    </p:spTree>
    <p:extLst>
      <p:ext uri="{BB962C8B-B14F-4D97-AF65-F5344CB8AC3E}">
        <p14:creationId xmlns:p14="http://schemas.microsoft.com/office/powerpoint/2010/main" val="3771636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Transaksi</a:t>
            </a:r>
            <a:r>
              <a:rPr lang="en-US" dirty="0"/>
              <a:t> Di </a:t>
            </a:r>
            <a:r>
              <a:rPr lang="en-US" dirty="0" err="1"/>
              <a:t>Pasar</a:t>
            </a:r>
            <a:r>
              <a:rPr lang="en-US" dirty="0"/>
              <a:t> </a:t>
            </a:r>
            <a:r>
              <a:rPr lang="en-US" dirty="0" err="1"/>
              <a:t>Valas</a:t>
            </a:r>
            <a:endParaRPr lang="en-US" dirty="0"/>
          </a:p>
        </p:txBody>
      </p:sp>
      <p:sp>
        <p:nvSpPr>
          <p:cNvPr id="3" name="Content Placeholder 2"/>
          <p:cNvSpPr>
            <a:spLocks noGrp="1"/>
          </p:cNvSpPr>
          <p:nvPr>
            <p:ph idx="1"/>
          </p:nvPr>
        </p:nvSpPr>
        <p:spPr/>
        <p:txBody>
          <a:bodyPr/>
          <a:lstStyle/>
          <a:p>
            <a:pPr>
              <a:buAutoNum type="alphaLcPeriod"/>
            </a:pPr>
            <a:r>
              <a:rPr lang="en-US" dirty="0" err="1" smtClean="0"/>
              <a:t>Transaksi</a:t>
            </a:r>
            <a:r>
              <a:rPr lang="en-US" dirty="0" smtClean="0"/>
              <a:t> </a:t>
            </a:r>
            <a:r>
              <a:rPr lang="en-US" dirty="0"/>
              <a:t>Spot (</a:t>
            </a:r>
            <a:r>
              <a:rPr lang="en-US" dirty="0" err="1"/>
              <a:t>Tunai</a:t>
            </a:r>
            <a:r>
              <a:rPr lang="en-US" dirty="0"/>
              <a:t>) </a:t>
            </a:r>
            <a:endParaRPr lang="en-US" dirty="0" smtClean="0"/>
          </a:p>
          <a:p>
            <a:pPr marL="0" indent="0">
              <a:buNone/>
            </a:pPr>
            <a:r>
              <a:rPr lang="en-US" dirty="0" smtClean="0"/>
              <a:t>• </a:t>
            </a:r>
            <a:r>
              <a:rPr lang="en-US" dirty="0"/>
              <a:t>Di </a:t>
            </a:r>
            <a:r>
              <a:rPr lang="en-US" dirty="0" err="1"/>
              <a:t>pasar</a:t>
            </a:r>
            <a:r>
              <a:rPr lang="en-US" dirty="0"/>
              <a:t> spot, </a:t>
            </a:r>
            <a:r>
              <a:rPr lang="en-US" dirty="0" err="1"/>
              <a:t>mata</a:t>
            </a:r>
            <a:r>
              <a:rPr lang="en-US" dirty="0"/>
              <a:t> </a:t>
            </a:r>
            <a:r>
              <a:rPr lang="en-US" dirty="0" err="1"/>
              <a:t>uang</a:t>
            </a:r>
            <a:r>
              <a:rPr lang="en-US" dirty="0"/>
              <a:t> </a:t>
            </a:r>
            <a:r>
              <a:rPr lang="en-US" dirty="0" err="1"/>
              <a:t>diperjualbelikan</a:t>
            </a:r>
            <a:r>
              <a:rPr lang="en-US" dirty="0"/>
              <a:t> </a:t>
            </a:r>
            <a:r>
              <a:rPr lang="en-US" dirty="0" err="1"/>
              <a:t>secara</a:t>
            </a:r>
            <a:r>
              <a:rPr lang="en-US" dirty="0"/>
              <a:t> </a:t>
            </a:r>
            <a:r>
              <a:rPr lang="en-US" dirty="0" err="1"/>
              <a:t>langsung</a:t>
            </a:r>
            <a:r>
              <a:rPr lang="en-US" dirty="0"/>
              <a:t> </a:t>
            </a:r>
            <a:r>
              <a:rPr lang="en-US" dirty="0" err="1"/>
              <a:t>atau</a:t>
            </a:r>
            <a:r>
              <a:rPr lang="en-US" dirty="0"/>
              <a:t> </a:t>
            </a:r>
            <a:r>
              <a:rPr lang="en-US" dirty="0" err="1"/>
              <a:t>segera</a:t>
            </a:r>
            <a:r>
              <a:rPr lang="en-US" dirty="0"/>
              <a:t> </a:t>
            </a:r>
            <a:r>
              <a:rPr lang="en-US" dirty="0" err="1"/>
              <a:t>secara</a:t>
            </a:r>
            <a:r>
              <a:rPr lang="en-US" dirty="0"/>
              <a:t> </a:t>
            </a:r>
            <a:r>
              <a:rPr lang="en-US" dirty="0" err="1"/>
              <a:t>tunai</a:t>
            </a:r>
            <a:r>
              <a:rPr lang="en-US" dirty="0"/>
              <a:t> </a:t>
            </a:r>
            <a:r>
              <a:rPr lang="en-US" dirty="0" err="1"/>
              <a:t>atau</a:t>
            </a:r>
            <a:r>
              <a:rPr lang="en-US" dirty="0"/>
              <a:t> paling </a:t>
            </a:r>
            <a:r>
              <a:rPr lang="en-US" dirty="0" err="1"/>
              <a:t>lambat</a:t>
            </a:r>
            <a:r>
              <a:rPr lang="en-US" dirty="0"/>
              <a:t> </a:t>
            </a:r>
            <a:r>
              <a:rPr lang="en-US" dirty="0" err="1"/>
              <a:t>dua</a:t>
            </a:r>
            <a:r>
              <a:rPr lang="en-US" dirty="0"/>
              <a:t> </a:t>
            </a:r>
            <a:r>
              <a:rPr lang="en-US" dirty="0" err="1"/>
              <a:t>hari</a:t>
            </a:r>
            <a:r>
              <a:rPr lang="en-US" dirty="0"/>
              <a:t> </a:t>
            </a:r>
            <a:r>
              <a:rPr lang="en-US" dirty="0" err="1"/>
              <a:t>kerja</a:t>
            </a:r>
            <a:r>
              <a:rPr lang="en-US" dirty="0"/>
              <a:t> </a:t>
            </a:r>
            <a:r>
              <a:rPr lang="en-US" dirty="0" err="1"/>
              <a:t>berikutnya</a:t>
            </a:r>
            <a:r>
              <a:rPr lang="en-US" dirty="0"/>
              <a:t> </a:t>
            </a:r>
            <a:endParaRPr lang="en-US" dirty="0" smtClean="0"/>
          </a:p>
          <a:p>
            <a:pPr marL="0" indent="0">
              <a:buNone/>
            </a:pPr>
            <a:r>
              <a:rPr lang="en-US" dirty="0" smtClean="0"/>
              <a:t>b</a:t>
            </a:r>
            <a:r>
              <a:rPr lang="en-US" dirty="0"/>
              <a:t>. </a:t>
            </a:r>
            <a:r>
              <a:rPr lang="en-US" dirty="0" err="1"/>
              <a:t>Transaksi</a:t>
            </a:r>
            <a:r>
              <a:rPr lang="en-US" dirty="0"/>
              <a:t> Forward </a:t>
            </a:r>
            <a:endParaRPr lang="en-US" dirty="0" smtClean="0"/>
          </a:p>
          <a:p>
            <a:pPr marL="0" indent="0">
              <a:buNone/>
            </a:pPr>
            <a:r>
              <a:rPr lang="en-US" dirty="0" smtClean="0"/>
              <a:t>• </a:t>
            </a:r>
            <a:r>
              <a:rPr lang="en-US" dirty="0" err="1"/>
              <a:t>Transaksi</a:t>
            </a:r>
            <a:r>
              <a:rPr lang="en-US" dirty="0"/>
              <a:t> forward </a:t>
            </a:r>
            <a:r>
              <a:rPr lang="en-US" dirty="0" err="1"/>
              <a:t>terjadi</a:t>
            </a:r>
            <a:r>
              <a:rPr lang="en-US" dirty="0"/>
              <a:t> </a:t>
            </a:r>
            <a:r>
              <a:rPr lang="en-US" dirty="0" err="1"/>
              <a:t>apabila</a:t>
            </a:r>
            <a:r>
              <a:rPr lang="en-US" dirty="0"/>
              <a:t> </a:t>
            </a:r>
            <a:r>
              <a:rPr lang="en-US" dirty="0" err="1"/>
              <a:t>pembayaran</a:t>
            </a:r>
            <a:r>
              <a:rPr lang="en-US" dirty="0"/>
              <a:t> </a:t>
            </a:r>
            <a:r>
              <a:rPr lang="en-US" dirty="0" err="1"/>
              <a:t>dan</a:t>
            </a:r>
            <a:r>
              <a:rPr lang="en-US" dirty="0"/>
              <a:t> </a:t>
            </a:r>
            <a:r>
              <a:rPr lang="en-US" dirty="0" err="1"/>
              <a:t>penyerahan</a:t>
            </a:r>
            <a:r>
              <a:rPr lang="en-US" dirty="0"/>
              <a:t> </a:t>
            </a:r>
            <a:r>
              <a:rPr lang="en-US" dirty="0" err="1"/>
              <a:t>valas</a:t>
            </a:r>
            <a:r>
              <a:rPr lang="en-US" dirty="0"/>
              <a:t> </a:t>
            </a:r>
            <a:r>
              <a:rPr lang="en-US" dirty="0" err="1"/>
              <a:t>ditentukan</a:t>
            </a:r>
            <a:r>
              <a:rPr lang="en-US" dirty="0"/>
              <a:t> </a:t>
            </a:r>
            <a:r>
              <a:rPr lang="en-US" dirty="0" err="1"/>
              <a:t>untuk</a:t>
            </a:r>
            <a:r>
              <a:rPr lang="en-US" dirty="0"/>
              <a:t> </a:t>
            </a:r>
            <a:r>
              <a:rPr lang="en-US" dirty="0" err="1"/>
              <a:t>dilakukan</a:t>
            </a:r>
            <a:r>
              <a:rPr lang="en-US" dirty="0"/>
              <a:t> di masa </a:t>
            </a:r>
            <a:r>
              <a:rPr lang="en-US" dirty="0" err="1"/>
              <a:t>dua</a:t>
            </a:r>
            <a:r>
              <a:rPr lang="en-US" dirty="0"/>
              <a:t> </a:t>
            </a:r>
            <a:r>
              <a:rPr lang="en-US" dirty="0" err="1"/>
              <a:t>hari</a:t>
            </a:r>
            <a:r>
              <a:rPr lang="en-US" dirty="0"/>
              <a:t> </a:t>
            </a:r>
            <a:r>
              <a:rPr lang="en-US" dirty="0" err="1"/>
              <a:t>hingga</a:t>
            </a:r>
            <a:r>
              <a:rPr lang="en-US" dirty="0"/>
              <a:t> </a:t>
            </a:r>
            <a:r>
              <a:rPr lang="en-US" dirty="0" err="1"/>
              <a:t>beberapa</a:t>
            </a:r>
            <a:r>
              <a:rPr lang="en-US" dirty="0"/>
              <a:t> </a:t>
            </a:r>
            <a:r>
              <a:rPr lang="en-US" dirty="0" err="1"/>
              <a:t>bulan</a:t>
            </a:r>
            <a:r>
              <a:rPr lang="en-US" dirty="0"/>
              <a:t> </a:t>
            </a:r>
            <a:r>
              <a:rPr lang="en-US" dirty="0" err="1"/>
              <a:t>ke</a:t>
            </a:r>
            <a:r>
              <a:rPr lang="en-US" dirty="0"/>
              <a:t> </a:t>
            </a:r>
            <a:r>
              <a:rPr lang="en-US" dirty="0" err="1"/>
              <a:t>depan</a:t>
            </a:r>
            <a:r>
              <a:rPr lang="en-US" dirty="0"/>
              <a:t>. </a:t>
            </a:r>
          </a:p>
        </p:txBody>
      </p:sp>
    </p:spTree>
    <p:extLst>
      <p:ext uri="{BB962C8B-B14F-4D97-AF65-F5344CB8AC3E}">
        <p14:creationId xmlns:p14="http://schemas.microsoft.com/office/powerpoint/2010/main" val="231591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Ekonomi</a:t>
            </a:r>
            <a:r>
              <a:rPr lang="en-US" dirty="0" smtClean="0"/>
              <a:t> </a:t>
            </a:r>
            <a:r>
              <a:rPr lang="en-US" dirty="0" err="1" smtClean="0"/>
              <a:t>dari</a:t>
            </a:r>
            <a:r>
              <a:rPr lang="en-US" dirty="0" smtClean="0"/>
              <a:t> </a:t>
            </a:r>
            <a:r>
              <a:rPr lang="en-US" dirty="0" err="1" smtClean="0"/>
              <a:t>valuta</a:t>
            </a:r>
            <a:r>
              <a:rPr lang="en-US" dirty="0" smtClean="0"/>
              <a:t> </a:t>
            </a:r>
            <a:r>
              <a:rPr lang="en-US" dirty="0" err="1" smtClean="0"/>
              <a:t>asing</a:t>
            </a:r>
            <a:endParaRPr lang="en-US" dirty="0"/>
          </a:p>
        </p:txBody>
      </p:sp>
      <p:sp>
        <p:nvSpPr>
          <p:cNvPr id="3" name="Content Placeholder 2"/>
          <p:cNvSpPr>
            <a:spLocks noGrp="1"/>
          </p:cNvSpPr>
          <p:nvPr>
            <p:ph idx="1"/>
          </p:nvPr>
        </p:nvSpPr>
        <p:spPr/>
        <p:txBody>
          <a:bodyPr/>
          <a:lstStyle/>
          <a:p>
            <a:r>
              <a:rPr lang="en-US" dirty="0" err="1"/>
              <a:t>Pasar</a:t>
            </a:r>
            <a:r>
              <a:rPr lang="en-US" dirty="0"/>
              <a:t> </a:t>
            </a:r>
            <a:r>
              <a:rPr lang="en-US" dirty="0" err="1"/>
              <a:t>valuta</a:t>
            </a:r>
            <a:r>
              <a:rPr lang="en-US" dirty="0"/>
              <a:t> </a:t>
            </a:r>
            <a:r>
              <a:rPr lang="en-US" dirty="0" err="1"/>
              <a:t>asing</a:t>
            </a:r>
            <a:r>
              <a:rPr lang="en-US" dirty="0"/>
              <a:t> </a:t>
            </a:r>
            <a:r>
              <a:rPr lang="en-US" dirty="0" err="1"/>
              <a:t>adalah</a:t>
            </a:r>
            <a:r>
              <a:rPr lang="en-US" dirty="0"/>
              <a:t> </a:t>
            </a:r>
            <a:r>
              <a:rPr lang="en-US" dirty="0" err="1"/>
              <a:t>Mekanisme</a:t>
            </a:r>
            <a:r>
              <a:rPr lang="en-US" dirty="0"/>
              <a:t> </a:t>
            </a:r>
            <a:r>
              <a:rPr lang="en-US" dirty="0" err="1"/>
              <a:t>dimana</a:t>
            </a:r>
            <a:r>
              <a:rPr lang="en-US" dirty="0"/>
              <a:t> </a:t>
            </a:r>
            <a:r>
              <a:rPr lang="en-US" dirty="0" err="1"/>
              <a:t>satu</a:t>
            </a:r>
            <a:r>
              <a:rPr lang="en-US" dirty="0"/>
              <a:t> </a:t>
            </a:r>
            <a:r>
              <a:rPr lang="en-US" dirty="0" err="1"/>
              <a:t>negara</a:t>
            </a:r>
            <a:r>
              <a:rPr lang="en-US" dirty="0"/>
              <a:t> </a:t>
            </a:r>
            <a:r>
              <a:rPr lang="en-US" dirty="0" err="1"/>
              <a:t>dapat</a:t>
            </a:r>
            <a:r>
              <a:rPr lang="en-US" dirty="0"/>
              <a:t> </a:t>
            </a:r>
            <a:r>
              <a:rPr lang="en-US" dirty="0" err="1"/>
              <a:t>memperdagangkan</a:t>
            </a:r>
            <a:r>
              <a:rPr lang="en-US" dirty="0"/>
              <a:t> </a:t>
            </a:r>
            <a:r>
              <a:rPr lang="en-US" dirty="0" err="1"/>
              <a:t>satu</a:t>
            </a:r>
            <a:r>
              <a:rPr lang="en-US" dirty="0"/>
              <a:t> </a:t>
            </a:r>
            <a:r>
              <a:rPr lang="en-US" dirty="0" err="1"/>
              <a:t>mata</a:t>
            </a:r>
            <a:r>
              <a:rPr lang="en-US" dirty="0"/>
              <a:t> </a:t>
            </a:r>
            <a:r>
              <a:rPr lang="en-US" dirty="0" err="1"/>
              <a:t>uang</a:t>
            </a:r>
            <a:r>
              <a:rPr lang="en-US" dirty="0"/>
              <a:t> </a:t>
            </a:r>
            <a:r>
              <a:rPr lang="en-US" dirty="0" err="1"/>
              <a:t>dengan</a:t>
            </a:r>
            <a:r>
              <a:rPr lang="en-US" dirty="0"/>
              <a:t> </a:t>
            </a:r>
            <a:r>
              <a:rPr lang="en-US" dirty="0" err="1"/>
              <a:t>mata</a:t>
            </a:r>
            <a:r>
              <a:rPr lang="en-US" dirty="0"/>
              <a:t> </a:t>
            </a:r>
            <a:r>
              <a:rPr lang="en-US" dirty="0" err="1"/>
              <a:t>uang</a:t>
            </a:r>
            <a:r>
              <a:rPr lang="en-US" dirty="0"/>
              <a:t> </a:t>
            </a:r>
            <a:r>
              <a:rPr lang="en-US" dirty="0" err="1"/>
              <a:t>negara</a:t>
            </a:r>
            <a:r>
              <a:rPr lang="en-US" dirty="0"/>
              <a:t> </a:t>
            </a:r>
            <a:r>
              <a:rPr lang="en-US" dirty="0" err="1"/>
              <a:t>lainnya</a:t>
            </a:r>
            <a:r>
              <a:rPr lang="en-US" dirty="0"/>
              <a:t>. </a:t>
            </a:r>
            <a:endParaRPr lang="en-US" dirty="0" smtClean="0"/>
          </a:p>
          <a:p>
            <a:r>
              <a:rPr lang="en-US" dirty="0" err="1" smtClean="0"/>
              <a:t>Pasar</a:t>
            </a:r>
            <a:r>
              <a:rPr lang="en-US" dirty="0" smtClean="0"/>
              <a:t> </a:t>
            </a:r>
            <a:r>
              <a:rPr lang="en-US" dirty="0" err="1"/>
              <a:t>Valuta</a:t>
            </a:r>
            <a:r>
              <a:rPr lang="en-US" dirty="0"/>
              <a:t> </a:t>
            </a:r>
            <a:r>
              <a:rPr lang="en-US" dirty="0" err="1"/>
              <a:t>Asing</a:t>
            </a:r>
            <a:r>
              <a:rPr lang="en-US" dirty="0"/>
              <a:t> </a:t>
            </a:r>
            <a:r>
              <a:rPr lang="en-US" dirty="0" err="1"/>
              <a:t>membentuk</a:t>
            </a:r>
            <a:r>
              <a:rPr lang="en-US" dirty="0"/>
              <a:t> </a:t>
            </a:r>
            <a:r>
              <a:rPr lang="en-US" dirty="0" err="1"/>
              <a:t>inti</a:t>
            </a:r>
            <a:r>
              <a:rPr lang="en-US" dirty="0"/>
              <a:t> </a:t>
            </a:r>
            <a:r>
              <a:rPr lang="en-US" dirty="0" err="1"/>
              <a:t>dari</a:t>
            </a:r>
            <a:r>
              <a:rPr lang="en-US" dirty="0"/>
              <a:t> </a:t>
            </a:r>
            <a:r>
              <a:rPr lang="en-US" dirty="0" err="1"/>
              <a:t>sistem</a:t>
            </a:r>
            <a:r>
              <a:rPr lang="en-US" dirty="0"/>
              <a:t> </a:t>
            </a:r>
            <a:r>
              <a:rPr lang="en-US" dirty="0" err="1"/>
              <a:t>keuangan</a:t>
            </a:r>
            <a:r>
              <a:rPr lang="en-US" dirty="0"/>
              <a:t> </a:t>
            </a:r>
            <a:r>
              <a:rPr lang="en-US" dirty="0" err="1"/>
              <a:t>internasional</a:t>
            </a:r>
            <a:r>
              <a:rPr lang="en-US" dirty="0"/>
              <a:t> </a:t>
            </a:r>
            <a:endParaRPr lang="en-US" dirty="0" smtClean="0"/>
          </a:p>
          <a:p>
            <a:r>
              <a:rPr lang="en-US" dirty="0" err="1" smtClean="0"/>
              <a:t>Pasar</a:t>
            </a:r>
            <a:r>
              <a:rPr lang="en-US" dirty="0" smtClean="0"/>
              <a:t> </a:t>
            </a:r>
            <a:r>
              <a:rPr lang="en-US" dirty="0" err="1"/>
              <a:t>devisa</a:t>
            </a:r>
            <a:r>
              <a:rPr lang="en-US" dirty="0"/>
              <a:t> </a:t>
            </a:r>
            <a:r>
              <a:rPr lang="en-US" dirty="0" err="1"/>
              <a:t>memfasilitasi</a:t>
            </a:r>
            <a:r>
              <a:rPr lang="en-US" dirty="0"/>
              <a:t> </a:t>
            </a:r>
            <a:r>
              <a:rPr lang="en-US" dirty="0" err="1"/>
              <a:t>konversi</a:t>
            </a:r>
            <a:r>
              <a:rPr lang="en-US" dirty="0"/>
              <a:t> </a:t>
            </a:r>
            <a:r>
              <a:rPr lang="en-US" dirty="0" err="1"/>
              <a:t>mata</a:t>
            </a:r>
            <a:r>
              <a:rPr lang="en-US" dirty="0"/>
              <a:t> </a:t>
            </a:r>
            <a:r>
              <a:rPr lang="en-US" dirty="0" err="1"/>
              <a:t>uang</a:t>
            </a:r>
            <a:r>
              <a:rPr lang="en-US" dirty="0"/>
              <a:t> </a:t>
            </a:r>
            <a:r>
              <a:rPr lang="en-US" dirty="0" err="1"/>
              <a:t>domestik</a:t>
            </a:r>
            <a:r>
              <a:rPr lang="en-US" dirty="0"/>
              <a:t> </a:t>
            </a:r>
            <a:r>
              <a:rPr lang="en-US" dirty="0" err="1"/>
              <a:t>ke</a:t>
            </a:r>
            <a:r>
              <a:rPr lang="en-US" dirty="0"/>
              <a:t> </a:t>
            </a:r>
            <a:r>
              <a:rPr lang="en-US" dirty="0" err="1"/>
              <a:t>mata</a:t>
            </a:r>
            <a:r>
              <a:rPr lang="en-US" dirty="0"/>
              <a:t> </a:t>
            </a:r>
            <a:r>
              <a:rPr lang="en-US" dirty="0" err="1"/>
              <a:t>uang</a:t>
            </a:r>
            <a:r>
              <a:rPr lang="en-US" dirty="0"/>
              <a:t> </a:t>
            </a:r>
            <a:r>
              <a:rPr lang="en-US" dirty="0" err="1"/>
              <a:t>asing</a:t>
            </a:r>
            <a:r>
              <a:rPr lang="en-US" dirty="0"/>
              <a:t> </a:t>
            </a:r>
            <a:r>
              <a:rPr lang="en-US" dirty="0" err="1"/>
              <a:t>dan</a:t>
            </a:r>
            <a:r>
              <a:rPr lang="en-US" dirty="0"/>
              <a:t> </a:t>
            </a:r>
            <a:r>
              <a:rPr lang="en-US" dirty="0" err="1"/>
              <a:t>sebaliknya</a:t>
            </a:r>
            <a:r>
              <a:rPr lang="en-US" dirty="0"/>
              <a:t>. </a:t>
            </a:r>
            <a:endParaRPr lang="en-US" dirty="0" smtClean="0"/>
          </a:p>
          <a:p>
            <a:r>
              <a:rPr lang="en-US" dirty="0" err="1" smtClean="0"/>
              <a:t>Pasar</a:t>
            </a:r>
            <a:r>
              <a:rPr lang="en-US" dirty="0" smtClean="0"/>
              <a:t> </a:t>
            </a:r>
            <a:r>
              <a:rPr lang="en-US" dirty="0" err="1"/>
              <a:t>valuta</a:t>
            </a:r>
            <a:r>
              <a:rPr lang="en-US" dirty="0"/>
              <a:t> </a:t>
            </a:r>
            <a:r>
              <a:rPr lang="en-US" dirty="0" err="1"/>
              <a:t>asing</a:t>
            </a:r>
            <a:r>
              <a:rPr lang="en-US" dirty="0"/>
              <a:t> </a:t>
            </a:r>
            <a:r>
              <a:rPr lang="en-US" dirty="0" err="1"/>
              <a:t>tidak</a:t>
            </a:r>
            <a:r>
              <a:rPr lang="en-US" dirty="0"/>
              <a:t> </a:t>
            </a:r>
            <a:r>
              <a:rPr lang="en-US" dirty="0" err="1"/>
              <a:t>selamanya</a:t>
            </a:r>
            <a:r>
              <a:rPr lang="en-US" dirty="0"/>
              <a:t> </a:t>
            </a:r>
            <a:r>
              <a:rPr lang="en-US" dirty="0" err="1"/>
              <a:t>diperdagangkan</a:t>
            </a:r>
            <a:r>
              <a:rPr lang="en-US" dirty="0"/>
              <a:t> </a:t>
            </a:r>
            <a:r>
              <a:rPr lang="en-US" dirty="0" err="1"/>
              <a:t>dalam</a:t>
            </a:r>
            <a:r>
              <a:rPr lang="en-US" dirty="0"/>
              <a:t> </a:t>
            </a:r>
            <a:r>
              <a:rPr lang="en-US" dirty="0" err="1"/>
              <a:t>bentuk</a:t>
            </a:r>
            <a:r>
              <a:rPr lang="en-US" dirty="0"/>
              <a:t> </a:t>
            </a:r>
            <a:r>
              <a:rPr lang="en-US" dirty="0" err="1"/>
              <a:t>fisik</a:t>
            </a:r>
            <a:r>
              <a:rPr lang="en-US" dirty="0"/>
              <a:t>, </a:t>
            </a:r>
            <a:r>
              <a:rPr lang="en-US" dirty="0" err="1"/>
              <a:t>namum</a:t>
            </a:r>
            <a:r>
              <a:rPr lang="en-US" dirty="0"/>
              <a:t> </a:t>
            </a:r>
            <a:r>
              <a:rPr lang="en-US" dirty="0" err="1"/>
              <a:t>perdagangan</a:t>
            </a:r>
            <a:r>
              <a:rPr lang="en-US" dirty="0"/>
              <a:t> </a:t>
            </a:r>
            <a:r>
              <a:rPr lang="en-US" dirty="0" err="1"/>
              <a:t>dilaksanakan</a:t>
            </a:r>
            <a:r>
              <a:rPr lang="en-US" dirty="0"/>
              <a:t> </a:t>
            </a:r>
            <a:r>
              <a:rPr lang="en-US" dirty="0" err="1"/>
              <a:t>dengan</a:t>
            </a:r>
            <a:r>
              <a:rPr lang="en-US" dirty="0"/>
              <a:t> </a:t>
            </a:r>
            <a:r>
              <a:rPr lang="en-US" dirty="0" err="1"/>
              <a:t>bantuan</a:t>
            </a:r>
            <a:r>
              <a:rPr lang="en-US" dirty="0"/>
              <a:t> </a:t>
            </a:r>
            <a:r>
              <a:rPr lang="en-US" dirty="0" err="1"/>
              <a:t>perangkat</a:t>
            </a:r>
            <a:r>
              <a:rPr lang="en-US" dirty="0"/>
              <a:t> </a:t>
            </a:r>
            <a:r>
              <a:rPr lang="en-US" dirty="0" err="1"/>
              <a:t>telekomunikasi</a:t>
            </a:r>
            <a:r>
              <a:rPr lang="en-US" dirty="0"/>
              <a:t> </a:t>
            </a:r>
            <a:r>
              <a:rPr lang="en-US" dirty="0" err="1"/>
              <a:t>seperti</a:t>
            </a:r>
            <a:r>
              <a:rPr lang="en-US" dirty="0"/>
              <a:t> </a:t>
            </a:r>
            <a:r>
              <a:rPr lang="en-US" dirty="0" err="1"/>
              <a:t>komputer</a:t>
            </a:r>
            <a:r>
              <a:rPr lang="en-US" dirty="0"/>
              <a:t>, </a:t>
            </a:r>
            <a:r>
              <a:rPr lang="en-US" dirty="0" err="1"/>
              <a:t>telepon</a:t>
            </a:r>
            <a:r>
              <a:rPr lang="en-US" dirty="0"/>
              <a:t>, </a:t>
            </a:r>
            <a:r>
              <a:rPr lang="en-US" dirty="0" err="1"/>
              <a:t>faksimile</a:t>
            </a:r>
            <a:r>
              <a:rPr lang="en-US" dirty="0"/>
              <a:t>, </a:t>
            </a:r>
            <a:r>
              <a:rPr lang="en-US" dirty="0" err="1"/>
              <a:t>teleks</a:t>
            </a:r>
            <a:r>
              <a:rPr lang="en-US" dirty="0"/>
              <a:t> </a:t>
            </a:r>
            <a:r>
              <a:rPr lang="en-US" dirty="0" err="1"/>
              <a:t>dan</a:t>
            </a:r>
            <a:r>
              <a:rPr lang="en-US" dirty="0"/>
              <a:t> lain-lain yang </a:t>
            </a:r>
            <a:r>
              <a:rPr lang="en-US" dirty="0" err="1"/>
              <a:t>secara</a:t>
            </a:r>
            <a:r>
              <a:rPr lang="en-US" dirty="0"/>
              <a:t> </a:t>
            </a:r>
            <a:r>
              <a:rPr lang="en-US" dirty="0" err="1"/>
              <a:t>elektronik</a:t>
            </a:r>
            <a:r>
              <a:rPr lang="en-US" dirty="0"/>
              <a:t> </a:t>
            </a:r>
            <a:r>
              <a:rPr lang="en-US" dirty="0" err="1"/>
              <a:t>terhubung</a:t>
            </a:r>
            <a:r>
              <a:rPr lang="en-US" dirty="0"/>
              <a:t> </a:t>
            </a:r>
            <a:r>
              <a:rPr lang="en-US" dirty="0" err="1"/>
              <a:t>dengan</a:t>
            </a:r>
            <a:r>
              <a:rPr lang="en-US" dirty="0"/>
              <a:t> </a:t>
            </a:r>
            <a:r>
              <a:rPr lang="en-US" dirty="0" err="1"/>
              <a:t>jaringan</a:t>
            </a:r>
            <a:r>
              <a:rPr lang="en-US" dirty="0"/>
              <a:t> . </a:t>
            </a:r>
          </a:p>
        </p:txBody>
      </p:sp>
    </p:spTree>
    <p:extLst>
      <p:ext uri="{BB962C8B-B14F-4D97-AF65-F5344CB8AC3E}">
        <p14:creationId xmlns:p14="http://schemas.microsoft.com/office/powerpoint/2010/main" val="771857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a:t>c. </a:t>
            </a:r>
            <a:r>
              <a:rPr lang="en-US" dirty="0" err="1"/>
              <a:t>Transaksi</a:t>
            </a:r>
            <a:r>
              <a:rPr lang="en-US" dirty="0"/>
              <a:t> Futures </a:t>
            </a:r>
            <a:endParaRPr lang="en-US" dirty="0" smtClean="0"/>
          </a:p>
          <a:p>
            <a:pPr marL="0" indent="0">
              <a:buNone/>
            </a:pPr>
            <a:r>
              <a:rPr lang="en-US" dirty="0" smtClean="0"/>
              <a:t>• </a:t>
            </a:r>
            <a:r>
              <a:rPr lang="en-US" dirty="0" err="1"/>
              <a:t>Transaksi</a:t>
            </a:r>
            <a:r>
              <a:rPr lang="en-US" dirty="0"/>
              <a:t> futures </a:t>
            </a:r>
            <a:r>
              <a:rPr lang="en-US" dirty="0" err="1"/>
              <a:t>hampir</a:t>
            </a:r>
            <a:r>
              <a:rPr lang="en-US" dirty="0"/>
              <a:t> </a:t>
            </a:r>
            <a:r>
              <a:rPr lang="en-US" dirty="0" err="1"/>
              <a:t>sama</a:t>
            </a:r>
            <a:r>
              <a:rPr lang="en-US" dirty="0"/>
              <a:t> </a:t>
            </a:r>
            <a:r>
              <a:rPr lang="en-US" dirty="0" err="1"/>
              <a:t>dengan</a:t>
            </a:r>
            <a:r>
              <a:rPr lang="en-US" dirty="0"/>
              <a:t> </a:t>
            </a:r>
            <a:r>
              <a:rPr lang="en-US" dirty="0" err="1"/>
              <a:t>transaksi</a:t>
            </a:r>
            <a:r>
              <a:rPr lang="en-US" dirty="0"/>
              <a:t> forward, yang </a:t>
            </a:r>
            <a:r>
              <a:rPr lang="en-US" dirty="0" err="1"/>
              <a:t>merupakan</a:t>
            </a:r>
            <a:r>
              <a:rPr lang="en-US" dirty="0"/>
              <a:t> </a:t>
            </a:r>
            <a:r>
              <a:rPr lang="en-US" dirty="0" err="1"/>
              <a:t>kesepakatan</a:t>
            </a:r>
            <a:r>
              <a:rPr lang="en-US" dirty="0"/>
              <a:t> </a:t>
            </a:r>
            <a:r>
              <a:rPr lang="en-US" dirty="0" err="1"/>
              <a:t>memperdagangkan</a:t>
            </a:r>
            <a:r>
              <a:rPr lang="en-US" dirty="0"/>
              <a:t> </a:t>
            </a:r>
            <a:r>
              <a:rPr lang="en-US" dirty="0" err="1"/>
              <a:t>atau</a:t>
            </a:r>
            <a:r>
              <a:rPr lang="en-US" dirty="0"/>
              <a:t> </a:t>
            </a:r>
            <a:r>
              <a:rPr lang="en-US" dirty="0" err="1"/>
              <a:t>menukarkan</a:t>
            </a:r>
            <a:r>
              <a:rPr lang="en-US" dirty="0"/>
              <a:t> </a:t>
            </a:r>
            <a:r>
              <a:rPr lang="en-US" dirty="0" err="1"/>
              <a:t>valas</a:t>
            </a:r>
            <a:r>
              <a:rPr lang="en-US" dirty="0"/>
              <a:t>, di </a:t>
            </a:r>
            <a:r>
              <a:rPr lang="en-US" dirty="0" err="1"/>
              <a:t>mana</a:t>
            </a:r>
            <a:r>
              <a:rPr lang="en-US" dirty="0"/>
              <a:t> </a:t>
            </a:r>
            <a:r>
              <a:rPr lang="en-US" dirty="0" err="1"/>
              <a:t>penyerahan</a:t>
            </a:r>
            <a:r>
              <a:rPr lang="en-US" dirty="0"/>
              <a:t> </a:t>
            </a:r>
            <a:r>
              <a:rPr lang="en-US" dirty="0" err="1"/>
              <a:t>valas</a:t>
            </a:r>
            <a:r>
              <a:rPr lang="en-US" dirty="0"/>
              <a:t> </a:t>
            </a:r>
            <a:r>
              <a:rPr lang="en-US" dirty="0" err="1"/>
              <a:t>dilakukan</a:t>
            </a:r>
            <a:r>
              <a:rPr lang="en-US" dirty="0"/>
              <a:t> di masa </a:t>
            </a:r>
            <a:r>
              <a:rPr lang="en-US" dirty="0" err="1"/>
              <a:t>datang</a:t>
            </a:r>
            <a:r>
              <a:rPr lang="en-US" dirty="0"/>
              <a:t> </a:t>
            </a:r>
            <a:r>
              <a:rPr lang="en-US" dirty="0" err="1"/>
              <a:t>dalam</a:t>
            </a:r>
            <a:r>
              <a:rPr lang="en-US" dirty="0"/>
              <a:t> </a:t>
            </a:r>
            <a:r>
              <a:rPr lang="en-US" dirty="0" err="1"/>
              <a:t>jumlah</a:t>
            </a:r>
            <a:r>
              <a:rPr lang="en-US" dirty="0"/>
              <a:t> </a:t>
            </a:r>
            <a:r>
              <a:rPr lang="en-US" dirty="0" err="1"/>
              <a:t>tertentu</a:t>
            </a:r>
            <a:r>
              <a:rPr lang="en-US" dirty="0"/>
              <a:t>, </a:t>
            </a:r>
            <a:r>
              <a:rPr lang="en-US" dirty="0" err="1"/>
              <a:t>waktu</a:t>
            </a:r>
            <a:r>
              <a:rPr lang="en-US" dirty="0"/>
              <a:t> </a:t>
            </a:r>
            <a:r>
              <a:rPr lang="en-US" dirty="0" err="1"/>
              <a:t>tertentu</a:t>
            </a:r>
            <a:r>
              <a:rPr lang="en-US" dirty="0"/>
              <a:t>, </a:t>
            </a:r>
            <a:r>
              <a:rPr lang="en-US" dirty="0" err="1"/>
              <a:t>tempat</a:t>
            </a:r>
            <a:r>
              <a:rPr lang="en-US" dirty="0"/>
              <a:t> </a:t>
            </a:r>
            <a:r>
              <a:rPr lang="en-US" dirty="0" err="1"/>
              <a:t>tertentu</a:t>
            </a:r>
            <a:r>
              <a:rPr lang="en-US" dirty="0"/>
              <a:t> </a:t>
            </a:r>
            <a:r>
              <a:rPr lang="en-US" dirty="0" err="1"/>
              <a:t>dan</a:t>
            </a:r>
            <a:r>
              <a:rPr lang="en-US" dirty="0"/>
              <a:t> </a:t>
            </a:r>
            <a:r>
              <a:rPr lang="en-US" dirty="0" err="1"/>
              <a:t>harga</a:t>
            </a:r>
            <a:r>
              <a:rPr lang="en-US" dirty="0"/>
              <a:t> </a:t>
            </a:r>
            <a:r>
              <a:rPr lang="en-US" dirty="0" err="1"/>
              <a:t>tertentu</a:t>
            </a:r>
            <a:r>
              <a:rPr lang="en-US" dirty="0"/>
              <a:t>. Yang </a:t>
            </a:r>
            <a:r>
              <a:rPr lang="en-US" dirty="0" err="1"/>
              <a:t>membedakan</a:t>
            </a:r>
            <a:r>
              <a:rPr lang="en-US" dirty="0"/>
              <a:t> </a:t>
            </a:r>
            <a:r>
              <a:rPr lang="en-US" dirty="0" err="1"/>
              <a:t>dengan</a:t>
            </a:r>
            <a:r>
              <a:rPr lang="en-US" dirty="0"/>
              <a:t> </a:t>
            </a:r>
            <a:r>
              <a:rPr lang="en-US" dirty="0" err="1"/>
              <a:t>transaksi</a:t>
            </a:r>
            <a:r>
              <a:rPr lang="en-US" dirty="0"/>
              <a:t> forward </a:t>
            </a:r>
            <a:r>
              <a:rPr lang="en-US" dirty="0" err="1"/>
              <a:t>adalah</a:t>
            </a:r>
            <a:r>
              <a:rPr lang="en-US" dirty="0"/>
              <a:t> di </a:t>
            </a:r>
            <a:r>
              <a:rPr lang="en-US" dirty="0" err="1"/>
              <a:t>dalam</a:t>
            </a:r>
            <a:r>
              <a:rPr lang="en-US" dirty="0"/>
              <a:t> </a:t>
            </a:r>
            <a:r>
              <a:rPr lang="en-US" dirty="0" err="1"/>
              <a:t>jangka</a:t>
            </a:r>
            <a:r>
              <a:rPr lang="en-US" dirty="0"/>
              <a:t> </a:t>
            </a:r>
            <a:r>
              <a:rPr lang="en-US" dirty="0" err="1"/>
              <a:t>penyerahan</a:t>
            </a:r>
            <a:r>
              <a:rPr lang="en-US" dirty="0"/>
              <a:t> yang </a:t>
            </a:r>
            <a:r>
              <a:rPr lang="en-US" dirty="0" err="1"/>
              <a:t>lebih</a:t>
            </a:r>
            <a:r>
              <a:rPr lang="en-US" dirty="0"/>
              <a:t> </a:t>
            </a:r>
            <a:r>
              <a:rPr lang="en-US" dirty="0" err="1"/>
              <a:t>dari</a:t>
            </a:r>
            <a:r>
              <a:rPr lang="en-US" dirty="0"/>
              <a:t> </a:t>
            </a:r>
            <a:r>
              <a:rPr lang="en-US" dirty="0" err="1"/>
              <a:t>satu</a:t>
            </a:r>
            <a:r>
              <a:rPr lang="en-US" dirty="0"/>
              <a:t> </a:t>
            </a:r>
            <a:r>
              <a:rPr lang="en-US" dirty="0" err="1" smtClean="0"/>
              <a:t>tahun</a:t>
            </a:r>
            <a:endParaRPr lang="en-US" dirty="0" smtClean="0"/>
          </a:p>
          <a:p>
            <a:pPr marL="0" indent="0">
              <a:buNone/>
            </a:pPr>
            <a:r>
              <a:rPr lang="en-US" dirty="0" smtClean="0"/>
              <a:t>d. </a:t>
            </a:r>
            <a:r>
              <a:rPr lang="en-US" dirty="0" err="1" smtClean="0"/>
              <a:t>Transaksi</a:t>
            </a:r>
            <a:r>
              <a:rPr lang="en-US" dirty="0" smtClean="0"/>
              <a:t> </a:t>
            </a:r>
            <a:r>
              <a:rPr lang="en-US" dirty="0"/>
              <a:t>Option (</a:t>
            </a:r>
            <a:r>
              <a:rPr lang="en-US" dirty="0" err="1"/>
              <a:t>Kontrak</a:t>
            </a:r>
            <a:r>
              <a:rPr lang="en-US" dirty="0"/>
              <a:t> </a:t>
            </a:r>
            <a:r>
              <a:rPr lang="en-US" dirty="0" err="1"/>
              <a:t>Opsi</a:t>
            </a:r>
            <a:r>
              <a:rPr lang="en-US" dirty="0"/>
              <a:t>) </a:t>
            </a:r>
            <a:endParaRPr lang="en-US" dirty="0" smtClean="0"/>
          </a:p>
          <a:p>
            <a:pPr marL="0" indent="0">
              <a:buNone/>
            </a:pPr>
            <a:r>
              <a:rPr lang="en-US" dirty="0" smtClean="0"/>
              <a:t>• </a:t>
            </a:r>
            <a:r>
              <a:rPr lang="en-US" dirty="0" err="1"/>
              <a:t>Transaksi</a:t>
            </a:r>
            <a:r>
              <a:rPr lang="en-US" dirty="0"/>
              <a:t> </a:t>
            </a:r>
            <a:r>
              <a:rPr lang="en-US" dirty="0" err="1"/>
              <a:t>dilakukan</a:t>
            </a:r>
            <a:r>
              <a:rPr lang="en-US" dirty="0"/>
              <a:t> </a:t>
            </a:r>
            <a:r>
              <a:rPr lang="en-US" dirty="0" err="1"/>
              <a:t>sesuai</a:t>
            </a:r>
            <a:r>
              <a:rPr lang="en-US" dirty="0"/>
              <a:t> </a:t>
            </a:r>
            <a:r>
              <a:rPr lang="en-US" dirty="0" err="1"/>
              <a:t>kontrak</a:t>
            </a:r>
            <a:r>
              <a:rPr lang="en-US" dirty="0"/>
              <a:t> </a:t>
            </a:r>
            <a:r>
              <a:rPr lang="en-US" dirty="0" err="1"/>
              <a:t>opsi</a:t>
            </a:r>
            <a:r>
              <a:rPr lang="en-US" dirty="0"/>
              <a:t> yang </a:t>
            </a:r>
            <a:r>
              <a:rPr lang="en-US" dirty="0" err="1"/>
              <a:t>ditandatangani</a:t>
            </a:r>
            <a:r>
              <a:rPr lang="en-US" dirty="0"/>
              <a:t> </a:t>
            </a:r>
            <a:r>
              <a:rPr lang="en-US" dirty="0" err="1"/>
              <a:t>pembeli</a:t>
            </a:r>
            <a:r>
              <a:rPr lang="en-US" dirty="0"/>
              <a:t> </a:t>
            </a:r>
            <a:r>
              <a:rPr lang="en-US" dirty="0" err="1"/>
              <a:t>dan</a:t>
            </a:r>
            <a:r>
              <a:rPr lang="en-US" dirty="0"/>
              <a:t> </a:t>
            </a:r>
            <a:r>
              <a:rPr lang="en-US" dirty="0" err="1"/>
              <a:t>penjual</a:t>
            </a:r>
            <a:r>
              <a:rPr lang="en-US" dirty="0"/>
              <a:t> </a:t>
            </a:r>
            <a:r>
              <a:rPr lang="en-US" dirty="0" err="1"/>
              <a:t>opsi</a:t>
            </a:r>
            <a:r>
              <a:rPr lang="en-US" dirty="0"/>
              <a:t> </a:t>
            </a:r>
            <a:r>
              <a:rPr lang="en-US" dirty="0" err="1"/>
              <a:t>dimana</a:t>
            </a:r>
            <a:r>
              <a:rPr lang="en-US" dirty="0"/>
              <a:t> </a:t>
            </a:r>
            <a:r>
              <a:rPr lang="en-US" dirty="0" err="1"/>
              <a:t>pihak</a:t>
            </a:r>
            <a:r>
              <a:rPr lang="en-US" dirty="0"/>
              <a:t> </a:t>
            </a:r>
            <a:r>
              <a:rPr lang="en-US" dirty="0" err="1"/>
              <a:t>pembeli</a:t>
            </a:r>
            <a:r>
              <a:rPr lang="en-US" dirty="0"/>
              <a:t> (investor) </a:t>
            </a:r>
            <a:r>
              <a:rPr lang="en-US" dirty="0" err="1"/>
              <a:t>dapat</a:t>
            </a:r>
            <a:r>
              <a:rPr lang="en-US" dirty="0"/>
              <a:t> </a:t>
            </a:r>
            <a:r>
              <a:rPr lang="en-US" dirty="0" err="1"/>
              <a:t>membeli</a:t>
            </a:r>
            <a:r>
              <a:rPr lang="en-US" dirty="0"/>
              <a:t> call option (</a:t>
            </a:r>
            <a:r>
              <a:rPr lang="en-US" dirty="0" err="1"/>
              <a:t>opsi</a:t>
            </a:r>
            <a:r>
              <a:rPr lang="en-US" dirty="0"/>
              <a:t> </a:t>
            </a:r>
            <a:r>
              <a:rPr lang="en-US" dirty="0" err="1"/>
              <a:t>beli</a:t>
            </a:r>
            <a:r>
              <a:rPr lang="en-US" dirty="0"/>
              <a:t>) </a:t>
            </a:r>
            <a:r>
              <a:rPr lang="en-US" dirty="0" err="1"/>
              <a:t>maupun</a:t>
            </a:r>
            <a:r>
              <a:rPr lang="en-US" dirty="0"/>
              <a:t> put option (</a:t>
            </a:r>
            <a:r>
              <a:rPr lang="en-US" dirty="0" err="1"/>
              <a:t>opsi</a:t>
            </a:r>
            <a:r>
              <a:rPr lang="en-US" dirty="0"/>
              <a:t> </a:t>
            </a:r>
            <a:r>
              <a:rPr lang="en-US" dirty="0" err="1"/>
              <a:t>jual</a:t>
            </a:r>
            <a:endParaRPr lang="en-US" dirty="0"/>
          </a:p>
        </p:txBody>
      </p:sp>
    </p:spTree>
    <p:extLst>
      <p:ext uri="{BB962C8B-B14F-4D97-AF65-F5344CB8AC3E}">
        <p14:creationId xmlns:p14="http://schemas.microsoft.com/office/powerpoint/2010/main" val="113281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e. </a:t>
            </a:r>
            <a:r>
              <a:rPr lang="en-US" dirty="0" err="1" smtClean="0"/>
              <a:t>Transaksi</a:t>
            </a:r>
            <a:r>
              <a:rPr lang="en-US" dirty="0" smtClean="0"/>
              <a:t> </a:t>
            </a:r>
            <a:r>
              <a:rPr lang="en-US" dirty="0"/>
              <a:t>Swap (</a:t>
            </a:r>
            <a:r>
              <a:rPr lang="en-US" dirty="0" err="1"/>
              <a:t>Kontrak</a:t>
            </a:r>
            <a:r>
              <a:rPr lang="en-US" dirty="0"/>
              <a:t> Barter) </a:t>
            </a:r>
            <a:endParaRPr lang="en-US" dirty="0" smtClean="0"/>
          </a:p>
          <a:p>
            <a:pPr marL="0" indent="0">
              <a:buNone/>
            </a:pPr>
            <a:r>
              <a:rPr lang="en-US" dirty="0" smtClean="0"/>
              <a:t>• </a:t>
            </a:r>
            <a:r>
              <a:rPr lang="en-US" dirty="0" err="1"/>
              <a:t>Ini</a:t>
            </a:r>
            <a:r>
              <a:rPr lang="en-US" dirty="0"/>
              <a:t> </a:t>
            </a:r>
            <a:r>
              <a:rPr lang="en-US" dirty="0" err="1"/>
              <a:t>adalah</a:t>
            </a:r>
            <a:r>
              <a:rPr lang="en-US" dirty="0"/>
              <a:t> </a:t>
            </a:r>
            <a:r>
              <a:rPr lang="en-US" dirty="0" err="1"/>
              <a:t>kontrak</a:t>
            </a:r>
            <a:r>
              <a:rPr lang="en-US" dirty="0"/>
              <a:t> </a:t>
            </a:r>
            <a:r>
              <a:rPr lang="en-US" dirty="0" err="1"/>
              <a:t>kombinasi</a:t>
            </a:r>
            <a:r>
              <a:rPr lang="en-US" dirty="0"/>
              <a:t> </a:t>
            </a:r>
            <a:r>
              <a:rPr lang="en-US" dirty="0" err="1"/>
              <a:t>antara</a:t>
            </a:r>
            <a:r>
              <a:rPr lang="en-US" dirty="0"/>
              <a:t> </a:t>
            </a:r>
            <a:r>
              <a:rPr lang="en-US" dirty="0" err="1"/>
              <a:t>pembeli</a:t>
            </a:r>
            <a:r>
              <a:rPr lang="en-US" dirty="0"/>
              <a:t> </a:t>
            </a:r>
            <a:r>
              <a:rPr lang="en-US" dirty="0" err="1"/>
              <a:t>dan</a:t>
            </a:r>
            <a:r>
              <a:rPr lang="en-US" dirty="0"/>
              <a:t> </a:t>
            </a:r>
            <a:r>
              <a:rPr lang="en-US" dirty="0" err="1"/>
              <a:t>penjual</a:t>
            </a:r>
            <a:r>
              <a:rPr lang="en-US" dirty="0"/>
              <a:t> </a:t>
            </a:r>
            <a:r>
              <a:rPr lang="en-US" dirty="0" err="1"/>
              <a:t>untuk</a:t>
            </a:r>
            <a:r>
              <a:rPr lang="en-US" dirty="0"/>
              <a:t> </a:t>
            </a:r>
            <a:r>
              <a:rPr lang="en-US" dirty="0" err="1"/>
              <a:t>dua</a:t>
            </a:r>
            <a:r>
              <a:rPr lang="en-US" dirty="0"/>
              <a:t> </a:t>
            </a:r>
            <a:r>
              <a:rPr lang="en-US" dirty="0" err="1"/>
              <a:t>mata</a:t>
            </a:r>
            <a:r>
              <a:rPr lang="en-US" dirty="0"/>
              <a:t> </a:t>
            </a:r>
            <a:r>
              <a:rPr lang="en-US" dirty="0" err="1"/>
              <a:t>uang</a:t>
            </a:r>
            <a:r>
              <a:rPr lang="en-US" dirty="0"/>
              <a:t> </a:t>
            </a:r>
            <a:r>
              <a:rPr lang="en-US" dirty="0" err="1"/>
              <a:t>secara</a:t>
            </a:r>
            <a:r>
              <a:rPr lang="en-US" dirty="0"/>
              <a:t> </a:t>
            </a:r>
            <a:r>
              <a:rPr lang="en-US" dirty="0" err="1"/>
              <a:t>tunai</a:t>
            </a:r>
            <a:r>
              <a:rPr lang="en-US" dirty="0"/>
              <a:t> yang </a:t>
            </a:r>
            <a:r>
              <a:rPr lang="en-US" dirty="0" err="1"/>
              <a:t>diikuti</a:t>
            </a:r>
            <a:r>
              <a:rPr lang="en-US" dirty="0"/>
              <a:t> </a:t>
            </a:r>
            <a:r>
              <a:rPr lang="en-US" dirty="0" err="1"/>
              <a:t>dengan</a:t>
            </a:r>
            <a:r>
              <a:rPr lang="en-US" dirty="0"/>
              <a:t> </a:t>
            </a:r>
            <a:r>
              <a:rPr lang="en-US" dirty="0" err="1"/>
              <a:t>membeli</a:t>
            </a:r>
            <a:r>
              <a:rPr lang="en-US" dirty="0"/>
              <a:t> </a:t>
            </a:r>
            <a:r>
              <a:rPr lang="en-US" dirty="0" err="1"/>
              <a:t>dan</a:t>
            </a:r>
            <a:r>
              <a:rPr lang="en-US" dirty="0"/>
              <a:t> </a:t>
            </a:r>
            <a:r>
              <a:rPr lang="en-US" dirty="0" err="1"/>
              <a:t>menjual</a:t>
            </a:r>
            <a:r>
              <a:rPr lang="en-US" dirty="0"/>
              <a:t> </a:t>
            </a:r>
            <a:r>
              <a:rPr lang="en-US" dirty="0" err="1"/>
              <a:t>kembali</a:t>
            </a:r>
            <a:r>
              <a:rPr lang="en-US" dirty="0"/>
              <a:t> </a:t>
            </a:r>
            <a:r>
              <a:rPr lang="en-US" dirty="0" err="1"/>
              <a:t>mata</a:t>
            </a:r>
            <a:r>
              <a:rPr lang="en-US" dirty="0"/>
              <a:t> </a:t>
            </a:r>
            <a:r>
              <a:rPr lang="en-US" dirty="0" err="1"/>
              <a:t>uang</a:t>
            </a:r>
            <a:r>
              <a:rPr lang="en-US" dirty="0"/>
              <a:t> yang </a:t>
            </a:r>
            <a:r>
              <a:rPr lang="en-US" dirty="0" err="1"/>
              <a:t>sama</a:t>
            </a:r>
            <a:r>
              <a:rPr lang="en-US" dirty="0"/>
              <a:t> </a:t>
            </a:r>
            <a:r>
              <a:rPr lang="en-US" dirty="0" err="1"/>
              <a:t>secara</a:t>
            </a:r>
            <a:r>
              <a:rPr lang="en-US" dirty="0"/>
              <a:t> </a:t>
            </a:r>
            <a:r>
              <a:rPr lang="en-US" dirty="0" err="1"/>
              <a:t>tunai</a:t>
            </a:r>
            <a:r>
              <a:rPr lang="en-US" dirty="0"/>
              <a:t> (spot) </a:t>
            </a:r>
            <a:r>
              <a:rPr lang="en-US" dirty="0" err="1"/>
              <a:t>dan</a:t>
            </a:r>
            <a:r>
              <a:rPr lang="en-US" dirty="0"/>
              <a:t> </a:t>
            </a:r>
            <a:r>
              <a:rPr lang="en-US" dirty="0" err="1"/>
              <a:t>tunggak</a:t>
            </a:r>
            <a:r>
              <a:rPr lang="en-US" dirty="0"/>
              <a:t> (forward) </a:t>
            </a:r>
            <a:r>
              <a:rPr lang="en-US" dirty="0" err="1"/>
              <a:t>secara</a:t>
            </a:r>
            <a:r>
              <a:rPr lang="en-US" dirty="0"/>
              <a:t> </a:t>
            </a:r>
            <a:r>
              <a:rPr lang="en-US" dirty="0" err="1"/>
              <a:t>simultan</a:t>
            </a:r>
            <a:r>
              <a:rPr lang="en-US" dirty="0"/>
              <a:t> </a:t>
            </a:r>
            <a:r>
              <a:rPr lang="en-US" dirty="0" err="1"/>
              <a:t>dengan</a:t>
            </a:r>
            <a:r>
              <a:rPr lang="en-US" dirty="0"/>
              <a:t> </a:t>
            </a:r>
            <a:r>
              <a:rPr lang="en-US" dirty="0" err="1"/>
              <a:t>batas</a:t>
            </a:r>
            <a:r>
              <a:rPr lang="en-US" dirty="0"/>
              <a:t> </a:t>
            </a:r>
            <a:r>
              <a:rPr lang="en-US" dirty="0" err="1"/>
              <a:t>waktu</a:t>
            </a:r>
            <a:r>
              <a:rPr lang="en-US" dirty="0"/>
              <a:t> yang </a:t>
            </a:r>
            <a:r>
              <a:rPr lang="en-US" dirty="0" err="1"/>
              <a:t>berbeda</a:t>
            </a:r>
            <a:r>
              <a:rPr lang="en-US" dirty="0"/>
              <a:t>. </a:t>
            </a:r>
            <a:r>
              <a:rPr lang="en-US" dirty="0" err="1"/>
              <a:t>Tujuan</a:t>
            </a:r>
            <a:r>
              <a:rPr lang="en-US" dirty="0"/>
              <a:t> </a:t>
            </a:r>
            <a:r>
              <a:rPr lang="en-US" dirty="0" err="1"/>
              <a:t>transaksi</a:t>
            </a:r>
            <a:r>
              <a:rPr lang="en-US" dirty="0"/>
              <a:t> swap </a:t>
            </a:r>
            <a:r>
              <a:rPr lang="en-US" dirty="0" err="1"/>
              <a:t>adalah</a:t>
            </a:r>
            <a:r>
              <a:rPr lang="en-US" dirty="0"/>
              <a:t> </a:t>
            </a:r>
            <a:r>
              <a:rPr lang="en-US" dirty="0" err="1"/>
              <a:t>untuk</a:t>
            </a:r>
            <a:r>
              <a:rPr lang="en-US" dirty="0"/>
              <a:t> </a:t>
            </a:r>
            <a:r>
              <a:rPr lang="en-US" dirty="0" err="1"/>
              <a:t>melakukan</a:t>
            </a:r>
            <a:r>
              <a:rPr lang="en-US" dirty="0"/>
              <a:t> </a:t>
            </a:r>
            <a:r>
              <a:rPr lang="en-US" dirty="0" err="1"/>
              <a:t>lindung</a:t>
            </a:r>
            <a:r>
              <a:rPr lang="en-US" dirty="0"/>
              <a:t> </a:t>
            </a:r>
            <a:r>
              <a:rPr lang="en-US" dirty="0" err="1"/>
              <a:t>nilai</a:t>
            </a:r>
            <a:r>
              <a:rPr lang="en-US" dirty="0"/>
              <a:t> (hedging</a:t>
            </a:r>
            <a:r>
              <a:rPr lang="en-US" dirty="0" smtClean="0"/>
              <a:t>)</a:t>
            </a:r>
          </a:p>
          <a:p>
            <a:pPr marL="0" indent="0">
              <a:buNone/>
            </a:pPr>
            <a:endParaRPr lang="en-US" dirty="0"/>
          </a:p>
        </p:txBody>
      </p:sp>
    </p:spTree>
    <p:extLst>
      <p:ext uri="{BB962C8B-B14F-4D97-AF65-F5344CB8AC3E}">
        <p14:creationId xmlns:p14="http://schemas.microsoft.com/office/powerpoint/2010/main" val="1745048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Faktor</a:t>
            </a:r>
            <a:r>
              <a:rPr lang="en-US" dirty="0"/>
              <a:t> Yang </a:t>
            </a:r>
            <a:r>
              <a:rPr lang="en-US" dirty="0" err="1"/>
              <a:t>Mempengaruhi</a:t>
            </a:r>
            <a:r>
              <a:rPr lang="en-US" dirty="0"/>
              <a:t> </a:t>
            </a:r>
            <a:r>
              <a:rPr lang="en-US" dirty="0" err="1"/>
              <a:t>Permintaan</a:t>
            </a:r>
            <a:r>
              <a:rPr lang="en-US" dirty="0"/>
              <a:t> &amp; </a:t>
            </a:r>
            <a:r>
              <a:rPr lang="en-US" dirty="0" err="1"/>
              <a:t>Penawaran</a:t>
            </a:r>
            <a:r>
              <a:rPr lang="en-US" dirty="0"/>
              <a:t> </a:t>
            </a:r>
            <a:r>
              <a:rPr lang="en-US" dirty="0" err="1"/>
              <a:t>Valas</a:t>
            </a:r>
            <a:r>
              <a:rPr lang="en-US" dirty="0"/>
              <a:t> </a:t>
            </a:r>
          </a:p>
        </p:txBody>
      </p:sp>
      <p:sp>
        <p:nvSpPr>
          <p:cNvPr id="3" name="Content Placeholder 2"/>
          <p:cNvSpPr>
            <a:spLocks noGrp="1"/>
          </p:cNvSpPr>
          <p:nvPr>
            <p:ph idx="1"/>
          </p:nvPr>
        </p:nvSpPr>
        <p:spPr/>
        <p:txBody>
          <a:bodyPr/>
          <a:lstStyle/>
          <a:p>
            <a:pPr>
              <a:buAutoNum type="arabicPeriod"/>
            </a:pPr>
            <a:r>
              <a:rPr lang="en-US" dirty="0" err="1" smtClean="0"/>
              <a:t>Posisi</a:t>
            </a:r>
            <a:r>
              <a:rPr lang="en-US" dirty="0" smtClean="0"/>
              <a:t> </a:t>
            </a:r>
            <a:r>
              <a:rPr lang="en-US" dirty="0"/>
              <a:t>Balance of Payment (BOP). </a:t>
            </a:r>
            <a:endParaRPr lang="en-US" dirty="0" smtClean="0"/>
          </a:p>
          <a:p>
            <a:pPr>
              <a:buAutoNum type="arabicPeriod"/>
            </a:pPr>
            <a:r>
              <a:rPr lang="en-US" dirty="0" smtClean="0"/>
              <a:t>2</a:t>
            </a:r>
            <a:r>
              <a:rPr lang="en-US" dirty="0"/>
              <a:t>. Tingkat </a:t>
            </a:r>
            <a:r>
              <a:rPr lang="en-US" dirty="0" err="1"/>
              <a:t>inflasi</a:t>
            </a:r>
            <a:r>
              <a:rPr lang="en-US" dirty="0"/>
              <a:t>. </a:t>
            </a:r>
            <a:endParaRPr lang="en-US" dirty="0" smtClean="0"/>
          </a:p>
          <a:p>
            <a:pPr>
              <a:buAutoNum type="arabicPeriod"/>
            </a:pPr>
            <a:r>
              <a:rPr lang="en-US" dirty="0" smtClean="0"/>
              <a:t>3</a:t>
            </a:r>
            <a:r>
              <a:rPr lang="en-US" dirty="0"/>
              <a:t>. Tingkat </a:t>
            </a:r>
            <a:r>
              <a:rPr lang="en-US" dirty="0" err="1"/>
              <a:t>Bunga</a:t>
            </a:r>
            <a:r>
              <a:rPr lang="en-US" dirty="0"/>
              <a:t> </a:t>
            </a:r>
            <a:endParaRPr lang="en-US" dirty="0" smtClean="0"/>
          </a:p>
          <a:p>
            <a:pPr>
              <a:buAutoNum type="arabicPeriod"/>
            </a:pPr>
            <a:r>
              <a:rPr lang="en-US" dirty="0" smtClean="0"/>
              <a:t>4</a:t>
            </a:r>
            <a:r>
              <a:rPr lang="en-US" dirty="0"/>
              <a:t>. </a:t>
            </a:r>
            <a:r>
              <a:rPr lang="en-US" dirty="0" err="1"/>
              <a:t>Kebijakan</a:t>
            </a:r>
            <a:r>
              <a:rPr lang="en-US" dirty="0"/>
              <a:t> </a:t>
            </a:r>
            <a:r>
              <a:rPr lang="en-US" dirty="0" err="1"/>
              <a:t>Pemerintah</a:t>
            </a:r>
            <a:r>
              <a:rPr lang="en-US" dirty="0"/>
              <a:t> &amp; Bank </a:t>
            </a:r>
            <a:r>
              <a:rPr lang="en-US" dirty="0" err="1"/>
              <a:t>Sentral</a:t>
            </a:r>
            <a:r>
              <a:rPr lang="en-US" dirty="0"/>
              <a:t> </a:t>
            </a:r>
            <a:endParaRPr lang="en-US" dirty="0" smtClean="0"/>
          </a:p>
          <a:p>
            <a:pPr>
              <a:buAutoNum type="arabicPeriod"/>
            </a:pPr>
            <a:r>
              <a:rPr lang="en-US" dirty="0" smtClean="0"/>
              <a:t>5</a:t>
            </a:r>
            <a:r>
              <a:rPr lang="en-US" dirty="0"/>
              <a:t>. </a:t>
            </a:r>
            <a:r>
              <a:rPr lang="en-US" dirty="0" err="1"/>
              <a:t>Ekspektasi</a:t>
            </a:r>
            <a:r>
              <a:rPr lang="en-US" dirty="0"/>
              <a:t> </a:t>
            </a:r>
            <a:r>
              <a:rPr lang="en-US" dirty="0" err="1"/>
              <a:t>Masyarakat</a:t>
            </a:r>
            <a:r>
              <a:rPr lang="en-US" dirty="0"/>
              <a:t> </a:t>
            </a:r>
            <a:endParaRPr lang="en-US" dirty="0" smtClean="0"/>
          </a:p>
          <a:p>
            <a:pPr>
              <a:buAutoNum type="arabicPeriod"/>
            </a:pPr>
            <a:r>
              <a:rPr lang="en-US" dirty="0" smtClean="0"/>
              <a:t>6</a:t>
            </a:r>
            <a:r>
              <a:rPr lang="en-US" dirty="0"/>
              <a:t>. </a:t>
            </a:r>
            <a:r>
              <a:rPr lang="en-US" dirty="0" err="1"/>
              <a:t>Kondisi</a:t>
            </a:r>
            <a:r>
              <a:rPr lang="en-US" dirty="0"/>
              <a:t> </a:t>
            </a:r>
            <a:r>
              <a:rPr lang="en-US" dirty="0" err="1"/>
              <a:t>politik</a:t>
            </a:r>
            <a:r>
              <a:rPr lang="en-US" dirty="0"/>
              <a:t> </a:t>
            </a:r>
            <a:r>
              <a:rPr lang="en-US" dirty="0" err="1"/>
              <a:t>negara</a:t>
            </a:r>
            <a:r>
              <a:rPr lang="en-US" dirty="0"/>
              <a:t>. </a:t>
            </a:r>
            <a:endParaRPr lang="en-US" dirty="0" smtClean="0"/>
          </a:p>
          <a:p>
            <a:pPr>
              <a:buAutoNum type="arabicPeriod"/>
            </a:pPr>
            <a:r>
              <a:rPr lang="en-US" dirty="0" smtClean="0"/>
              <a:t>7</a:t>
            </a:r>
            <a:r>
              <a:rPr lang="en-US" dirty="0"/>
              <a:t>. </a:t>
            </a:r>
            <a:r>
              <a:rPr lang="en-US" dirty="0" err="1"/>
              <a:t>Kondisi</a:t>
            </a:r>
            <a:r>
              <a:rPr lang="en-US" dirty="0"/>
              <a:t> </a:t>
            </a:r>
            <a:r>
              <a:rPr lang="en-US" dirty="0" err="1"/>
              <a:t>perekonomian</a:t>
            </a:r>
            <a:r>
              <a:rPr lang="en-US" dirty="0"/>
              <a:t> </a:t>
            </a:r>
            <a:r>
              <a:rPr lang="en-US" dirty="0" err="1"/>
              <a:t>internasional</a:t>
            </a:r>
            <a:r>
              <a:rPr lang="en-US" dirty="0"/>
              <a:t>/</a:t>
            </a:r>
            <a:r>
              <a:rPr lang="en-US" dirty="0" err="1"/>
              <a:t>luar</a:t>
            </a:r>
            <a:r>
              <a:rPr lang="en-US" dirty="0"/>
              <a:t> </a:t>
            </a:r>
            <a:r>
              <a:rPr lang="en-US" dirty="0" err="1"/>
              <a:t>negeri</a:t>
            </a:r>
            <a:r>
              <a:rPr lang="en-US" dirty="0"/>
              <a:t> </a:t>
            </a:r>
          </a:p>
        </p:txBody>
      </p:sp>
    </p:spTree>
    <p:extLst>
      <p:ext uri="{BB962C8B-B14F-4D97-AF65-F5344CB8AC3E}">
        <p14:creationId xmlns:p14="http://schemas.microsoft.com/office/powerpoint/2010/main" val="3105743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Pasar</a:t>
            </a:r>
            <a:r>
              <a:rPr lang="en-US" dirty="0" smtClean="0"/>
              <a:t> Modal </a:t>
            </a:r>
            <a:r>
              <a:rPr lang="en-US" dirty="0" err="1" smtClean="0"/>
              <a:t>Internasional</a:t>
            </a:r>
            <a:endParaRPr lang="en-US" dirty="0"/>
          </a:p>
        </p:txBody>
      </p:sp>
      <p:sp>
        <p:nvSpPr>
          <p:cNvPr id="3" name="Content Placeholder 2"/>
          <p:cNvSpPr>
            <a:spLocks noGrp="1"/>
          </p:cNvSpPr>
          <p:nvPr>
            <p:ph idx="1"/>
          </p:nvPr>
        </p:nvSpPr>
        <p:spPr/>
        <p:txBody>
          <a:bodyPr/>
          <a:lstStyle/>
          <a:p>
            <a:r>
              <a:rPr lang="en-US" b="1" dirty="0" err="1"/>
              <a:t>Pengertian</a:t>
            </a:r>
            <a:r>
              <a:rPr lang="en-US" b="1" dirty="0"/>
              <a:t> </a:t>
            </a:r>
            <a:r>
              <a:rPr lang="en-US" b="1" dirty="0" err="1"/>
              <a:t>Pasar</a:t>
            </a:r>
            <a:r>
              <a:rPr lang="en-US" b="1" dirty="0"/>
              <a:t> </a:t>
            </a:r>
            <a:r>
              <a:rPr lang="en-US" b="1" dirty="0" smtClean="0"/>
              <a:t>Modal</a:t>
            </a:r>
          </a:p>
          <a:p>
            <a:pPr marL="0" indent="0">
              <a:buNone/>
            </a:pPr>
            <a:r>
              <a:rPr lang="en-US" dirty="0" err="1"/>
              <a:t>Pasar</a:t>
            </a:r>
            <a:r>
              <a:rPr lang="en-US" dirty="0"/>
              <a:t> modal </a:t>
            </a:r>
            <a:r>
              <a:rPr lang="en-US" dirty="0" err="1"/>
              <a:t>adalah</a:t>
            </a:r>
            <a:r>
              <a:rPr lang="en-US" dirty="0"/>
              <a:t> </a:t>
            </a:r>
            <a:r>
              <a:rPr lang="en-US" dirty="0" err="1"/>
              <a:t>pasar</a:t>
            </a:r>
            <a:r>
              <a:rPr lang="en-US" dirty="0"/>
              <a:t> </a:t>
            </a:r>
            <a:r>
              <a:rPr lang="en-US" dirty="0" err="1"/>
              <a:t>dimana</a:t>
            </a:r>
            <a:r>
              <a:rPr lang="en-US" dirty="0"/>
              <a:t> </a:t>
            </a:r>
            <a:r>
              <a:rPr lang="en-US" dirty="0" err="1"/>
              <a:t>individu</a:t>
            </a:r>
            <a:r>
              <a:rPr lang="en-US" dirty="0"/>
              <a:t>, </a:t>
            </a:r>
            <a:r>
              <a:rPr lang="en-US" dirty="0" err="1"/>
              <a:t>pemerintah</a:t>
            </a:r>
            <a:r>
              <a:rPr lang="en-US" dirty="0"/>
              <a:t>, </a:t>
            </a:r>
            <a:r>
              <a:rPr lang="en-US" dirty="0" err="1"/>
              <a:t>dan</a:t>
            </a:r>
            <a:r>
              <a:rPr lang="en-US" dirty="0"/>
              <a:t> </a:t>
            </a:r>
            <a:r>
              <a:rPr lang="en-US" dirty="0" err="1"/>
              <a:t>perusahaan</a:t>
            </a:r>
            <a:r>
              <a:rPr lang="en-US" dirty="0"/>
              <a:t> </a:t>
            </a:r>
            <a:r>
              <a:rPr lang="en-US" dirty="0" err="1"/>
              <a:t>tidak</a:t>
            </a:r>
            <a:r>
              <a:rPr lang="en-US" dirty="0"/>
              <a:t> </a:t>
            </a:r>
            <a:r>
              <a:rPr lang="en-US" dirty="0" err="1"/>
              <a:t>dapat</a:t>
            </a:r>
            <a:r>
              <a:rPr lang="en-US" dirty="0"/>
              <a:t> </a:t>
            </a:r>
            <a:r>
              <a:rPr lang="en-US" dirty="0" err="1"/>
              <a:t>dengan</a:t>
            </a:r>
            <a:r>
              <a:rPr lang="en-US" dirty="0"/>
              <a:t> </a:t>
            </a:r>
            <a:r>
              <a:rPr lang="en-US" dirty="0" err="1"/>
              <a:t>segera</a:t>
            </a:r>
            <a:r>
              <a:rPr lang="en-US" dirty="0"/>
              <a:t> </a:t>
            </a:r>
            <a:r>
              <a:rPr lang="en-US" dirty="0" err="1"/>
              <a:t>mentransfer</a:t>
            </a:r>
            <a:r>
              <a:rPr lang="en-US" dirty="0"/>
              <a:t> </a:t>
            </a:r>
            <a:r>
              <a:rPr lang="en-US" dirty="0" err="1"/>
              <a:t>uang</a:t>
            </a:r>
            <a:r>
              <a:rPr lang="en-US" dirty="0"/>
              <a:t> </a:t>
            </a:r>
            <a:r>
              <a:rPr lang="en-US" dirty="0" err="1"/>
              <a:t>untuk</a:t>
            </a:r>
            <a:r>
              <a:rPr lang="en-US" dirty="0"/>
              <a:t> </a:t>
            </a:r>
            <a:r>
              <a:rPr lang="en-US" dirty="0" err="1"/>
              <a:t>kebutuhan</a:t>
            </a:r>
            <a:r>
              <a:rPr lang="en-US" dirty="0"/>
              <a:t> </a:t>
            </a:r>
            <a:r>
              <a:rPr lang="en-US" dirty="0" err="1"/>
              <a:t>individu</a:t>
            </a:r>
            <a:r>
              <a:rPr lang="en-US" dirty="0"/>
              <a:t>, </a:t>
            </a:r>
            <a:r>
              <a:rPr lang="en-US" dirty="0" err="1"/>
              <a:t>pemerintah</a:t>
            </a:r>
            <a:r>
              <a:rPr lang="en-US" dirty="0"/>
              <a:t> </a:t>
            </a:r>
            <a:r>
              <a:rPr lang="en-US" dirty="0" err="1"/>
              <a:t>dan</a:t>
            </a:r>
            <a:r>
              <a:rPr lang="en-US" dirty="0"/>
              <a:t> </a:t>
            </a:r>
            <a:r>
              <a:rPr lang="en-US" dirty="0" err="1"/>
              <a:t>perusahaan</a:t>
            </a:r>
            <a:r>
              <a:rPr lang="en-US" dirty="0"/>
              <a:t>. </a:t>
            </a:r>
            <a:endParaRPr lang="en-US" dirty="0" smtClean="0"/>
          </a:p>
          <a:p>
            <a:pPr marL="0" indent="0">
              <a:buNone/>
            </a:pPr>
            <a:r>
              <a:rPr lang="en-US" dirty="0" smtClean="0"/>
              <a:t>Perusahaan </a:t>
            </a:r>
            <a:r>
              <a:rPr lang="en-US" dirty="0" err="1"/>
              <a:t>membutuhkan</a:t>
            </a:r>
            <a:r>
              <a:rPr lang="en-US" dirty="0"/>
              <a:t> </a:t>
            </a:r>
            <a:r>
              <a:rPr lang="en-US" dirty="0" err="1"/>
              <a:t>keuangan</a:t>
            </a:r>
            <a:r>
              <a:rPr lang="en-US" dirty="0"/>
              <a:t> </a:t>
            </a:r>
            <a:r>
              <a:rPr lang="en-US" dirty="0" err="1"/>
              <a:t>dalam</a:t>
            </a:r>
            <a:r>
              <a:rPr lang="en-US" dirty="0"/>
              <a:t> </a:t>
            </a:r>
            <a:r>
              <a:rPr lang="en-US" dirty="0" err="1"/>
              <a:t>jangka</a:t>
            </a:r>
            <a:r>
              <a:rPr lang="en-US" dirty="0"/>
              <a:t> </a:t>
            </a:r>
            <a:r>
              <a:rPr lang="en-US" dirty="0" err="1"/>
              <a:t>waktu</a:t>
            </a:r>
            <a:r>
              <a:rPr lang="en-US" dirty="0"/>
              <a:t> yang </a:t>
            </a:r>
            <a:r>
              <a:rPr lang="en-US" dirty="0" err="1"/>
              <a:t>pendek</a:t>
            </a:r>
            <a:r>
              <a:rPr lang="en-US" dirty="0"/>
              <a:t> </a:t>
            </a:r>
            <a:r>
              <a:rPr lang="en-US" dirty="0" err="1"/>
              <a:t>misalnya</a:t>
            </a:r>
            <a:r>
              <a:rPr lang="en-US" dirty="0"/>
              <a:t> </a:t>
            </a:r>
            <a:r>
              <a:rPr lang="en-US" dirty="0" err="1"/>
              <a:t>untuk</a:t>
            </a:r>
            <a:r>
              <a:rPr lang="en-US" dirty="0"/>
              <a:t> </a:t>
            </a:r>
            <a:r>
              <a:rPr lang="en-US" dirty="0" err="1"/>
              <a:t>membeli</a:t>
            </a:r>
            <a:r>
              <a:rPr lang="en-US" dirty="0"/>
              <a:t> </a:t>
            </a:r>
            <a:r>
              <a:rPr lang="en-US" dirty="0" err="1"/>
              <a:t>bahan</a:t>
            </a:r>
            <a:r>
              <a:rPr lang="en-US" dirty="0"/>
              <a:t> </a:t>
            </a:r>
            <a:r>
              <a:rPr lang="en-US" dirty="0" err="1"/>
              <a:t>baku</a:t>
            </a:r>
            <a:r>
              <a:rPr lang="en-US" dirty="0"/>
              <a:t> </a:t>
            </a:r>
            <a:r>
              <a:rPr lang="en-US" dirty="0" err="1"/>
              <a:t>untuk</a:t>
            </a:r>
            <a:r>
              <a:rPr lang="en-US" dirty="0"/>
              <a:t> </a:t>
            </a:r>
            <a:r>
              <a:rPr lang="en-US" dirty="0" err="1"/>
              <a:t>produksi</a:t>
            </a:r>
            <a:r>
              <a:rPr lang="en-US" dirty="0"/>
              <a:t> </a:t>
            </a:r>
            <a:r>
              <a:rPr lang="en-US" dirty="0" err="1"/>
              <a:t>atau</a:t>
            </a:r>
            <a:r>
              <a:rPr lang="en-US" dirty="0"/>
              <a:t> </a:t>
            </a:r>
            <a:r>
              <a:rPr lang="en-US" dirty="0" err="1"/>
              <a:t>sedang</a:t>
            </a:r>
            <a:r>
              <a:rPr lang="en-US" dirty="0"/>
              <a:t> </a:t>
            </a:r>
            <a:r>
              <a:rPr lang="en-US" dirty="0" err="1"/>
              <a:t>menunggu</a:t>
            </a:r>
            <a:r>
              <a:rPr lang="en-US" dirty="0"/>
              <a:t> </a:t>
            </a:r>
            <a:r>
              <a:rPr lang="en-US" dirty="0" err="1"/>
              <a:t>untuk</a:t>
            </a:r>
            <a:r>
              <a:rPr lang="en-US" dirty="0"/>
              <a:t> </a:t>
            </a:r>
            <a:r>
              <a:rPr lang="en-US" dirty="0" err="1"/>
              <a:t>dibayar</a:t>
            </a:r>
            <a:r>
              <a:rPr lang="en-US" dirty="0"/>
              <a:t> </a:t>
            </a:r>
            <a:r>
              <a:rPr lang="en-US" dirty="0" err="1"/>
              <a:t>oleh</a:t>
            </a:r>
            <a:r>
              <a:rPr lang="en-US" dirty="0"/>
              <a:t> </a:t>
            </a:r>
            <a:r>
              <a:rPr lang="en-US" dirty="0" err="1"/>
              <a:t>pelanggan</a:t>
            </a:r>
            <a:r>
              <a:rPr lang="en-US" dirty="0"/>
              <a:t> </a:t>
            </a:r>
            <a:r>
              <a:rPr lang="en-US" dirty="0" err="1"/>
              <a:t>tapi</a:t>
            </a:r>
            <a:r>
              <a:rPr lang="en-US" dirty="0"/>
              <a:t> </a:t>
            </a:r>
            <a:r>
              <a:rPr lang="en-US" dirty="0" err="1"/>
              <a:t>masih</a:t>
            </a:r>
            <a:r>
              <a:rPr lang="en-US" dirty="0"/>
              <a:t> </a:t>
            </a:r>
            <a:r>
              <a:rPr lang="en-US" dirty="0" err="1"/>
              <a:t>harus</a:t>
            </a:r>
            <a:r>
              <a:rPr lang="en-US" dirty="0"/>
              <a:t> </a:t>
            </a:r>
            <a:r>
              <a:rPr lang="en-US" dirty="0" err="1"/>
              <a:t>tetap</a:t>
            </a:r>
            <a:r>
              <a:rPr lang="en-US" dirty="0"/>
              <a:t> </a:t>
            </a:r>
            <a:r>
              <a:rPr lang="en-US" dirty="0" err="1"/>
              <a:t>membayar</a:t>
            </a:r>
            <a:r>
              <a:rPr lang="en-US" dirty="0"/>
              <a:t> </a:t>
            </a:r>
            <a:r>
              <a:rPr lang="en-US" dirty="0" err="1"/>
              <a:t>karyawan</a:t>
            </a:r>
            <a:r>
              <a:rPr lang="en-US" dirty="0"/>
              <a:t>. </a:t>
            </a:r>
            <a:r>
              <a:rPr lang="en-US" dirty="0" err="1"/>
              <a:t>Dengan</a:t>
            </a:r>
            <a:r>
              <a:rPr lang="en-US" dirty="0"/>
              <a:t> </a:t>
            </a:r>
            <a:r>
              <a:rPr lang="en-US" dirty="0" err="1"/>
              <a:t>demikian</a:t>
            </a:r>
            <a:r>
              <a:rPr lang="en-US" dirty="0"/>
              <a:t> </a:t>
            </a:r>
            <a:r>
              <a:rPr lang="en-US" dirty="0" err="1"/>
              <a:t>sebagian</a:t>
            </a:r>
            <a:r>
              <a:rPr lang="en-US" dirty="0"/>
              <a:t> </a:t>
            </a:r>
            <a:r>
              <a:rPr lang="en-US" dirty="0" err="1"/>
              <a:t>besar</a:t>
            </a:r>
            <a:r>
              <a:rPr lang="en-US" dirty="0"/>
              <a:t> </a:t>
            </a:r>
            <a:r>
              <a:rPr lang="en-US" dirty="0" err="1"/>
              <a:t>mereka</a:t>
            </a:r>
            <a:r>
              <a:rPr lang="en-US" dirty="0"/>
              <a:t> </a:t>
            </a:r>
            <a:r>
              <a:rPr lang="en-US" dirty="0" err="1"/>
              <a:t>akan</a:t>
            </a:r>
            <a:r>
              <a:rPr lang="en-US" dirty="0"/>
              <a:t> </a:t>
            </a:r>
            <a:r>
              <a:rPr lang="en-US" dirty="0" err="1"/>
              <a:t>melakukan</a:t>
            </a:r>
            <a:r>
              <a:rPr lang="en-US" dirty="0"/>
              <a:t> </a:t>
            </a:r>
            <a:r>
              <a:rPr lang="en-US" dirty="0" err="1"/>
              <a:t>peminjaman</a:t>
            </a:r>
            <a:r>
              <a:rPr lang="en-US" dirty="0"/>
              <a:t> bank. </a:t>
            </a:r>
            <a:endParaRPr lang="en-US" dirty="0" smtClean="0"/>
          </a:p>
          <a:p>
            <a:pPr marL="0" indent="0">
              <a:buNone/>
            </a:pPr>
            <a:r>
              <a:rPr lang="en-US" dirty="0" smtClean="0"/>
              <a:t>Bank </a:t>
            </a:r>
            <a:r>
              <a:rPr lang="en-US" dirty="0" err="1"/>
              <a:t>komersial</a:t>
            </a:r>
            <a:r>
              <a:rPr lang="en-US" dirty="0"/>
              <a:t> </a:t>
            </a:r>
            <a:r>
              <a:rPr lang="en-US" dirty="0" err="1"/>
              <a:t>adalah</a:t>
            </a:r>
            <a:r>
              <a:rPr lang="en-US" dirty="0"/>
              <a:t> bank yang </a:t>
            </a:r>
            <a:r>
              <a:rPr lang="en-US" dirty="0" err="1"/>
              <a:t>mengkhususkan</a:t>
            </a:r>
            <a:r>
              <a:rPr lang="en-US" dirty="0"/>
              <a:t> </a:t>
            </a:r>
            <a:r>
              <a:rPr lang="en-US" dirty="0" err="1"/>
              <a:t>memberikan</a:t>
            </a:r>
            <a:r>
              <a:rPr lang="en-US" dirty="0"/>
              <a:t> </a:t>
            </a:r>
            <a:r>
              <a:rPr lang="en-US" dirty="0" err="1"/>
              <a:t>pinjaman</a:t>
            </a:r>
            <a:r>
              <a:rPr lang="en-US" dirty="0"/>
              <a:t> </a:t>
            </a:r>
            <a:r>
              <a:rPr lang="en-US" dirty="0" err="1"/>
              <a:t>kepada</a:t>
            </a:r>
            <a:r>
              <a:rPr lang="en-US" dirty="0"/>
              <a:t> </a:t>
            </a:r>
            <a:r>
              <a:rPr lang="en-US" dirty="0" err="1"/>
              <a:t>perusahaan</a:t>
            </a:r>
            <a:r>
              <a:rPr lang="en-US" dirty="0"/>
              <a:t> </a:t>
            </a:r>
            <a:r>
              <a:rPr lang="en-US" dirty="0" err="1"/>
              <a:t>dari</a:t>
            </a:r>
            <a:r>
              <a:rPr lang="en-US" dirty="0"/>
              <a:t> </a:t>
            </a:r>
            <a:r>
              <a:rPr lang="en-US" dirty="0" err="1"/>
              <a:t>pada</a:t>
            </a:r>
            <a:r>
              <a:rPr lang="en-US" dirty="0"/>
              <a:t> </a:t>
            </a:r>
            <a:r>
              <a:rPr lang="en-US" dirty="0" err="1"/>
              <a:t>untuk</a:t>
            </a:r>
            <a:r>
              <a:rPr lang="en-US" dirty="0"/>
              <a:t> </a:t>
            </a:r>
            <a:r>
              <a:rPr lang="en-US" dirty="0" err="1"/>
              <a:t>perseorangan</a:t>
            </a:r>
            <a:r>
              <a:rPr lang="en-US" dirty="0"/>
              <a:t> </a:t>
            </a:r>
            <a:r>
              <a:rPr lang="en-US" dirty="0" err="1"/>
              <a:t>atau</a:t>
            </a:r>
            <a:r>
              <a:rPr lang="en-US" dirty="0"/>
              <a:t> </a:t>
            </a:r>
            <a:r>
              <a:rPr lang="en-US" dirty="0" err="1"/>
              <a:t>pelanggan</a:t>
            </a:r>
            <a:r>
              <a:rPr lang="en-US" dirty="0"/>
              <a:t>.</a:t>
            </a:r>
          </a:p>
        </p:txBody>
      </p:sp>
    </p:spTree>
    <p:extLst>
      <p:ext uri="{BB962C8B-B14F-4D97-AF65-F5344CB8AC3E}">
        <p14:creationId xmlns:p14="http://schemas.microsoft.com/office/powerpoint/2010/main" val="1783564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err="1" smtClean="0"/>
              <a:t>Pada</a:t>
            </a:r>
            <a:r>
              <a:rPr lang="en-US" dirty="0" smtClean="0"/>
              <a:t> </a:t>
            </a:r>
            <a:r>
              <a:rPr lang="en-US" dirty="0" err="1"/>
              <a:t>saat</a:t>
            </a:r>
            <a:r>
              <a:rPr lang="en-US" dirty="0"/>
              <a:t> bank </a:t>
            </a:r>
            <a:r>
              <a:rPr lang="en-US" dirty="0" err="1"/>
              <a:t>mengalami</a:t>
            </a:r>
            <a:r>
              <a:rPr lang="en-US" dirty="0"/>
              <a:t> </a:t>
            </a:r>
            <a:r>
              <a:rPr lang="en-US" dirty="0" err="1"/>
              <a:t>masalah</a:t>
            </a:r>
            <a:r>
              <a:rPr lang="en-US" dirty="0"/>
              <a:t> </a:t>
            </a:r>
            <a:r>
              <a:rPr lang="en-US" dirty="0" err="1"/>
              <a:t>keuangan</a:t>
            </a:r>
            <a:r>
              <a:rPr lang="en-US" dirty="0"/>
              <a:t>, </a:t>
            </a:r>
            <a:r>
              <a:rPr lang="en-US" dirty="0" err="1"/>
              <a:t>maka</a:t>
            </a:r>
            <a:r>
              <a:rPr lang="en-US" dirty="0"/>
              <a:t> bank </a:t>
            </a:r>
            <a:r>
              <a:rPr lang="en-US" dirty="0" err="1"/>
              <a:t>akan</a:t>
            </a:r>
            <a:r>
              <a:rPr lang="en-US" dirty="0"/>
              <a:t> </a:t>
            </a:r>
            <a:r>
              <a:rPr lang="en-US" dirty="0" err="1"/>
              <a:t>mengurangi</a:t>
            </a:r>
            <a:r>
              <a:rPr lang="en-US" dirty="0"/>
              <a:t> </a:t>
            </a:r>
            <a:r>
              <a:rPr lang="en-US" dirty="0" err="1"/>
              <a:t>pinjaman</a:t>
            </a:r>
            <a:r>
              <a:rPr lang="en-US" dirty="0"/>
              <a:t> </a:t>
            </a:r>
            <a:r>
              <a:rPr lang="en-US" dirty="0" err="1"/>
              <a:t>pada</a:t>
            </a:r>
            <a:r>
              <a:rPr lang="en-US" dirty="0"/>
              <a:t> </a:t>
            </a:r>
            <a:r>
              <a:rPr lang="en-US" dirty="0" err="1"/>
              <a:t>pengusaha</a:t>
            </a:r>
            <a:r>
              <a:rPr lang="en-US" dirty="0"/>
              <a:t> </a:t>
            </a:r>
            <a:r>
              <a:rPr lang="en-US" dirty="0" err="1"/>
              <a:t>atau</a:t>
            </a:r>
            <a:r>
              <a:rPr lang="en-US" dirty="0"/>
              <a:t> </a:t>
            </a:r>
            <a:r>
              <a:rPr lang="en-US" dirty="0" err="1"/>
              <a:t>perusahaan</a:t>
            </a:r>
            <a:r>
              <a:rPr lang="en-US" dirty="0"/>
              <a:t>. </a:t>
            </a:r>
            <a:r>
              <a:rPr lang="en-US" dirty="0" err="1"/>
              <a:t>Dalam</a:t>
            </a:r>
            <a:r>
              <a:rPr lang="en-US" dirty="0"/>
              <a:t> </a:t>
            </a:r>
            <a:r>
              <a:rPr lang="en-US" dirty="0" err="1"/>
              <a:t>situasi</a:t>
            </a:r>
            <a:r>
              <a:rPr lang="en-US" dirty="0"/>
              <a:t> </a:t>
            </a:r>
            <a:r>
              <a:rPr lang="en-US" dirty="0" err="1"/>
              <a:t>ini</a:t>
            </a:r>
            <a:r>
              <a:rPr lang="en-US" dirty="0"/>
              <a:t> </a:t>
            </a:r>
            <a:r>
              <a:rPr lang="en-US" dirty="0" err="1"/>
              <a:t>perusahaan</a:t>
            </a:r>
            <a:r>
              <a:rPr lang="en-US" dirty="0"/>
              <a:t> </a:t>
            </a:r>
            <a:r>
              <a:rPr lang="en-US" dirty="0" err="1"/>
              <a:t>menggantungkan</a:t>
            </a:r>
            <a:r>
              <a:rPr lang="en-US" dirty="0"/>
              <a:t> </a:t>
            </a:r>
            <a:r>
              <a:rPr lang="en-US" dirty="0" err="1"/>
              <a:t>pada</a:t>
            </a:r>
            <a:r>
              <a:rPr lang="en-US" dirty="0"/>
              <a:t> </a:t>
            </a:r>
            <a:r>
              <a:rPr lang="en-US" dirty="0" err="1"/>
              <a:t>keuangan</a:t>
            </a:r>
            <a:r>
              <a:rPr lang="en-US" dirty="0"/>
              <a:t> </a:t>
            </a:r>
            <a:r>
              <a:rPr lang="en-US" dirty="0" err="1"/>
              <a:t>jangka</a:t>
            </a:r>
            <a:r>
              <a:rPr lang="en-US" dirty="0"/>
              <a:t> </a:t>
            </a:r>
            <a:r>
              <a:rPr lang="en-US" dirty="0" err="1"/>
              <a:t>pendek</a:t>
            </a:r>
            <a:r>
              <a:rPr lang="en-US" dirty="0"/>
              <a:t> </a:t>
            </a:r>
            <a:r>
              <a:rPr lang="en-US" dirty="0" err="1"/>
              <a:t>untuk</a:t>
            </a:r>
            <a:r>
              <a:rPr lang="en-US" dirty="0"/>
              <a:t> </a:t>
            </a:r>
            <a:r>
              <a:rPr lang="en-US" dirty="0" err="1"/>
              <a:t>memenuhi</a:t>
            </a:r>
            <a:r>
              <a:rPr lang="en-US" dirty="0"/>
              <a:t> </a:t>
            </a:r>
            <a:r>
              <a:rPr lang="en-US" dirty="0" err="1"/>
              <a:t>kebutuhan</a:t>
            </a:r>
            <a:r>
              <a:rPr lang="en-US" dirty="0"/>
              <a:t> </a:t>
            </a:r>
            <a:r>
              <a:rPr lang="en-US" dirty="0" err="1"/>
              <a:t>operasionalnya</a:t>
            </a:r>
            <a:r>
              <a:rPr lang="en-US" dirty="0"/>
              <a:t>. </a:t>
            </a:r>
            <a:endParaRPr lang="en-US" dirty="0" smtClean="0"/>
          </a:p>
          <a:p>
            <a:r>
              <a:rPr lang="en-US" dirty="0" err="1"/>
              <a:t>Pada</a:t>
            </a:r>
            <a:r>
              <a:rPr lang="en-US" dirty="0"/>
              <a:t> </a:t>
            </a:r>
            <a:r>
              <a:rPr lang="en-US" dirty="0" err="1"/>
              <a:t>umumnya</a:t>
            </a:r>
            <a:r>
              <a:rPr lang="en-US" dirty="0"/>
              <a:t> </a:t>
            </a:r>
            <a:r>
              <a:rPr lang="en-US" dirty="0" err="1"/>
              <a:t>dalam</a:t>
            </a:r>
            <a:r>
              <a:rPr lang="en-US" dirty="0"/>
              <a:t> </a:t>
            </a:r>
            <a:r>
              <a:rPr lang="en-US" dirty="0" err="1"/>
              <a:t>situasi</a:t>
            </a:r>
            <a:r>
              <a:rPr lang="en-US" dirty="0"/>
              <a:t> </a:t>
            </a:r>
            <a:r>
              <a:rPr lang="en-US" dirty="0" err="1"/>
              <a:t>tersebut</a:t>
            </a:r>
            <a:r>
              <a:rPr lang="en-US" dirty="0"/>
              <a:t> bank </a:t>
            </a:r>
            <a:r>
              <a:rPr lang="en-US" dirty="0" err="1"/>
              <a:t>akan</a:t>
            </a:r>
            <a:r>
              <a:rPr lang="en-US" dirty="0"/>
              <a:t> </a:t>
            </a:r>
            <a:r>
              <a:rPr lang="en-US" dirty="0" err="1"/>
              <a:t>mengurangi</a:t>
            </a:r>
            <a:r>
              <a:rPr lang="en-US" dirty="0"/>
              <a:t> </a:t>
            </a:r>
            <a:r>
              <a:rPr lang="en-US" dirty="0" err="1"/>
              <a:t>perputaran</a:t>
            </a:r>
            <a:r>
              <a:rPr lang="en-US" dirty="0"/>
              <a:t> </a:t>
            </a:r>
            <a:r>
              <a:rPr lang="en-US" dirty="0" err="1"/>
              <a:t>kredit</a:t>
            </a:r>
            <a:r>
              <a:rPr lang="en-US" dirty="0"/>
              <a:t> </a:t>
            </a:r>
            <a:r>
              <a:rPr lang="en-US" dirty="0" err="1"/>
              <a:t>dan</a:t>
            </a:r>
            <a:r>
              <a:rPr lang="en-US" dirty="0"/>
              <a:t> </a:t>
            </a:r>
            <a:r>
              <a:rPr lang="en-US" dirty="0" err="1"/>
              <a:t>memberikan</a:t>
            </a:r>
            <a:r>
              <a:rPr lang="en-US" dirty="0"/>
              <a:t> </a:t>
            </a:r>
            <a:r>
              <a:rPr lang="en-US" dirty="0" err="1"/>
              <a:t>suku</a:t>
            </a:r>
            <a:r>
              <a:rPr lang="en-US" dirty="0"/>
              <a:t> </a:t>
            </a:r>
            <a:r>
              <a:rPr lang="en-US" dirty="0" err="1"/>
              <a:t>bunga</a:t>
            </a:r>
            <a:r>
              <a:rPr lang="en-US" dirty="0"/>
              <a:t> </a:t>
            </a:r>
            <a:r>
              <a:rPr lang="en-US" dirty="0" err="1"/>
              <a:t>tinggi</a:t>
            </a:r>
            <a:r>
              <a:rPr lang="en-US" dirty="0"/>
              <a:t> </a:t>
            </a:r>
            <a:r>
              <a:rPr lang="en-US" dirty="0" err="1"/>
              <a:t>untuk</a:t>
            </a:r>
            <a:r>
              <a:rPr lang="en-US" dirty="0"/>
              <a:t> para </a:t>
            </a:r>
            <a:r>
              <a:rPr lang="en-US" dirty="0" err="1"/>
              <a:t>peminjam</a:t>
            </a:r>
            <a:r>
              <a:rPr lang="en-US" dirty="0"/>
              <a:t>. </a:t>
            </a:r>
            <a:r>
              <a:rPr lang="en-US" dirty="0" err="1"/>
              <a:t>Ketika</a:t>
            </a:r>
            <a:r>
              <a:rPr lang="en-US" dirty="0"/>
              <a:t> </a:t>
            </a:r>
            <a:r>
              <a:rPr lang="en-US" dirty="0" err="1"/>
              <a:t>perusahaan</a:t>
            </a:r>
            <a:r>
              <a:rPr lang="en-US" dirty="0"/>
              <a:t> </a:t>
            </a:r>
            <a:r>
              <a:rPr lang="en-US" dirty="0" err="1"/>
              <a:t>membutuhkan</a:t>
            </a:r>
            <a:r>
              <a:rPr lang="en-US" dirty="0"/>
              <a:t> </a:t>
            </a:r>
            <a:r>
              <a:rPr lang="en-US" dirty="0" err="1"/>
              <a:t>investasi</a:t>
            </a:r>
            <a:r>
              <a:rPr lang="en-US" dirty="0"/>
              <a:t> </a:t>
            </a:r>
            <a:r>
              <a:rPr lang="en-US" dirty="0" err="1"/>
              <a:t>jangka</a:t>
            </a:r>
            <a:r>
              <a:rPr lang="en-US" dirty="0"/>
              <a:t> </a:t>
            </a:r>
            <a:r>
              <a:rPr lang="en-US" dirty="0" err="1"/>
              <a:t>panjang</a:t>
            </a:r>
            <a:r>
              <a:rPr lang="en-US" dirty="0"/>
              <a:t> </a:t>
            </a:r>
            <a:r>
              <a:rPr lang="en-US" dirty="0" err="1"/>
              <a:t>seperti</a:t>
            </a:r>
            <a:r>
              <a:rPr lang="en-US" dirty="0"/>
              <a:t> </a:t>
            </a:r>
            <a:r>
              <a:rPr lang="en-US" dirty="0" err="1"/>
              <a:t>pembukaan</a:t>
            </a:r>
            <a:r>
              <a:rPr lang="en-US" dirty="0"/>
              <a:t> </a:t>
            </a:r>
            <a:r>
              <a:rPr lang="en-US" dirty="0" err="1"/>
              <a:t>pabrik</a:t>
            </a:r>
            <a:r>
              <a:rPr lang="en-US" dirty="0"/>
              <a:t> </a:t>
            </a:r>
            <a:r>
              <a:rPr lang="en-US" dirty="0" err="1"/>
              <a:t>baru</a:t>
            </a:r>
            <a:r>
              <a:rPr lang="en-US" dirty="0"/>
              <a:t>, </a:t>
            </a:r>
            <a:r>
              <a:rPr lang="en-US" dirty="0" err="1"/>
              <a:t>maka</a:t>
            </a:r>
            <a:r>
              <a:rPr lang="en-US" dirty="0"/>
              <a:t> </a:t>
            </a:r>
            <a:r>
              <a:rPr lang="en-US" dirty="0" err="1"/>
              <a:t>mereka</a:t>
            </a:r>
            <a:r>
              <a:rPr lang="en-US" dirty="0"/>
              <a:t> </a:t>
            </a:r>
            <a:r>
              <a:rPr lang="en-US" dirty="0" err="1"/>
              <a:t>terkadang</a:t>
            </a:r>
            <a:r>
              <a:rPr lang="en-US" dirty="0"/>
              <a:t> </a:t>
            </a:r>
            <a:r>
              <a:rPr lang="en-US" dirty="0" err="1"/>
              <a:t>beralih</a:t>
            </a:r>
            <a:r>
              <a:rPr lang="en-US" dirty="0"/>
              <a:t> </a:t>
            </a:r>
            <a:r>
              <a:rPr lang="en-US" dirty="0" err="1"/>
              <a:t>ke</a:t>
            </a:r>
            <a:r>
              <a:rPr lang="en-US" dirty="0"/>
              <a:t> </a:t>
            </a:r>
            <a:r>
              <a:rPr lang="en-US" dirty="0" err="1"/>
              <a:t>pasar</a:t>
            </a:r>
            <a:r>
              <a:rPr lang="en-US" dirty="0"/>
              <a:t> modal </a:t>
            </a:r>
            <a:r>
              <a:rPr lang="en-US" dirty="0" err="1"/>
              <a:t>utama</a:t>
            </a:r>
            <a:r>
              <a:rPr lang="en-US" dirty="0"/>
              <a:t> </a:t>
            </a:r>
            <a:r>
              <a:rPr lang="en-US" dirty="0" err="1"/>
              <a:t>yaitu</a:t>
            </a:r>
            <a:r>
              <a:rPr lang="en-US" dirty="0"/>
              <a:t> </a:t>
            </a:r>
            <a:r>
              <a:rPr lang="en-US" dirty="0" err="1"/>
              <a:t>pasar</a:t>
            </a:r>
            <a:r>
              <a:rPr lang="en-US" dirty="0"/>
              <a:t> </a:t>
            </a:r>
            <a:r>
              <a:rPr lang="en-US" dirty="0" err="1"/>
              <a:t>obligasi</a:t>
            </a:r>
            <a:r>
              <a:rPr lang="en-US" dirty="0"/>
              <a:t> </a:t>
            </a:r>
            <a:r>
              <a:rPr lang="en-US" dirty="0" err="1"/>
              <a:t>atau</a:t>
            </a:r>
            <a:r>
              <a:rPr lang="en-US" dirty="0"/>
              <a:t> </a:t>
            </a:r>
            <a:r>
              <a:rPr lang="en-US" dirty="0" err="1"/>
              <a:t>pasar</a:t>
            </a:r>
            <a:r>
              <a:rPr lang="en-US" dirty="0"/>
              <a:t> modal</a:t>
            </a:r>
            <a:r>
              <a:rPr lang="en-US" dirty="0" smtClean="0"/>
              <a:t>.</a:t>
            </a:r>
          </a:p>
          <a:p>
            <a:r>
              <a:rPr lang="en-US" dirty="0"/>
              <a:t>Di </a:t>
            </a:r>
            <a:r>
              <a:rPr lang="en-US" dirty="0" err="1"/>
              <a:t>pasar</a:t>
            </a:r>
            <a:r>
              <a:rPr lang="en-US" dirty="0"/>
              <a:t> </a:t>
            </a:r>
            <a:r>
              <a:rPr lang="en-US" dirty="0" err="1"/>
              <a:t>keuangan</a:t>
            </a:r>
            <a:r>
              <a:rPr lang="en-US" dirty="0"/>
              <a:t> </a:t>
            </a:r>
            <a:r>
              <a:rPr lang="en-US" dirty="0" err="1"/>
              <a:t>ini</a:t>
            </a:r>
            <a:r>
              <a:rPr lang="en-US" dirty="0"/>
              <a:t> orang-orang </a:t>
            </a:r>
            <a:r>
              <a:rPr lang="en-US" dirty="0" err="1"/>
              <a:t>atau</a:t>
            </a:r>
            <a:r>
              <a:rPr lang="en-US" dirty="0"/>
              <a:t> </a:t>
            </a:r>
            <a:r>
              <a:rPr lang="en-US" dirty="0" err="1"/>
              <a:t>organisasi</a:t>
            </a:r>
            <a:r>
              <a:rPr lang="en-US" dirty="0"/>
              <a:t> </a:t>
            </a:r>
            <a:r>
              <a:rPr lang="en-US" dirty="0" err="1"/>
              <a:t>dapat</a:t>
            </a:r>
            <a:r>
              <a:rPr lang="en-US" dirty="0"/>
              <a:t> </a:t>
            </a:r>
            <a:r>
              <a:rPr lang="en-US" dirty="0" err="1"/>
              <a:t>membeli</a:t>
            </a:r>
            <a:r>
              <a:rPr lang="en-US" dirty="0"/>
              <a:t> </a:t>
            </a:r>
            <a:r>
              <a:rPr lang="en-US" dirty="0" err="1"/>
              <a:t>dan</a:t>
            </a:r>
            <a:r>
              <a:rPr lang="en-US" dirty="0"/>
              <a:t> </a:t>
            </a:r>
            <a:r>
              <a:rPr lang="en-US" dirty="0" err="1"/>
              <a:t>memperdagangkan</a:t>
            </a:r>
            <a:r>
              <a:rPr lang="en-US" dirty="0"/>
              <a:t> </a:t>
            </a:r>
            <a:r>
              <a:rPr lang="en-US" dirty="0" err="1"/>
              <a:t>alat</a:t>
            </a:r>
            <a:r>
              <a:rPr lang="en-US" dirty="0"/>
              <a:t> </a:t>
            </a:r>
            <a:r>
              <a:rPr lang="en-US" dirty="0" err="1"/>
              <a:t>keuangan</a:t>
            </a:r>
            <a:r>
              <a:rPr lang="en-US" dirty="0"/>
              <a:t> </a:t>
            </a:r>
            <a:r>
              <a:rPr lang="en-US" dirty="0" err="1"/>
              <a:t>misalnya</a:t>
            </a:r>
            <a:r>
              <a:rPr lang="en-US" dirty="0"/>
              <a:t> </a:t>
            </a:r>
            <a:r>
              <a:rPr lang="en-US" dirty="0" err="1"/>
              <a:t>untuk</a:t>
            </a:r>
            <a:r>
              <a:rPr lang="en-US" dirty="0"/>
              <a:t> </a:t>
            </a:r>
            <a:r>
              <a:rPr lang="en-US" dirty="0" err="1"/>
              <a:t>mewakili</a:t>
            </a:r>
            <a:r>
              <a:rPr lang="en-US" dirty="0"/>
              <a:t> </a:t>
            </a:r>
            <a:r>
              <a:rPr lang="en-US" dirty="0" err="1"/>
              <a:t>salah</a:t>
            </a:r>
            <a:r>
              <a:rPr lang="en-US" dirty="0"/>
              <a:t> </a:t>
            </a:r>
            <a:r>
              <a:rPr lang="en-US" dirty="0" err="1"/>
              <a:t>satu</a:t>
            </a:r>
            <a:r>
              <a:rPr lang="en-US" dirty="0"/>
              <a:t> </a:t>
            </a:r>
            <a:r>
              <a:rPr lang="en-US" dirty="0" err="1"/>
              <a:t>pemilik</a:t>
            </a:r>
            <a:r>
              <a:rPr lang="en-US" dirty="0"/>
              <a:t> </a:t>
            </a:r>
            <a:r>
              <a:rPr lang="en-US" dirty="0" err="1"/>
              <a:t>surat</a:t>
            </a:r>
            <a:r>
              <a:rPr lang="en-US" dirty="0"/>
              <a:t> </a:t>
            </a:r>
            <a:r>
              <a:rPr lang="en-US" dirty="0" err="1"/>
              <a:t>utang</a:t>
            </a:r>
            <a:r>
              <a:rPr lang="en-US" dirty="0"/>
              <a:t> (</a:t>
            </a:r>
            <a:r>
              <a:rPr lang="en-US" dirty="0" err="1"/>
              <a:t>obligasi</a:t>
            </a:r>
            <a:r>
              <a:rPr lang="en-US" dirty="0"/>
              <a:t>) </a:t>
            </a:r>
            <a:r>
              <a:rPr lang="en-US" dirty="0" err="1"/>
              <a:t>atau</a:t>
            </a:r>
            <a:r>
              <a:rPr lang="en-US" dirty="0"/>
              <a:t> </a:t>
            </a:r>
            <a:r>
              <a:rPr lang="en-US" dirty="0" err="1"/>
              <a:t>menjadi</a:t>
            </a:r>
            <a:r>
              <a:rPr lang="en-US" dirty="0"/>
              <a:t> </a:t>
            </a:r>
            <a:r>
              <a:rPr lang="en-US" dirty="0" err="1"/>
              <a:t>sebagian</a:t>
            </a:r>
            <a:r>
              <a:rPr lang="en-US" dirty="0"/>
              <a:t> </a:t>
            </a:r>
            <a:r>
              <a:rPr lang="en-US" dirty="0" err="1"/>
              <a:t>pemilik</a:t>
            </a:r>
            <a:r>
              <a:rPr lang="en-US" dirty="0"/>
              <a:t> </a:t>
            </a:r>
            <a:r>
              <a:rPr lang="en-US" dirty="0" err="1"/>
              <a:t>perusahaan</a:t>
            </a:r>
            <a:r>
              <a:rPr lang="en-US" dirty="0"/>
              <a:t> ( </a:t>
            </a:r>
            <a:r>
              <a:rPr lang="en-US" dirty="0" err="1"/>
              <a:t>saham</a:t>
            </a:r>
            <a:r>
              <a:rPr lang="en-US" dirty="0"/>
              <a:t>).</a:t>
            </a:r>
          </a:p>
        </p:txBody>
      </p:sp>
    </p:spTree>
    <p:extLst>
      <p:ext uri="{BB962C8B-B14F-4D97-AF65-F5344CB8AC3E}">
        <p14:creationId xmlns:p14="http://schemas.microsoft.com/office/powerpoint/2010/main" val="704623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err="1"/>
              <a:t>Pasar</a:t>
            </a:r>
            <a:r>
              <a:rPr lang="en-US" b="1" dirty="0"/>
              <a:t> </a:t>
            </a:r>
            <a:r>
              <a:rPr lang="en-US" b="1" dirty="0" err="1" smtClean="0"/>
              <a:t>Obligasi</a:t>
            </a:r>
            <a:endParaRPr lang="en-US" b="1" dirty="0" smtClean="0"/>
          </a:p>
          <a:p>
            <a:r>
              <a:rPr lang="en-US" dirty="0" err="1"/>
              <a:t>Pasar</a:t>
            </a:r>
            <a:r>
              <a:rPr lang="en-US" dirty="0"/>
              <a:t> </a:t>
            </a:r>
            <a:r>
              <a:rPr lang="en-US" dirty="0" err="1"/>
              <a:t>obligasi</a:t>
            </a:r>
            <a:r>
              <a:rPr lang="en-US" dirty="0"/>
              <a:t> </a:t>
            </a:r>
            <a:r>
              <a:rPr lang="en-US" dirty="0" err="1"/>
              <a:t>adalah</a:t>
            </a:r>
            <a:r>
              <a:rPr lang="en-US" dirty="0"/>
              <a:t> </a:t>
            </a:r>
            <a:r>
              <a:rPr lang="en-US" dirty="0" err="1"/>
              <a:t>pasar</a:t>
            </a:r>
            <a:r>
              <a:rPr lang="en-US" dirty="0"/>
              <a:t> </a:t>
            </a:r>
            <a:r>
              <a:rPr lang="en-US" dirty="0" err="1"/>
              <a:t>dimana</a:t>
            </a:r>
            <a:r>
              <a:rPr lang="en-US" dirty="0"/>
              <a:t> </a:t>
            </a:r>
            <a:r>
              <a:rPr lang="en-US" dirty="0" err="1"/>
              <a:t>perusahaan</a:t>
            </a:r>
            <a:r>
              <a:rPr lang="en-US" dirty="0"/>
              <a:t> </a:t>
            </a:r>
            <a:r>
              <a:rPr lang="en-US" dirty="0" err="1"/>
              <a:t>dapat</a:t>
            </a:r>
            <a:r>
              <a:rPr lang="en-US" dirty="0"/>
              <a:t> </a:t>
            </a:r>
            <a:r>
              <a:rPr lang="en-US" dirty="0" err="1"/>
              <a:t>menerbitkan</a:t>
            </a:r>
            <a:r>
              <a:rPr lang="en-US" dirty="0"/>
              <a:t> </a:t>
            </a:r>
            <a:r>
              <a:rPr lang="en-US" dirty="0" err="1"/>
              <a:t>utang</a:t>
            </a:r>
            <a:r>
              <a:rPr lang="en-US" dirty="0"/>
              <a:t> </a:t>
            </a:r>
            <a:r>
              <a:rPr lang="en-US" dirty="0" err="1"/>
              <a:t>untuk</a:t>
            </a:r>
            <a:r>
              <a:rPr lang="en-US" dirty="0"/>
              <a:t> </a:t>
            </a:r>
            <a:r>
              <a:rPr lang="en-US" dirty="0" err="1"/>
              <a:t>keuangannya</a:t>
            </a:r>
            <a:r>
              <a:rPr lang="en-US" dirty="0"/>
              <a:t> yang </a:t>
            </a:r>
            <a:r>
              <a:rPr lang="en-US" dirty="0" err="1"/>
              <a:t>disebut</a:t>
            </a:r>
            <a:r>
              <a:rPr lang="en-US" dirty="0"/>
              <a:t> </a:t>
            </a:r>
            <a:r>
              <a:rPr lang="en-US" dirty="0" err="1"/>
              <a:t>obligasi</a:t>
            </a:r>
            <a:r>
              <a:rPr lang="en-US" dirty="0"/>
              <a:t>. Perusahaan </a:t>
            </a:r>
            <a:r>
              <a:rPr lang="en-US" dirty="0" err="1"/>
              <a:t>dapat</a:t>
            </a:r>
            <a:r>
              <a:rPr lang="en-US" dirty="0"/>
              <a:t> </a:t>
            </a:r>
            <a:r>
              <a:rPr lang="en-US" dirty="0" err="1"/>
              <a:t>memiliki</a:t>
            </a:r>
            <a:r>
              <a:rPr lang="en-US" dirty="0"/>
              <a:t> </a:t>
            </a:r>
            <a:r>
              <a:rPr lang="en-US" dirty="0" err="1"/>
              <a:t>obligasi</a:t>
            </a:r>
            <a:r>
              <a:rPr lang="en-US" dirty="0"/>
              <a:t> </a:t>
            </a:r>
            <a:r>
              <a:rPr lang="en-US" dirty="0" err="1"/>
              <a:t>dalam</a:t>
            </a:r>
            <a:r>
              <a:rPr lang="en-US" dirty="0"/>
              <a:t> </a:t>
            </a:r>
            <a:r>
              <a:rPr lang="en-US" dirty="0" err="1"/>
              <a:t>waktu</a:t>
            </a:r>
            <a:r>
              <a:rPr lang="en-US" dirty="0"/>
              <a:t> yang lama. </a:t>
            </a:r>
            <a:endParaRPr lang="en-US" dirty="0" smtClean="0"/>
          </a:p>
          <a:p>
            <a:r>
              <a:rPr lang="en-US" dirty="0" err="1" smtClean="0"/>
              <a:t>Obligasi</a:t>
            </a:r>
            <a:r>
              <a:rPr lang="en-US" dirty="0" smtClean="0"/>
              <a:t> </a:t>
            </a:r>
            <a:r>
              <a:rPr lang="en-US" dirty="0" err="1"/>
              <a:t>tidak</a:t>
            </a:r>
            <a:r>
              <a:rPr lang="en-US" dirty="0"/>
              <a:t> </a:t>
            </a:r>
            <a:r>
              <a:rPr lang="en-US" dirty="0" err="1"/>
              <a:t>hanya</a:t>
            </a:r>
            <a:r>
              <a:rPr lang="en-US" dirty="0"/>
              <a:t> </a:t>
            </a:r>
            <a:r>
              <a:rPr lang="en-US" dirty="0" err="1"/>
              <a:t>berasal</a:t>
            </a:r>
            <a:r>
              <a:rPr lang="en-US" dirty="0"/>
              <a:t> </a:t>
            </a:r>
            <a:r>
              <a:rPr lang="en-US" dirty="0" err="1"/>
              <a:t>dari</a:t>
            </a:r>
            <a:r>
              <a:rPr lang="en-US" dirty="0"/>
              <a:t> </a:t>
            </a:r>
            <a:r>
              <a:rPr lang="en-US" dirty="0" err="1"/>
              <a:t>pinjaman</a:t>
            </a:r>
            <a:r>
              <a:rPr lang="en-US" dirty="0"/>
              <a:t> bank, </a:t>
            </a:r>
            <a:r>
              <a:rPr lang="en-US" dirty="0" err="1"/>
              <a:t>melainkan</a:t>
            </a:r>
            <a:r>
              <a:rPr lang="en-US" dirty="0"/>
              <a:t> </a:t>
            </a:r>
            <a:r>
              <a:rPr lang="en-US" dirty="0" err="1"/>
              <a:t>juga</a:t>
            </a:r>
            <a:r>
              <a:rPr lang="en-US" dirty="0"/>
              <a:t> </a:t>
            </a:r>
            <a:r>
              <a:rPr lang="en-US" dirty="0" err="1"/>
              <a:t>dapat</a:t>
            </a:r>
            <a:r>
              <a:rPr lang="en-US" dirty="0"/>
              <a:t> </a:t>
            </a:r>
            <a:r>
              <a:rPr lang="en-US" dirty="0" err="1"/>
              <a:t>berasal</a:t>
            </a:r>
            <a:r>
              <a:rPr lang="en-US" dirty="0"/>
              <a:t> </a:t>
            </a:r>
            <a:r>
              <a:rPr lang="en-US" dirty="0" err="1"/>
              <a:t>dari</a:t>
            </a:r>
            <a:r>
              <a:rPr lang="en-US" dirty="0"/>
              <a:t> investor. </a:t>
            </a:r>
            <a:endParaRPr lang="en-US" dirty="0" smtClean="0"/>
          </a:p>
          <a:p>
            <a:r>
              <a:rPr lang="en-US" dirty="0" err="1" smtClean="0"/>
              <a:t>Dalam</a:t>
            </a:r>
            <a:r>
              <a:rPr lang="en-US" dirty="0" smtClean="0"/>
              <a:t> </a:t>
            </a:r>
            <a:r>
              <a:rPr lang="en-US" dirty="0" err="1"/>
              <a:t>obligasi</a:t>
            </a:r>
            <a:r>
              <a:rPr lang="en-US" dirty="0"/>
              <a:t> yang </a:t>
            </a:r>
            <a:r>
              <a:rPr lang="en-US" dirty="0" err="1"/>
              <a:t>menerbitkan</a:t>
            </a:r>
            <a:r>
              <a:rPr lang="en-US" dirty="0"/>
              <a:t> </a:t>
            </a:r>
            <a:r>
              <a:rPr lang="en-US" dirty="0" err="1"/>
              <a:t>obligasi</a:t>
            </a:r>
            <a:r>
              <a:rPr lang="en-US" dirty="0"/>
              <a:t> </a:t>
            </a:r>
            <a:r>
              <a:rPr lang="en-US" dirty="0" err="1"/>
              <a:t>adalah</a:t>
            </a:r>
            <a:r>
              <a:rPr lang="en-US" dirty="0"/>
              <a:t> </a:t>
            </a:r>
            <a:r>
              <a:rPr lang="en-US" dirty="0" err="1"/>
              <a:t>pihak</a:t>
            </a:r>
            <a:r>
              <a:rPr lang="en-US" dirty="0"/>
              <a:t> yang </a:t>
            </a:r>
            <a:r>
              <a:rPr lang="en-US" dirty="0" err="1"/>
              <a:t>meminjam</a:t>
            </a:r>
            <a:r>
              <a:rPr lang="en-US" dirty="0"/>
              <a:t> </a:t>
            </a:r>
            <a:r>
              <a:rPr lang="en-US" dirty="0" err="1"/>
              <a:t>sedangkan</a:t>
            </a:r>
            <a:r>
              <a:rPr lang="en-US" dirty="0"/>
              <a:t> </a:t>
            </a:r>
            <a:r>
              <a:rPr lang="en-US" dirty="0" err="1"/>
              <a:t>pemilik</a:t>
            </a:r>
            <a:r>
              <a:rPr lang="en-US" dirty="0"/>
              <a:t> </a:t>
            </a:r>
            <a:r>
              <a:rPr lang="en-US" dirty="0" err="1"/>
              <a:t>obligasi</a:t>
            </a:r>
            <a:r>
              <a:rPr lang="en-US" dirty="0"/>
              <a:t> </a:t>
            </a:r>
            <a:r>
              <a:rPr lang="en-US" dirty="0" err="1"/>
              <a:t>adalah</a:t>
            </a:r>
            <a:r>
              <a:rPr lang="en-US" dirty="0"/>
              <a:t> orang yang </a:t>
            </a:r>
            <a:r>
              <a:rPr lang="en-US" dirty="0" err="1"/>
              <a:t>meminjamkan</a:t>
            </a:r>
            <a:r>
              <a:rPr lang="en-US" dirty="0"/>
              <a:t> </a:t>
            </a:r>
            <a:r>
              <a:rPr lang="en-US" dirty="0" err="1"/>
              <a:t>dananya</a:t>
            </a:r>
            <a:r>
              <a:rPr lang="en-US" dirty="0"/>
              <a:t> </a:t>
            </a:r>
            <a:r>
              <a:rPr lang="en-US" dirty="0" err="1"/>
              <a:t>untuk</a:t>
            </a:r>
            <a:r>
              <a:rPr lang="en-US" dirty="0"/>
              <a:t> </a:t>
            </a:r>
            <a:r>
              <a:rPr lang="en-US" dirty="0" err="1"/>
              <a:t>perusahaan</a:t>
            </a:r>
            <a:r>
              <a:rPr lang="en-US" dirty="0"/>
              <a:t> </a:t>
            </a:r>
            <a:r>
              <a:rPr lang="en-US" dirty="0" err="1"/>
              <a:t>dan</a:t>
            </a:r>
            <a:r>
              <a:rPr lang="en-US" dirty="0"/>
              <a:t> </a:t>
            </a:r>
            <a:r>
              <a:rPr lang="en-US" dirty="0" err="1"/>
              <a:t>kupon</a:t>
            </a:r>
            <a:r>
              <a:rPr lang="en-US" dirty="0"/>
              <a:t> </a:t>
            </a:r>
            <a:r>
              <a:rPr lang="en-US" dirty="0" err="1"/>
              <a:t>merupakan</a:t>
            </a:r>
            <a:r>
              <a:rPr lang="en-US" dirty="0"/>
              <a:t> </a:t>
            </a:r>
            <a:r>
              <a:rPr lang="en-US" dirty="0" err="1"/>
              <a:t>suku</a:t>
            </a:r>
            <a:r>
              <a:rPr lang="en-US" dirty="0"/>
              <a:t> </a:t>
            </a:r>
            <a:r>
              <a:rPr lang="en-US" dirty="0" err="1"/>
              <a:t>bunga</a:t>
            </a:r>
            <a:r>
              <a:rPr lang="en-US" dirty="0"/>
              <a:t> </a:t>
            </a:r>
            <a:r>
              <a:rPr lang="en-US" dirty="0" err="1"/>
              <a:t>obligasi</a:t>
            </a:r>
            <a:r>
              <a:rPr lang="en-US" dirty="0" smtClean="0"/>
              <a:t>.</a:t>
            </a:r>
          </a:p>
          <a:p>
            <a:r>
              <a:rPr lang="en-US" dirty="0" err="1" smtClean="0"/>
              <a:t>Ketika</a:t>
            </a:r>
            <a:r>
              <a:rPr lang="en-US" dirty="0" smtClean="0"/>
              <a:t> </a:t>
            </a:r>
            <a:r>
              <a:rPr lang="en-US" dirty="0" err="1"/>
              <a:t>suatu</a:t>
            </a:r>
            <a:r>
              <a:rPr lang="en-US" dirty="0"/>
              <a:t> </a:t>
            </a:r>
            <a:r>
              <a:rPr lang="en-US" dirty="0" err="1"/>
              <a:t>perusahaan</a:t>
            </a:r>
            <a:r>
              <a:rPr lang="en-US" dirty="0"/>
              <a:t> </a:t>
            </a:r>
            <a:r>
              <a:rPr lang="en-US" dirty="0" err="1"/>
              <a:t>menerbitkan</a:t>
            </a:r>
            <a:r>
              <a:rPr lang="en-US" dirty="0"/>
              <a:t> </a:t>
            </a:r>
            <a:r>
              <a:rPr lang="en-US" dirty="0" err="1"/>
              <a:t>obligasi</a:t>
            </a:r>
            <a:r>
              <a:rPr lang="en-US" dirty="0"/>
              <a:t>, </a:t>
            </a:r>
            <a:r>
              <a:rPr lang="en-US" dirty="0" err="1"/>
              <a:t>perusahaan</a:t>
            </a:r>
            <a:r>
              <a:rPr lang="en-US" dirty="0"/>
              <a:t> </a:t>
            </a:r>
            <a:r>
              <a:rPr lang="en-US" dirty="0" err="1"/>
              <a:t>tersebut</a:t>
            </a:r>
            <a:r>
              <a:rPr lang="en-US" dirty="0"/>
              <a:t> </a:t>
            </a:r>
            <a:r>
              <a:rPr lang="en-US" dirty="0" err="1"/>
              <a:t>tidak</a:t>
            </a:r>
            <a:r>
              <a:rPr lang="en-US" dirty="0"/>
              <a:t> </a:t>
            </a:r>
            <a:r>
              <a:rPr lang="en-US" dirty="0" err="1"/>
              <a:t>hanya</a:t>
            </a:r>
            <a:r>
              <a:rPr lang="en-US" dirty="0"/>
              <a:t> </a:t>
            </a:r>
            <a:r>
              <a:rPr lang="en-US" dirty="0" err="1"/>
              <a:t>bergantung</a:t>
            </a:r>
            <a:r>
              <a:rPr lang="en-US" dirty="0"/>
              <a:t> </a:t>
            </a:r>
            <a:r>
              <a:rPr lang="en-US" dirty="0" err="1"/>
              <a:t>pada</a:t>
            </a:r>
            <a:r>
              <a:rPr lang="en-US" dirty="0"/>
              <a:t> </a:t>
            </a:r>
            <a:r>
              <a:rPr lang="en-US" dirty="0" err="1"/>
              <a:t>satu</a:t>
            </a:r>
            <a:r>
              <a:rPr lang="en-US" dirty="0"/>
              <a:t> </a:t>
            </a:r>
            <a:r>
              <a:rPr lang="en-US" dirty="0" err="1"/>
              <a:t>pemilik</a:t>
            </a:r>
            <a:r>
              <a:rPr lang="en-US" dirty="0"/>
              <a:t> </a:t>
            </a:r>
            <a:r>
              <a:rPr lang="en-US" dirty="0" err="1"/>
              <a:t>tapi</a:t>
            </a:r>
            <a:r>
              <a:rPr lang="en-US" dirty="0"/>
              <a:t> </a:t>
            </a:r>
            <a:r>
              <a:rPr lang="en-US" dirty="0" err="1"/>
              <a:t>bisa</a:t>
            </a:r>
            <a:r>
              <a:rPr lang="en-US" dirty="0"/>
              <a:t> </a:t>
            </a:r>
            <a:r>
              <a:rPr lang="en-US" dirty="0" err="1"/>
              <a:t>banyak</a:t>
            </a:r>
            <a:r>
              <a:rPr lang="en-US" dirty="0"/>
              <a:t> </a:t>
            </a:r>
            <a:r>
              <a:rPr lang="en-US" dirty="0" err="1"/>
              <a:t>pemilik</a:t>
            </a:r>
            <a:r>
              <a:rPr lang="en-US" dirty="0"/>
              <a:t>. </a:t>
            </a:r>
            <a:r>
              <a:rPr lang="en-US" dirty="0" err="1"/>
              <a:t>Maksudnya</a:t>
            </a:r>
            <a:r>
              <a:rPr lang="en-US" dirty="0"/>
              <a:t>, </a:t>
            </a:r>
            <a:r>
              <a:rPr lang="en-US" dirty="0" err="1"/>
              <a:t>perusahaan</a:t>
            </a:r>
            <a:r>
              <a:rPr lang="en-US" dirty="0"/>
              <a:t> </a:t>
            </a:r>
            <a:r>
              <a:rPr lang="en-US" dirty="0" err="1"/>
              <a:t>penerbit</a:t>
            </a:r>
            <a:r>
              <a:rPr lang="en-US" dirty="0"/>
              <a:t> </a:t>
            </a:r>
            <a:r>
              <a:rPr lang="en-US" dirty="0" err="1"/>
              <a:t>obligasi</a:t>
            </a:r>
            <a:r>
              <a:rPr lang="en-US" dirty="0"/>
              <a:t> </a:t>
            </a:r>
            <a:r>
              <a:rPr lang="en-US" dirty="0" err="1"/>
              <a:t>dapat</a:t>
            </a:r>
            <a:r>
              <a:rPr lang="en-US" dirty="0"/>
              <a:t> </a:t>
            </a:r>
            <a:r>
              <a:rPr lang="en-US" dirty="0" err="1"/>
              <a:t>meminjam</a:t>
            </a:r>
            <a:r>
              <a:rPr lang="en-US" dirty="0"/>
              <a:t> </a:t>
            </a:r>
            <a:r>
              <a:rPr lang="en-US" dirty="0" err="1"/>
              <a:t>ke</a:t>
            </a:r>
            <a:r>
              <a:rPr lang="en-US" dirty="0"/>
              <a:t> </a:t>
            </a:r>
            <a:r>
              <a:rPr lang="en-US" dirty="0" err="1"/>
              <a:t>banyak</a:t>
            </a:r>
            <a:r>
              <a:rPr lang="en-US" dirty="0"/>
              <a:t> </a:t>
            </a:r>
            <a:r>
              <a:rPr lang="en-US" dirty="0" err="1"/>
              <a:t>pihak</a:t>
            </a:r>
            <a:r>
              <a:rPr lang="en-US" dirty="0" smtClean="0"/>
              <a:t>.</a:t>
            </a:r>
          </a:p>
          <a:p>
            <a:r>
              <a:rPr lang="en-US" dirty="0" smtClean="0"/>
              <a:t> </a:t>
            </a:r>
            <a:r>
              <a:rPr lang="en-US" dirty="0" err="1"/>
              <a:t>Penerbit</a:t>
            </a:r>
            <a:r>
              <a:rPr lang="en-US" dirty="0"/>
              <a:t> </a:t>
            </a:r>
            <a:r>
              <a:rPr lang="en-US" dirty="0" err="1"/>
              <a:t>obligasi</a:t>
            </a:r>
            <a:r>
              <a:rPr lang="en-US" dirty="0"/>
              <a:t> </a:t>
            </a:r>
            <a:r>
              <a:rPr lang="en-US" dirty="0" err="1"/>
              <a:t>dapat</a:t>
            </a:r>
            <a:r>
              <a:rPr lang="en-US" dirty="0"/>
              <a:t> </a:t>
            </a:r>
            <a:r>
              <a:rPr lang="en-US" dirty="0" err="1"/>
              <a:t>menjadikan</a:t>
            </a:r>
            <a:r>
              <a:rPr lang="en-US" dirty="0"/>
              <a:t> </a:t>
            </a:r>
            <a:r>
              <a:rPr lang="en-US" dirty="0" err="1"/>
              <a:t>obligasi</a:t>
            </a:r>
            <a:r>
              <a:rPr lang="en-US" dirty="0"/>
              <a:t> </a:t>
            </a:r>
            <a:r>
              <a:rPr lang="en-US" dirty="0" err="1"/>
              <a:t>sebagai</a:t>
            </a:r>
            <a:r>
              <a:rPr lang="en-US" dirty="0"/>
              <a:t> </a:t>
            </a:r>
            <a:r>
              <a:rPr lang="en-US" dirty="0" err="1"/>
              <a:t>investasi</a:t>
            </a:r>
            <a:r>
              <a:rPr lang="en-US" dirty="0"/>
              <a:t> </a:t>
            </a:r>
            <a:r>
              <a:rPr lang="en-US" dirty="0" err="1"/>
              <a:t>jangka</a:t>
            </a:r>
            <a:r>
              <a:rPr lang="en-US" dirty="0"/>
              <a:t> </a:t>
            </a:r>
            <a:r>
              <a:rPr lang="en-US" dirty="0" err="1"/>
              <a:t>panjang</a:t>
            </a:r>
            <a:r>
              <a:rPr lang="en-US" dirty="0"/>
              <a:t> </a:t>
            </a:r>
            <a:r>
              <a:rPr lang="en-US" dirty="0" err="1"/>
              <a:t>untuk</a:t>
            </a:r>
            <a:r>
              <a:rPr lang="en-US" dirty="0"/>
              <a:t> </a:t>
            </a:r>
            <a:r>
              <a:rPr lang="en-US" dirty="0" err="1"/>
              <a:t>dana</a:t>
            </a:r>
            <a:r>
              <a:rPr lang="en-US" dirty="0"/>
              <a:t> </a:t>
            </a:r>
            <a:r>
              <a:rPr lang="en-US" dirty="0" err="1"/>
              <a:t>eksternalnya</a:t>
            </a:r>
            <a:r>
              <a:rPr lang="en-US" dirty="0"/>
              <a:t>. </a:t>
            </a:r>
            <a:r>
              <a:rPr lang="en-US" dirty="0" err="1"/>
              <a:t>Pendapatan</a:t>
            </a:r>
            <a:r>
              <a:rPr lang="en-US" dirty="0"/>
              <a:t> yang </a:t>
            </a:r>
            <a:r>
              <a:rPr lang="en-US" dirty="0" err="1"/>
              <a:t>diterima</a:t>
            </a:r>
            <a:r>
              <a:rPr lang="en-US" dirty="0"/>
              <a:t> </a:t>
            </a:r>
            <a:r>
              <a:rPr lang="en-US" dirty="0" err="1"/>
              <a:t>oleh</a:t>
            </a:r>
            <a:r>
              <a:rPr lang="en-US" dirty="0"/>
              <a:t> </a:t>
            </a:r>
            <a:r>
              <a:rPr lang="en-US" dirty="0" err="1"/>
              <a:t>pemilik</a:t>
            </a:r>
            <a:r>
              <a:rPr lang="en-US" dirty="0"/>
              <a:t> </a:t>
            </a:r>
            <a:r>
              <a:rPr lang="en-US" dirty="0" err="1"/>
              <a:t>obligasi</a:t>
            </a:r>
            <a:r>
              <a:rPr lang="en-US" dirty="0"/>
              <a:t> </a:t>
            </a:r>
            <a:r>
              <a:rPr lang="en-US" dirty="0" err="1"/>
              <a:t>adalah</a:t>
            </a:r>
            <a:r>
              <a:rPr lang="en-US" dirty="0"/>
              <a:t> </a:t>
            </a:r>
            <a:r>
              <a:rPr lang="en-US" dirty="0" err="1"/>
              <a:t>pembayaran</a:t>
            </a:r>
            <a:r>
              <a:rPr lang="en-US" dirty="0"/>
              <a:t> </a:t>
            </a:r>
            <a:r>
              <a:rPr lang="en-US" dirty="0" err="1"/>
              <a:t>bunga</a:t>
            </a:r>
            <a:r>
              <a:rPr lang="en-US" dirty="0"/>
              <a:t> </a:t>
            </a:r>
            <a:r>
              <a:rPr lang="en-US" dirty="0" err="1"/>
              <a:t>oleh</a:t>
            </a:r>
            <a:r>
              <a:rPr lang="en-US" dirty="0"/>
              <a:t> </a:t>
            </a:r>
            <a:r>
              <a:rPr lang="en-US" dirty="0" err="1"/>
              <a:t>perusahaan</a:t>
            </a:r>
            <a:r>
              <a:rPr lang="en-US" dirty="0"/>
              <a:t> </a:t>
            </a:r>
            <a:r>
              <a:rPr lang="en-US" dirty="0" err="1"/>
              <a:t>hingga</a:t>
            </a:r>
            <a:r>
              <a:rPr lang="en-US" dirty="0"/>
              <a:t> </a:t>
            </a:r>
            <a:r>
              <a:rPr lang="en-US" dirty="0" err="1"/>
              <a:t>tanggal</a:t>
            </a:r>
            <a:r>
              <a:rPr lang="en-US" dirty="0"/>
              <a:t> </a:t>
            </a:r>
            <a:r>
              <a:rPr lang="en-US" dirty="0" err="1"/>
              <a:t>jatuh</a:t>
            </a:r>
            <a:r>
              <a:rPr lang="en-US" dirty="0"/>
              <a:t> tempo </a:t>
            </a:r>
            <a:r>
              <a:rPr lang="en-US" dirty="0" err="1"/>
              <a:t>atau</a:t>
            </a:r>
            <a:r>
              <a:rPr lang="en-US" dirty="0"/>
              <a:t> </a:t>
            </a:r>
            <a:r>
              <a:rPr lang="en-US" dirty="0" err="1"/>
              <a:t>hingga</a:t>
            </a:r>
            <a:r>
              <a:rPr lang="en-US" dirty="0"/>
              <a:t> </a:t>
            </a:r>
            <a:r>
              <a:rPr lang="en-US" dirty="0" err="1"/>
              <a:t>berakhirnya</a:t>
            </a:r>
            <a:r>
              <a:rPr lang="en-US" dirty="0"/>
              <a:t> masa </a:t>
            </a:r>
            <a:r>
              <a:rPr lang="en-US" dirty="0" err="1"/>
              <a:t>pinjaman</a:t>
            </a:r>
            <a:r>
              <a:rPr lang="en-US" dirty="0"/>
              <a:t>.</a:t>
            </a:r>
            <a:endParaRPr lang="en-US" b="1" dirty="0" smtClean="0"/>
          </a:p>
          <a:p>
            <a:endParaRPr lang="en-US" dirty="0"/>
          </a:p>
        </p:txBody>
      </p:sp>
    </p:spTree>
    <p:extLst>
      <p:ext uri="{BB962C8B-B14F-4D97-AF65-F5344CB8AC3E}">
        <p14:creationId xmlns:p14="http://schemas.microsoft.com/office/powerpoint/2010/main" val="3409710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err="1"/>
              <a:t>Pasar</a:t>
            </a:r>
            <a:r>
              <a:rPr lang="en-US" b="1" dirty="0"/>
              <a:t> </a:t>
            </a:r>
            <a:r>
              <a:rPr lang="en-US" b="1" dirty="0" err="1" smtClean="0"/>
              <a:t>Saham</a:t>
            </a:r>
            <a:endParaRPr lang="en-US" b="1" dirty="0" smtClean="0"/>
          </a:p>
          <a:p>
            <a:r>
              <a:rPr lang="en-US" dirty="0" err="1"/>
              <a:t>Pasar</a:t>
            </a:r>
            <a:r>
              <a:rPr lang="en-US" dirty="0"/>
              <a:t> </a:t>
            </a:r>
            <a:r>
              <a:rPr lang="en-US" dirty="0" err="1"/>
              <a:t>saham</a:t>
            </a:r>
            <a:r>
              <a:rPr lang="en-US" dirty="0"/>
              <a:t> </a:t>
            </a:r>
            <a:r>
              <a:rPr lang="en-US" dirty="0" err="1"/>
              <a:t>adalah</a:t>
            </a:r>
            <a:r>
              <a:rPr lang="en-US" dirty="0"/>
              <a:t> </a:t>
            </a:r>
            <a:r>
              <a:rPr lang="en-US" dirty="0" err="1"/>
              <a:t>pasar</a:t>
            </a:r>
            <a:r>
              <a:rPr lang="en-US" dirty="0"/>
              <a:t> </a:t>
            </a:r>
            <a:r>
              <a:rPr lang="en-US" dirty="0" err="1"/>
              <a:t>dimana</a:t>
            </a:r>
            <a:r>
              <a:rPr lang="en-US" dirty="0"/>
              <a:t> </a:t>
            </a:r>
            <a:r>
              <a:rPr lang="en-US" dirty="0" err="1"/>
              <a:t>perusahaan</a:t>
            </a:r>
            <a:r>
              <a:rPr lang="en-US" dirty="0"/>
              <a:t> </a:t>
            </a:r>
            <a:r>
              <a:rPr lang="en-US" dirty="0" err="1"/>
              <a:t>dapat</a:t>
            </a:r>
            <a:r>
              <a:rPr lang="en-US" dirty="0"/>
              <a:t> </a:t>
            </a:r>
            <a:r>
              <a:rPr lang="en-US" dirty="0" err="1"/>
              <a:t>menjual</a:t>
            </a:r>
            <a:r>
              <a:rPr lang="en-US" dirty="0"/>
              <a:t> </a:t>
            </a:r>
            <a:r>
              <a:rPr lang="en-US" dirty="0" err="1"/>
              <a:t>bagian</a:t>
            </a:r>
            <a:r>
              <a:rPr lang="en-US" dirty="0"/>
              <a:t> </a:t>
            </a:r>
            <a:r>
              <a:rPr lang="en-US" dirty="0" err="1"/>
              <a:t>saham</a:t>
            </a:r>
            <a:r>
              <a:rPr lang="en-US" dirty="0"/>
              <a:t> </a:t>
            </a:r>
            <a:r>
              <a:rPr lang="en-US" dirty="0" err="1"/>
              <a:t>kepemilikannya</a:t>
            </a:r>
            <a:r>
              <a:rPr lang="en-US" dirty="0"/>
              <a:t> </a:t>
            </a:r>
            <a:r>
              <a:rPr lang="en-US" dirty="0" err="1"/>
              <a:t>dan</a:t>
            </a:r>
            <a:r>
              <a:rPr lang="en-US" dirty="0"/>
              <a:t> investor </a:t>
            </a:r>
            <a:r>
              <a:rPr lang="en-US" dirty="0" err="1"/>
              <a:t>dapat</a:t>
            </a:r>
            <a:r>
              <a:rPr lang="en-US" dirty="0"/>
              <a:t> </a:t>
            </a:r>
            <a:r>
              <a:rPr lang="en-US" dirty="0" err="1"/>
              <a:t>memperdagangkan</a:t>
            </a:r>
            <a:r>
              <a:rPr lang="en-US" dirty="0"/>
              <a:t> </a:t>
            </a:r>
            <a:r>
              <a:rPr lang="en-US" dirty="0" err="1"/>
              <a:t>kepemilikan</a:t>
            </a:r>
            <a:r>
              <a:rPr lang="en-US" dirty="0"/>
              <a:t> </a:t>
            </a:r>
            <a:r>
              <a:rPr lang="en-US" dirty="0" err="1"/>
              <a:t>sahamnya</a:t>
            </a:r>
            <a:r>
              <a:rPr lang="en-US" dirty="0"/>
              <a:t> </a:t>
            </a:r>
            <a:r>
              <a:rPr lang="en-US" dirty="0" err="1"/>
              <a:t>pada</a:t>
            </a:r>
            <a:r>
              <a:rPr lang="en-US" dirty="0"/>
              <a:t> investor lain. </a:t>
            </a:r>
            <a:r>
              <a:rPr lang="en-US" dirty="0" err="1"/>
              <a:t>Sebuah</a:t>
            </a:r>
            <a:r>
              <a:rPr lang="en-US" dirty="0"/>
              <a:t> </a:t>
            </a:r>
            <a:r>
              <a:rPr lang="en-US" dirty="0" err="1"/>
              <a:t>perusahaan</a:t>
            </a:r>
            <a:r>
              <a:rPr lang="en-US" dirty="0"/>
              <a:t> </a:t>
            </a:r>
            <a:r>
              <a:rPr lang="en-US" dirty="0" err="1"/>
              <a:t>dapat</a:t>
            </a:r>
            <a:r>
              <a:rPr lang="en-US" dirty="0"/>
              <a:t> </a:t>
            </a:r>
            <a:r>
              <a:rPr lang="en-US" dirty="0" err="1"/>
              <a:t>memenuhi</a:t>
            </a:r>
            <a:r>
              <a:rPr lang="en-US" dirty="0"/>
              <a:t> </a:t>
            </a:r>
            <a:r>
              <a:rPr lang="en-US" dirty="0" err="1"/>
              <a:t>kebutuhan</a:t>
            </a:r>
            <a:r>
              <a:rPr lang="en-US" dirty="0"/>
              <a:t> </a:t>
            </a:r>
            <a:r>
              <a:rPr lang="en-US" dirty="0" err="1"/>
              <a:t>dananya</a:t>
            </a:r>
            <a:r>
              <a:rPr lang="en-US" dirty="0"/>
              <a:t> di </a:t>
            </a:r>
            <a:r>
              <a:rPr lang="en-US" dirty="0" err="1"/>
              <a:t>pasar</a:t>
            </a:r>
            <a:r>
              <a:rPr lang="en-US" dirty="0"/>
              <a:t> </a:t>
            </a:r>
            <a:r>
              <a:rPr lang="en-US" dirty="0" err="1"/>
              <a:t>saham</a:t>
            </a:r>
            <a:r>
              <a:rPr lang="en-US" dirty="0"/>
              <a:t> </a:t>
            </a:r>
            <a:r>
              <a:rPr lang="en-US" dirty="0" err="1"/>
              <a:t>dengan</a:t>
            </a:r>
            <a:r>
              <a:rPr lang="en-US" dirty="0"/>
              <a:t> </a:t>
            </a:r>
            <a:r>
              <a:rPr lang="en-US" dirty="0" err="1"/>
              <a:t>menjual</a:t>
            </a:r>
            <a:r>
              <a:rPr lang="en-US" dirty="0"/>
              <a:t> </a:t>
            </a:r>
            <a:r>
              <a:rPr lang="en-US" dirty="0" err="1"/>
              <a:t>saham</a:t>
            </a:r>
            <a:r>
              <a:rPr lang="en-US" dirty="0"/>
              <a:t> </a:t>
            </a:r>
            <a:r>
              <a:rPr lang="en-US" dirty="0" err="1"/>
              <a:t>kepemilikannya</a:t>
            </a:r>
            <a:r>
              <a:rPr lang="en-US" dirty="0"/>
              <a:t> </a:t>
            </a:r>
            <a:r>
              <a:rPr lang="en-US" dirty="0" err="1"/>
              <a:t>pada</a:t>
            </a:r>
            <a:r>
              <a:rPr lang="en-US" dirty="0"/>
              <a:t> orang lain </a:t>
            </a:r>
            <a:r>
              <a:rPr lang="en-US" dirty="0" err="1"/>
              <a:t>atau</a:t>
            </a:r>
            <a:r>
              <a:rPr lang="en-US" dirty="0"/>
              <a:t> investor </a:t>
            </a:r>
            <a:r>
              <a:rPr lang="en-US" dirty="0" smtClean="0"/>
              <a:t>lain</a:t>
            </a:r>
          </a:p>
          <a:p>
            <a:r>
              <a:rPr lang="en-US" dirty="0" err="1"/>
              <a:t>Pasar</a:t>
            </a:r>
            <a:r>
              <a:rPr lang="en-US" dirty="0"/>
              <a:t> </a:t>
            </a:r>
            <a:r>
              <a:rPr lang="en-US" dirty="0" err="1"/>
              <a:t>saham</a:t>
            </a:r>
            <a:r>
              <a:rPr lang="en-US" dirty="0"/>
              <a:t> </a:t>
            </a:r>
            <a:r>
              <a:rPr lang="en-US" dirty="0" err="1"/>
              <a:t>sebagai</a:t>
            </a:r>
            <a:r>
              <a:rPr lang="en-US" dirty="0"/>
              <a:t> </a:t>
            </a:r>
            <a:r>
              <a:rPr lang="en-US" dirty="0" err="1"/>
              <a:t>alat</a:t>
            </a:r>
            <a:r>
              <a:rPr lang="en-US" dirty="0"/>
              <a:t> </a:t>
            </a:r>
            <a:r>
              <a:rPr lang="en-US" dirty="0" err="1"/>
              <a:t>keuangan</a:t>
            </a:r>
            <a:r>
              <a:rPr lang="en-US" dirty="0"/>
              <a:t> </a:t>
            </a:r>
            <a:r>
              <a:rPr lang="en-US" dirty="0" err="1"/>
              <a:t>dimana</a:t>
            </a:r>
            <a:r>
              <a:rPr lang="en-US" dirty="0"/>
              <a:t> </a:t>
            </a:r>
            <a:r>
              <a:rPr lang="en-US" dirty="0" err="1"/>
              <a:t>perusahaan</a:t>
            </a:r>
            <a:r>
              <a:rPr lang="en-US" dirty="0"/>
              <a:t> </a:t>
            </a:r>
            <a:r>
              <a:rPr lang="en-US" dirty="0" err="1"/>
              <a:t>dapat</a:t>
            </a:r>
            <a:r>
              <a:rPr lang="en-US" dirty="0"/>
              <a:t> </a:t>
            </a:r>
            <a:r>
              <a:rPr lang="en-US" dirty="0" err="1"/>
              <a:t>menjual</a:t>
            </a:r>
            <a:r>
              <a:rPr lang="en-US" dirty="0"/>
              <a:t> </a:t>
            </a:r>
            <a:r>
              <a:rPr lang="en-US" dirty="0" err="1"/>
              <a:t>saham</a:t>
            </a:r>
            <a:r>
              <a:rPr lang="en-US" dirty="0"/>
              <a:t> </a:t>
            </a:r>
            <a:r>
              <a:rPr lang="en-US" dirty="0" err="1"/>
              <a:t>kepemilikannya</a:t>
            </a:r>
            <a:r>
              <a:rPr lang="en-US" dirty="0"/>
              <a:t> </a:t>
            </a:r>
            <a:r>
              <a:rPr lang="en-US" dirty="0" err="1"/>
              <a:t>dan</a:t>
            </a:r>
            <a:r>
              <a:rPr lang="en-US" dirty="0"/>
              <a:t> investor </a:t>
            </a:r>
            <a:r>
              <a:rPr lang="en-US" dirty="0" err="1"/>
              <a:t>dapat</a:t>
            </a:r>
            <a:r>
              <a:rPr lang="en-US" dirty="0"/>
              <a:t> </a:t>
            </a:r>
            <a:r>
              <a:rPr lang="en-US" dirty="0" err="1"/>
              <a:t>memperdagangkan</a:t>
            </a:r>
            <a:r>
              <a:rPr lang="en-US" dirty="0"/>
              <a:t> </a:t>
            </a:r>
            <a:r>
              <a:rPr lang="en-US" dirty="0" err="1"/>
              <a:t>pada</a:t>
            </a:r>
            <a:r>
              <a:rPr lang="en-US" dirty="0"/>
              <a:t> investor lain. </a:t>
            </a:r>
            <a:r>
              <a:rPr lang="en-US" dirty="0" err="1"/>
              <a:t>Saham</a:t>
            </a:r>
            <a:r>
              <a:rPr lang="en-US" dirty="0"/>
              <a:t> </a:t>
            </a:r>
            <a:r>
              <a:rPr lang="en-US" dirty="0" err="1"/>
              <a:t>dikenal</a:t>
            </a:r>
            <a:r>
              <a:rPr lang="en-US" dirty="0"/>
              <a:t> </a:t>
            </a:r>
            <a:r>
              <a:rPr lang="en-US" dirty="0" err="1"/>
              <a:t>sebagai</a:t>
            </a:r>
            <a:r>
              <a:rPr lang="en-US" dirty="0"/>
              <a:t> </a:t>
            </a:r>
            <a:r>
              <a:rPr lang="en-US" dirty="0" err="1"/>
              <a:t>ekuitas</a:t>
            </a:r>
            <a:r>
              <a:rPr lang="en-US" dirty="0"/>
              <a:t> </a:t>
            </a:r>
            <a:r>
              <a:rPr lang="en-US" dirty="0" err="1"/>
              <a:t>karena</a:t>
            </a:r>
            <a:r>
              <a:rPr lang="en-US" dirty="0"/>
              <a:t> </a:t>
            </a:r>
            <a:r>
              <a:rPr lang="en-US" dirty="0" err="1"/>
              <a:t>saham</a:t>
            </a:r>
            <a:r>
              <a:rPr lang="en-US" dirty="0"/>
              <a:t> </a:t>
            </a:r>
            <a:r>
              <a:rPr lang="en-US" dirty="0" err="1"/>
              <a:t>merupakan</a:t>
            </a:r>
            <a:r>
              <a:rPr lang="en-US" dirty="0"/>
              <a:t> </a:t>
            </a:r>
            <a:r>
              <a:rPr lang="en-US" dirty="0" err="1"/>
              <a:t>bagian</a:t>
            </a:r>
            <a:r>
              <a:rPr lang="en-US" dirty="0"/>
              <a:t> </a:t>
            </a:r>
            <a:r>
              <a:rPr lang="en-US" dirty="0" err="1"/>
              <a:t>dari</a:t>
            </a:r>
            <a:r>
              <a:rPr lang="en-US" dirty="0"/>
              <a:t> </a:t>
            </a:r>
            <a:r>
              <a:rPr lang="en-US" dirty="0" err="1"/>
              <a:t>ekuitas</a:t>
            </a:r>
            <a:r>
              <a:rPr lang="en-US" dirty="0"/>
              <a:t> </a:t>
            </a:r>
            <a:r>
              <a:rPr lang="en-US" dirty="0" err="1"/>
              <a:t>atau</a:t>
            </a:r>
            <a:r>
              <a:rPr lang="en-US" dirty="0"/>
              <a:t> modal yang </a:t>
            </a:r>
            <a:r>
              <a:rPr lang="en-US" dirty="0" err="1"/>
              <a:t>memiliki</a:t>
            </a:r>
            <a:r>
              <a:rPr lang="en-US" dirty="0"/>
              <a:t> </a:t>
            </a:r>
            <a:r>
              <a:rPr lang="en-US" dirty="0" err="1"/>
              <a:t>hak</a:t>
            </a:r>
            <a:r>
              <a:rPr lang="en-US" dirty="0"/>
              <a:t> </a:t>
            </a:r>
            <a:r>
              <a:rPr lang="en-US" dirty="0" err="1"/>
              <a:t>kepemilikan</a:t>
            </a:r>
            <a:r>
              <a:rPr lang="en-US" dirty="0"/>
              <a:t> </a:t>
            </a:r>
            <a:r>
              <a:rPr lang="en-US" dirty="0" err="1"/>
              <a:t>dalam</a:t>
            </a:r>
            <a:r>
              <a:rPr lang="en-US" dirty="0"/>
              <a:t> </a:t>
            </a:r>
            <a:r>
              <a:rPr lang="en-US" dirty="0" err="1"/>
              <a:t>posisi</a:t>
            </a:r>
            <a:r>
              <a:rPr lang="en-US" dirty="0"/>
              <a:t> </a:t>
            </a:r>
            <a:r>
              <a:rPr lang="en-US" dirty="0" err="1"/>
              <a:t>perusahaan</a:t>
            </a:r>
            <a:r>
              <a:rPr lang="en-US" dirty="0" smtClean="0"/>
              <a:t>.</a:t>
            </a:r>
          </a:p>
          <a:p>
            <a:pPr marL="0" indent="0">
              <a:buNone/>
            </a:pPr>
            <a:endParaRPr lang="en-US" dirty="0"/>
          </a:p>
        </p:txBody>
      </p:sp>
    </p:spTree>
    <p:extLst>
      <p:ext uri="{BB962C8B-B14F-4D97-AF65-F5344CB8AC3E}">
        <p14:creationId xmlns:p14="http://schemas.microsoft.com/office/powerpoint/2010/main" val="648821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smtClean="0"/>
              <a:t>Ketika</a:t>
            </a:r>
            <a:r>
              <a:rPr lang="en-US" dirty="0" smtClean="0"/>
              <a:t> </a:t>
            </a:r>
            <a:r>
              <a:rPr lang="en-US" dirty="0"/>
              <a:t>investor </a:t>
            </a:r>
            <a:r>
              <a:rPr lang="en-US" dirty="0" err="1"/>
              <a:t>membeli</a:t>
            </a:r>
            <a:r>
              <a:rPr lang="en-US" dirty="0"/>
              <a:t> </a:t>
            </a:r>
            <a:r>
              <a:rPr lang="en-US" dirty="0" err="1"/>
              <a:t>saham</a:t>
            </a:r>
            <a:r>
              <a:rPr lang="en-US" dirty="0"/>
              <a:t> </a:t>
            </a:r>
            <a:r>
              <a:rPr lang="en-US" dirty="0" err="1"/>
              <a:t>suatu</a:t>
            </a:r>
            <a:r>
              <a:rPr lang="en-US" dirty="0"/>
              <a:t> </a:t>
            </a:r>
            <a:r>
              <a:rPr lang="en-US" dirty="0" err="1"/>
              <a:t>perusahaan</a:t>
            </a:r>
            <a:r>
              <a:rPr lang="en-US" dirty="0"/>
              <a:t>, </a:t>
            </a:r>
            <a:r>
              <a:rPr lang="en-US" dirty="0" err="1"/>
              <a:t>maka</a:t>
            </a:r>
            <a:r>
              <a:rPr lang="en-US" dirty="0"/>
              <a:t> </a:t>
            </a:r>
            <a:r>
              <a:rPr lang="en-US" dirty="0" err="1"/>
              <a:t>memiliki</a:t>
            </a:r>
            <a:r>
              <a:rPr lang="en-US" dirty="0"/>
              <a:t> </a:t>
            </a:r>
            <a:r>
              <a:rPr lang="en-US" dirty="0" err="1"/>
              <a:t>sebagian</a:t>
            </a:r>
            <a:r>
              <a:rPr lang="en-US" dirty="0"/>
              <a:t> </a:t>
            </a:r>
            <a:r>
              <a:rPr lang="en-US" dirty="0" err="1"/>
              <a:t>kepemilikan</a:t>
            </a:r>
            <a:r>
              <a:rPr lang="en-US" dirty="0"/>
              <a:t> </a:t>
            </a:r>
            <a:r>
              <a:rPr lang="en-US" dirty="0" err="1"/>
              <a:t>suatu</a:t>
            </a:r>
            <a:r>
              <a:rPr lang="en-US" dirty="0"/>
              <a:t> </a:t>
            </a:r>
            <a:r>
              <a:rPr lang="en-US" dirty="0" err="1"/>
              <a:t>perusahaan</a:t>
            </a:r>
            <a:r>
              <a:rPr lang="en-US" dirty="0"/>
              <a:t> </a:t>
            </a:r>
            <a:r>
              <a:rPr lang="en-US" dirty="0" err="1"/>
              <a:t>dan</a:t>
            </a:r>
            <a:r>
              <a:rPr lang="en-US" dirty="0"/>
              <a:t> </a:t>
            </a:r>
            <a:r>
              <a:rPr lang="en-US" dirty="0" err="1"/>
              <a:t>berhak</a:t>
            </a:r>
            <a:r>
              <a:rPr lang="en-US" dirty="0"/>
              <a:t> </a:t>
            </a:r>
            <a:r>
              <a:rPr lang="en-US" dirty="0" err="1"/>
              <a:t>menerima</a:t>
            </a:r>
            <a:r>
              <a:rPr lang="en-US" dirty="0"/>
              <a:t> </a:t>
            </a:r>
            <a:r>
              <a:rPr lang="en-US" dirty="0" err="1"/>
              <a:t>pembagian</a:t>
            </a:r>
            <a:r>
              <a:rPr lang="en-US" dirty="0"/>
              <a:t> </a:t>
            </a:r>
            <a:r>
              <a:rPr lang="en-US" dirty="0" err="1"/>
              <a:t>laba</a:t>
            </a:r>
            <a:r>
              <a:rPr lang="en-US" dirty="0"/>
              <a:t> </a:t>
            </a:r>
            <a:r>
              <a:rPr lang="en-US" dirty="0" err="1"/>
              <a:t>dari</a:t>
            </a:r>
            <a:r>
              <a:rPr lang="en-US" dirty="0"/>
              <a:t> </a:t>
            </a:r>
            <a:r>
              <a:rPr lang="en-US" dirty="0" err="1"/>
              <a:t>perusahaan</a:t>
            </a:r>
            <a:r>
              <a:rPr lang="en-US" dirty="0"/>
              <a:t>. </a:t>
            </a:r>
            <a:r>
              <a:rPr lang="en-US" dirty="0" err="1"/>
              <a:t>Pembagian</a:t>
            </a:r>
            <a:r>
              <a:rPr lang="en-US" dirty="0"/>
              <a:t> </a:t>
            </a:r>
            <a:r>
              <a:rPr lang="en-US" dirty="0" err="1"/>
              <a:t>laba</a:t>
            </a:r>
            <a:r>
              <a:rPr lang="en-US" dirty="0"/>
              <a:t> </a:t>
            </a:r>
            <a:r>
              <a:rPr lang="en-US" dirty="0" err="1"/>
              <a:t>untuk</a:t>
            </a:r>
            <a:r>
              <a:rPr lang="en-US" dirty="0"/>
              <a:t> para </a:t>
            </a:r>
            <a:r>
              <a:rPr lang="en-US" dirty="0" err="1"/>
              <a:t>pemegang</a:t>
            </a:r>
            <a:r>
              <a:rPr lang="en-US" dirty="0"/>
              <a:t> </a:t>
            </a:r>
            <a:r>
              <a:rPr lang="en-US" dirty="0" err="1"/>
              <a:t>saham</a:t>
            </a:r>
            <a:r>
              <a:rPr lang="en-US" dirty="0"/>
              <a:t> </a:t>
            </a:r>
            <a:r>
              <a:rPr lang="en-US" dirty="0" err="1"/>
              <a:t>disebut</a:t>
            </a:r>
            <a:r>
              <a:rPr lang="en-US" dirty="0"/>
              <a:t> </a:t>
            </a:r>
            <a:r>
              <a:rPr lang="en-US" dirty="0" err="1"/>
              <a:t>deviden</a:t>
            </a:r>
            <a:r>
              <a:rPr lang="en-US" dirty="0" smtClean="0"/>
              <a:t>.</a:t>
            </a:r>
          </a:p>
          <a:p>
            <a:r>
              <a:rPr lang="en-US" dirty="0" err="1"/>
              <a:t>Saham</a:t>
            </a:r>
            <a:r>
              <a:rPr lang="en-US" dirty="0"/>
              <a:t> </a:t>
            </a:r>
            <a:r>
              <a:rPr lang="en-US" dirty="0" err="1"/>
              <a:t>dapat</a:t>
            </a:r>
            <a:r>
              <a:rPr lang="en-US" dirty="0"/>
              <a:t> </a:t>
            </a:r>
            <a:r>
              <a:rPr lang="en-US" dirty="0" err="1"/>
              <a:t>diperjualbelikan</a:t>
            </a:r>
            <a:r>
              <a:rPr lang="en-US" dirty="0"/>
              <a:t> </a:t>
            </a:r>
            <a:r>
              <a:rPr lang="en-US" dirty="0" err="1"/>
              <a:t>diantara</a:t>
            </a:r>
            <a:r>
              <a:rPr lang="en-US" dirty="0"/>
              <a:t> investor </a:t>
            </a:r>
            <a:r>
              <a:rPr lang="en-US" dirty="0" err="1"/>
              <a:t>atau</a:t>
            </a:r>
            <a:r>
              <a:rPr lang="en-US" dirty="0"/>
              <a:t> </a:t>
            </a:r>
            <a:r>
              <a:rPr lang="en-US" dirty="0" err="1"/>
              <a:t>pasar</a:t>
            </a:r>
            <a:r>
              <a:rPr lang="en-US" dirty="0"/>
              <a:t> </a:t>
            </a:r>
            <a:r>
              <a:rPr lang="en-US" dirty="0" err="1"/>
              <a:t>sekunder</a:t>
            </a:r>
            <a:r>
              <a:rPr lang="en-US" dirty="0"/>
              <a:t>. </a:t>
            </a:r>
            <a:r>
              <a:rPr lang="en-US" dirty="0" err="1"/>
              <a:t>Jika</a:t>
            </a:r>
            <a:r>
              <a:rPr lang="en-US" dirty="0"/>
              <a:t> </a:t>
            </a:r>
            <a:r>
              <a:rPr lang="en-US" dirty="0" err="1"/>
              <a:t>harga</a:t>
            </a:r>
            <a:r>
              <a:rPr lang="en-US" dirty="0"/>
              <a:t> </a:t>
            </a:r>
            <a:r>
              <a:rPr lang="en-US" dirty="0" err="1"/>
              <a:t>saham</a:t>
            </a:r>
            <a:r>
              <a:rPr lang="en-US" dirty="0"/>
              <a:t> </a:t>
            </a:r>
            <a:r>
              <a:rPr lang="en-US" dirty="0" err="1"/>
              <a:t>mengalami</a:t>
            </a:r>
            <a:r>
              <a:rPr lang="en-US" dirty="0"/>
              <a:t> </a:t>
            </a:r>
            <a:r>
              <a:rPr lang="en-US" dirty="0" err="1"/>
              <a:t>penurunan</a:t>
            </a:r>
            <a:r>
              <a:rPr lang="en-US" dirty="0"/>
              <a:t>, investor </a:t>
            </a:r>
            <a:r>
              <a:rPr lang="en-US" dirty="0" err="1"/>
              <a:t>akan</a:t>
            </a:r>
            <a:r>
              <a:rPr lang="en-US" dirty="0"/>
              <a:t> </a:t>
            </a:r>
            <a:r>
              <a:rPr lang="en-US" dirty="0" err="1"/>
              <a:t>menjual</a:t>
            </a:r>
            <a:r>
              <a:rPr lang="en-US" dirty="0"/>
              <a:t> </a:t>
            </a:r>
            <a:r>
              <a:rPr lang="en-US" dirty="0" err="1"/>
              <a:t>pada</a:t>
            </a:r>
            <a:r>
              <a:rPr lang="en-US" dirty="0"/>
              <a:t> investor lain </a:t>
            </a:r>
            <a:r>
              <a:rPr lang="en-US" dirty="0" err="1"/>
              <a:t>untuk</a:t>
            </a:r>
            <a:r>
              <a:rPr lang="en-US" dirty="0"/>
              <a:t> </a:t>
            </a:r>
            <a:r>
              <a:rPr lang="en-US" dirty="0" err="1"/>
              <a:t>mendapatkan</a:t>
            </a:r>
            <a:r>
              <a:rPr lang="en-US" dirty="0"/>
              <a:t> </a:t>
            </a:r>
            <a:r>
              <a:rPr lang="en-US" dirty="0" err="1"/>
              <a:t>keuntungan</a:t>
            </a:r>
            <a:r>
              <a:rPr lang="en-US" dirty="0"/>
              <a:t>, </a:t>
            </a:r>
            <a:r>
              <a:rPr lang="en-US" dirty="0" err="1"/>
              <a:t>jika</a:t>
            </a:r>
            <a:r>
              <a:rPr lang="en-US" dirty="0"/>
              <a:t> </a:t>
            </a:r>
            <a:r>
              <a:rPr lang="en-US" dirty="0" err="1"/>
              <a:t>harga</a:t>
            </a:r>
            <a:r>
              <a:rPr lang="en-US" dirty="0"/>
              <a:t> </a:t>
            </a:r>
            <a:r>
              <a:rPr lang="en-US" dirty="0" err="1"/>
              <a:t>turun</a:t>
            </a:r>
            <a:r>
              <a:rPr lang="en-US" dirty="0"/>
              <a:t> </a:t>
            </a:r>
            <a:r>
              <a:rPr lang="en-US" dirty="0" err="1"/>
              <a:t>penjualan</a:t>
            </a:r>
            <a:r>
              <a:rPr lang="en-US" dirty="0"/>
              <a:t> </a:t>
            </a:r>
            <a:r>
              <a:rPr lang="en-US" dirty="0" err="1"/>
              <a:t>akan</a:t>
            </a:r>
            <a:r>
              <a:rPr lang="en-US" dirty="0"/>
              <a:t> </a:t>
            </a:r>
            <a:r>
              <a:rPr lang="en-US" dirty="0" err="1"/>
              <a:t>mengalami</a:t>
            </a:r>
            <a:r>
              <a:rPr lang="en-US" dirty="0"/>
              <a:t> </a:t>
            </a:r>
            <a:r>
              <a:rPr lang="en-US" dirty="0" err="1"/>
              <a:t>kerugian</a:t>
            </a:r>
            <a:r>
              <a:rPr lang="en-US" dirty="0"/>
              <a:t>.</a:t>
            </a:r>
            <a:endParaRPr lang="en-US" dirty="0" smtClean="0"/>
          </a:p>
          <a:p>
            <a:endParaRPr lang="en-US" dirty="0"/>
          </a:p>
        </p:txBody>
      </p:sp>
    </p:spTree>
    <p:extLst>
      <p:ext uri="{BB962C8B-B14F-4D97-AF65-F5344CB8AC3E}">
        <p14:creationId xmlns:p14="http://schemas.microsoft.com/office/powerpoint/2010/main" val="4155985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err="1"/>
              <a:t>Pasar</a:t>
            </a:r>
            <a:r>
              <a:rPr lang="en-US" b="1" dirty="0"/>
              <a:t> </a:t>
            </a:r>
            <a:r>
              <a:rPr lang="en-US" b="1" dirty="0" err="1"/>
              <a:t>Keuangan</a:t>
            </a:r>
            <a:r>
              <a:rPr lang="en-US" b="1" dirty="0"/>
              <a:t> </a:t>
            </a:r>
            <a:r>
              <a:rPr lang="en-US" b="1" dirty="0" smtClean="0"/>
              <a:t>Global</a:t>
            </a:r>
          </a:p>
          <a:p>
            <a:r>
              <a:rPr lang="en-US" dirty="0" err="1"/>
              <a:t>Awalnya</a:t>
            </a:r>
            <a:r>
              <a:rPr lang="en-US" dirty="0"/>
              <a:t> </a:t>
            </a:r>
            <a:r>
              <a:rPr lang="en-US" dirty="0" err="1"/>
              <a:t>sebagian</a:t>
            </a:r>
            <a:r>
              <a:rPr lang="en-US" dirty="0"/>
              <a:t> </a:t>
            </a:r>
            <a:r>
              <a:rPr lang="en-US" dirty="0" err="1"/>
              <a:t>besar</a:t>
            </a:r>
            <a:r>
              <a:rPr lang="en-US" dirty="0"/>
              <a:t> </a:t>
            </a:r>
            <a:r>
              <a:rPr lang="en-US" dirty="0" err="1"/>
              <a:t>perusahaan</a:t>
            </a:r>
            <a:r>
              <a:rPr lang="en-US" dirty="0"/>
              <a:t> </a:t>
            </a:r>
            <a:r>
              <a:rPr lang="en-US" dirty="0" err="1"/>
              <a:t>harus</a:t>
            </a:r>
            <a:r>
              <a:rPr lang="en-US" dirty="0"/>
              <a:t> </a:t>
            </a:r>
            <a:r>
              <a:rPr lang="en-US" dirty="0" err="1"/>
              <a:t>melihat</a:t>
            </a:r>
            <a:r>
              <a:rPr lang="en-US" dirty="0"/>
              <a:t> bank </a:t>
            </a:r>
            <a:r>
              <a:rPr lang="en-US" dirty="0" err="1"/>
              <a:t>dalam</a:t>
            </a:r>
            <a:r>
              <a:rPr lang="en-US" dirty="0"/>
              <a:t> </a:t>
            </a:r>
            <a:r>
              <a:rPr lang="en-US" dirty="0" err="1"/>
              <a:t>negeri</a:t>
            </a:r>
            <a:r>
              <a:rPr lang="en-US" dirty="0"/>
              <a:t> </a:t>
            </a:r>
            <a:r>
              <a:rPr lang="en-US" dirty="0" err="1"/>
              <a:t>dan</a:t>
            </a:r>
            <a:r>
              <a:rPr lang="en-US" dirty="0"/>
              <a:t> </a:t>
            </a:r>
            <a:r>
              <a:rPr lang="en-US" dirty="0" err="1"/>
              <a:t>pasar</a:t>
            </a:r>
            <a:r>
              <a:rPr lang="en-US" dirty="0"/>
              <a:t> modal </a:t>
            </a:r>
            <a:r>
              <a:rPr lang="en-US" dirty="0" err="1"/>
              <a:t>untuk</a:t>
            </a:r>
            <a:r>
              <a:rPr lang="en-US" dirty="0"/>
              <a:t> </a:t>
            </a:r>
            <a:r>
              <a:rPr lang="en-US" dirty="0" err="1"/>
              <a:t>melakukan</a:t>
            </a:r>
            <a:r>
              <a:rPr lang="en-US" dirty="0"/>
              <a:t> </a:t>
            </a:r>
            <a:r>
              <a:rPr lang="en-US" dirty="0" err="1"/>
              <a:t>pinjaman</a:t>
            </a:r>
            <a:r>
              <a:rPr lang="en-US" dirty="0"/>
              <a:t> </a:t>
            </a:r>
            <a:r>
              <a:rPr lang="en-US" dirty="0" err="1"/>
              <a:t>dana</a:t>
            </a:r>
            <a:r>
              <a:rPr lang="en-US" dirty="0"/>
              <a:t> </a:t>
            </a:r>
            <a:r>
              <a:rPr lang="en-US" dirty="0" err="1"/>
              <a:t>atau</a:t>
            </a:r>
            <a:r>
              <a:rPr lang="en-US" dirty="0"/>
              <a:t> </a:t>
            </a:r>
            <a:r>
              <a:rPr lang="en-US" dirty="0" err="1"/>
              <a:t>untuk</a:t>
            </a:r>
            <a:r>
              <a:rPr lang="en-US" dirty="0"/>
              <a:t> </a:t>
            </a:r>
            <a:r>
              <a:rPr lang="en-US" dirty="0" err="1"/>
              <a:t>mengeluarkan</a:t>
            </a:r>
            <a:r>
              <a:rPr lang="en-US" dirty="0"/>
              <a:t> </a:t>
            </a:r>
            <a:r>
              <a:rPr lang="en-US" dirty="0" err="1"/>
              <a:t>obligasi</a:t>
            </a:r>
            <a:r>
              <a:rPr lang="en-US" dirty="0"/>
              <a:t> </a:t>
            </a:r>
            <a:r>
              <a:rPr lang="en-US" dirty="0" err="1"/>
              <a:t>atau</a:t>
            </a:r>
            <a:r>
              <a:rPr lang="en-US" dirty="0"/>
              <a:t> </a:t>
            </a:r>
            <a:r>
              <a:rPr lang="en-US" dirty="0" err="1"/>
              <a:t>saham</a:t>
            </a:r>
            <a:r>
              <a:rPr lang="en-US" dirty="0"/>
              <a:t>. </a:t>
            </a:r>
            <a:r>
              <a:rPr lang="en-US" dirty="0" err="1"/>
              <a:t>Bagaimanapun</a:t>
            </a:r>
            <a:r>
              <a:rPr lang="en-US" dirty="0"/>
              <a:t>, </a:t>
            </a:r>
            <a:r>
              <a:rPr lang="en-US" dirty="0" err="1"/>
              <a:t>perusahaan</a:t>
            </a:r>
            <a:r>
              <a:rPr lang="en-US" dirty="0"/>
              <a:t> </a:t>
            </a:r>
            <a:r>
              <a:rPr lang="en-US" dirty="0" err="1"/>
              <a:t>tertarik</a:t>
            </a:r>
            <a:r>
              <a:rPr lang="en-US" dirty="0"/>
              <a:t> </a:t>
            </a:r>
            <a:r>
              <a:rPr lang="en-US" dirty="0" err="1"/>
              <a:t>dengan</a:t>
            </a:r>
            <a:r>
              <a:rPr lang="en-US" dirty="0"/>
              <a:t> </a:t>
            </a:r>
            <a:r>
              <a:rPr lang="en-US" dirty="0" err="1"/>
              <a:t>meningkatkan</a:t>
            </a:r>
            <a:r>
              <a:rPr lang="en-US" dirty="0"/>
              <a:t> </a:t>
            </a:r>
            <a:r>
              <a:rPr lang="en-US" dirty="0" err="1"/>
              <a:t>keuntungan</a:t>
            </a:r>
            <a:r>
              <a:rPr lang="en-US" dirty="0"/>
              <a:t> </a:t>
            </a:r>
            <a:r>
              <a:rPr lang="en-US" dirty="0" err="1"/>
              <a:t>dari</a:t>
            </a:r>
            <a:r>
              <a:rPr lang="en-US" dirty="0"/>
              <a:t> </a:t>
            </a:r>
            <a:r>
              <a:rPr lang="en-US" dirty="0" err="1"/>
              <a:t>pasar</a:t>
            </a:r>
            <a:r>
              <a:rPr lang="en-US" dirty="0"/>
              <a:t> modal </a:t>
            </a:r>
            <a:r>
              <a:rPr lang="en-US" dirty="0" err="1"/>
              <a:t>diluar</a:t>
            </a:r>
            <a:r>
              <a:rPr lang="en-US" dirty="0"/>
              <a:t> </a:t>
            </a:r>
            <a:r>
              <a:rPr lang="en-US" dirty="0" err="1"/>
              <a:t>dari</a:t>
            </a:r>
            <a:r>
              <a:rPr lang="en-US" dirty="0"/>
              <a:t> </a:t>
            </a:r>
            <a:r>
              <a:rPr lang="en-US" dirty="0" err="1"/>
              <a:t>negaranya</a:t>
            </a:r>
            <a:r>
              <a:rPr lang="en-US" dirty="0"/>
              <a:t> </a:t>
            </a:r>
            <a:r>
              <a:rPr lang="en-US" dirty="0" err="1"/>
              <a:t>sendiri</a:t>
            </a:r>
            <a:r>
              <a:rPr lang="en-US" dirty="0"/>
              <a:t>. </a:t>
            </a:r>
            <a:r>
              <a:rPr lang="en-US" dirty="0" err="1"/>
              <a:t>Dibalik</a:t>
            </a:r>
            <a:r>
              <a:rPr lang="en-US" dirty="0"/>
              <a:t> </a:t>
            </a:r>
            <a:r>
              <a:rPr lang="en-US" dirty="0" err="1"/>
              <a:t>itu</a:t>
            </a:r>
            <a:r>
              <a:rPr lang="en-US" dirty="0"/>
              <a:t>, </a:t>
            </a:r>
            <a:r>
              <a:rPr lang="en-US" dirty="0" err="1"/>
              <a:t>ada</a:t>
            </a:r>
            <a:r>
              <a:rPr lang="en-US" dirty="0"/>
              <a:t> </a:t>
            </a:r>
            <a:r>
              <a:rPr lang="en-US" dirty="0" err="1"/>
              <a:t>banyak</a:t>
            </a:r>
            <a:r>
              <a:rPr lang="en-US" dirty="0"/>
              <a:t> </a:t>
            </a:r>
            <a:r>
              <a:rPr lang="en-US" dirty="0" err="1"/>
              <a:t>keuntungan</a:t>
            </a:r>
            <a:r>
              <a:rPr lang="en-US" dirty="0"/>
              <a:t> </a:t>
            </a:r>
            <a:r>
              <a:rPr lang="en-US" dirty="0" err="1"/>
              <a:t>untuk</a:t>
            </a:r>
            <a:r>
              <a:rPr lang="en-US" dirty="0"/>
              <a:t> </a:t>
            </a:r>
            <a:r>
              <a:rPr lang="en-US" dirty="0" err="1"/>
              <a:t>mendapatkan</a:t>
            </a:r>
            <a:r>
              <a:rPr lang="en-US" dirty="0"/>
              <a:t> </a:t>
            </a:r>
            <a:r>
              <a:rPr lang="en-US" dirty="0" err="1"/>
              <a:t>kebutuhan</a:t>
            </a:r>
            <a:r>
              <a:rPr lang="en-US" dirty="0"/>
              <a:t> </a:t>
            </a:r>
            <a:r>
              <a:rPr lang="en-US" dirty="0" err="1"/>
              <a:t>dana</a:t>
            </a:r>
            <a:r>
              <a:rPr lang="en-US" dirty="0"/>
              <a:t> </a:t>
            </a:r>
            <a:r>
              <a:rPr lang="en-US" dirty="0" err="1"/>
              <a:t>diluar</a:t>
            </a:r>
            <a:r>
              <a:rPr lang="en-US" dirty="0"/>
              <a:t> </a:t>
            </a:r>
            <a:r>
              <a:rPr lang="en-US" dirty="0" err="1"/>
              <a:t>negaranya</a:t>
            </a:r>
            <a:r>
              <a:rPr lang="en-US" dirty="0"/>
              <a:t> </a:t>
            </a:r>
            <a:r>
              <a:rPr lang="en-US" dirty="0" err="1"/>
              <a:t>sendiri</a:t>
            </a:r>
            <a:r>
              <a:rPr lang="en-US" dirty="0" smtClean="0"/>
              <a:t>.</a:t>
            </a:r>
          </a:p>
          <a:p>
            <a:r>
              <a:rPr lang="en-US" dirty="0" err="1"/>
              <a:t>Manfaat</a:t>
            </a:r>
            <a:r>
              <a:rPr lang="en-US" dirty="0"/>
              <a:t> </a:t>
            </a:r>
            <a:r>
              <a:rPr lang="en-US" dirty="0" err="1"/>
              <a:t>utamanya</a:t>
            </a:r>
            <a:r>
              <a:rPr lang="en-US" dirty="0"/>
              <a:t> </a:t>
            </a:r>
            <a:r>
              <a:rPr lang="en-US" dirty="0" err="1"/>
              <a:t>meminjam</a:t>
            </a:r>
            <a:r>
              <a:rPr lang="en-US" dirty="0"/>
              <a:t> </a:t>
            </a:r>
            <a:r>
              <a:rPr lang="en-US" dirty="0" err="1"/>
              <a:t>dari</a:t>
            </a:r>
            <a:r>
              <a:rPr lang="en-US" dirty="0"/>
              <a:t> bank, </a:t>
            </a:r>
            <a:r>
              <a:rPr lang="en-US" dirty="0" err="1"/>
              <a:t>pasar</a:t>
            </a:r>
            <a:r>
              <a:rPr lang="en-US" dirty="0"/>
              <a:t> </a:t>
            </a:r>
            <a:r>
              <a:rPr lang="en-US" dirty="0" err="1"/>
              <a:t>obligasi</a:t>
            </a:r>
            <a:r>
              <a:rPr lang="en-US" dirty="0"/>
              <a:t>, </a:t>
            </a:r>
            <a:r>
              <a:rPr lang="en-US" dirty="0" err="1"/>
              <a:t>dan</a:t>
            </a:r>
            <a:r>
              <a:rPr lang="en-US" dirty="0"/>
              <a:t> </a:t>
            </a:r>
            <a:r>
              <a:rPr lang="en-US" dirty="0" err="1"/>
              <a:t>pasar</a:t>
            </a:r>
            <a:r>
              <a:rPr lang="en-US" dirty="0"/>
              <a:t> </a:t>
            </a:r>
            <a:r>
              <a:rPr lang="en-US" dirty="0" err="1"/>
              <a:t>saham</a:t>
            </a:r>
            <a:r>
              <a:rPr lang="en-US" dirty="0"/>
              <a:t> </a:t>
            </a:r>
            <a:r>
              <a:rPr lang="en-US" dirty="0" err="1"/>
              <a:t>diluar</a:t>
            </a:r>
            <a:r>
              <a:rPr lang="en-US" dirty="0"/>
              <a:t> </a:t>
            </a:r>
            <a:r>
              <a:rPr lang="en-US" dirty="0" err="1"/>
              <a:t>negeri</a:t>
            </a:r>
            <a:r>
              <a:rPr lang="en-US" dirty="0"/>
              <a:t>, </a:t>
            </a:r>
            <a:r>
              <a:rPr lang="en-US" dirty="0" err="1"/>
              <a:t>terkadang</a:t>
            </a:r>
            <a:r>
              <a:rPr lang="en-US" dirty="0"/>
              <a:t> </a:t>
            </a:r>
            <a:r>
              <a:rPr lang="en-US" dirty="0" err="1"/>
              <a:t>biaya</a:t>
            </a:r>
            <a:r>
              <a:rPr lang="en-US" dirty="0"/>
              <a:t> modal </a:t>
            </a:r>
            <a:r>
              <a:rPr lang="en-US" dirty="0" err="1"/>
              <a:t>untuk</a:t>
            </a:r>
            <a:r>
              <a:rPr lang="en-US" dirty="0"/>
              <a:t> </a:t>
            </a:r>
            <a:r>
              <a:rPr lang="en-US" dirty="0" err="1"/>
              <a:t>peminjaman</a:t>
            </a:r>
            <a:r>
              <a:rPr lang="en-US" dirty="0"/>
              <a:t> </a:t>
            </a:r>
            <a:r>
              <a:rPr lang="en-US" dirty="0" err="1"/>
              <a:t>lebih</a:t>
            </a:r>
            <a:r>
              <a:rPr lang="en-US" dirty="0"/>
              <a:t> </a:t>
            </a:r>
            <a:r>
              <a:rPr lang="en-US" dirty="0" err="1"/>
              <a:t>rendah</a:t>
            </a:r>
            <a:r>
              <a:rPr lang="en-US" dirty="0"/>
              <a:t>. </a:t>
            </a:r>
            <a:r>
              <a:rPr lang="en-US" dirty="0" err="1"/>
              <a:t>Maksudnya</a:t>
            </a:r>
            <a:r>
              <a:rPr lang="en-US" dirty="0"/>
              <a:t> </a:t>
            </a:r>
            <a:r>
              <a:rPr lang="en-US" dirty="0" err="1"/>
              <a:t>adalah</a:t>
            </a:r>
            <a:r>
              <a:rPr lang="en-US" dirty="0"/>
              <a:t> </a:t>
            </a:r>
            <a:r>
              <a:rPr lang="en-US" dirty="0" err="1"/>
              <a:t>jika</a:t>
            </a:r>
            <a:r>
              <a:rPr lang="en-US" dirty="0"/>
              <a:t> </a:t>
            </a:r>
            <a:r>
              <a:rPr lang="en-US" dirty="0" err="1"/>
              <a:t>kamu</a:t>
            </a:r>
            <a:r>
              <a:rPr lang="en-US" dirty="0"/>
              <a:t> </a:t>
            </a:r>
            <a:r>
              <a:rPr lang="en-US" dirty="0" err="1"/>
              <a:t>bisa</a:t>
            </a:r>
            <a:r>
              <a:rPr lang="en-US" dirty="0"/>
              <a:t> </a:t>
            </a:r>
            <a:r>
              <a:rPr lang="en-US" dirty="0" err="1"/>
              <a:t>belanja</a:t>
            </a:r>
            <a:r>
              <a:rPr lang="en-US" dirty="0"/>
              <a:t> </a:t>
            </a:r>
            <a:r>
              <a:rPr lang="en-US" dirty="0" err="1"/>
              <a:t>untuk</a:t>
            </a:r>
            <a:r>
              <a:rPr lang="en-US" dirty="0"/>
              <a:t> </a:t>
            </a:r>
            <a:r>
              <a:rPr lang="en-US" dirty="0" err="1"/>
              <a:t>pinjaman</a:t>
            </a:r>
            <a:r>
              <a:rPr lang="en-US" dirty="0"/>
              <a:t> </a:t>
            </a:r>
            <a:r>
              <a:rPr lang="en-US" dirty="0" err="1"/>
              <a:t>atau</a:t>
            </a:r>
            <a:r>
              <a:rPr lang="en-US" dirty="0"/>
              <a:t> </a:t>
            </a:r>
            <a:r>
              <a:rPr lang="en-US" dirty="0" err="1"/>
              <a:t>menerbitkan</a:t>
            </a:r>
            <a:r>
              <a:rPr lang="en-US" dirty="0"/>
              <a:t> </a:t>
            </a:r>
            <a:r>
              <a:rPr lang="en-US" dirty="0" err="1"/>
              <a:t>saham</a:t>
            </a:r>
            <a:r>
              <a:rPr lang="en-US" dirty="0"/>
              <a:t> di </a:t>
            </a:r>
            <a:r>
              <a:rPr lang="en-US" dirty="0" err="1"/>
              <a:t>banyak</a:t>
            </a:r>
            <a:r>
              <a:rPr lang="en-US" dirty="0"/>
              <a:t> </a:t>
            </a:r>
            <a:r>
              <a:rPr lang="en-US" dirty="0" err="1"/>
              <a:t>negara</a:t>
            </a:r>
            <a:r>
              <a:rPr lang="en-US" dirty="0"/>
              <a:t>, </a:t>
            </a:r>
            <a:r>
              <a:rPr lang="en-US" dirty="0" err="1"/>
              <a:t>kemungkinan</a:t>
            </a:r>
            <a:r>
              <a:rPr lang="en-US" dirty="0"/>
              <a:t> </a:t>
            </a:r>
            <a:r>
              <a:rPr lang="en-US" dirty="0" err="1"/>
              <a:t>besar</a:t>
            </a:r>
            <a:r>
              <a:rPr lang="en-US" dirty="0"/>
              <a:t> </a:t>
            </a:r>
            <a:r>
              <a:rPr lang="en-US" dirty="0" err="1"/>
              <a:t>kamu</a:t>
            </a:r>
            <a:r>
              <a:rPr lang="en-US" dirty="0"/>
              <a:t> </a:t>
            </a:r>
            <a:r>
              <a:rPr lang="en-US" dirty="0" err="1"/>
              <a:t>menarik</a:t>
            </a:r>
            <a:r>
              <a:rPr lang="en-US" dirty="0"/>
              <a:t> </a:t>
            </a:r>
            <a:r>
              <a:rPr lang="en-US" dirty="0" err="1"/>
              <a:t>banyak</a:t>
            </a:r>
            <a:r>
              <a:rPr lang="en-US" dirty="0"/>
              <a:t> investor, </a:t>
            </a:r>
            <a:r>
              <a:rPr lang="en-US" dirty="0" err="1"/>
              <a:t>menurunkan</a:t>
            </a:r>
            <a:r>
              <a:rPr lang="en-US" dirty="0"/>
              <a:t> </a:t>
            </a:r>
            <a:r>
              <a:rPr lang="en-US" dirty="0" err="1"/>
              <a:t>tingkat</a:t>
            </a:r>
            <a:r>
              <a:rPr lang="en-US" dirty="0"/>
              <a:t> </a:t>
            </a:r>
            <a:r>
              <a:rPr lang="en-US" dirty="0" err="1"/>
              <a:t>bunga</a:t>
            </a:r>
            <a:r>
              <a:rPr lang="en-US" dirty="0"/>
              <a:t>, </a:t>
            </a:r>
            <a:r>
              <a:rPr lang="en-US" dirty="0" err="1"/>
              <a:t>atau</a:t>
            </a:r>
            <a:r>
              <a:rPr lang="en-US" dirty="0"/>
              <a:t> </a:t>
            </a:r>
            <a:r>
              <a:rPr lang="en-US" dirty="0" err="1"/>
              <a:t>mungkin</a:t>
            </a:r>
            <a:r>
              <a:rPr lang="en-US" dirty="0"/>
              <a:t> </a:t>
            </a:r>
            <a:r>
              <a:rPr lang="en-US" dirty="0" err="1"/>
              <a:t>menurunkan</a:t>
            </a:r>
            <a:r>
              <a:rPr lang="en-US" dirty="0"/>
              <a:t> </a:t>
            </a:r>
            <a:r>
              <a:rPr lang="en-US" dirty="0" err="1"/>
              <a:t>perputaran</a:t>
            </a:r>
            <a:r>
              <a:rPr lang="en-US" dirty="0"/>
              <a:t> </a:t>
            </a:r>
            <a:r>
              <a:rPr lang="en-US" dirty="0" err="1"/>
              <a:t>harga</a:t>
            </a:r>
            <a:r>
              <a:rPr lang="en-US" dirty="0"/>
              <a:t>. </a:t>
            </a:r>
            <a:r>
              <a:rPr lang="en-US" dirty="0" err="1"/>
              <a:t>Demikian</a:t>
            </a:r>
            <a:r>
              <a:rPr lang="en-US" dirty="0"/>
              <a:t> pula, </a:t>
            </a:r>
            <a:r>
              <a:rPr lang="en-US" dirty="0" err="1"/>
              <a:t>perusahaan</a:t>
            </a:r>
            <a:r>
              <a:rPr lang="en-US" dirty="0"/>
              <a:t> </a:t>
            </a:r>
            <a:r>
              <a:rPr lang="en-US" dirty="0" err="1"/>
              <a:t>bisa</a:t>
            </a:r>
            <a:r>
              <a:rPr lang="en-US" dirty="0"/>
              <a:t> </a:t>
            </a:r>
            <a:r>
              <a:rPr lang="en-US" dirty="0" err="1"/>
              <a:t>meminjam</a:t>
            </a:r>
            <a:r>
              <a:rPr lang="en-US" dirty="0"/>
              <a:t> </a:t>
            </a:r>
            <a:r>
              <a:rPr lang="en-US" dirty="0" err="1"/>
              <a:t>dana</a:t>
            </a:r>
            <a:r>
              <a:rPr lang="en-US" dirty="0"/>
              <a:t> yang </a:t>
            </a:r>
            <a:r>
              <a:rPr lang="en-US" dirty="0" err="1"/>
              <a:t>dibutuhkan</a:t>
            </a:r>
            <a:r>
              <a:rPr lang="en-US" dirty="0"/>
              <a:t> </a:t>
            </a:r>
            <a:r>
              <a:rPr lang="en-US" dirty="0" err="1"/>
              <a:t>dengan</a:t>
            </a:r>
            <a:r>
              <a:rPr lang="en-US" dirty="0"/>
              <a:t> </a:t>
            </a:r>
            <a:r>
              <a:rPr lang="en-US" dirty="0" err="1"/>
              <a:t>harga</a:t>
            </a:r>
            <a:r>
              <a:rPr lang="en-US" dirty="0"/>
              <a:t> </a:t>
            </a:r>
            <a:r>
              <a:rPr lang="en-US" dirty="0" err="1"/>
              <a:t>lebih</a:t>
            </a:r>
            <a:r>
              <a:rPr lang="en-US" dirty="0"/>
              <a:t> </a:t>
            </a:r>
            <a:r>
              <a:rPr lang="en-US" dirty="0" err="1"/>
              <a:t>rendah</a:t>
            </a:r>
            <a:r>
              <a:rPr lang="en-US" dirty="0"/>
              <a:t> </a:t>
            </a:r>
            <a:r>
              <a:rPr lang="en-US" dirty="0" err="1"/>
              <a:t>dari</a:t>
            </a:r>
            <a:r>
              <a:rPr lang="en-US" dirty="0"/>
              <a:t> yang </a:t>
            </a:r>
            <a:r>
              <a:rPr lang="en-US" dirty="0" err="1"/>
              <a:t>berlaku</a:t>
            </a:r>
            <a:r>
              <a:rPr lang="en-US" dirty="0"/>
              <a:t> </a:t>
            </a:r>
            <a:r>
              <a:rPr lang="en-US" dirty="0" err="1"/>
              <a:t>secara</a:t>
            </a:r>
            <a:r>
              <a:rPr lang="en-US" dirty="0"/>
              <a:t> </a:t>
            </a:r>
            <a:r>
              <a:rPr lang="en-US" dirty="0" err="1"/>
              <a:t>domestik</a:t>
            </a:r>
            <a:r>
              <a:rPr lang="en-US" dirty="0"/>
              <a:t>.</a:t>
            </a:r>
          </a:p>
        </p:txBody>
      </p:sp>
    </p:spTree>
    <p:extLst>
      <p:ext uri="{BB962C8B-B14F-4D97-AF65-F5344CB8AC3E}">
        <p14:creationId xmlns:p14="http://schemas.microsoft.com/office/powerpoint/2010/main" val="783461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id-ID" dirty="0"/>
              <a:t>Ketika ada banyak investor, ada banyak kompetisi diantara pemilik dana. Dan ini kemungkinan besar kamu bisa menemukan tingkat bunga rendah untuk pinjaman atau obligasi. Ketika mengeluarkan saham di banyak negara tidak hanya terdapat potensi investor yang lebih, terdapat juga perubahan di dalam pasar yang lebih baik dari pada pasar saham dalam negeri. Kemudian, dan mungkin lebih penting pasar modal internasional mempunyai sedikit peraturan. Pertolongan untuk menurunkan harga modal bahwa pemilik modal harus menghasilkan laba.</a:t>
            </a:r>
            <a:endParaRPr lang="en-US" dirty="0"/>
          </a:p>
        </p:txBody>
      </p:sp>
    </p:spTree>
    <p:extLst>
      <p:ext uri="{BB962C8B-B14F-4D97-AF65-F5344CB8AC3E}">
        <p14:creationId xmlns:p14="http://schemas.microsoft.com/office/powerpoint/2010/main" val="140487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Peserta</a:t>
            </a:r>
            <a:r>
              <a:rPr lang="en-US" b="1" dirty="0"/>
              <a:t> </a:t>
            </a:r>
            <a:r>
              <a:rPr lang="en-US" b="1" dirty="0" err="1"/>
              <a:t>Pasar</a:t>
            </a:r>
            <a:r>
              <a:rPr lang="en-US" b="1" dirty="0"/>
              <a:t> </a:t>
            </a:r>
            <a:r>
              <a:rPr lang="en-US" b="1" dirty="0" err="1"/>
              <a:t>Valas</a:t>
            </a:r>
            <a:r>
              <a:rPr lang="en-US" b="1" dirty="0"/>
              <a:t> </a:t>
            </a:r>
            <a:endParaRPr lang="en-US" dirty="0"/>
          </a:p>
        </p:txBody>
      </p:sp>
      <p:sp>
        <p:nvSpPr>
          <p:cNvPr id="3" name="Content Placeholder 2"/>
          <p:cNvSpPr>
            <a:spLocks noGrp="1"/>
          </p:cNvSpPr>
          <p:nvPr>
            <p:ph idx="1"/>
          </p:nvPr>
        </p:nvSpPr>
        <p:spPr/>
        <p:txBody>
          <a:bodyPr/>
          <a:lstStyle/>
          <a:p>
            <a:r>
              <a:rPr lang="en-US" b="1" dirty="0"/>
              <a:t>Perusahaan</a:t>
            </a:r>
            <a:r>
              <a:rPr lang="en-US" b="1" dirty="0" smtClean="0"/>
              <a:t>.</a:t>
            </a:r>
          </a:p>
          <a:p>
            <a:pPr marL="0" indent="0">
              <a:buNone/>
            </a:pPr>
            <a:r>
              <a:rPr lang="en-US" dirty="0" err="1"/>
              <a:t>Untuk</a:t>
            </a:r>
            <a:r>
              <a:rPr lang="en-US" dirty="0"/>
              <a:t> </a:t>
            </a:r>
            <a:r>
              <a:rPr lang="en-US" dirty="0" err="1"/>
              <a:t>meningkatkan</a:t>
            </a:r>
            <a:r>
              <a:rPr lang="en-US" dirty="0"/>
              <a:t> </a:t>
            </a:r>
            <a:r>
              <a:rPr lang="en-US" dirty="0" err="1"/>
              <a:t>daya</a:t>
            </a:r>
            <a:r>
              <a:rPr lang="en-US" dirty="0"/>
              <a:t> </a:t>
            </a:r>
            <a:r>
              <a:rPr lang="en-US" dirty="0" err="1"/>
              <a:t>saing</a:t>
            </a:r>
            <a:r>
              <a:rPr lang="en-US" dirty="0"/>
              <a:t> </a:t>
            </a:r>
            <a:r>
              <a:rPr lang="en-US" dirty="0" err="1"/>
              <a:t>dan</a:t>
            </a:r>
            <a:r>
              <a:rPr lang="en-US" dirty="0"/>
              <a:t> </a:t>
            </a:r>
            <a:r>
              <a:rPr lang="en-US" dirty="0" err="1"/>
              <a:t>menekan</a:t>
            </a:r>
            <a:r>
              <a:rPr lang="en-US" dirty="0"/>
              <a:t> </a:t>
            </a:r>
            <a:r>
              <a:rPr lang="en-US" dirty="0" err="1"/>
              <a:t>biaya</a:t>
            </a:r>
            <a:r>
              <a:rPr lang="en-US" dirty="0"/>
              <a:t> </a:t>
            </a:r>
            <a:r>
              <a:rPr lang="en-US" dirty="0" err="1"/>
              <a:t>produksi</a:t>
            </a:r>
            <a:r>
              <a:rPr lang="en-US" dirty="0"/>
              <a:t> </a:t>
            </a:r>
            <a:r>
              <a:rPr lang="en-US" dirty="0" err="1"/>
              <a:t>perusahaan</a:t>
            </a:r>
            <a:r>
              <a:rPr lang="en-US" dirty="0"/>
              <a:t> </a:t>
            </a:r>
            <a:r>
              <a:rPr lang="en-US" dirty="0" err="1"/>
              <a:t>selalu</a:t>
            </a:r>
            <a:r>
              <a:rPr lang="en-US" dirty="0"/>
              <a:t> </a:t>
            </a:r>
            <a:r>
              <a:rPr lang="en-US" dirty="0" err="1"/>
              <a:t>melakukan</a:t>
            </a:r>
            <a:r>
              <a:rPr lang="en-US" dirty="0"/>
              <a:t> </a:t>
            </a:r>
            <a:r>
              <a:rPr lang="en-US" dirty="0" err="1"/>
              <a:t>eksplorasi</a:t>
            </a:r>
            <a:r>
              <a:rPr lang="en-US" dirty="0"/>
              <a:t> </a:t>
            </a:r>
            <a:r>
              <a:rPr lang="en-US" dirty="0" err="1"/>
              <a:t>terhadap</a:t>
            </a:r>
            <a:r>
              <a:rPr lang="en-US" dirty="0"/>
              <a:t> </a:t>
            </a:r>
            <a:r>
              <a:rPr lang="en-US" dirty="0" err="1"/>
              <a:t>berbagai</a:t>
            </a:r>
            <a:r>
              <a:rPr lang="en-US" dirty="0"/>
              <a:t> </a:t>
            </a:r>
            <a:r>
              <a:rPr lang="en-US" dirty="0" err="1"/>
              <a:t>sumber-sumber</a:t>
            </a:r>
            <a:r>
              <a:rPr lang="en-US" dirty="0"/>
              <a:t> </a:t>
            </a:r>
            <a:r>
              <a:rPr lang="en-US" dirty="0" err="1"/>
              <a:t>daya</a:t>
            </a:r>
            <a:r>
              <a:rPr lang="en-US" dirty="0"/>
              <a:t> yang </a:t>
            </a:r>
            <a:r>
              <a:rPr lang="en-US" dirty="0" err="1"/>
              <a:t>baru</a:t>
            </a:r>
            <a:r>
              <a:rPr lang="en-US" dirty="0"/>
              <a:t> </a:t>
            </a:r>
            <a:r>
              <a:rPr lang="en-US" dirty="0" err="1"/>
              <a:t>dan</a:t>
            </a:r>
            <a:r>
              <a:rPr lang="en-US" dirty="0"/>
              <a:t> yang </a:t>
            </a:r>
            <a:r>
              <a:rPr lang="en-US" dirty="0" err="1"/>
              <a:t>lebih</a:t>
            </a:r>
            <a:r>
              <a:rPr lang="en-US" dirty="0"/>
              <a:t> </a:t>
            </a:r>
            <a:r>
              <a:rPr lang="en-US" dirty="0" err="1"/>
              <a:t>murah</a:t>
            </a:r>
            <a:r>
              <a:rPr lang="en-US" dirty="0"/>
              <a:t>, </a:t>
            </a:r>
            <a:r>
              <a:rPr lang="en-US" dirty="0" err="1"/>
              <a:t>yaitu</a:t>
            </a:r>
            <a:r>
              <a:rPr lang="en-US" dirty="0"/>
              <a:t> </a:t>
            </a:r>
            <a:r>
              <a:rPr lang="en-US" dirty="0" err="1"/>
              <a:t>melalui</a:t>
            </a:r>
            <a:r>
              <a:rPr lang="en-US" dirty="0"/>
              <a:t> </a:t>
            </a:r>
            <a:r>
              <a:rPr lang="en-US" dirty="0" err="1"/>
              <a:t>ekspor</a:t>
            </a:r>
            <a:r>
              <a:rPr lang="en-US" dirty="0"/>
              <a:t>/</a:t>
            </a:r>
            <a:r>
              <a:rPr lang="en-US" dirty="0" err="1"/>
              <a:t>impor</a:t>
            </a:r>
            <a:r>
              <a:rPr lang="en-US" dirty="0" smtClean="0"/>
              <a:t>.</a:t>
            </a:r>
          </a:p>
          <a:p>
            <a:r>
              <a:rPr lang="en-US" b="1" dirty="0" err="1"/>
              <a:t>Masyarakat</a:t>
            </a:r>
            <a:r>
              <a:rPr lang="en-US" b="1" dirty="0"/>
              <a:t> </a:t>
            </a:r>
            <a:r>
              <a:rPr lang="en-US" b="1" dirty="0" err="1"/>
              <a:t>atau</a:t>
            </a:r>
            <a:r>
              <a:rPr lang="en-US" b="1" dirty="0"/>
              <a:t> </a:t>
            </a:r>
            <a:r>
              <a:rPr lang="en-US" b="1" dirty="0" err="1"/>
              <a:t>perorangan</a:t>
            </a:r>
            <a:r>
              <a:rPr lang="en-US" dirty="0" smtClean="0"/>
              <a:t>.</a:t>
            </a:r>
          </a:p>
          <a:p>
            <a:pPr marL="0" indent="0">
              <a:buNone/>
            </a:pPr>
            <a:r>
              <a:rPr lang="en-US" dirty="0" err="1" smtClean="0"/>
              <a:t>Masyarakat</a:t>
            </a:r>
            <a:r>
              <a:rPr lang="en-US" dirty="0" smtClean="0"/>
              <a:t> </a:t>
            </a:r>
            <a:r>
              <a:rPr lang="en-US" dirty="0" err="1"/>
              <a:t>atau</a:t>
            </a:r>
            <a:r>
              <a:rPr lang="en-US" dirty="0"/>
              <a:t> </a:t>
            </a:r>
            <a:r>
              <a:rPr lang="en-US" dirty="0" err="1"/>
              <a:t>perorangan</a:t>
            </a:r>
            <a:r>
              <a:rPr lang="en-US" dirty="0"/>
              <a:t> </a:t>
            </a:r>
            <a:r>
              <a:rPr lang="en-US" dirty="0" err="1"/>
              <a:t>dapat</a:t>
            </a:r>
            <a:r>
              <a:rPr lang="en-US" dirty="0"/>
              <a:t> </a:t>
            </a:r>
            <a:r>
              <a:rPr lang="en-US" dirty="0" err="1"/>
              <a:t>melakukan</a:t>
            </a:r>
            <a:r>
              <a:rPr lang="en-US" dirty="0"/>
              <a:t> </a:t>
            </a:r>
            <a:r>
              <a:rPr lang="en-US" dirty="0" err="1"/>
              <a:t>transaksi</a:t>
            </a:r>
            <a:r>
              <a:rPr lang="en-US" dirty="0"/>
              <a:t> </a:t>
            </a:r>
            <a:r>
              <a:rPr lang="en-US" dirty="0" err="1"/>
              <a:t>valuta</a:t>
            </a:r>
            <a:r>
              <a:rPr lang="en-US" dirty="0"/>
              <a:t> </a:t>
            </a:r>
            <a:r>
              <a:rPr lang="en-US" dirty="0" err="1"/>
              <a:t>asing</a:t>
            </a:r>
            <a:r>
              <a:rPr lang="en-US" dirty="0"/>
              <a:t> di </a:t>
            </a:r>
            <a:r>
              <a:rPr lang="en-US" dirty="0" smtClean="0"/>
              <a:t>   </a:t>
            </a:r>
            <a:r>
              <a:rPr lang="en-US" dirty="0" err="1" smtClean="0"/>
              <a:t>sebabkan</a:t>
            </a:r>
            <a:r>
              <a:rPr lang="en-US" dirty="0" smtClean="0"/>
              <a:t> </a:t>
            </a:r>
            <a:r>
              <a:rPr lang="en-US" dirty="0" err="1"/>
              <a:t>oleh</a:t>
            </a:r>
            <a:r>
              <a:rPr lang="en-US" dirty="0"/>
              <a:t> </a:t>
            </a:r>
            <a:r>
              <a:rPr lang="en-US" dirty="0" err="1"/>
              <a:t>beberapa</a:t>
            </a:r>
            <a:r>
              <a:rPr lang="en-US" dirty="0"/>
              <a:t> factor </a:t>
            </a:r>
            <a:r>
              <a:rPr lang="en-US" dirty="0" err="1"/>
              <a:t>yaitu</a:t>
            </a:r>
            <a:r>
              <a:rPr lang="en-US" dirty="0"/>
              <a:t>: </a:t>
            </a:r>
            <a:endParaRPr lang="en-US" dirty="0" smtClean="0"/>
          </a:p>
          <a:p>
            <a:pPr marL="0" indent="0">
              <a:buNone/>
            </a:pPr>
            <a:r>
              <a:rPr lang="en-US" dirty="0" smtClean="0"/>
              <a:t>• </a:t>
            </a:r>
            <a:r>
              <a:rPr lang="en-US" dirty="0" err="1"/>
              <a:t>kegiatan</a:t>
            </a:r>
            <a:r>
              <a:rPr lang="en-US" dirty="0"/>
              <a:t> </a:t>
            </a:r>
            <a:r>
              <a:rPr lang="en-US" dirty="0" err="1"/>
              <a:t>spekulasi</a:t>
            </a:r>
            <a:r>
              <a:rPr lang="en-US" dirty="0"/>
              <a:t>, </a:t>
            </a:r>
            <a:r>
              <a:rPr lang="en-US" dirty="0" err="1"/>
              <a:t>yaitu</a:t>
            </a:r>
            <a:r>
              <a:rPr lang="en-US" dirty="0"/>
              <a:t> </a:t>
            </a:r>
            <a:r>
              <a:rPr lang="en-US" dirty="0" err="1"/>
              <a:t>dengan</a:t>
            </a:r>
            <a:r>
              <a:rPr lang="en-US" dirty="0"/>
              <a:t> </a:t>
            </a:r>
            <a:r>
              <a:rPr lang="en-US" dirty="0" err="1"/>
              <a:t>memanfaatkan</a:t>
            </a:r>
            <a:r>
              <a:rPr lang="en-US" dirty="0"/>
              <a:t> </a:t>
            </a:r>
            <a:r>
              <a:rPr lang="en-US" dirty="0" err="1"/>
              <a:t>fluktuasipergerakan</a:t>
            </a:r>
            <a:r>
              <a:rPr lang="en-US" dirty="0"/>
              <a:t> </a:t>
            </a:r>
            <a:r>
              <a:rPr lang="en-US" dirty="0" err="1"/>
              <a:t>nilai</a:t>
            </a:r>
            <a:r>
              <a:rPr lang="en-US" dirty="0"/>
              <a:t> </a:t>
            </a:r>
            <a:r>
              <a:rPr lang="en-US" dirty="0" err="1"/>
              <a:t>valuta</a:t>
            </a:r>
            <a:r>
              <a:rPr lang="en-US" dirty="0"/>
              <a:t> </a:t>
            </a:r>
            <a:r>
              <a:rPr lang="en-US" dirty="0" err="1"/>
              <a:t>asing</a:t>
            </a:r>
            <a:r>
              <a:rPr lang="en-US" dirty="0"/>
              <a:t> </a:t>
            </a:r>
            <a:r>
              <a:rPr lang="en-US" dirty="0" err="1"/>
              <a:t>untuk</a:t>
            </a:r>
            <a:r>
              <a:rPr lang="en-US" dirty="0"/>
              <a:t> </a:t>
            </a:r>
            <a:r>
              <a:rPr lang="en-US" dirty="0" err="1"/>
              <a:t>memperoleh</a:t>
            </a:r>
            <a:r>
              <a:rPr lang="en-US" dirty="0"/>
              <a:t> </a:t>
            </a:r>
            <a:r>
              <a:rPr lang="en-US" dirty="0" err="1"/>
              <a:t>keuntungan</a:t>
            </a:r>
            <a:r>
              <a:rPr lang="en-US" dirty="0"/>
              <a:t>. </a:t>
            </a:r>
            <a:endParaRPr lang="en-US" dirty="0" smtClean="0"/>
          </a:p>
          <a:p>
            <a:pPr marL="0" indent="0">
              <a:buNone/>
            </a:pPr>
            <a:r>
              <a:rPr lang="en-US" dirty="0" smtClean="0"/>
              <a:t>• </a:t>
            </a:r>
            <a:r>
              <a:rPr lang="en-US" dirty="0" err="1"/>
              <a:t>Faktor</a:t>
            </a:r>
            <a:r>
              <a:rPr lang="en-US" dirty="0"/>
              <a:t> </a:t>
            </a:r>
            <a:r>
              <a:rPr lang="en-US" dirty="0" err="1"/>
              <a:t>kedua</a:t>
            </a:r>
            <a:r>
              <a:rPr lang="en-US" dirty="0"/>
              <a:t> </a:t>
            </a:r>
            <a:r>
              <a:rPr lang="en-US" dirty="0" err="1"/>
              <a:t>adalah</a:t>
            </a:r>
            <a:r>
              <a:rPr lang="en-US" dirty="0"/>
              <a:t> </a:t>
            </a:r>
            <a:r>
              <a:rPr lang="en-US" dirty="0" err="1"/>
              <a:t>kebutuhan</a:t>
            </a:r>
            <a:r>
              <a:rPr lang="en-US" dirty="0"/>
              <a:t> </a:t>
            </a:r>
            <a:r>
              <a:rPr lang="en-US" dirty="0" err="1"/>
              <a:t>konsumsi</a:t>
            </a:r>
            <a:r>
              <a:rPr lang="en-US" dirty="0"/>
              <a:t> </a:t>
            </a:r>
            <a:r>
              <a:rPr lang="en-US" dirty="0" err="1"/>
              <a:t>pada</a:t>
            </a:r>
            <a:r>
              <a:rPr lang="en-US" dirty="0"/>
              <a:t> </a:t>
            </a:r>
            <a:r>
              <a:rPr lang="en-US" dirty="0" err="1"/>
              <a:t>saat</a:t>
            </a:r>
            <a:r>
              <a:rPr lang="en-US" dirty="0"/>
              <a:t> </a:t>
            </a:r>
            <a:r>
              <a:rPr lang="en-US" dirty="0" err="1"/>
              <a:t>berada</a:t>
            </a:r>
            <a:r>
              <a:rPr lang="en-US" dirty="0"/>
              <a:t> di </a:t>
            </a:r>
            <a:r>
              <a:rPr lang="en-US" dirty="0" err="1"/>
              <a:t>luar</a:t>
            </a:r>
            <a:r>
              <a:rPr lang="en-US" dirty="0"/>
              <a:t> </a:t>
            </a:r>
            <a:r>
              <a:rPr lang="en-US" dirty="0" err="1"/>
              <a:t>negeri</a:t>
            </a:r>
            <a:r>
              <a:rPr lang="en-US" dirty="0"/>
              <a:t>.</a:t>
            </a:r>
          </a:p>
        </p:txBody>
      </p:sp>
    </p:spTree>
    <p:extLst>
      <p:ext uri="{BB962C8B-B14F-4D97-AF65-F5344CB8AC3E}">
        <p14:creationId xmlns:p14="http://schemas.microsoft.com/office/powerpoint/2010/main" val="20109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a:t>Bank </a:t>
            </a:r>
            <a:r>
              <a:rPr lang="en-US" b="1" dirty="0" smtClean="0"/>
              <a:t>Global</a:t>
            </a:r>
          </a:p>
          <a:p>
            <a:r>
              <a:rPr lang="en-US" dirty="0"/>
              <a:t>Bank </a:t>
            </a:r>
            <a:r>
              <a:rPr lang="en-US" dirty="0" err="1"/>
              <a:t>menguasai</a:t>
            </a:r>
            <a:r>
              <a:rPr lang="en-US" dirty="0"/>
              <a:t> </a:t>
            </a:r>
            <a:r>
              <a:rPr lang="en-US" dirty="0" err="1"/>
              <a:t>penyimpanan</a:t>
            </a:r>
            <a:r>
              <a:rPr lang="en-US" dirty="0"/>
              <a:t> </a:t>
            </a:r>
            <a:r>
              <a:rPr lang="en-US" dirty="0" err="1"/>
              <a:t>uang</a:t>
            </a:r>
            <a:r>
              <a:rPr lang="en-US" dirty="0"/>
              <a:t> yang </a:t>
            </a:r>
            <a:r>
              <a:rPr lang="en-US" dirty="0" err="1"/>
              <a:t>pertama</a:t>
            </a:r>
            <a:r>
              <a:rPr lang="en-US" dirty="0"/>
              <a:t> </a:t>
            </a:r>
            <a:r>
              <a:rPr lang="en-US" dirty="0" err="1"/>
              <a:t>berasal</a:t>
            </a:r>
            <a:r>
              <a:rPr lang="en-US" dirty="0"/>
              <a:t> </a:t>
            </a:r>
            <a:r>
              <a:rPr lang="en-US" dirty="0" err="1"/>
              <a:t>dari</a:t>
            </a:r>
            <a:r>
              <a:rPr lang="en-US" dirty="0"/>
              <a:t> </a:t>
            </a:r>
            <a:r>
              <a:rPr lang="en-US" dirty="0" err="1"/>
              <a:t>penabung</a:t>
            </a:r>
            <a:r>
              <a:rPr lang="en-US" dirty="0"/>
              <a:t> </a:t>
            </a:r>
            <a:r>
              <a:rPr lang="en-US" dirty="0" err="1"/>
              <a:t>dan</a:t>
            </a:r>
            <a:r>
              <a:rPr lang="en-US" dirty="0"/>
              <a:t> </a:t>
            </a:r>
            <a:r>
              <a:rPr lang="en-US" dirty="0" err="1"/>
              <a:t>membayar</a:t>
            </a:r>
            <a:r>
              <a:rPr lang="en-US" dirty="0"/>
              <a:t> </a:t>
            </a:r>
            <a:r>
              <a:rPr lang="en-US" dirty="0" err="1"/>
              <a:t>bunga</a:t>
            </a:r>
            <a:r>
              <a:rPr lang="en-US" dirty="0"/>
              <a:t> </a:t>
            </a:r>
            <a:r>
              <a:rPr lang="en-US" dirty="0" err="1"/>
              <a:t>mereka</a:t>
            </a:r>
            <a:r>
              <a:rPr lang="en-US" dirty="0"/>
              <a:t>. Bank </a:t>
            </a:r>
            <a:r>
              <a:rPr lang="en-US" dirty="0" err="1"/>
              <a:t>juga</a:t>
            </a:r>
            <a:r>
              <a:rPr lang="en-US" dirty="0"/>
              <a:t> </a:t>
            </a:r>
            <a:r>
              <a:rPr lang="en-US" dirty="0" err="1"/>
              <a:t>mendapatkan</a:t>
            </a:r>
            <a:r>
              <a:rPr lang="en-US" dirty="0"/>
              <a:t> </a:t>
            </a:r>
            <a:r>
              <a:rPr lang="en-US" dirty="0" err="1"/>
              <a:t>uang</a:t>
            </a:r>
            <a:r>
              <a:rPr lang="en-US" dirty="0"/>
              <a:t> </a:t>
            </a:r>
            <a:r>
              <a:rPr lang="en-US" dirty="0" err="1"/>
              <a:t>dari</a:t>
            </a:r>
            <a:r>
              <a:rPr lang="en-US" dirty="0"/>
              <a:t> para </a:t>
            </a:r>
            <a:r>
              <a:rPr lang="en-US" dirty="0" err="1"/>
              <a:t>penabung</a:t>
            </a:r>
            <a:r>
              <a:rPr lang="en-US" dirty="0"/>
              <a:t> yang </a:t>
            </a:r>
            <a:r>
              <a:rPr lang="en-US" dirty="0" err="1"/>
              <a:t>meminjam</a:t>
            </a:r>
            <a:r>
              <a:rPr lang="en-US" dirty="0"/>
              <a:t>. </a:t>
            </a:r>
            <a:r>
              <a:rPr lang="en-US" dirty="0" err="1"/>
              <a:t>Untuk</a:t>
            </a:r>
            <a:r>
              <a:rPr lang="en-US" dirty="0"/>
              <a:t> </a:t>
            </a:r>
            <a:r>
              <a:rPr lang="en-US" dirty="0" err="1"/>
              <a:t>membuat</a:t>
            </a:r>
            <a:r>
              <a:rPr lang="en-US" dirty="0"/>
              <a:t> </a:t>
            </a:r>
            <a:r>
              <a:rPr lang="en-US" dirty="0" err="1"/>
              <a:t>laba</a:t>
            </a:r>
            <a:r>
              <a:rPr lang="en-US" dirty="0"/>
              <a:t>, bank </a:t>
            </a:r>
            <a:r>
              <a:rPr lang="en-US" dirty="0" err="1"/>
              <a:t>memberikan</a:t>
            </a:r>
            <a:r>
              <a:rPr lang="en-US" dirty="0"/>
              <a:t> </a:t>
            </a:r>
            <a:r>
              <a:rPr lang="en-US" dirty="0" err="1"/>
              <a:t>biaya</a:t>
            </a:r>
            <a:r>
              <a:rPr lang="en-US" dirty="0"/>
              <a:t> </a:t>
            </a:r>
            <a:r>
              <a:rPr lang="en-US" dirty="0" err="1"/>
              <a:t>pinjaman</a:t>
            </a:r>
            <a:r>
              <a:rPr lang="en-US" dirty="0"/>
              <a:t> yang </a:t>
            </a:r>
            <a:r>
              <a:rPr lang="en-US" dirty="0" err="1"/>
              <a:t>tinggi</a:t>
            </a:r>
            <a:r>
              <a:rPr lang="en-US" dirty="0"/>
              <a:t> </a:t>
            </a:r>
            <a:r>
              <a:rPr lang="en-US" dirty="0" err="1"/>
              <a:t>untuk</a:t>
            </a:r>
            <a:r>
              <a:rPr lang="en-US" dirty="0"/>
              <a:t> </a:t>
            </a:r>
            <a:r>
              <a:rPr lang="en-US" dirty="0" err="1"/>
              <a:t>dibayar</a:t>
            </a:r>
            <a:r>
              <a:rPr lang="en-US" dirty="0"/>
              <a:t> </a:t>
            </a:r>
            <a:r>
              <a:rPr lang="en-US" dirty="0" err="1"/>
              <a:t>penabung</a:t>
            </a:r>
            <a:r>
              <a:rPr lang="en-US" dirty="0"/>
              <a:t>. </a:t>
            </a:r>
            <a:r>
              <a:rPr lang="en-US" dirty="0" err="1"/>
              <a:t>Jika</a:t>
            </a:r>
            <a:r>
              <a:rPr lang="en-US" dirty="0"/>
              <a:t> bank </a:t>
            </a:r>
            <a:r>
              <a:rPr lang="en-US" dirty="0" err="1"/>
              <a:t>meminjamkan</a:t>
            </a:r>
            <a:r>
              <a:rPr lang="en-US" dirty="0"/>
              <a:t> </a:t>
            </a:r>
            <a:r>
              <a:rPr lang="en-US" dirty="0" err="1"/>
              <a:t>semua</a:t>
            </a:r>
            <a:r>
              <a:rPr lang="en-US" dirty="0"/>
              <a:t> </a:t>
            </a:r>
            <a:r>
              <a:rPr lang="en-US" dirty="0" err="1"/>
              <a:t>uang</a:t>
            </a:r>
            <a:r>
              <a:rPr lang="en-US" dirty="0"/>
              <a:t> </a:t>
            </a:r>
            <a:r>
              <a:rPr lang="en-US" dirty="0" err="1"/>
              <a:t>penyetor</a:t>
            </a:r>
            <a:r>
              <a:rPr lang="en-US" dirty="0"/>
              <a:t> </a:t>
            </a:r>
            <a:r>
              <a:rPr lang="en-US" dirty="0" err="1"/>
              <a:t>pada</a:t>
            </a:r>
            <a:r>
              <a:rPr lang="en-US" dirty="0"/>
              <a:t> orang lain, </a:t>
            </a:r>
            <a:r>
              <a:rPr lang="en-US" dirty="0" err="1"/>
              <a:t>mereka</a:t>
            </a:r>
            <a:r>
              <a:rPr lang="en-US" dirty="0"/>
              <a:t> </a:t>
            </a:r>
            <a:r>
              <a:rPr lang="en-US" dirty="0" err="1"/>
              <a:t>tidak</a:t>
            </a:r>
            <a:r>
              <a:rPr lang="en-US" dirty="0"/>
              <a:t> </a:t>
            </a:r>
            <a:r>
              <a:rPr lang="en-US" dirty="0" err="1"/>
              <a:t>pernah</a:t>
            </a:r>
            <a:r>
              <a:rPr lang="en-US" dirty="0"/>
              <a:t> </a:t>
            </a:r>
            <a:r>
              <a:rPr lang="en-US" dirty="0" err="1"/>
              <a:t>memiliki</a:t>
            </a:r>
            <a:r>
              <a:rPr lang="en-US" dirty="0"/>
              <a:t> </a:t>
            </a:r>
            <a:r>
              <a:rPr lang="en-US" dirty="0" err="1"/>
              <a:t>cukup</a:t>
            </a:r>
            <a:r>
              <a:rPr lang="en-US" dirty="0"/>
              <a:t> </a:t>
            </a:r>
            <a:r>
              <a:rPr lang="en-US" dirty="0" err="1"/>
              <a:t>uang</a:t>
            </a:r>
            <a:r>
              <a:rPr lang="en-US" dirty="0"/>
              <a:t> yang </a:t>
            </a:r>
            <a:r>
              <a:rPr lang="en-US" dirty="0" err="1"/>
              <a:t>tersedia</a:t>
            </a:r>
            <a:r>
              <a:rPr lang="en-US" dirty="0"/>
              <a:t> di </a:t>
            </a:r>
            <a:r>
              <a:rPr lang="en-US" dirty="0" err="1"/>
              <a:t>suatu</a:t>
            </a:r>
            <a:r>
              <a:rPr lang="en-US" dirty="0"/>
              <a:t> </a:t>
            </a:r>
            <a:r>
              <a:rPr lang="en-US" dirty="0" err="1"/>
              <a:t>waktu</a:t>
            </a:r>
            <a:r>
              <a:rPr lang="en-US" dirty="0"/>
              <a:t>.</a:t>
            </a:r>
          </a:p>
        </p:txBody>
      </p:sp>
    </p:spTree>
    <p:extLst>
      <p:ext uri="{BB962C8B-B14F-4D97-AF65-F5344CB8AC3E}">
        <p14:creationId xmlns:p14="http://schemas.microsoft.com/office/powerpoint/2010/main" val="2797402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id-ID" dirty="0"/>
              <a:t>Perbedaan antara kepentingan bank yang membayar deposito dan bunga yang dibebankan peminjam disebut </a:t>
            </a:r>
            <a:r>
              <a:rPr lang="id-ID" b="1" dirty="0"/>
              <a:t>Spread</a:t>
            </a:r>
            <a:r>
              <a:rPr lang="id-ID" dirty="0"/>
              <a:t>. </a:t>
            </a:r>
            <a:endParaRPr lang="en-US" dirty="0" smtClean="0"/>
          </a:p>
          <a:p>
            <a:r>
              <a:rPr lang="id-ID" dirty="0" smtClean="0"/>
              <a:t>Dalam </a:t>
            </a:r>
            <a:r>
              <a:rPr lang="id-ID" dirty="0"/>
              <a:t>pasar mata uang eropa, bagaimanapun, bunga deposito bank lebih tinggi dan bunga pinjaman lebih rendah. Tingkat bunga deposito dan pinjaman mata uang eropa sering dikutip berdasarkan penilaian yang ditawarkan oleh bank London, sekitar 50% transaksi mata uang eropa berlangsung di London. </a:t>
            </a:r>
            <a:endParaRPr lang="en-US" dirty="0" smtClean="0"/>
          </a:p>
          <a:p>
            <a:r>
              <a:rPr lang="id-ID" b="1" dirty="0" smtClean="0"/>
              <a:t>London </a:t>
            </a:r>
            <a:r>
              <a:rPr lang="id-ID" b="1" dirty="0"/>
              <a:t>Interbank Bid Rate (LIBID)</a:t>
            </a:r>
            <a:r>
              <a:rPr lang="id-ID" dirty="0"/>
              <a:t> adalah Suku bungan London membayar bank lain untuk membuat deposito dalam mata uang eropa. </a:t>
            </a:r>
            <a:endParaRPr lang="en-US" dirty="0" smtClean="0"/>
          </a:p>
          <a:p>
            <a:r>
              <a:rPr lang="id-ID" b="1" dirty="0" smtClean="0"/>
              <a:t>London </a:t>
            </a:r>
            <a:r>
              <a:rPr lang="id-ID" b="1" dirty="0"/>
              <a:t>Interbank Offer Rate (LIBOR)</a:t>
            </a:r>
            <a:r>
              <a:rPr lang="id-ID" dirty="0"/>
              <a:t> adalah suku bunga bank London yang bersedia untuk mengisi pinjaman bank lain dalam mata uang eropa. Tingkatan bahwa perusahaan menerima ketika mereka meminjam mata uang eropa lebih tinggi dari pada biaya LIBOR kepada bank lain.</a:t>
            </a:r>
            <a:endParaRPr lang="en-US" dirty="0"/>
          </a:p>
        </p:txBody>
      </p:sp>
    </p:spTree>
    <p:extLst>
      <p:ext uri="{BB962C8B-B14F-4D97-AF65-F5344CB8AC3E}">
        <p14:creationId xmlns:p14="http://schemas.microsoft.com/office/powerpoint/2010/main" val="3534626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P</a:t>
            </a:r>
            <a:r>
              <a:rPr lang="id-ID" b="1" dirty="0" smtClean="0"/>
              <a:t>asar </a:t>
            </a:r>
            <a:r>
              <a:rPr lang="id-ID" b="1" dirty="0"/>
              <a:t>Obligasi Internasional </a:t>
            </a:r>
            <a:endParaRPr lang="en-US" b="1" dirty="0" smtClean="0"/>
          </a:p>
          <a:p>
            <a:pPr marL="0" indent="0">
              <a:buNone/>
            </a:pPr>
            <a:r>
              <a:rPr lang="en-US" dirty="0" smtClean="0"/>
              <a:t>A</a:t>
            </a:r>
            <a:r>
              <a:rPr lang="id-ID" dirty="0" smtClean="0"/>
              <a:t>da </a:t>
            </a:r>
            <a:r>
              <a:rPr lang="id-ID" dirty="0"/>
              <a:t>beberapa jenis obligasi internasional yang diterbitkan oleh MNC mencakup obligasi luar negeri, obligasi eropa, dan obligasi sedunia</a:t>
            </a:r>
            <a:r>
              <a:rPr lang="id-ID" dirty="0" smtClean="0"/>
              <a:t>.</a:t>
            </a:r>
            <a:endParaRPr lang="en-US" dirty="0" smtClean="0"/>
          </a:p>
          <a:p>
            <a:pPr marL="0" indent="0">
              <a:buNone/>
            </a:pPr>
            <a:r>
              <a:rPr lang="id-ID" dirty="0"/>
              <a:t>Saat perusahaan luar negeri menerbitkan obligasi didalam mata uang lokal. Obligasi ini disebut </a:t>
            </a:r>
            <a:r>
              <a:rPr lang="id-ID" b="1" dirty="0"/>
              <a:t>Obligasi Luar Negeri</a:t>
            </a:r>
            <a:r>
              <a:rPr lang="id-ID" dirty="0"/>
              <a:t>. Sebagai contoh, jika perusahaan US menerbitkan obligasi di Japan dalam mata uang Japan, ini disebut obligasi luar negeri. </a:t>
            </a:r>
            <a:endParaRPr lang="en-US" dirty="0" smtClean="0"/>
          </a:p>
          <a:p>
            <a:pPr marL="0" indent="0">
              <a:buNone/>
            </a:pPr>
            <a:r>
              <a:rPr lang="id-ID" b="1" dirty="0" smtClean="0"/>
              <a:t>Obligasi </a:t>
            </a:r>
            <a:r>
              <a:rPr lang="id-ID" b="1" dirty="0"/>
              <a:t>Eropa</a:t>
            </a:r>
            <a:r>
              <a:rPr lang="id-ID" dirty="0"/>
              <a:t> seperti halnya dollar Eropa, maksudnya adalah beberapa obligasi yang diterbitkan dalam mata uang lain dari mata uang lokal disebut Obligasi Eropa. Sebagai contoh, MNC mungkin menerbitkan obligasi dalam mata uang yen di Britain dan ini akan menjadi Obligasi Eropa. </a:t>
            </a:r>
            <a:endParaRPr lang="en-US" dirty="0" smtClean="0"/>
          </a:p>
          <a:p>
            <a:pPr marL="0" indent="0">
              <a:buNone/>
            </a:pPr>
            <a:r>
              <a:rPr lang="id-ID" b="1" dirty="0" smtClean="0"/>
              <a:t>Obligasi </a:t>
            </a:r>
            <a:r>
              <a:rPr lang="id-ID" b="1" dirty="0"/>
              <a:t>Dunia</a:t>
            </a:r>
            <a:r>
              <a:rPr lang="id-ID" dirty="0"/>
              <a:t> serupa dengan Obligasi Eropa tetapi dikeluarkan dalam beberapa mata uang sekaligus, yang mana termasuk mata uang negara dimana obligasi tersebut dikeluarkan.</a:t>
            </a:r>
            <a:endParaRPr lang="en-US" dirty="0"/>
          </a:p>
        </p:txBody>
      </p:sp>
    </p:spTree>
    <p:extLst>
      <p:ext uri="{BB962C8B-B14F-4D97-AF65-F5344CB8AC3E}">
        <p14:creationId xmlns:p14="http://schemas.microsoft.com/office/powerpoint/2010/main" val="3922265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id-ID" b="1" dirty="0"/>
              <a:t>Pasar Saham </a:t>
            </a:r>
            <a:r>
              <a:rPr lang="id-ID" b="1" dirty="0" smtClean="0"/>
              <a:t>Global</a:t>
            </a:r>
            <a:endParaRPr lang="en-US" b="1" dirty="0" smtClean="0"/>
          </a:p>
          <a:p>
            <a:r>
              <a:rPr lang="en-US" dirty="0" smtClean="0"/>
              <a:t>D</a:t>
            </a:r>
            <a:r>
              <a:rPr lang="id-ID" dirty="0" smtClean="0"/>
              <a:t>engan </a:t>
            </a:r>
            <a:r>
              <a:rPr lang="id-ID" dirty="0"/>
              <a:t>obligasi, MNC membutuhkan modal untuk dapat mengeluarkan saham atau ekuitas dalam perusahaan, tidak hanya di negara sendiri tetapi juga di negara asing</a:t>
            </a:r>
            <a:r>
              <a:rPr lang="id-ID" dirty="0" smtClean="0"/>
              <a:t>.</a:t>
            </a:r>
            <a:endParaRPr lang="en-US" dirty="0" smtClean="0"/>
          </a:p>
          <a:p>
            <a:r>
              <a:rPr lang="id-ID" dirty="0" smtClean="0"/>
              <a:t> </a:t>
            </a:r>
            <a:r>
              <a:rPr lang="id-ID" dirty="0"/>
              <a:t>Kebanyakan perusahaan mengeluarkan saham atau menjual bagian ekuitas perusahaan mereka pada pertukaran saham yang terletak di dalam negara mereka</a:t>
            </a:r>
            <a:r>
              <a:rPr lang="id-ID" dirty="0" smtClean="0"/>
              <a:t>.</a:t>
            </a:r>
            <a:endParaRPr lang="en-US" dirty="0" smtClean="0"/>
          </a:p>
          <a:p>
            <a:r>
              <a:rPr lang="id-ID" dirty="0"/>
              <a:t>Ini sesuai dan pimpinan merasa lebih senang berhadapan dengan pasar-pasar dalam negeri dan kebudayaan mereka</a:t>
            </a:r>
            <a:r>
              <a:rPr lang="id-ID" dirty="0" smtClean="0"/>
              <a:t>.</a:t>
            </a:r>
            <a:endParaRPr lang="en-US" dirty="0" smtClean="0"/>
          </a:p>
          <a:p>
            <a:r>
              <a:rPr lang="id-ID" dirty="0" smtClean="0"/>
              <a:t> </a:t>
            </a:r>
            <a:r>
              <a:rPr lang="id-ID" dirty="0"/>
              <a:t>Bagaimanapun, dunia lebih melihat perusahaan-perusahaan yang menerbitkan saham diluar negara mereka.</a:t>
            </a:r>
            <a:endParaRPr lang="en-US" dirty="0" smtClean="0"/>
          </a:p>
          <a:p>
            <a:endParaRPr lang="en-US" dirty="0"/>
          </a:p>
        </p:txBody>
      </p:sp>
    </p:spTree>
    <p:extLst>
      <p:ext uri="{BB962C8B-B14F-4D97-AF65-F5344CB8AC3E}">
        <p14:creationId xmlns:p14="http://schemas.microsoft.com/office/powerpoint/2010/main" val="3525608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id-ID" dirty="0"/>
              <a:t>Ada beberapa alasan mengapa perusahaan mendaftar saham mereka dalam pertukaran luar </a:t>
            </a:r>
            <a:r>
              <a:rPr lang="id-ID" dirty="0" smtClean="0"/>
              <a:t>negeri</a:t>
            </a:r>
            <a:r>
              <a:rPr lang="en-US" dirty="0"/>
              <a:t> </a:t>
            </a:r>
            <a:r>
              <a:rPr lang="en-US" dirty="0" smtClean="0"/>
              <a:t>:</a:t>
            </a:r>
          </a:p>
          <a:p>
            <a:r>
              <a:rPr lang="id-ID" dirty="0"/>
              <a:t>Bank Deposito sebagai pemegang persediaan saham dan kemudian mengeluarkan sertifikat. Penerimaan deposito lebih dikenal dengan </a:t>
            </a:r>
            <a:r>
              <a:rPr lang="id-ID" b="1" dirty="0"/>
              <a:t>America Depository Receipt ( ADR )</a:t>
            </a:r>
            <a:r>
              <a:rPr lang="id-ID" dirty="0"/>
              <a:t>, dimana perusahaan luar negeri menjual persediaan tidak langsungnya dan meningkatkan modal di US</a:t>
            </a:r>
            <a:r>
              <a:rPr lang="id-ID" dirty="0" smtClean="0"/>
              <a:t>.</a:t>
            </a:r>
            <a:endParaRPr lang="en-US" dirty="0" smtClean="0"/>
          </a:p>
          <a:p>
            <a:r>
              <a:rPr lang="id-ID" dirty="0"/>
              <a:t>Penerimaan deposito lain termasuk </a:t>
            </a:r>
            <a:r>
              <a:rPr lang="id-ID" b="1" dirty="0"/>
              <a:t>Global Depository Receipt ( GDR </a:t>
            </a:r>
            <a:r>
              <a:rPr lang="id-ID" b="1" dirty="0" smtClean="0"/>
              <a:t>)</a:t>
            </a:r>
            <a:r>
              <a:rPr lang="id-ID" dirty="0"/>
              <a:t> GDR sama dengan ADR, kecuali saat mereka melakukan perdagangan di beberapa negara. Contohnya, terkadang perusahaan pelitur menjelaskan tentang keunggulan GDR di Eropa dan US. Ketika DR menggunakan harga di Euro, maka disebut European Depository Receipt ( EDR ). Begitu juga perusahaan di China, maka mereka akan menggunakan Chinese Depository Receipt ( CDR ) untuk meningkatkan modal. </a:t>
            </a:r>
            <a:endParaRPr lang="en-US" b="1" dirty="0" smtClean="0"/>
          </a:p>
          <a:p>
            <a:endParaRPr lang="en-US" dirty="0"/>
          </a:p>
        </p:txBody>
      </p:sp>
    </p:spTree>
    <p:extLst>
      <p:ext uri="{BB962C8B-B14F-4D97-AF65-F5344CB8AC3E}">
        <p14:creationId xmlns:p14="http://schemas.microsoft.com/office/powerpoint/2010/main" val="174631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Perubahan Masa Depan Untuk Pasar Saham Dunia</a:t>
            </a:r>
            <a:endParaRPr lang="en-US" dirty="0"/>
          </a:p>
        </p:txBody>
      </p:sp>
      <p:sp>
        <p:nvSpPr>
          <p:cNvPr id="3" name="Content Placeholder 2"/>
          <p:cNvSpPr>
            <a:spLocks noGrp="1"/>
          </p:cNvSpPr>
          <p:nvPr>
            <p:ph idx="1"/>
          </p:nvPr>
        </p:nvSpPr>
        <p:spPr/>
        <p:txBody>
          <a:bodyPr/>
          <a:lstStyle/>
          <a:p>
            <a:r>
              <a:rPr lang="id-ID" dirty="0"/>
              <a:t>Banyak perusahaan di ekonomi dunia masa kini. Pasar saham juga menjadi lebih terhubung secara global dan terkonsentrasi. Krisis keuangan US di tahun 2008 hampir mengalami penurunan di harga saham US, dan diikuti dalam hitungan jam dari pasar saham di dunia. Dipenjumlahan, melebihi hubungan keuangan, hubungan organisasi mengalami perkembangan yang baik. Contoh di tahun 2007, pertukaran saham New York diperoleh pertukaran dengan Paris Euronext NV</a:t>
            </a:r>
            <a:r>
              <a:rPr lang="id-ID" dirty="0" smtClean="0"/>
              <a:t>.</a:t>
            </a:r>
            <a:endParaRPr lang="en-US" dirty="0" smtClean="0"/>
          </a:p>
          <a:p>
            <a:r>
              <a:rPr lang="id-ID" dirty="0"/>
              <a:t>Di tahun yang sama, pertukaran saham New York juga diperoleh 20% pemilik di pertukaran terbesar India, pertukaran saham nasional. Langkah awal untuk penggabungan, pertukaran saham Tokyo dan New York memberitahukan sebuah persekutuan di tahun yang sama untuk menawarkan keadaan produk keuangan dan saling mendaftarkan.</a:t>
            </a:r>
            <a:endParaRPr lang="en-US" dirty="0"/>
          </a:p>
        </p:txBody>
      </p:sp>
    </p:spTree>
    <p:extLst>
      <p:ext uri="{BB962C8B-B14F-4D97-AF65-F5344CB8AC3E}">
        <p14:creationId xmlns:p14="http://schemas.microsoft.com/office/powerpoint/2010/main" val="919262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id-ID" dirty="0"/>
              <a:t>Batas penggabungan antara pasar-pasar saham dapat membuat MNC pasar saham pada hak kepemilikan mereka. Dengan kehadiran di berbagai negara, pertukaran saham nasional yang lalu akan menarik investor dari berbagai negara</a:t>
            </a:r>
            <a:r>
              <a:rPr lang="id-ID" dirty="0" smtClean="0"/>
              <a:t>.</a:t>
            </a:r>
            <a:endParaRPr lang="en-US" dirty="0" smtClean="0"/>
          </a:p>
          <a:p>
            <a:r>
              <a:rPr lang="id-ID" dirty="0"/>
              <a:t>Dengan ini kondisi ekonomi lokal akan memiliki dampak yang lebih rendah dalam menarik investor karena pertukaran multinasional seperti MNC, dapat menemukan kondisi yang lebih baik.</a:t>
            </a:r>
            <a:endParaRPr lang="en-US" dirty="0"/>
          </a:p>
        </p:txBody>
      </p:sp>
    </p:spTree>
    <p:extLst>
      <p:ext uri="{BB962C8B-B14F-4D97-AF65-F5344CB8AC3E}">
        <p14:creationId xmlns:p14="http://schemas.microsoft.com/office/powerpoint/2010/main" val="717690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a:t>
            </a:r>
            <a:r>
              <a:rPr lang="id-ID" dirty="0" smtClean="0"/>
              <a:t>ni </a:t>
            </a:r>
            <a:r>
              <a:rPr lang="id-ID" dirty="0"/>
              <a:t>berarti perusahaan mereka dapat meningkatkan akses untuk pasar modal dunia tanpa meningalkan rumah di negaranya. Manajer juga tidak harus belajar mengoperasikan pertukaran luar negeri karena mereka dapat melakukan satu perhentian pembayaran global pada satu pertukaran. Daftar dipertukaran multinasional dapat menarik investor dari mana pun di dunia</a:t>
            </a:r>
            <a:r>
              <a:rPr lang="id-ID" dirty="0" smtClean="0"/>
              <a:t>.</a:t>
            </a:r>
            <a:endParaRPr lang="en-US" dirty="0" smtClean="0"/>
          </a:p>
          <a:p>
            <a:r>
              <a:rPr lang="id-ID" dirty="0"/>
              <a:t>perusahaan yang mencari keuntungan dari meningkatkan modal tanpa memperhatikan kondisi ekonomi lokal, sehingga para investor dapat berbelanja untuk sahamnya di perusahaan-perusahaan terbaik di dunia tanpa mempedulikan perusahaan nasional. </a:t>
            </a:r>
            <a:endParaRPr lang="en-US" dirty="0"/>
          </a:p>
        </p:txBody>
      </p:sp>
    </p:spTree>
    <p:extLst>
      <p:ext uri="{BB962C8B-B14F-4D97-AF65-F5344CB8AC3E}">
        <p14:creationId xmlns:p14="http://schemas.microsoft.com/office/powerpoint/2010/main" val="17429003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PERKEMBANGAN PASAR MODAL INTERNASIONAL</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KEGIATAN LINTAS BATAS (CROSS BORDER ACTIVITIES) </a:t>
            </a:r>
          </a:p>
          <a:p>
            <a:r>
              <a:rPr lang="en-US" dirty="0"/>
              <a:t>KEMAJUAN TEHNOLOGI INFORMASI TELAH MEMBAWA </a:t>
            </a:r>
            <a:br>
              <a:rPr lang="en-US" dirty="0"/>
            </a:br>
            <a:r>
              <a:rPr lang="en-US" dirty="0"/>
              <a:t>PENGARUH PENTING DI BIDANG PASAR MODAL </a:t>
            </a:r>
          </a:p>
          <a:p>
            <a:r>
              <a:rPr lang="en-US" dirty="0"/>
              <a:t>POLA INVESTASI </a:t>
            </a:r>
          </a:p>
          <a:p>
            <a:r>
              <a:rPr lang="en-US" dirty="0"/>
              <a:t>DALAM ERA GLOBALISASI, POLA INVESTASI AKAN </a:t>
            </a:r>
            <a:br>
              <a:rPr lang="en-US" dirty="0"/>
            </a:br>
            <a:r>
              <a:rPr lang="en-US" dirty="0"/>
              <a:t>BERGESER DARI INVESTASI MELALUI OFFICIAL </a:t>
            </a:r>
            <a:br>
              <a:rPr lang="en-US" dirty="0"/>
            </a:br>
            <a:r>
              <a:rPr lang="en-US" dirty="0"/>
              <a:t>DEVELOPMENT ASSISTANCE (ODA) DAN FOREIGN DIRECT </a:t>
            </a:r>
            <a:br>
              <a:rPr lang="en-US" dirty="0"/>
            </a:br>
            <a:r>
              <a:rPr lang="en-US" dirty="0"/>
              <a:t>INVESTMENT (FDI) KE POLA PORTFOLIO INVESTMENT.</a:t>
            </a:r>
          </a:p>
          <a:p>
            <a:endParaRPr lang="en-US" dirty="0"/>
          </a:p>
        </p:txBody>
      </p:sp>
    </p:spTree>
    <p:extLst>
      <p:ext uri="{BB962C8B-B14F-4D97-AF65-F5344CB8AC3E}">
        <p14:creationId xmlns:p14="http://schemas.microsoft.com/office/powerpoint/2010/main" val="2471349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a:t>PENEGAKAN HUKUM </a:t>
            </a:r>
          </a:p>
          <a:p>
            <a:r>
              <a:rPr lang="en-US" dirty="0"/>
              <a:t>INTERNASIONALISASI PASAR MODAL MENUNTUT ADANYA </a:t>
            </a:r>
            <a:br>
              <a:rPr lang="en-US" dirty="0"/>
            </a:br>
            <a:r>
              <a:rPr lang="en-US" dirty="0"/>
              <a:t>KEPASTIAN HUKUM YANG LEBIH BESAR </a:t>
            </a:r>
          </a:p>
          <a:p>
            <a:r>
              <a:rPr lang="en-US" dirty="0"/>
              <a:t>INOVASI PRODUK-PRODUK KEUANGAN </a:t>
            </a:r>
          </a:p>
          <a:p>
            <a:r>
              <a:rPr lang="en-US" dirty="0"/>
              <a:t>SALAH SATU CIRI PASAR MODAL YANG MAJU DAN MODERN </a:t>
            </a:r>
            <a:br>
              <a:rPr lang="en-US" dirty="0"/>
            </a:br>
            <a:r>
              <a:rPr lang="en-US" dirty="0"/>
              <a:t>ADALAH PASAR MODAL YANG MAMPU UNTUK MELAHIRKAN </a:t>
            </a:r>
            <a:br>
              <a:rPr lang="en-US" dirty="0"/>
            </a:br>
            <a:r>
              <a:rPr lang="en-US" dirty="0"/>
              <a:t>PRODUK-PRODUK YANG INOVATIF DAN MEMENUHI </a:t>
            </a:r>
            <a:br>
              <a:rPr lang="en-US" dirty="0"/>
            </a:br>
            <a:r>
              <a:rPr lang="en-US" dirty="0"/>
              <a:t>KEBUTUHAN EMITEN DAN INVESTOR </a:t>
            </a:r>
          </a:p>
          <a:p>
            <a:r>
              <a:rPr lang="en-US" dirty="0"/>
              <a:t>MENINGKATNYA KERJASAMA INTERNASIONAL </a:t>
            </a:r>
          </a:p>
          <a:p>
            <a:r>
              <a:rPr lang="en-US" dirty="0"/>
              <a:t>TERINTEGRASINYA PASAR DALAM ERA GLOBALISASI, </a:t>
            </a:r>
            <a:br>
              <a:rPr lang="en-US" dirty="0"/>
            </a:br>
            <a:r>
              <a:rPr lang="en-US" dirty="0"/>
              <a:t>MAKA KERJASAMA ANTAR BANYAK NEGARA AKAN SEMAKIN </a:t>
            </a:r>
            <a:br>
              <a:rPr lang="en-US" dirty="0"/>
            </a:br>
            <a:r>
              <a:rPr lang="en-US" dirty="0"/>
              <a:t>MENINGKAT. KERJASAMA INI AKAN BANYAK DILAKUKAN </a:t>
            </a:r>
            <a:br>
              <a:rPr lang="en-US" dirty="0"/>
            </a:br>
            <a:r>
              <a:rPr lang="en-US" dirty="0"/>
              <a:t>BAIK OLEH PIHAK SWASTA (OTORITAS BURSA) MAUPUN </a:t>
            </a:r>
            <a:br>
              <a:rPr lang="en-US" dirty="0"/>
            </a:br>
            <a:r>
              <a:rPr lang="en-US" dirty="0"/>
              <a:t>PEMERINTAH</a:t>
            </a:r>
          </a:p>
          <a:p>
            <a:endParaRPr lang="en-US" dirty="0"/>
          </a:p>
        </p:txBody>
      </p:sp>
    </p:spTree>
    <p:extLst>
      <p:ext uri="{BB962C8B-B14F-4D97-AF65-F5344CB8AC3E}">
        <p14:creationId xmlns:p14="http://schemas.microsoft.com/office/powerpoint/2010/main" val="294265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a:t>Bank </a:t>
            </a:r>
            <a:r>
              <a:rPr lang="en-US" b="1" dirty="0" err="1"/>
              <a:t>Umum</a:t>
            </a:r>
            <a:r>
              <a:rPr lang="en-US" b="1" dirty="0" smtClean="0"/>
              <a:t>.</a:t>
            </a:r>
          </a:p>
          <a:p>
            <a:pPr marL="0" indent="0">
              <a:buNone/>
            </a:pPr>
            <a:r>
              <a:rPr lang="en-US" dirty="0"/>
              <a:t>Bank </a:t>
            </a:r>
            <a:r>
              <a:rPr lang="en-US" dirty="0" err="1"/>
              <a:t>umum</a:t>
            </a:r>
            <a:r>
              <a:rPr lang="en-US" dirty="0"/>
              <a:t> </a:t>
            </a:r>
            <a:r>
              <a:rPr lang="en-US" dirty="0" err="1"/>
              <a:t>melakukan</a:t>
            </a:r>
            <a:r>
              <a:rPr lang="en-US" dirty="0"/>
              <a:t> </a:t>
            </a:r>
            <a:r>
              <a:rPr lang="en-US" dirty="0" err="1"/>
              <a:t>transaksi</a:t>
            </a:r>
            <a:r>
              <a:rPr lang="en-US" dirty="0"/>
              <a:t> </a:t>
            </a:r>
            <a:r>
              <a:rPr lang="en-US" dirty="0" err="1"/>
              <a:t>jual</a:t>
            </a:r>
            <a:r>
              <a:rPr lang="en-US" dirty="0"/>
              <a:t> </a:t>
            </a:r>
            <a:r>
              <a:rPr lang="en-US" dirty="0" err="1"/>
              <a:t>beli</a:t>
            </a:r>
            <a:r>
              <a:rPr lang="en-US" dirty="0"/>
              <a:t> </a:t>
            </a:r>
            <a:r>
              <a:rPr lang="en-US" dirty="0" err="1"/>
              <a:t>valas</a:t>
            </a:r>
            <a:r>
              <a:rPr lang="en-US" dirty="0"/>
              <a:t> </a:t>
            </a:r>
            <a:r>
              <a:rPr lang="en-US" dirty="0" err="1"/>
              <a:t>untuk</a:t>
            </a:r>
            <a:r>
              <a:rPr lang="en-US" dirty="0"/>
              <a:t> </a:t>
            </a:r>
            <a:r>
              <a:rPr lang="en-US" dirty="0" err="1"/>
              <a:t>berbagai</a:t>
            </a:r>
            <a:r>
              <a:rPr lang="en-US" dirty="0"/>
              <a:t> </a:t>
            </a:r>
            <a:r>
              <a:rPr lang="en-US" dirty="0" err="1"/>
              <a:t>keperluan</a:t>
            </a:r>
            <a:r>
              <a:rPr lang="en-US" dirty="0"/>
              <a:t> </a:t>
            </a:r>
            <a:r>
              <a:rPr lang="en-US" dirty="0" err="1"/>
              <a:t>antara</a:t>
            </a:r>
            <a:r>
              <a:rPr lang="en-US" dirty="0"/>
              <a:t> lain </a:t>
            </a:r>
            <a:r>
              <a:rPr lang="en-US" dirty="0" err="1"/>
              <a:t>melayani</a:t>
            </a:r>
            <a:r>
              <a:rPr lang="en-US" dirty="0"/>
              <a:t> </a:t>
            </a:r>
            <a:r>
              <a:rPr lang="en-US" dirty="0" err="1"/>
              <a:t>nasabah</a:t>
            </a:r>
            <a:r>
              <a:rPr lang="en-US" dirty="0"/>
              <a:t> yang </a:t>
            </a:r>
            <a:r>
              <a:rPr lang="en-US" dirty="0" err="1"/>
              <a:t>ingin</a:t>
            </a:r>
            <a:r>
              <a:rPr lang="en-US" dirty="0"/>
              <a:t> </a:t>
            </a:r>
            <a:r>
              <a:rPr lang="en-US" dirty="0" err="1"/>
              <a:t>menukarkan</a:t>
            </a:r>
            <a:r>
              <a:rPr lang="en-US" dirty="0"/>
              <a:t> </a:t>
            </a:r>
            <a:r>
              <a:rPr lang="en-US" dirty="0" err="1"/>
              <a:t>uangnya</a:t>
            </a:r>
            <a:r>
              <a:rPr lang="en-US" dirty="0"/>
              <a:t> </a:t>
            </a:r>
            <a:r>
              <a:rPr lang="en-US" dirty="0" err="1"/>
              <a:t>kedalam</a:t>
            </a:r>
            <a:r>
              <a:rPr lang="en-US" dirty="0"/>
              <a:t> </a:t>
            </a:r>
            <a:r>
              <a:rPr lang="en-US" dirty="0" err="1"/>
              <a:t>bentuk</a:t>
            </a:r>
            <a:r>
              <a:rPr lang="en-US" dirty="0"/>
              <a:t> </a:t>
            </a:r>
            <a:r>
              <a:rPr lang="en-US" dirty="0" err="1"/>
              <a:t>mata</a:t>
            </a:r>
            <a:r>
              <a:rPr lang="en-US" dirty="0"/>
              <a:t> </a:t>
            </a:r>
            <a:r>
              <a:rPr lang="en-US" dirty="0" err="1"/>
              <a:t>uang</a:t>
            </a:r>
            <a:r>
              <a:rPr lang="en-US" dirty="0"/>
              <a:t> lain. </a:t>
            </a:r>
            <a:r>
              <a:rPr lang="en-US" dirty="0" err="1"/>
              <a:t>Untuk</a:t>
            </a:r>
            <a:r>
              <a:rPr lang="en-US" dirty="0"/>
              <a:t> </a:t>
            </a:r>
            <a:r>
              <a:rPr lang="en-US" dirty="0" err="1"/>
              <a:t>memenuhi</a:t>
            </a:r>
            <a:r>
              <a:rPr lang="en-US" dirty="0"/>
              <a:t> </a:t>
            </a:r>
            <a:r>
              <a:rPr lang="en-US" dirty="0" err="1"/>
              <a:t>kewajibannya</a:t>
            </a:r>
            <a:r>
              <a:rPr lang="en-US" dirty="0"/>
              <a:t> </a:t>
            </a:r>
            <a:r>
              <a:rPr lang="en-US" dirty="0" err="1"/>
              <a:t>dalam</a:t>
            </a:r>
            <a:r>
              <a:rPr lang="en-US" dirty="0"/>
              <a:t> </a:t>
            </a:r>
            <a:r>
              <a:rPr lang="en-US" dirty="0" err="1"/>
              <a:t>bentuk</a:t>
            </a:r>
            <a:r>
              <a:rPr lang="en-US" dirty="0"/>
              <a:t> </a:t>
            </a:r>
            <a:r>
              <a:rPr lang="en-US" dirty="0" err="1"/>
              <a:t>valuta</a:t>
            </a:r>
            <a:r>
              <a:rPr lang="en-US" dirty="0"/>
              <a:t> </a:t>
            </a:r>
            <a:r>
              <a:rPr lang="en-US" dirty="0" err="1"/>
              <a:t>asing</a:t>
            </a:r>
            <a:r>
              <a:rPr lang="en-US" dirty="0" smtClean="0"/>
              <a:t>.</a:t>
            </a:r>
          </a:p>
          <a:p>
            <a:r>
              <a:rPr lang="en-US" b="1" dirty="0"/>
              <a:t>Broker</a:t>
            </a:r>
            <a:r>
              <a:rPr lang="en-US" b="1" dirty="0" smtClean="0"/>
              <a:t>.</a:t>
            </a:r>
          </a:p>
          <a:p>
            <a:pPr marL="0" indent="0">
              <a:buNone/>
            </a:pPr>
            <a:r>
              <a:rPr lang="en-US" dirty="0"/>
              <a:t>Broker </a:t>
            </a:r>
            <a:r>
              <a:rPr lang="en-US" dirty="0" err="1"/>
              <a:t>adalah</a:t>
            </a:r>
            <a:r>
              <a:rPr lang="en-US" dirty="0"/>
              <a:t> </a:t>
            </a:r>
            <a:r>
              <a:rPr lang="en-US" dirty="0" err="1"/>
              <a:t>perusahaan</a:t>
            </a:r>
            <a:r>
              <a:rPr lang="en-US" dirty="0"/>
              <a:t> yang </a:t>
            </a:r>
            <a:r>
              <a:rPr lang="en-US" dirty="0" err="1"/>
              <a:t>menjadi</a:t>
            </a:r>
            <a:r>
              <a:rPr lang="en-US" dirty="0"/>
              <a:t> </a:t>
            </a:r>
            <a:r>
              <a:rPr lang="en-US" dirty="0" err="1"/>
              <a:t>perantara</a:t>
            </a:r>
            <a:r>
              <a:rPr lang="en-US" dirty="0"/>
              <a:t> </a:t>
            </a:r>
            <a:r>
              <a:rPr lang="en-US" dirty="0" err="1"/>
              <a:t>terjadinya</a:t>
            </a:r>
            <a:r>
              <a:rPr lang="en-US" dirty="0"/>
              <a:t> </a:t>
            </a:r>
            <a:r>
              <a:rPr lang="en-US" dirty="0" err="1"/>
              <a:t>transaksi</a:t>
            </a:r>
            <a:r>
              <a:rPr lang="en-US" dirty="0"/>
              <a:t> </a:t>
            </a:r>
            <a:r>
              <a:rPr lang="en-US" dirty="0" err="1"/>
              <a:t>valuta</a:t>
            </a:r>
            <a:r>
              <a:rPr lang="en-US" dirty="0"/>
              <a:t> </a:t>
            </a:r>
            <a:r>
              <a:rPr lang="en-US" dirty="0" err="1"/>
              <a:t>asing</a:t>
            </a:r>
            <a:r>
              <a:rPr lang="en-US" dirty="0"/>
              <a:t>. </a:t>
            </a:r>
            <a:r>
              <a:rPr lang="en-US" dirty="0" err="1"/>
              <a:t>Mereka</a:t>
            </a:r>
            <a:r>
              <a:rPr lang="en-US" dirty="0"/>
              <a:t> </a:t>
            </a:r>
            <a:r>
              <a:rPr lang="en-US" dirty="0" err="1"/>
              <a:t>membantu</a:t>
            </a:r>
            <a:r>
              <a:rPr lang="en-US" dirty="0"/>
              <a:t> </a:t>
            </a:r>
            <a:r>
              <a:rPr lang="en-US" dirty="0" err="1"/>
              <a:t>kita</a:t>
            </a:r>
            <a:r>
              <a:rPr lang="en-US" dirty="0"/>
              <a:t> </a:t>
            </a:r>
            <a:r>
              <a:rPr lang="en-US" dirty="0" err="1"/>
              <a:t>untuk</a:t>
            </a:r>
            <a:r>
              <a:rPr lang="en-US" dirty="0"/>
              <a:t> </a:t>
            </a:r>
            <a:r>
              <a:rPr lang="en-US" dirty="0" err="1"/>
              <a:t>mencarikan</a:t>
            </a:r>
            <a:r>
              <a:rPr lang="en-US" dirty="0"/>
              <a:t> </a:t>
            </a:r>
            <a:r>
              <a:rPr lang="en-US" dirty="0" err="1"/>
              <a:t>pembeli</a:t>
            </a:r>
            <a:r>
              <a:rPr lang="en-US" dirty="0"/>
              <a:t> </a:t>
            </a:r>
            <a:r>
              <a:rPr lang="en-US" dirty="0" err="1"/>
              <a:t>ataupun</a:t>
            </a:r>
            <a:r>
              <a:rPr lang="en-US" dirty="0"/>
              <a:t> </a:t>
            </a:r>
            <a:r>
              <a:rPr lang="en-US" dirty="0" err="1" smtClean="0"/>
              <a:t>penju</a:t>
            </a:r>
            <a:endParaRPr lang="en-US" dirty="0" smtClean="0"/>
          </a:p>
          <a:p>
            <a:pPr marL="0" indent="0">
              <a:buNone/>
            </a:pPr>
            <a:endParaRPr lang="en-US" dirty="0"/>
          </a:p>
        </p:txBody>
      </p:sp>
    </p:spTree>
    <p:extLst>
      <p:ext uri="{BB962C8B-B14F-4D97-AF65-F5344CB8AC3E}">
        <p14:creationId xmlns:p14="http://schemas.microsoft.com/office/powerpoint/2010/main" val="2104427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BAGI NEGARA BERKEMBANG, TERINTEGRASINYA PASAR </a:t>
            </a:r>
            <a:r>
              <a:rPr lang="en-US" sz="2800" dirty="0" smtClean="0"/>
              <a:t>MODAL </a:t>
            </a:r>
            <a:r>
              <a:rPr lang="en-US" sz="2800" dirty="0"/>
              <a:t>MEMBERI MANFAAT </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r>
              <a:rPr lang="en-US" dirty="0"/>
              <a:t>MENINGKATKAN KAPITALISASI PASAR DAN AKTIVITAS </a:t>
            </a:r>
            <a:br>
              <a:rPr lang="en-US" dirty="0"/>
            </a:br>
            <a:r>
              <a:rPr lang="en-US" dirty="0"/>
              <a:t>PERDAGANGAN </a:t>
            </a:r>
          </a:p>
          <a:p>
            <a:r>
              <a:rPr lang="en-US" dirty="0"/>
              <a:t>MENINGKATKAN PARTISIPASI PEMODAL ASING DALAM </a:t>
            </a:r>
            <a:br>
              <a:rPr lang="en-US" dirty="0"/>
            </a:br>
            <a:r>
              <a:rPr lang="en-US" dirty="0"/>
              <a:t>PASAR DOMESTIK DAN </a:t>
            </a:r>
          </a:p>
          <a:p>
            <a:r>
              <a:rPr lang="en-US" dirty="0"/>
              <a:t>MENINGKATKAN AKSES KE PASAR INTERNASIONAL</a:t>
            </a:r>
          </a:p>
          <a:p>
            <a:pPr marL="0" indent="0">
              <a:buNone/>
            </a:pPr>
            <a:endParaRPr lang="en-US" dirty="0"/>
          </a:p>
        </p:txBody>
      </p:sp>
    </p:spTree>
    <p:extLst>
      <p:ext uri="{BB962C8B-B14F-4D97-AF65-F5344CB8AC3E}">
        <p14:creationId xmlns:p14="http://schemas.microsoft.com/office/powerpoint/2010/main" val="405720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err="1"/>
              <a:t>Pemerintah</a:t>
            </a:r>
            <a:r>
              <a:rPr lang="en-US" b="1" dirty="0" smtClean="0"/>
              <a:t>.</a:t>
            </a:r>
          </a:p>
          <a:p>
            <a:pPr marL="0" indent="0">
              <a:buNone/>
            </a:pPr>
            <a:r>
              <a:rPr lang="en-US" dirty="0" err="1"/>
              <a:t>Pemerintah</a:t>
            </a:r>
            <a:r>
              <a:rPr lang="en-US" dirty="0"/>
              <a:t> </a:t>
            </a:r>
            <a:r>
              <a:rPr lang="en-US" dirty="0" err="1"/>
              <a:t>melakukan</a:t>
            </a:r>
            <a:r>
              <a:rPr lang="en-US" dirty="0"/>
              <a:t> </a:t>
            </a:r>
            <a:r>
              <a:rPr lang="en-US" dirty="0" err="1"/>
              <a:t>transaksi</a:t>
            </a:r>
            <a:r>
              <a:rPr lang="en-US" dirty="0"/>
              <a:t> </a:t>
            </a:r>
            <a:r>
              <a:rPr lang="en-US" dirty="0" err="1"/>
              <a:t>valuta</a:t>
            </a:r>
            <a:r>
              <a:rPr lang="en-US" dirty="0"/>
              <a:t> </a:t>
            </a:r>
            <a:r>
              <a:rPr lang="en-US" dirty="0" err="1"/>
              <a:t>asing</a:t>
            </a:r>
            <a:r>
              <a:rPr lang="en-US" dirty="0"/>
              <a:t> </a:t>
            </a:r>
            <a:r>
              <a:rPr lang="en-US" dirty="0" err="1"/>
              <a:t>untuk</a:t>
            </a:r>
            <a:r>
              <a:rPr lang="en-US" dirty="0"/>
              <a:t> </a:t>
            </a:r>
            <a:r>
              <a:rPr lang="en-US" dirty="0" err="1"/>
              <a:t>berbagai</a:t>
            </a:r>
            <a:r>
              <a:rPr lang="en-US" dirty="0"/>
              <a:t> </a:t>
            </a:r>
            <a:r>
              <a:rPr lang="en-US" dirty="0" err="1"/>
              <a:t>tujuan</a:t>
            </a:r>
            <a:r>
              <a:rPr lang="en-US" dirty="0"/>
              <a:t> </a:t>
            </a:r>
            <a:r>
              <a:rPr lang="en-US" dirty="0" err="1"/>
              <a:t>antara</a:t>
            </a:r>
            <a:r>
              <a:rPr lang="en-US" dirty="0"/>
              <a:t> lain </a:t>
            </a:r>
            <a:r>
              <a:rPr lang="en-US" dirty="0" err="1"/>
              <a:t>membayar</a:t>
            </a:r>
            <a:r>
              <a:rPr lang="en-US" dirty="0"/>
              <a:t> </a:t>
            </a:r>
            <a:r>
              <a:rPr lang="en-US" dirty="0" err="1"/>
              <a:t>hutang</a:t>
            </a:r>
            <a:r>
              <a:rPr lang="en-US" dirty="0"/>
              <a:t> </a:t>
            </a:r>
            <a:r>
              <a:rPr lang="en-US" dirty="0" err="1"/>
              <a:t>luar</a:t>
            </a:r>
            <a:r>
              <a:rPr lang="en-US" dirty="0"/>
              <a:t> </a:t>
            </a:r>
            <a:r>
              <a:rPr lang="en-US" dirty="0" err="1"/>
              <a:t>negeri</a:t>
            </a:r>
            <a:r>
              <a:rPr lang="en-US" dirty="0"/>
              <a:t>, </a:t>
            </a:r>
            <a:r>
              <a:rPr lang="en-US" dirty="0" err="1"/>
              <a:t>menerima</a:t>
            </a:r>
            <a:r>
              <a:rPr lang="en-US" dirty="0"/>
              <a:t> </a:t>
            </a:r>
            <a:r>
              <a:rPr lang="en-US" dirty="0" err="1"/>
              <a:t>pendapatan</a:t>
            </a:r>
            <a:r>
              <a:rPr lang="en-US" dirty="0"/>
              <a:t> </a:t>
            </a:r>
            <a:r>
              <a:rPr lang="en-US" dirty="0" err="1"/>
              <a:t>dari</a:t>
            </a:r>
            <a:r>
              <a:rPr lang="en-US" dirty="0"/>
              <a:t> </a:t>
            </a:r>
            <a:r>
              <a:rPr lang="en-US" dirty="0" err="1"/>
              <a:t>luar</a:t>
            </a:r>
            <a:r>
              <a:rPr lang="en-US" dirty="0"/>
              <a:t> </a:t>
            </a:r>
            <a:r>
              <a:rPr lang="en-US" dirty="0" err="1"/>
              <a:t>negeri</a:t>
            </a:r>
            <a:r>
              <a:rPr lang="en-US" dirty="0"/>
              <a:t> yang </a:t>
            </a:r>
            <a:r>
              <a:rPr lang="en-US" dirty="0" err="1"/>
              <a:t>harus</a:t>
            </a:r>
            <a:r>
              <a:rPr lang="en-US" dirty="0"/>
              <a:t> di </a:t>
            </a:r>
            <a:r>
              <a:rPr lang="en-US" dirty="0" err="1"/>
              <a:t>tukarkan</a:t>
            </a:r>
            <a:r>
              <a:rPr lang="en-US" dirty="0"/>
              <a:t> </a:t>
            </a:r>
            <a:r>
              <a:rPr lang="en-US" dirty="0" err="1"/>
              <a:t>lagi</a:t>
            </a:r>
            <a:r>
              <a:rPr lang="en-US" dirty="0"/>
              <a:t> </a:t>
            </a:r>
            <a:r>
              <a:rPr lang="en-US" dirty="0" err="1"/>
              <a:t>kedalam</a:t>
            </a:r>
            <a:r>
              <a:rPr lang="en-US" dirty="0"/>
              <a:t> </a:t>
            </a:r>
            <a:r>
              <a:rPr lang="en-US" dirty="0" err="1"/>
              <a:t>mata</a:t>
            </a:r>
            <a:r>
              <a:rPr lang="en-US" dirty="0"/>
              <a:t> </a:t>
            </a:r>
            <a:r>
              <a:rPr lang="en-US" dirty="0" err="1"/>
              <a:t>uang</a:t>
            </a:r>
            <a:r>
              <a:rPr lang="en-US" dirty="0"/>
              <a:t> local</a:t>
            </a:r>
            <a:r>
              <a:rPr lang="en-US" dirty="0" smtClean="0"/>
              <a:t>.</a:t>
            </a:r>
          </a:p>
          <a:p>
            <a:r>
              <a:rPr lang="en-US" b="1" dirty="0"/>
              <a:t>Bank </a:t>
            </a:r>
            <a:r>
              <a:rPr lang="en-US" b="1" dirty="0" err="1"/>
              <a:t>Sentral</a:t>
            </a:r>
            <a:r>
              <a:rPr lang="en-US" b="1" dirty="0" smtClean="0"/>
              <a:t>.</a:t>
            </a:r>
          </a:p>
          <a:p>
            <a:pPr marL="0" indent="0">
              <a:buNone/>
            </a:pPr>
            <a:r>
              <a:rPr lang="en-US" dirty="0" smtClean="0"/>
              <a:t>Di </a:t>
            </a:r>
            <a:r>
              <a:rPr lang="en-US" dirty="0" err="1"/>
              <a:t>banyak</a:t>
            </a:r>
            <a:r>
              <a:rPr lang="en-US" dirty="0"/>
              <a:t> </a:t>
            </a:r>
            <a:r>
              <a:rPr lang="en-US" dirty="0" err="1"/>
              <a:t>negara</a:t>
            </a:r>
            <a:r>
              <a:rPr lang="en-US" dirty="0"/>
              <a:t> bank </a:t>
            </a:r>
            <a:r>
              <a:rPr lang="en-US" dirty="0" err="1"/>
              <a:t>sentral</a:t>
            </a:r>
            <a:r>
              <a:rPr lang="en-US" dirty="0"/>
              <a:t> </a:t>
            </a:r>
            <a:r>
              <a:rPr lang="en-US" dirty="0" err="1"/>
              <a:t>adalah</a:t>
            </a:r>
            <a:r>
              <a:rPr lang="en-US" dirty="0"/>
              <a:t> </a:t>
            </a:r>
            <a:r>
              <a:rPr lang="en-US" dirty="0" err="1"/>
              <a:t>lembaga</a:t>
            </a:r>
            <a:r>
              <a:rPr lang="en-US" dirty="0"/>
              <a:t> independent yang </a:t>
            </a:r>
            <a:r>
              <a:rPr lang="en-US" dirty="0" err="1"/>
              <a:t>bertugas</a:t>
            </a:r>
            <a:r>
              <a:rPr lang="en-US" dirty="0"/>
              <a:t> </a:t>
            </a:r>
            <a:r>
              <a:rPr lang="en-US" dirty="0" err="1"/>
              <a:t>menstabilkan</a:t>
            </a:r>
            <a:r>
              <a:rPr lang="en-US" dirty="0"/>
              <a:t> </a:t>
            </a:r>
            <a:r>
              <a:rPr lang="en-US" dirty="0" err="1"/>
              <a:t>mata</a:t>
            </a:r>
            <a:r>
              <a:rPr lang="en-US" dirty="0"/>
              <a:t> </a:t>
            </a:r>
            <a:r>
              <a:rPr lang="en-US" dirty="0" err="1"/>
              <a:t>uangnya</a:t>
            </a:r>
            <a:r>
              <a:rPr lang="en-US" dirty="0"/>
              <a:t>. </a:t>
            </a:r>
            <a:r>
              <a:rPr lang="en-US" dirty="0" err="1"/>
              <a:t>Biasanya</a:t>
            </a:r>
            <a:r>
              <a:rPr lang="en-US" dirty="0"/>
              <a:t> bank </a:t>
            </a:r>
            <a:r>
              <a:rPr lang="en-US" dirty="0" err="1"/>
              <a:t>sentral</a:t>
            </a:r>
            <a:r>
              <a:rPr lang="en-US" dirty="0"/>
              <a:t> </a:t>
            </a:r>
            <a:r>
              <a:rPr lang="en-US" dirty="0" err="1"/>
              <a:t>melakukan</a:t>
            </a:r>
            <a:r>
              <a:rPr lang="en-US" dirty="0"/>
              <a:t> </a:t>
            </a:r>
            <a:r>
              <a:rPr lang="en-US" dirty="0" err="1"/>
              <a:t>jual</a:t>
            </a:r>
            <a:r>
              <a:rPr lang="en-US" dirty="0"/>
              <a:t> </a:t>
            </a:r>
            <a:r>
              <a:rPr lang="en-US" dirty="0" err="1"/>
              <a:t>beli</a:t>
            </a:r>
            <a:r>
              <a:rPr lang="en-US" dirty="0"/>
              <a:t> </a:t>
            </a:r>
            <a:r>
              <a:rPr lang="en-US" dirty="0" err="1"/>
              <a:t>valuta</a:t>
            </a:r>
            <a:r>
              <a:rPr lang="en-US" dirty="0"/>
              <a:t> </a:t>
            </a:r>
            <a:r>
              <a:rPr lang="en-US" dirty="0" err="1"/>
              <a:t>asing</a:t>
            </a:r>
            <a:r>
              <a:rPr lang="en-US" dirty="0"/>
              <a:t> </a:t>
            </a:r>
            <a:r>
              <a:rPr lang="en-US" dirty="0" err="1"/>
              <a:t>dalam</a:t>
            </a:r>
            <a:r>
              <a:rPr lang="en-US" dirty="0"/>
              <a:t> </a:t>
            </a:r>
            <a:r>
              <a:rPr lang="en-US" dirty="0" err="1"/>
              <a:t>rangka</a:t>
            </a:r>
            <a:r>
              <a:rPr lang="en-US" dirty="0"/>
              <a:t> </a:t>
            </a:r>
            <a:r>
              <a:rPr lang="en-US" dirty="0" err="1"/>
              <a:t>menstabilkan</a:t>
            </a:r>
            <a:r>
              <a:rPr lang="en-US" dirty="0"/>
              <a:t> </a:t>
            </a:r>
            <a:r>
              <a:rPr lang="en-US" dirty="0" err="1"/>
              <a:t>nilai</a:t>
            </a:r>
            <a:r>
              <a:rPr lang="en-US" dirty="0"/>
              <a:t> </a:t>
            </a:r>
            <a:r>
              <a:rPr lang="en-US" dirty="0" err="1"/>
              <a:t>tukar</a:t>
            </a:r>
            <a:r>
              <a:rPr lang="en-US" dirty="0"/>
              <a:t> </a:t>
            </a:r>
            <a:r>
              <a:rPr lang="en-US" dirty="0" err="1"/>
              <a:t>mata</a:t>
            </a:r>
            <a:endParaRPr lang="en-US" dirty="0"/>
          </a:p>
        </p:txBody>
      </p:sp>
    </p:spTree>
    <p:extLst>
      <p:ext uri="{BB962C8B-B14F-4D97-AF65-F5344CB8AC3E}">
        <p14:creationId xmlns:p14="http://schemas.microsoft.com/office/powerpoint/2010/main" val="1832661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Mata </a:t>
            </a:r>
            <a:r>
              <a:rPr lang="en-US" b="1" dirty="0" err="1"/>
              <a:t>Uang</a:t>
            </a:r>
            <a:r>
              <a:rPr lang="en-US" b="1" dirty="0"/>
              <a:t> </a:t>
            </a:r>
            <a:r>
              <a:rPr lang="en-US" b="1" dirty="0" err="1"/>
              <a:t>Dunia</a:t>
            </a:r>
            <a:r>
              <a:rPr lang="en-US" b="1" dirty="0"/>
              <a:t> yang </a:t>
            </a:r>
            <a:r>
              <a:rPr lang="en-US" b="1" dirty="0" err="1"/>
              <a:t>Umumnya</a:t>
            </a:r>
            <a:r>
              <a:rPr lang="en-US" b="1" dirty="0"/>
              <a:t> </a:t>
            </a:r>
            <a:r>
              <a:rPr lang="en-US" b="1" dirty="0" err="1"/>
              <a:t>diperdagangkan</a:t>
            </a:r>
            <a:endParaRPr lang="en-US" dirty="0"/>
          </a:p>
        </p:txBody>
      </p:sp>
      <p:sp>
        <p:nvSpPr>
          <p:cNvPr id="3" name="Content Placeholder 2"/>
          <p:cNvSpPr>
            <a:spLocks noGrp="1"/>
          </p:cNvSpPr>
          <p:nvPr>
            <p:ph idx="1"/>
          </p:nvPr>
        </p:nvSpPr>
        <p:spPr/>
        <p:txBody>
          <a:bodyPr/>
          <a:lstStyle/>
          <a:p>
            <a:r>
              <a:rPr lang="en-US" dirty="0"/>
              <a:t>Ada </a:t>
            </a:r>
            <a:r>
              <a:rPr lang="en-US" dirty="0" err="1"/>
              <a:t>tujuh</a:t>
            </a:r>
            <a:r>
              <a:rPr lang="en-US" dirty="0"/>
              <a:t> </a:t>
            </a:r>
            <a:r>
              <a:rPr lang="en-US" dirty="0" err="1"/>
              <a:t>mata</a:t>
            </a:r>
            <a:r>
              <a:rPr lang="en-US" dirty="0"/>
              <a:t> </a:t>
            </a:r>
            <a:r>
              <a:rPr lang="en-US" dirty="0" err="1"/>
              <a:t>uang</a:t>
            </a:r>
            <a:r>
              <a:rPr lang="en-US" dirty="0"/>
              <a:t> </a:t>
            </a:r>
            <a:r>
              <a:rPr lang="en-US" dirty="0" err="1"/>
              <a:t>dunia</a:t>
            </a:r>
            <a:r>
              <a:rPr lang="en-US" dirty="0"/>
              <a:t> yang </a:t>
            </a:r>
            <a:r>
              <a:rPr lang="en-US" dirty="0" err="1"/>
              <a:t>biasanya</a:t>
            </a:r>
            <a:r>
              <a:rPr lang="en-US" dirty="0"/>
              <a:t> di </a:t>
            </a:r>
            <a:r>
              <a:rPr lang="en-US" dirty="0" err="1"/>
              <a:t>perdagangkan</a:t>
            </a:r>
            <a:r>
              <a:rPr lang="en-US" dirty="0"/>
              <a:t>. </a:t>
            </a:r>
            <a:r>
              <a:rPr lang="en-US" dirty="0" err="1"/>
              <a:t>Ketujuh</a:t>
            </a:r>
            <a:r>
              <a:rPr lang="en-US" dirty="0"/>
              <a:t> </a:t>
            </a:r>
            <a:r>
              <a:rPr lang="en-US" dirty="0" err="1"/>
              <a:t>mata</a:t>
            </a:r>
            <a:r>
              <a:rPr lang="en-US" dirty="0"/>
              <a:t> </a:t>
            </a:r>
            <a:r>
              <a:rPr lang="en-US" dirty="0" err="1"/>
              <a:t>uang</a:t>
            </a:r>
            <a:r>
              <a:rPr lang="en-US" dirty="0"/>
              <a:t> </a:t>
            </a:r>
            <a:r>
              <a:rPr lang="en-US" dirty="0" err="1"/>
              <a:t>dunia</a:t>
            </a:r>
            <a:r>
              <a:rPr lang="en-US" dirty="0"/>
              <a:t> </a:t>
            </a:r>
            <a:r>
              <a:rPr lang="en-US" dirty="0" err="1"/>
              <a:t>tersebut</a:t>
            </a:r>
            <a:r>
              <a:rPr lang="en-US" dirty="0"/>
              <a:t> </a:t>
            </a:r>
            <a:r>
              <a:rPr lang="en-US" dirty="0" err="1"/>
              <a:t>adalah</a:t>
            </a:r>
            <a:r>
              <a:rPr lang="en-US" dirty="0"/>
              <a:t> </a:t>
            </a:r>
            <a:endParaRPr lang="en-US" dirty="0" smtClean="0"/>
          </a:p>
          <a:p>
            <a:pPr marL="0" indent="0">
              <a:buNone/>
            </a:pPr>
            <a:r>
              <a:rPr lang="en-US" dirty="0" smtClean="0"/>
              <a:t>1</a:t>
            </a:r>
            <a:r>
              <a:rPr lang="en-US" dirty="0"/>
              <a:t>. </a:t>
            </a:r>
            <a:r>
              <a:rPr lang="en-US" dirty="0" err="1"/>
              <a:t>Dolar</a:t>
            </a:r>
            <a:r>
              <a:rPr lang="en-US" dirty="0"/>
              <a:t> </a:t>
            </a:r>
            <a:r>
              <a:rPr lang="en-US" dirty="0" err="1"/>
              <a:t>Amerika</a:t>
            </a:r>
            <a:r>
              <a:rPr lang="en-US" dirty="0"/>
              <a:t> / USD (US$) </a:t>
            </a:r>
            <a:endParaRPr lang="en-US" dirty="0" smtClean="0"/>
          </a:p>
          <a:p>
            <a:pPr marL="0" indent="0">
              <a:buNone/>
            </a:pPr>
            <a:r>
              <a:rPr lang="en-US" dirty="0" smtClean="0"/>
              <a:t>2</a:t>
            </a:r>
            <a:r>
              <a:rPr lang="en-US" dirty="0"/>
              <a:t>. </a:t>
            </a:r>
            <a:r>
              <a:rPr lang="en-US" dirty="0" err="1"/>
              <a:t>Poundsterling</a:t>
            </a:r>
            <a:r>
              <a:rPr lang="en-US" dirty="0"/>
              <a:t> </a:t>
            </a:r>
            <a:r>
              <a:rPr lang="en-US" dirty="0" err="1"/>
              <a:t>Inggris</a:t>
            </a:r>
            <a:r>
              <a:rPr lang="en-US" dirty="0"/>
              <a:t> / GBP (£ ) </a:t>
            </a:r>
            <a:endParaRPr lang="en-US" dirty="0" smtClean="0"/>
          </a:p>
          <a:p>
            <a:pPr marL="0" indent="0">
              <a:buNone/>
            </a:pPr>
            <a:r>
              <a:rPr lang="en-US" dirty="0" smtClean="0"/>
              <a:t>3</a:t>
            </a:r>
            <a:r>
              <a:rPr lang="en-US" dirty="0"/>
              <a:t>. Euro </a:t>
            </a:r>
            <a:r>
              <a:rPr lang="en-US" dirty="0" err="1"/>
              <a:t>Dolar</a:t>
            </a:r>
            <a:r>
              <a:rPr lang="en-US" dirty="0"/>
              <a:t> / EUR (€ ) </a:t>
            </a:r>
            <a:endParaRPr lang="en-US" dirty="0" smtClean="0"/>
          </a:p>
          <a:p>
            <a:pPr marL="0" indent="0">
              <a:buNone/>
            </a:pPr>
            <a:r>
              <a:rPr lang="en-US" dirty="0" smtClean="0"/>
              <a:t>4</a:t>
            </a:r>
            <a:r>
              <a:rPr lang="en-US" dirty="0"/>
              <a:t>. Swiss Franc / CHF ( SFr ) </a:t>
            </a:r>
            <a:endParaRPr lang="en-US" dirty="0" smtClean="0"/>
          </a:p>
          <a:p>
            <a:pPr marL="0" indent="0">
              <a:buNone/>
            </a:pPr>
            <a:r>
              <a:rPr lang="en-US" dirty="0" smtClean="0"/>
              <a:t>5</a:t>
            </a:r>
            <a:r>
              <a:rPr lang="en-US" dirty="0"/>
              <a:t>. Japanese Yen / JPY (¥) </a:t>
            </a:r>
            <a:endParaRPr lang="en-US" dirty="0" smtClean="0"/>
          </a:p>
          <a:p>
            <a:pPr marL="0" indent="0">
              <a:buNone/>
            </a:pPr>
            <a:r>
              <a:rPr lang="en-US" dirty="0" smtClean="0"/>
              <a:t>6</a:t>
            </a:r>
            <a:r>
              <a:rPr lang="en-US" dirty="0"/>
              <a:t>. Australian </a:t>
            </a:r>
            <a:r>
              <a:rPr lang="en-US" dirty="0" err="1"/>
              <a:t>Dolar</a:t>
            </a:r>
            <a:r>
              <a:rPr lang="en-US" dirty="0"/>
              <a:t> / AUD (AU$) </a:t>
            </a:r>
            <a:endParaRPr lang="en-US" dirty="0" smtClean="0"/>
          </a:p>
          <a:p>
            <a:pPr marL="0" indent="0">
              <a:buNone/>
            </a:pPr>
            <a:r>
              <a:rPr lang="en-US" dirty="0" smtClean="0"/>
              <a:t>7. </a:t>
            </a:r>
            <a:r>
              <a:rPr lang="en-US" dirty="0"/>
              <a:t>Canadian </a:t>
            </a:r>
            <a:r>
              <a:rPr lang="en-US" dirty="0" err="1"/>
              <a:t>Dolar</a:t>
            </a:r>
            <a:r>
              <a:rPr lang="en-US" dirty="0"/>
              <a:t> / CAD (CA$)</a:t>
            </a:r>
          </a:p>
        </p:txBody>
      </p:sp>
    </p:spTree>
    <p:extLst>
      <p:ext uri="{BB962C8B-B14F-4D97-AF65-F5344CB8AC3E}">
        <p14:creationId xmlns:p14="http://schemas.microsoft.com/office/powerpoint/2010/main" val="501767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Motif </a:t>
            </a:r>
            <a:r>
              <a:rPr lang="en-US" b="1" dirty="0" err="1"/>
              <a:t>Melakukan</a:t>
            </a:r>
            <a:r>
              <a:rPr lang="en-US" b="1" dirty="0"/>
              <a:t> </a:t>
            </a:r>
            <a:r>
              <a:rPr lang="en-US" b="1" dirty="0" err="1"/>
              <a:t>Investasi</a:t>
            </a:r>
            <a:r>
              <a:rPr lang="en-US" b="1" dirty="0"/>
              <a:t> </a:t>
            </a:r>
            <a:r>
              <a:rPr lang="en-US" b="1" dirty="0" err="1"/>
              <a:t>pada</a:t>
            </a:r>
            <a:r>
              <a:rPr lang="en-US" b="1" dirty="0"/>
              <a:t> </a:t>
            </a:r>
            <a:r>
              <a:rPr lang="en-US" b="1" dirty="0" err="1"/>
              <a:t>Pasar</a:t>
            </a:r>
            <a:r>
              <a:rPr lang="en-US" b="1" dirty="0"/>
              <a:t> </a:t>
            </a:r>
            <a:r>
              <a:rPr lang="en-US" b="1" dirty="0" err="1"/>
              <a:t>Asing</a:t>
            </a:r>
            <a:endParaRPr lang="en-US" dirty="0"/>
          </a:p>
        </p:txBody>
      </p:sp>
      <p:sp>
        <p:nvSpPr>
          <p:cNvPr id="3" name="Content Placeholder 2"/>
          <p:cNvSpPr>
            <a:spLocks noGrp="1"/>
          </p:cNvSpPr>
          <p:nvPr>
            <p:ph idx="1"/>
          </p:nvPr>
        </p:nvSpPr>
        <p:spPr/>
        <p:txBody>
          <a:bodyPr/>
          <a:lstStyle/>
          <a:p>
            <a:r>
              <a:rPr lang="sv-SE" dirty="0" smtClean="0"/>
              <a:t>investor </a:t>
            </a:r>
            <a:r>
              <a:rPr lang="sv-SE" dirty="0"/>
              <a:t>melakukan investasi pada pasar asing karena satu atau beberapa motif berikut: </a:t>
            </a:r>
            <a:endParaRPr lang="sv-SE" dirty="0" smtClean="0"/>
          </a:p>
          <a:p>
            <a:pPr marL="0" indent="0">
              <a:buNone/>
            </a:pPr>
            <a:r>
              <a:rPr lang="sv-SE" dirty="0" smtClean="0"/>
              <a:t>1. Kondisi </a:t>
            </a:r>
            <a:r>
              <a:rPr lang="sv-SE" dirty="0"/>
              <a:t>ekonomi </a:t>
            </a:r>
            <a:endParaRPr lang="sv-SE" dirty="0" smtClean="0"/>
          </a:p>
          <a:p>
            <a:pPr marL="0" indent="0">
              <a:buNone/>
            </a:pPr>
            <a:r>
              <a:rPr lang="sv-SE" dirty="0" smtClean="0"/>
              <a:t>2. Taksiran </a:t>
            </a:r>
            <a:r>
              <a:rPr lang="sv-SE" dirty="0"/>
              <a:t>kurs mata uang </a:t>
            </a:r>
            <a:endParaRPr lang="sv-SE" dirty="0" smtClean="0"/>
          </a:p>
          <a:p>
            <a:pPr marL="0" indent="0">
              <a:buNone/>
            </a:pPr>
            <a:r>
              <a:rPr lang="sv-SE" dirty="0" smtClean="0"/>
              <a:t>3. Diversifikasi </a:t>
            </a:r>
            <a:r>
              <a:rPr lang="sv-SE" dirty="0"/>
              <a:t>internasional</a:t>
            </a:r>
            <a:r>
              <a:rPr lang="sv-SE" dirty="0" smtClean="0"/>
              <a:t>.</a:t>
            </a:r>
          </a:p>
          <a:p>
            <a:pPr marL="0" indent="0">
              <a:buNone/>
            </a:pPr>
            <a:endParaRPr lang="en-US" dirty="0"/>
          </a:p>
        </p:txBody>
      </p:sp>
    </p:spTree>
    <p:extLst>
      <p:ext uri="{BB962C8B-B14F-4D97-AF65-F5344CB8AC3E}">
        <p14:creationId xmlns:p14="http://schemas.microsoft.com/office/powerpoint/2010/main" val="267699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Motif </a:t>
            </a:r>
            <a:r>
              <a:rPr lang="en-US" b="1" dirty="0" err="1"/>
              <a:t>Meminjam</a:t>
            </a:r>
            <a:r>
              <a:rPr lang="en-US" b="1" dirty="0"/>
              <a:t> </a:t>
            </a:r>
            <a:r>
              <a:rPr lang="en-US" b="1" dirty="0" err="1"/>
              <a:t>dari</a:t>
            </a:r>
            <a:r>
              <a:rPr lang="en-US" b="1" dirty="0"/>
              <a:t> </a:t>
            </a:r>
            <a:r>
              <a:rPr lang="en-US" b="1" dirty="0" err="1"/>
              <a:t>Pasar</a:t>
            </a:r>
            <a:r>
              <a:rPr lang="en-US" b="1" dirty="0"/>
              <a:t> </a:t>
            </a:r>
            <a:r>
              <a:rPr lang="en-US" b="1" dirty="0" err="1"/>
              <a:t>Asing</a:t>
            </a:r>
            <a:endParaRPr lang="en-US" dirty="0"/>
          </a:p>
        </p:txBody>
      </p:sp>
      <p:sp>
        <p:nvSpPr>
          <p:cNvPr id="3" name="Content Placeholder 2"/>
          <p:cNvSpPr>
            <a:spLocks noGrp="1"/>
          </p:cNvSpPr>
          <p:nvPr>
            <p:ph idx="1"/>
          </p:nvPr>
        </p:nvSpPr>
        <p:spPr/>
        <p:txBody>
          <a:bodyPr>
            <a:normAutofit/>
          </a:bodyPr>
          <a:lstStyle/>
          <a:p>
            <a:r>
              <a:rPr lang="sv-SE" dirty="0"/>
              <a:t>Motif peminjam yang meminjam dana dari pasar asing adalah satu atau beberapa hal berikut: </a:t>
            </a:r>
            <a:endParaRPr lang="sv-SE" dirty="0" smtClean="0"/>
          </a:p>
          <a:p>
            <a:pPr marL="0" indent="0">
              <a:buNone/>
            </a:pPr>
            <a:r>
              <a:rPr lang="sv-SE" dirty="0" smtClean="0"/>
              <a:t>1. Tingkat </a:t>
            </a:r>
            <a:r>
              <a:rPr lang="sv-SE" dirty="0"/>
              <a:t>suku bunga rendah </a:t>
            </a:r>
            <a:endParaRPr lang="sv-SE" dirty="0" smtClean="0"/>
          </a:p>
          <a:p>
            <a:pPr marL="0" indent="0">
              <a:buNone/>
            </a:pPr>
            <a:r>
              <a:rPr lang="sv-SE" dirty="0" smtClean="0"/>
              <a:t>2. Taksiran </a:t>
            </a:r>
            <a:r>
              <a:rPr lang="sv-SE" dirty="0"/>
              <a:t>kurs mata uang</a:t>
            </a:r>
            <a:r>
              <a:rPr lang="sv-SE" dirty="0" smtClean="0"/>
              <a:t>.</a:t>
            </a:r>
          </a:p>
          <a:p>
            <a:pPr marL="0" indent="0">
              <a:buNone/>
            </a:pPr>
            <a:r>
              <a:rPr lang="en-US" b="1" dirty="0" err="1" smtClean="0"/>
              <a:t>Pasar</a:t>
            </a:r>
            <a:r>
              <a:rPr lang="en-US" b="1" dirty="0" smtClean="0"/>
              <a:t> </a:t>
            </a:r>
            <a:r>
              <a:rPr lang="en-US" b="1" dirty="0" err="1"/>
              <a:t>Nilai</a:t>
            </a:r>
            <a:r>
              <a:rPr lang="en-US" b="1" dirty="0"/>
              <a:t> </a:t>
            </a:r>
            <a:r>
              <a:rPr lang="en-US" b="1" dirty="0" err="1"/>
              <a:t>Tukar</a:t>
            </a:r>
            <a:r>
              <a:rPr lang="en-US" b="1" dirty="0"/>
              <a:t> </a:t>
            </a:r>
            <a:r>
              <a:rPr lang="en-US" b="1" dirty="0" err="1" smtClean="0"/>
              <a:t>Internasional</a:t>
            </a:r>
            <a:endParaRPr lang="en-US" b="1" dirty="0" smtClean="0"/>
          </a:p>
          <a:p>
            <a:pPr marL="0" indent="0">
              <a:buNone/>
            </a:pPr>
            <a:r>
              <a:rPr lang="en-US" dirty="0" err="1"/>
              <a:t>Ketika</a:t>
            </a:r>
            <a:r>
              <a:rPr lang="en-US" dirty="0"/>
              <a:t> MNC </a:t>
            </a:r>
            <a:r>
              <a:rPr lang="en-US" dirty="0" err="1"/>
              <a:t>atau</a:t>
            </a:r>
            <a:r>
              <a:rPr lang="en-US" dirty="0"/>
              <a:t> </a:t>
            </a:r>
            <a:r>
              <a:rPr lang="en-US" dirty="0" err="1"/>
              <a:t>pihak</a:t>
            </a:r>
            <a:r>
              <a:rPr lang="en-US" dirty="0"/>
              <a:t> lain </a:t>
            </a:r>
            <a:r>
              <a:rPr lang="en-US" dirty="0" err="1"/>
              <a:t>melakukan</a:t>
            </a:r>
            <a:r>
              <a:rPr lang="en-US" dirty="0"/>
              <a:t> </a:t>
            </a:r>
            <a:r>
              <a:rPr lang="en-US" dirty="0" err="1"/>
              <a:t>investasi</a:t>
            </a:r>
            <a:r>
              <a:rPr lang="en-US" dirty="0"/>
              <a:t> </a:t>
            </a:r>
            <a:r>
              <a:rPr lang="en-US" dirty="0" err="1"/>
              <a:t>atau</a:t>
            </a:r>
            <a:r>
              <a:rPr lang="en-US" dirty="0"/>
              <a:t> </a:t>
            </a:r>
            <a:r>
              <a:rPr lang="en-US" dirty="0" err="1"/>
              <a:t>meminjam</a:t>
            </a:r>
            <a:r>
              <a:rPr lang="en-US" dirty="0"/>
              <a:t> </a:t>
            </a:r>
            <a:r>
              <a:rPr lang="en-US" dirty="0" err="1"/>
              <a:t>dari</a:t>
            </a:r>
            <a:r>
              <a:rPr lang="en-US" dirty="0"/>
              <a:t> </a:t>
            </a:r>
            <a:r>
              <a:rPr lang="en-US" dirty="0" err="1"/>
              <a:t>pasar</a:t>
            </a:r>
            <a:r>
              <a:rPr lang="en-US" dirty="0"/>
              <a:t> </a:t>
            </a:r>
            <a:r>
              <a:rPr lang="en-US" dirty="0" err="1"/>
              <a:t>asing</a:t>
            </a:r>
            <a:r>
              <a:rPr lang="en-US" dirty="0"/>
              <a:t>, </a:t>
            </a:r>
            <a:r>
              <a:rPr lang="en-US" dirty="0" err="1"/>
              <a:t>mereka</a:t>
            </a:r>
            <a:r>
              <a:rPr lang="en-US" dirty="0"/>
              <a:t> </a:t>
            </a:r>
            <a:r>
              <a:rPr lang="en-US" dirty="0" err="1"/>
              <a:t>umumnya</a:t>
            </a:r>
            <a:r>
              <a:rPr lang="en-US" dirty="0"/>
              <a:t> </a:t>
            </a:r>
            <a:r>
              <a:rPr lang="en-US" dirty="0" err="1"/>
              <a:t>bergantung</a:t>
            </a:r>
            <a:r>
              <a:rPr lang="en-US" dirty="0"/>
              <a:t> </a:t>
            </a:r>
            <a:r>
              <a:rPr lang="en-US" dirty="0" err="1"/>
              <a:t>pada</a:t>
            </a:r>
            <a:r>
              <a:rPr lang="en-US" dirty="0"/>
              <a:t> </a:t>
            </a:r>
            <a:r>
              <a:rPr lang="en-US" dirty="0" err="1"/>
              <a:t>pasar</a:t>
            </a:r>
            <a:r>
              <a:rPr lang="en-US" dirty="0"/>
              <a:t> </a:t>
            </a:r>
            <a:r>
              <a:rPr lang="en-US" dirty="0" err="1"/>
              <a:t>nilai</a:t>
            </a:r>
            <a:r>
              <a:rPr lang="en-US" dirty="0"/>
              <a:t> </a:t>
            </a:r>
            <a:r>
              <a:rPr lang="en-US" dirty="0" err="1"/>
              <a:t>tukar</a:t>
            </a:r>
            <a:r>
              <a:rPr lang="en-US" dirty="0"/>
              <a:t> </a:t>
            </a:r>
            <a:r>
              <a:rPr lang="en-US" dirty="0" err="1"/>
              <a:t>internasional</a:t>
            </a:r>
            <a:r>
              <a:rPr lang="en-US" dirty="0"/>
              <a:t> </a:t>
            </a:r>
            <a:r>
              <a:rPr lang="en-US" dirty="0" err="1"/>
              <a:t>untuk</a:t>
            </a:r>
            <a:r>
              <a:rPr lang="en-US" dirty="0"/>
              <a:t> </a:t>
            </a:r>
            <a:r>
              <a:rPr lang="en-US" dirty="0" err="1"/>
              <a:t>memperoleh</a:t>
            </a:r>
            <a:r>
              <a:rPr lang="en-US" dirty="0"/>
              <a:t> </a:t>
            </a:r>
            <a:r>
              <a:rPr lang="en-US" dirty="0" err="1"/>
              <a:t>mata</a:t>
            </a:r>
            <a:r>
              <a:rPr lang="en-US" dirty="0"/>
              <a:t> </a:t>
            </a:r>
            <a:r>
              <a:rPr lang="en-US" dirty="0" err="1"/>
              <a:t>uang</a:t>
            </a:r>
            <a:r>
              <a:rPr lang="en-US" dirty="0"/>
              <a:t> yang </a:t>
            </a:r>
            <a:r>
              <a:rPr lang="en-US" dirty="0" err="1"/>
              <a:t>dibutuhkan</a:t>
            </a:r>
            <a:r>
              <a:rPr lang="en-US" dirty="0"/>
              <a:t>. </a:t>
            </a:r>
            <a:endParaRPr lang="en-US" dirty="0" smtClean="0"/>
          </a:p>
          <a:p>
            <a:pPr marL="0" indent="0">
              <a:buNone/>
            </a:pPr>
            <a:r>
              <a:rPr lang="en-US" dirty="0" err="1" smtClean="0"/>
              <a:t>Dengan</a:t>
            </a:r>
            <a:r>
              <a:rPr lang="en-US" dirty="0" smtClean="0"/>
              <a:t> </a:t>
            </a:r>
            <a:r>
              <a:rPr lang="en-US" dirty="0" err="1"/>
              <a:t>memudahkan</a:t>
            </a:r>
            <a:r>
              <a:rPr lang="en-US" dirty="0"/>
              <a:t> </a:t>
            </a:r>
            <a:r>
              <a:rPr lang="en-US" dirty="0" err="1"/>
              <a:t>pertukaran</a:t>
            </a:r>
            <a:r>
              <a:rPr lang="en-US" dirty="0"/>
              <a:t> </a:t>
            </a:r>
            <a:r>
              <a:rPr lang="en-US" dirty="0" err="1"/>
              <a:t>mata</a:t>
            </a:r>
            <a:r>
              <a:rPr lang="en-US" dirty="0"/>
              <a:t> </a:t>
            </a:r>
            <a:r>
              <a:rPr lang="en-US" dirty="0" err="1"/>
              <a:t>uang</a:t>
            </a:r>
            <a:r>
              <a:rPr lang="en-US" dirty="0"/>
              <a:t>, </a:t>
            </a:r>
            <a:r>
              <a:rPr lang="en-US" dirty="0" err="1"/>
              <a:t>pasar</a:t>
            </a:r>
            <a:r>
              <a:rPr lang="en-US" dirty="0"/>
              <a:t> </a:t>
            </a:r>
            <a:r>
              <a:rPr lang="en-US" dirty="0" err="1"/>
              <a:t>nilai</a:t>
            </a:r>
            <a:r>
              <a:rPr lang="en-US" dirty="0"/>
              <a:t> </a:t>
            </a:r>
            <a:r>
              <a:rPr lang="en-US" dirty="0" err="1"/>
              <a:t>tukar</a:t>
            </a:r>
            <a:r>
              <a:rPr lang="en-US" dirty="0"/>
              <a:t> </a:t>
            </a:r>
            <a:r>
              <a:rPr lang="en-US" dirty="0" err="1"/>
              <a:t>internasional</a:t>
            </a:r>
            <a:r>
              <a:rPr lang="en-US" dirty="0"/>
              <a:t> (foreign exchange market) </a:t>
            </a:r>
            <a:r>
              <a:rPr lang="en-US" dirty="0" err="1"/>
              <a:t>memfasilitasi</a:t>
            </a:r>
            <a:r>
              <a:rPr lang="en-US" dirty="0"/>
              <a:t> </a:t>
            </a:r>
            <a:r>
              <a:rPr lang="en-US" dirty="0" err="1"/>
              <a:t>perdagangan</a:t>
            </a:r>
            <a:r>
              <a:rPr lang="en-US" dirty="0"/>
              <a:t> </a:t>
            </a:r>
            <a:r>
              <a:rPr lang="en-US" dirty="0" err="1"/>
              <a:t>dan</a:t>
            </a:r>
            <a:r>
              <a:rPr lang="en-US" dirty="0"/>
              <a:t> </a:t>
            </a:r>
            <a:r>
              <a:rPr lang="en-US" dirty="0" err="1"/>
              <a:t>transaksi</a:t>
            </a:r>
            <a:r>
              <a:rPr lang="en-US" dirty="0"/>
              <a:t> </a:t>
            </a:r>
            <a:r>
              <a:rPr lang="en-US" dirty="0" err="1"/>
              <a:t>keuangan</a:t>
            </a:r>
            <a:r>
              <a:rPr lang="en-US" dirty="0"/>
              <a:t> </a:t>
            </a:r>
            <a:r>
              <a:rPr lang="en-US" dirty="0" err="1"/>
              <a:t>internasional</a:t>
            </a:r>
            <a:r>
              <a:rPr lang="en-US" dirty="0"/>
              <a:t>.</a:t>
            </a:r>
          </a:p>
        </p:txBody>
      </p:sp>
    </p:spTree>
    <p:extLst>
      <p:ext uri="{BB962C8B-B14F-4D97-AF65-F5344CB8AC3E}">
        <p14:creationId xmlns:p14="http://schemas.microsoft.com/office/powerpoint/2010/main" val="63520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a:t>Sejarah</a:t>
            </a:r>
            <a:r>
              <a:rPr lang="en-US" b="1" dirty="0"/>
              <a:t> </a:t>
            </a:r>
            <a:r>
              <a:rPr lang="en-US" b="1" dirty="0" err="1"/>
              <a:t>Nilai</a:t>
            </a:r>
            <a:r>
              <a:rPr lang="en-US" b="1" dirty="0"/>
              <a:t> </a:t>
            </a:r>
            <a:r>
              <a:rPr lang="en-US" b="1" dirty="0" err="1" smtClean="0"/>
              <a:t>Tukar</a:t>
            </a:r>
            <a:r>
              <a:rPr lang="en-US" b="1" dirty="0" smtClean="0"/>
              <a:t> </a:t>
            </a:r>
            <a:r>
              <a:rPr lang="en-US" b="1" dirty="0" err="1" smtClean="0"/>
              <a:t>Uang</a:t>
            </a:r>
            <a:endParaRPr lang="en-US" b="1" dirty="0" smtClean="0"/>
          </a:p>
          <a:p>
            <a:pPr marL="0" indent="0">
              <a:buNone/>
            </a:pPr>
            <a:r>
              <a:rPr lang="en-US" dirty="0" smtClean="0"/>
              <a:t>1. </a:t>
            </a:r>
            <a:r>
              <a:rPr lang="en-US" dirty="0" err="1" smtClean="0"/>
              <a:t>Standar</a:t>
            </a:r>
            <a:r>
              <a:rPr lang="en-US" dirty="0" smtClean="0"/>
              <a:t> </a:t>
            </a:r>
            <a:r>
              <a:rPr lang="en-US" dirty="0" err="1"/>
              <a:t>emas</a:t>
            </a:r>
            <a:r>
              <a:rPr lang="en-US" dirty="0"/>
              <a:t> </a:t>
            </a:r>
            <a:endParaRPr lang="en-US" dirty="0" smtClean="0"/>
          </a:p>
          <a:p>
            <a:pPr marL="0" indent="0">
              <a:buNone/>
            </a:pPr>
            <a:r>
              <a:rPr lang="en-US" dirty="0" smtClean="0"/>
              <a:t>2. </a:t>
            </a:r>
            <a:r>
              <a:rPr lang="en-US" dirty="0" err="1" smtClean="0"/>
              <a:t>Perjanjian</a:t>
            </a:r>
            <a:r>
              <a:rPr lang="en-US" dirty="0" smtClean="0"/>
              <a:t> </a:t>
            </a:r>
            <a:r>
              <a:rPr lang="en-US" dirty="0" err="1"/>
              <a:t>tingkat</a:t>
            </a:r>
            <a:r>
              <a:rPr lang="en-US" dirty="0"/>
              <a:t> </a:t>
            </a:r>
            <a:r>
              <a:rPr lang="en-US" dirty="0" err="1"/>
              <a:t>kurs</a:t>
            </a:r>
            <a:r>
              <a:rPr lang="en-US" dirty="0"/>
              <a:t> </a:t>
            </a:r>
            <a:r>
              <a:rPr lang="en-US" dirty="0" err="1"/>
              <a:t>tetap</a:t>
            </a:r>
            <a:r>
              <a:rPr lang="en-US" dirty="0"/>
              <a:t> </a:t>
            </a:r>
            <a:endParaRPr lang="en-US" dirty="0" smtClean="0"/>
          </a:p>
          <a:p>
            <a:pPr marL="0" indent="0">
              <a:buNone/>
            </a:pPr>
            <a:r>
              <a:rPr lang="en-US" dirty="0" smtClean="0"/>
              <a:t>3, </a:t>
            </a:r>
            <a:r>
              <a:rPr lang="en-US" dirty="0" err="1" smtClean="0"/>
              <a:t>Sistem</a:t>
            </a:r>
            <a:r>
              <a:rPr lang="en-US" dirty="0" smtClean="0"/>
              <a:t> </a:t>
            </a:r>
            <a:r>
              <a:rPr lang="en-US" dirty="0" err="1"/>
              <a:t>kurs</a:t>
            </a:r>
            <a:r>
              <a:rPr lang="en-US" dirty="0"/>
              <a:t> </a:t>
            </a:r>
            <a:r>
              <a:rPr lang="en-US" dirty="0" err="1" smtClean="0"/>
              <a:t>mengambang</a:t>
            </a:r>
            <a:endParaRPr lang="en-US" dirty="0" smtClean="0"/>
          </a:p>
          <a:p>
            <a:endParaRPr lang="en-US" dirty="0"/>
          </a:p>
          <a:p>
            <a:r>
              <a:rPr lang="en-US" b="1" dirty="0" err="1"/>
              <a:t>Karakteristik</a:t>
            </a:r>
            <a:r>
              <a:rPr lang="en-US" b="1" dirty="0"/>
              <a:t> Bank yang </a:t>
            </a:r>
            <a:r>
              <a:rPr lang="en-US" b="1" dirty="0" err="1"/>
              <a:t>Menyediakan</a:t>
            </a:r>
            <a:r>
              <a:rPr lang="en-US" b="1" dirty="0"/>
              <a:t> </a:t>
            </a:r>
            <a:r>
              <a:rPr lang="en-US" b="1" dirty="0" err="1"/>
              <a:t>Pertukaran</a:t>
            </a:r>
            <a:r>
              <a:rPr lang="en-US" b="1" dirty="0"/>
              <a:t> Mata </a:t>
            </a:r>
            <a:r>
              <a:rPr lang="en-US" b="1" dirty="0" err="1" smtClean="0"/>
              <a:t>Uang</a:t>
            </a:r>
            <a:endParaRPr lang="en-US" b="1" dirty="0" smtClean="0"/>
          </a:p>
          <a:p>
            <a:pPr marL="0" indent="0">
              <a:buNone/>
            </a:pPr>
            <a:r>
              <a:rPr lang="sv-SE" dirty="0" smtClean="0"/>
              <a:t>1. Persaingan </a:t>
            </a:r>
            <a:r>
              <a:rPr lang="sv-SE" dirty="0"/>
              <a:t>kurs </a:t>
            </a:r>
            <a:endParaRPr lang="sv-SE" dirty="0" smtClean="0"/>
          </a:p>
          <a:p>
            <a:pPr marL="0" indent="0">
              <a:buNone/>
            </a:pPr>
            <a:r>
              <a:rPr lang="sv-SE" dirty="0" smtClean="0"/>
              <a:t>2. Hubungan </a:t>
            </a:r>
            <a:r>
              <a:rPr lang="sv-SE" dirty="0"/>
              <a:t>istimewa dengan </a:t>
            </a:r>
            <a:r>
              <a:rPr lang="sv-SE" dirty="0" smtClean="0"/>
              <a:t>bank</a:t>
            </a:r>
          </a:p>
          <a:p>
            <a:pPr marL="0" indent="0">
              <a:buNone/>
            </a:pPr>
            <a:r>
              <a:rPr lang="sv-SE" dirty="0" smtClean="0"/>
              <a:t>3. Kecepatan </a:t>
            </a:r>
            <a:r>
              <a:rPr lang="sv-SE" dirty="0"/>
              <a:t>pertukaran </a:t>
            </a:r>
            <a:endParaRPr lang="sv-SE" dirty="0" smtClean="0"/>
          </a:p>
          <a:p>
            <a:pPr marL="0" indent="0">
              <a:buNone/>
            </a:pPr>
            <a:r>
              <a:rPr lang="sv-SE" dirty="0" smtClean="0"/>
              <a:t>4. Nasihat </a:t>
            </a:r>
            <a:r>
              <a:rPr lang="sv-SE" dirty="0"/>
              <a:t>mengenai kondisi pasar terkini </a:t>
            </a:r>
            <a:endParaRPr lang="sv-SE" dirty="0" smtClean="0"/>
          </a:p>
          <a:p>
            <a:pPr marL="0" indent="0">
              <a:buNone/>
            </a:pPr>
            <a:r>
              <a:rPr lang="sv-SE" dirty="0" smtClean="0"/>
              <a:t>5. Nasihat </a:t>
            </a:r>
            <a:r>
              <a:rPr lang="sv-SE" dirty="0"/>
              <a:t>peramalan.</a:t>
            </a:r>
            <a:endParaRPr lang="en-US" dirty="0"/>
          </a:p>
        </p:txBody>
      </p:sp>
    </p:spTree>
    <p:extLst>
      <p:ext uri="{BB962C8B-B14F-4D97-AF65-F5344CB8AC3E}">
        <p14:creationId xmlns:p14="http://schemas.microsoft.com/office/powerpoint/2010/main" val="27499092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TotalTime>
  <Words>2921</Words>
  <Application>Microsoft Office PowerPoint</Application>
  <PresentationFormat>Widescreen</PresentationFormat>
  <Paragraphs>196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Century Gothic</vt:lpstr>
      <vt:lpstr>Wingdings 3</vt:lpstr>
      <vt:lpstr>Wisp</vt:lpstr>
      <vt:lpstr>VALUTA ASING DAN PASAR KEUANGAN INTERNASIONAL</vt:lpstr>
      <vt:lpstr>Prinsip Ekonomi dari valuta asing</vt:lpstr>
      <vt:lpstr>Peserta Pasar Valas </vt:lpstr>
      <vt:lpstr> </vt:lpstr>
      <vt:lpstr> </vt:lpstr>
      <vt:lpstr>Mata Uang Dunia yang Umumnya diperdagangkan</vt:lpstr>
      <vt:lpstr>Motif Melakukan Investasi pada Pasar Asing</vt:lpstr>
      <vt:lpstr>Motif Meminjam dari Pasar Asing</vt:lpstr>
      <vt:lpstr> </vt:lpstr>
      <vt:lpstr>Transaksi Pertukaran Mata Uang Asing</vt:lpstr>
      <vt:lpstr>Pasar Spot (spot market) dan Nilai Tukar/kurs (Exchange rate)</vt:lpstr>
      <vt:lpstr> </vt:lpstr>
      <vt:lpstr> </vt:lpstr>
      <vt:lpstr> </vt:lpstr>
      <vt:lpstr>Selisih Kurs Beli/Jual Bank</vt:lpstr>
      <vt:lpstr>Bid and ask rate dalam pasar valas.</vt:lpstr>
      <vt:lpstr>TUJUAN TRANSAKSI DI PASAR UANG </vt:lpstr>
      <vt:lpstr>Struktur Pasar Valuta Asing</vt:lpstr>
      <vt:lpstr>Transaksi Di Pasar Valas</vt:lpstr>
      <vt:lpstr> </vt:lpstr>
      <vt:lpstr> </vt:lpstr>
      <vt:lpstr>Faktor Yang Mempengaruhi Permintaan &amp; Penawaran Valas </vt:lpstr>
      <vt:lpstr>Pasar Modal Internasional</vt:lpstr>
      <vt:lpstr> </vt:lpstr>
      <vt:lpstr> </vt:lpstr>
      <vt:lpstr> </vt:lpstr>
      <vt:lpstr> </vt:lpstr>
      <vt:lpstr> </vt:lpstr>
      <vt:lpstr> </vt:lpstr>
      <vt:lpstr> </vt:lpstr>
      <vt:lpstr> </vt:lpstr>
      <vt:lpstr> </vt:lpstr>
      <vt:lpstr> </vt:lpstr>
      <vt:lpstr> </vt:lpstr>
      <vt:lpstr>Perubahan Masa Depan Untuk Pasar Saham Dunia</vt:lpstr>
      <vt:lpstr> </vt:lpstr>
      <vt:lpstr> </vt:lpstr>
      <vt:lpstr>PERKEMBANGAN PASAR MODAL INTERNASIONAL </vt:lpstr>
      <vt:lpstr> </vt:lpstr>
      <vt:lpstr>BAGI NEGARA BERKEMBANG, TERINTEGRASINYA PASAR MODAL MEMBERI MANFAAT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VALUTA ASING DAN PASAR KEUANGAN INTERNASIONAL</dc:title>
  <dc:creator>Acer</dc:creator>
  <cp:lastModifiedBy>Acer</cp:lastModifiedBy>
  <cp:revision>17</cp:revision>
  <dcterms:created xsi:type="dcterms:W3CDTF">2020-04-21T04:29:06Z</dcterms:created>
  <dcterms:modified xsi:type="dcterms:W3CDTF">2020-04-21T05:27:39Z</dcterms:modified>
</cp:coreProperties>
</file>