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Default Extension="gif" ContentType="image/gif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256" r:id="rId2"/>
    <p:sldId id="270" r:id="rId3"/>
    <p:sldId id="266" r:id="rId4"/>
    <p:sldId id="271" r:id="rId5"/>
    <p:sldId id="267" r:id="rId6"/>
    <p:sldId id="268" r:id="rId7"/>
    <p:sldId id="26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4" d="100"/>
          <a:sy n="54" d="100"/>
        </p:scale>
        <p:origin x="2820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21609D-32D5-4818-9BFA-D5128F1E634B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C5B8AD-17F1-490F-AA68-857767BC5B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2489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5FEBFC-CBD1-4A59-8ABB-1B75DC04B453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91ECB4-1291-4E86-86BF-8D8C9655D3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2139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gi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9" name="Rectangle 37"/>
          <p:cNvSpPr>
            <a:spLocks noChangeArrowheads="1"/>
          </p:cNvSpPr>
          <p:nvPr/>
        </p:nvSpPr>
        <p:spPr bwMode="auto">
          <a:xfrm>
            <a:off x="1600200" y="0"/>
            <a:ext cx="716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grayWhite">
          <a:xfrm>
            <a:off x="2895600" y="3657600"/>
            <a:ext cx="6019800" cy="457200"/>
          </a:xfrm>
          <a:solidFill>
            <a:schemeClr val="tx1"/>
          </a:solidFill>
        </p:spPr>
        <p:txBody>
          <a:bodyPr/>
          <a:lstStyle>
            <a:lvl1pPr marL="0" indent="0">
              <a:buFont typeface="Wingdings" pitchFamily="2" charset="2"/>
              <a:buNone/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3106" name="Text Box 34"/>
          <p:cNvSpPr txBox="1">
            <a:spLocks noChangeArrowheads="1"/>
          </p:cNvSpPr>
          <p:nvPr/>
        </p:nvSpPr>
        <p:spPr bwMode="auto">
          <a:xfrm>
            <a:off x="0" y="5867400"/>
            <a:ext cx="2895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200" b="1" dirty="0" err="1" smtClean="0"/>
              <a:t>Universitas</a:t>
            </a:r>
            <a:r>
              <a:rPr lang="en-US" sz="1200" b="1" baseline="0" dirty="0" smtClean="0"/>
              <a:t> </a:t>
            </a:r>
            <a:r>
              <a:rPr lang="en-US" sz="1200" b="1" baseline="0" dirty="0" err="1" smtClean="0"/>
              <a:t>Komputer</a:t>
            </a:r>
            <a:r>
              <a:rPr lang="en-US" sz="1200" b="1" baseline="0" dirty="0" smtClean="0"/>
              <a:t> Indonesia</a:t>
            </a:r>
            <a:endParaRPr lang="en-US" sz="2000" b="1" dirty="0"/>
          </a:p>
        </p:txBody>
      </p:sp>
      <p:sp>
        <p:nvSpPr>
          <p:cNvPr id="3124" name="Rectangle 52"/>
          <p:cNvSpPr>
            <a:spLocks noChangeArrowheads="1"/>
          </p:cNvSpPr>
          <p:nvPr/>
        </p:nvSpPr>
        <p:spPr bwMode="ltGray">
          <a:xfrm>
            <a:off x="5895975" y="0"/>
            <a:ext cx="3248025" cy="27813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53"/>
          <p:cNvGrpSpPr>
            <a:grpSpLocks/>
          </p:cNvGrpSpPr>
          <p:nvPr/>
        </p:nvGrpSpPr>
        <p:grpSpPr bwMode="auto">
          <a:xfrm>
            <a:off x="19050" y="2330450"/>
            <a:ext cx="9115425" cy="358775"/>
            <a:chOff x="3827" y="1468"/>
            <a:chExt cx="1927" cy="226"/>
          </a:xfrm>
        </p:grpSpPr>
        <p:sp>
          <p:nvSpPr>
            <p:cNvPr id="3126" name="Line 54"/>
            <p:cNvSpPr>
              <a:spLocks noChangeShapeType="1"/>
            </p:cNvSpPr>
            <p:nvPr/>
          </p:nvSpPr>
          <p:spPr bwMode="white">
            <a:xfrm>
              <a:off x="3827" y="1468"/>
              <a:ext cx="1927" cy="0"/>
            </a:xfrm>
            <a:prstGeom prst="line">
              <a:avLst/>
            </a:prstGeom>
            <a:noFill/>
            <a:ln w="19050" cap="rnd">
              <a:solidFill>
                <a:schemeClr val="bg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27" name="Line 55"/>
            <p:cNvSpPr>
              <a:spLocks noChangeShapeType="1"/>
            </p:cNvSpPr>
            <p:nvPr/>
          </p:nvSpPr>
          <p:spPr bwMode="white">
            <a:xfrm>
              <a:off x="3827" y="1540"/>
              <a:ext cx="1927" cy="0"/>
            </a:xfrm>
            <a:prstGeom prst="line">
              <a:avLst/>
            </a:prstGeom>
            <a:noFill/>
            <a:ln w="19050" cap="rnd">
              <a:solidFill>
                <a:schemeClr val="bg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28" name="Line 56"/>
            <p:cNvSpPr>
              <a:spLocks noChangeShapeType="1"/>
            </p:cNvSpPr>
            <p:nvPr/>
          </p:nvSpPr>
          <p:spPr bwMode="white">
            <a:xfrm>
              <a:off x="3827" y="1616"/>
              <a:ext cx="1927" cy="0"/>
            </a:xfrm>
            <a:prstGeom prst="line">
              <a:avLst/>
            </a:prstGeom>
            <a:noFill/>
            <a:ln w="19050" cap="rnd">
              <a:solidFill>
                <a:schemeClr val="bg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29" name="Line 57"/>
            <p:cNvSpPr>
              <a:spLocks noChangeShapeType="1"/>
            </p:cNvSpPr>
            <p:nvPr/>
          </p:nvSpPr>
          <p:spPr bwMode="white">
            <a:xfrm>
              <a:off x="3827" y="1694"/>
              <a:ext cx="1927" cy="0"/>
            </a:xfrm>
            <a:prstGeom prst="line">
              <a:avLst/>
            </a:prstGeom>
            <a:noFill/>
            <a:ln w="19050" cap="rnd">
              <a:solidFill>
                <a:schemeClr val="bg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3133" name="Picture 6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887663" cy="2790825"/>
          </a:xfrm>
          <a:prstGeom prst="rect">
            <a:avLst/>
          </a:prstGeom>
          <a:noFill/>
        </p:spPr>
      </p:pic>
      <p:sp>
        <p:nvSpPr>
          <p:cNvPr id="3132" name="Rectangle 60"/>
          <p:cNvSpPr>
            <a:spLocks noChangeArrowheads="1"/>
          </p:cNvSpPr>
          <p:nvPr/>
        </p:nvSpPr>
        <p:spPr bwMode="black">
          <a:xfrm>
            <a:off x="0" y="2787650"/>
            <a:ext cx="9144000" cy="71438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35" name="Rectangle 63"/>
          <p:cNvSpPr>
            <a:spLocks noChangeArrowheads="1"/>
          </p:cNvSpPr>
          <p:nvPr/>
        </p:nvSpPr>
        <p:spPr bwMode="gray">
          <a:xfrm>
            <a:off x="2895600" y="2819400"/>
            <a:ext cx="6248400" cy="6858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 hasCustomPrompt="1"/>
          </p:nvPr>
        </p:nvSpPr>
        <p:spPr bwMode="ltGray">
          <a:xfrm>
            <a:off x="3124200" y="2819400"/>
            <a:ext cx="5791200" cy="685800"/>
          </a:xfrm>
        </p:spPr>
        <p:txBody>
          <a:bodyPr/>
          <a:lstStyle>
            <a:lvl1pPr algn="l">
              <a:defRPr sz="3600" baseline="0"/>
            </a:lvl1pPr>
          </a:lstStyle>
          <a:p>
            <a:r>
              <a:rPr lang="en-US" dirty="0" err="1" smtClean="0"/>
              <a:t>Algoritma</a:t>
            </a:r>
            <a:r>
              <a:rPr lang="en-US" dirty="0" smtClean="0"/>
              <a:t> &amp; </a:t>
            </a:r>
            <a:r>
              <a:rPr lang="en-US" dirty="0" err="1" smtClean="0"/>
              <a:t>Pemrograman</a:t>
            </a:r>
            <a:endParaRPr lang="en-US" dirty="0"/>
          </a:p>
        </p:txBody>
      </p:sp>
      <p:pic>
        <p:nvPicPr>
          <p:cNvPr id="3134" name="Picture 6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84488" y="0"/>
            <a:ext cx="3011487" cy="2781300"/>
          </a:xfrm>
          <a:prstGeom prst="rect">
            <a:avLst/>
          </a:prstGeom>
          <a:noFill/>
        </p:spPr>
      </p:pic>
      <p:sp>
        <p:nvSpPr>
          <p:cNvPr id="19" name="Rectangle 2"/>
          <p:cNvSpPr txBox="1">
            <a:spLocks noChangeArrowheads="1"/>
          </p:cNvSpPr>
          <p:nvPr userDrawn="1"/>
        </p:nvSpPr>
        <p:spPr bwMode="ltGray">
          <a:xfrm>
            <a:off x="0" y="2819400"/>
            <a:ext cx="2895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3600" baseline="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IF32222</a:t>
            </a:r>
          </a:p>
        </p:txBody>
      </p:sp>
      <p:pic>
        <p:nvPicPr>
          <p:cNvPr id="20" name="Picture 2" descr="F:\Documents and Settings\Administrator\My Documents\unikom.gif"/>
          <p:cNvPicPr>
            <a:picLocks noChangeAspect="1" noChangeArrowheads="1"/>
          </p:cNvPicPr>
          <p:nvPr userDrawn="1"/>
        </p:nvPicPr>
        <p:blipFill>
          <a:blip r:embed="rId4"/>
          <a:stretch>
            <a:fillRect/>
          </a:stretch>
        </p:blipFill>
        <p:spPr bwMode="auto">
          <a:xfrm>
            <a:off x="326408" y="3581400"/>
            <a:ext cx="2209800" cy="2239265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Rectangle 3"/>
          <p:cNvSpPr txBox="1">
            <a:spLocks noChangeArrowheads="1"/>
          </p:cNvSpPr>
          <p:nvPr userDrawn="1"/>
        </p:nvSpPr>
        <p:spPr bwMode="grayWhite">
          <a:xfrm>
            <a:off x="5334000" y="5715000"/>
            <a:ext cx="3810000" cy="457200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>
              <a:buFont typeface="Wingdings" pitchFamily="2" charset="2"/>
              <a:buNone/>
              <a:defRPr sz="2800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Oleh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 Tati Harihayati M., M.T.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28600"/>
            <a:ext cx="2095500" cy="60928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134100" cy="60928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4600" y="228600"/>
            <a:ext cx="63246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295400"/>
            <a:ext cx="8229600" cy="5026025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5026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5026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gif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6" Type="http://schemas.microsoft.com/office/2007/relationships/hdphoto" Target="../media/hdphoto1.wdp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19" Type="http://schemas.openxmlformats.org/officeDocument/2006/relationships/oleObject" Target="../embeddings/oleObject2.bin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>
            <a:extLst>
              <a:ext uri="{BEBA8EAE-BF5A-486C-A8C5-ECC9F3942E4B}">
                <a14:imgProps xmlns:a14="http://schemas.microsoft.com/office/drawing/2010/main">
                  <a14:imgLayer r:embed="rId16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" name="Rectangle 32"/>
          <p:cNvSpPr>
            <a:spLocks noChangeArrowheads="1"/>
          </p:cNvSpPr>
          <p:nvPr/>
        </p:nvSpPr>
        <p:spPr bwMode="ltGray">
          <a:xfrm>
            <a:off x="11113" y="0"/>
            <a:ext cx="9132887" cy="112553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33"/>
          <p:cNvGrpSpPr>
            <a:grpSpLocks/>
          </p:cNvGrpSpPr>
          <p:nvPr/>
        </p:nvGrpSpPr>
        <p:grpSpPr bwMode="auto">
          <a:xfrm>
            <a:off x="0" y="879475"/>
            <a:ext cx="9144000" cy="144463"/>
            <a:chOff x="1519" y="554"/>
            <a:chExt cx="4241" cy="91"/>
          </a:xfrm>
        </p:grpSpPr>
        <p:sp>
          <p:nvSpPr>
            <p:cNvPr id="1058" name="Line 34"/>
            <p:cNvSpPr>
              <a:spLocks noChangeShapeType="1"/>
            </p:cNvSpPr>
            <p:nvPr userDrawn="1"/>
          </p:nvSpPr>
          <p:spPr bwMode="white">
            <a:xfrm>
              <a:off x="1519" y="554"/>
              <a:ext cx="4241" cy="0"/>
            </a:xfrm>
            <a:prstGeom prst="line">
              <a:avLst/>
            </a:prstGeom>
            <a:noFill/>
            <a:ln w="12700" cap="rnd">
              <a:solidFill>
                <a:schemeClr val="bg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59" name="Line 35"/>
            <p:cNvSpPr>
              <a:spLocks noChangeShapeType="1"/>
            </p:cNvSpPr>
            <p:nvPr userDrawn="1"/>
          </p:nvSpPr>
          <p:spPr bwMode="white">
            <a:xfrm>
              <a:off x="1519" y="599"/>
              <a:ext cx="4241" cy="0"/>
            </a:xfrm>
            <a:prstGeom prst="line">
              <a:avLst/>
            </a:prstGeom>
            <a:noFill/>
            <a:ln w="12700" cap="rnd">
              <a:solidFill>
                <a:schemeClr val="bg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60" name="Line 36"/>
            <p:cNvSpPr>
              <a:spLocks noChangeShapeType="1"/>
            </p:cNvSpPr>
            <p:nvPr userDrawn="1"/>
          </p:nvSpPr>
          <p:spPr bwMode="white">
            <a:xfrm>
              <a:off x="1519" y="645"/>
              <a:ext cx="4241" cy="0"/>
            </a:xfrm>
            <a:prstGeom prst="line">
              <a:avLst/>
            </a:prstGeom>
            <a:noFill/>
            <a:ln w="12700" cap="rnd">
              <a:solidFill>
                <a:schemeClr val="bg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37"/>
          <p:cNvGrpSpPr>
            <a:grpSpLocks/>
          </p:cNvGrpSpPr>
          <p:nvPr/>
        </p:nvGrpSpPr>
        <p:grpSpPr bwMode="auto">
          <a:xfrm>
            <a:off x="0" y="-11113"/>
            <a:ext cx="2341563" cy="1123951"/>
            <a:chOff x="0" y="0"/>
            <a:chExt cx="1475" cy="694"/>
          </a:xfrm>
        </p:grpSpPr>
        <p:graphicFrame>
          <p:nvGraphicFramePr>
            <p:cNvPr id="1062" name="Object 38"/>
            <p:cNvGraphicFramePr>
              <a:graphicFrameLocks noChangeAspect="1"/>
            </p:cNvGraphicFramePr>
            <p:nvPr/>
          </p:nvGraphicFramePr>
          <p:xfrm>
            <a:off x="695" y="0"/>
            <a:ext cx="780" cy="6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48" name="Image" r:id="rId17" imgW="3646321" imgH="3931376" progId="Photoshop.Image.6">
                    <p:embed/>
                  </p:oleObj>
                </mc:Choice>
                <mc:Fallback>
                  <p:oleObj name="Image" r:id="rId17" imgW="3646321" imgH="3931376" progId="Photoshop.Image.6">
                    <p:embed/>
                    <p:pic>
                      <p:nvPicPr>
                        <p:cNvPr id="0" name="Object 3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 b="11470"/>
                        <a:stretch>
                          <a:fillRect/>
                        </a:stretch>
                      </p:blipFill>
                      <p:spPr bwMode="auto">
                        <a:xfrm>
                          <a:off x="695" y="0"/>
                          <a:ext cx="780" cy="69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2D6BC7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1D528D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B2B2B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63" name="Object 39"/>
            <p:cNvGraphicFramePr>
              <a:graphicFrameLocks noChangeAspect="1"/>
            </p:cNvGraphicFramePr>
            <p:nvPr/>
          </p:nvGraphicFramePr>
          <p:xfrm>
            <a:off x="0" y="0"/>
            <a:ext cx="737" cy="69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49" name="Image" r:id="rId19" imgW="2575783" imgH="2545301" progId="Photoshop.Image.6">
                    <p:embed/>
                  </p:oleObj>
                </mc:Choice>
                <mc:Fallback>
                  <p:oleObj name="Image" r:id="rId19" imgW="2575783" imgH="2545301" progId="Photoshop.Image.6">
                    <p:embed/>
                    <p:pic>
                      <p:nvPicPr>
                        <p:cNvPr id="0" name="Object 3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0" y="0"/>
                          <a:ext cx="737" cy="69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2D6BC7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1D528D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B2B2B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14600" y="228600"/>
            <a:ext cx="6324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502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52145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accent1"/>
                </a:solidFill>
              </a:defRPr>
            </a:lvl1pPr>
          </a:lstStyle>
          <a:p>
            <a:fld id="{0BC7E5B2-E02E-4107-BA48-AC9A8DE65C04}" type="datetime1">
              <a:rPr lang="en-US" smtClean="0"/>
              <a:t>4/20/2020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521450"/>
            <a:ext cx="2895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accent1"/>
                </a:solidFill>
              </a:defRPr>
            </a:lvl1pPr>
          </a:lstStyle>
          <a:p>
            <a:pPr algn="r"/>
            <a:r>
              <a:rPr lang="en-US" dirty="0" err="1" smtClean="0"/>
              <a:t>Oleh</a:t>
            </a:r>
            <a:r>
              <a:rPr lang="en-US" dirty="0" smtClean="0"/>
              <a:t> : </a:t>
            </a:r>
            <a:r>
              <a:rPr lang="en-US" dirty="0" err="1" smtClean="0"/>
              <a:t>Andri</a:t>
            </a:r>
            <a:r>
              <a:rPr lang="en-US" dirty="0" smtClean="0"/>
              <a:t> </a:t>
            </a:r>
            <a:r>
              <a:rPr lang="en-US" dirty="0" err="1" smtClean="0"/>
              <a:t>Heryandi</a:t>
            </a:r>
            <a:r>
              <a:rPr lang="en-US" dirty="0" smtClean="0"/>
              <a:t>, M.T.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2145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accent1"/>
                </a:solidFill>
              </a:defRPr>
            </a:lvl1pPr>
          </a:lstStyle>
          <a:p>
            <a:fld id="{B5A8FFD0-3CDF-4C62-9758-48B2FD26A287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4" name="Group 44"/>
          <p:cNvGrpSpPr>
            <a:grpSpLocks/>
          </p:cNvGrpSpPr>
          <p:nvPr/>
        </p:nvGrpSpPr>
        <p:grpSpPr bwMode="auto">
          <a:xfrm>
            <a:off x="0" y="1109663"/>
            <a:ext cx="9144000" cy="169862"/>
            <a:chOff x="0" y="699"/>
            <a:chExt cx="5760" cy="107"/>
          </a:xfrm>
        </p:grpSpPr>
        <p:sp>
          <p:nvSpPr>
            <p:cNvPr id="1064" name="Rectangle 40"/>
            <p:cNvSpPr>
              <a:spLocks noChangeArrowheads="1"/>
            </p:cNvSpPr>
            <p:nvPr userDrawn="1"/>
          </p:nvSpPr>
          <p:spPr bwMode="gray">
            <a:xfrm>
              <a:off x="0" y="699"/>
              <a:ext cx="5760" cy="45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6" name="Rectangle 42"/>
            <p:cNvSpPr>
              <a:spLocks noChangeArrowheads="1"/>
            </p:cNvSpPr>
            <p:nvPr userDrawn="1"/>
          </p:nvSpPr>
          <p:spPr bwMode="gray">
            <a:xfrm>
              <a:off x="1476" y="713"/>
              <a:ext cx="4284" cy="93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18" name="Picture 2" descr="F:\Documents and Settings\Administrator\My Documents\unikom.gif"/>
          <p:cNvPicPr>
            <a:picLocks noChangeAspect="1" noChangeArrowheads="1"/>
          </p:cNvPicPr>
          <p:nvPr userDrawn="1"/>
        </p:nvPicPr>
        <p:blipFill>
          <a:blip r:embed="rId21"/>
          <a:stretch>
            <a:fillRect/>
          </a:stretch>
        </p:blipFill>
        <p:spPr bwMode="auto">
          <a:xfrm>
            <a:off x="8686800" y="1295400"/>
            <a:ext cx="375987" cy="381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Picture 2" descr="F:\Documents and Settings\Administrator\My Documents\unikom.gif"/>
          <p:cNvPicPr>
            <a:picLocks noChangeAspect="1" noChangeArrowheads="1"/>
          </p:cNvPicPr>
          <p:nvPr userDrawn="1"/>
        </p:nvPicPr>
        <p:blipFill>
          <a:blip r:embed="rId21"/>
          <a:stretch>
            <a:fillRect/>
          </a:stretch>
        </p:blipFill>
        <p:spPr bwMode="auto">
          <a:xfrm>
            <a:off x="76200" y="1295400"/>
            <a:ext cx="375987" cy="381000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dt="0"/>
  <p:txStyles>
    <p:titleStyle>
      <a:lvl1pPr algn="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SzPct val="50000"/>
        <a:buFont typeface="Wingdings 2" pitchFamily="18" charset="2"/>
        <a:buChar char="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SzPct val="60000"/>
        <a:buFont typeface="Wingdings 2" pitchFamily="18" charset="2"/>
        <a:buChar char="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DOUBLE LINKED LIST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0" y="2819400"/>
            <a:ext cx="5943600" cy="685800"/>
          </a:xfrm>
        </p:spPr>
        <p:txBody>
          <a:bodyPr/>
          <a:lstStyle/>
          <a:p>
            <a:pPr algn="ctr"/>
            <a:r>
              <a:rPr lang="en-US" dirty="0" smtClean="0"/>
              <a:t>JAWABAN SOAL LATIHAN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 dirty="0" err="1" smtClean="0"/>
              <a:t>Jawaban</a:t>
            </a:r>
            <a:r>
              <a:rPr lang="en-US" sz="3800" dirty="0" smtClean="0"/>
              <a:t> </a:t>
            </a:r>
            <a:r>
              <a:rPr lang="en-US" sz="3800" dirty="0" err="1" smtClean="0"/>
              <a:t>Soal</a:t>
            </a:r>
            <a:r>
              <a:rPr lang="en-US" sz="3800" dirty="0" smtClean="0"/>
              <a:t> </a:t>
            </a:r>
            <a:r>
              <a:rPr lang="en-US" sz="3800" dirty="0" err="1" smtClean="0"/>
              <a:t>Latihan</a:t>
            </a:r>
            <a:r>
              <a:rPr lang="en-US" sz="3800" dirty="0" smtClean="0"/>
              <a:t> No. 1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914650" indent="-2914650">
              <a:spcBef>
                <a:spcPts val="0"/>
              </a:spcBef>
              <a:buNone/>
            </a:pPr>
            <a:r>
              <a:rPr lang="en-US" sz="1600" b="1" u="sng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Procedure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SisipTengahMhs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u="sng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I/O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Awal,Akhir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: </a:t>
            </a:r>
            <a:r>
              <a:rPr lang="en-US" sz="16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PointMhs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b="1" u="sng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MhsBaru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: </a:t>
            </a:r>
            <a:r>
              <a:rPr lang="en-US" sz="16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Mahasiswa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i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{I.S. : List </a:t>
            </a:r>
            <a:r>
              <a:rPr lang="en-US" sz="1600" b="1" i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mahasiswa</a:t>
            </a:r>
            <a:r>
              <a:rPr lang="en-US" sz="1600" b="1" i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i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sudah</a:t>
            </a:r>
            <a:r>
              <a:rPr lang="en-US" sz="1600" b="1" i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i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terdefinisi</a:t>
            </a:r>
            <a:r>
              <a:rPr lang="en-US" sz="1600" b="1" i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60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71550" indent="-971550">
              <a:spcBef>
                <a:spcPts val="0"/>
              </a:spcBef>
              <a:buNone/>
            </a:pPr>
            <a:r>
              <a:rPr lang="en-US" sz="1600" b="1" i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{F.S. : </a:t>
            </a:r>
            <a:r>
              <a:rPr lang="en-US" sz="1600" b="1" i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menghasilkan</a:t>
            </a:r>
            <a:r>
              <a:rPr lang="en-US" sz="1600" b="1" i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list </a:t>
            </a:r>
            <a:r>
              <a:rPr lang="en-US" sz="1600" b="1" i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mahasiswa</a:t>
            </a:r>
            <a:r>
              <a:rPr lang="en-US" sz="1600" b="1" i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yang </a:t>
            </a:r>
            <a:r>
              <a:rPr lang="en-US" sz="1600" b="1" i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sudah</a:t>
            </a:r>
            <a:r>
              <a:rPr lang="en-US" sz="1600" b="1" i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i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disisipkan</a:t>
            </a:r>
            <a:r>
              <a:rPr lang="en-US" sz="1600" b="1" i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i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satu</a:t>
            </a:r>
            <a:r>
              <a:rPr lang="en-US" sz="1600" b="1" i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data </a:t>
            </a:r>
            <a:r>
              <a:rPr lang="en-US" sz="1600" b="1" i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mahasiswa</a:t>
            </a:r>
            <a:r>
              <a:rPr lang="en-US" sz="1600" b="1" i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i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baru</a:t>
            </a:r>
            <a:r>
              <a:rPr lang="en-US" sz="1600" b="1" i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di </a:t>
            </a:r>
            <a:r>
              <a:rPr lang="en-US" sz="1600" b="1" i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tengah</a:t>
            </a:r>
            <a:r>
              <a:rPr lang="en-US" sz="1600" b="1" i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i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sebelum</a:t>
            </a:r>
            <a:r>
              <a:rPr lang="en-US" sz="1600" b="1" i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data </a:t>
            </a:r>
            <a:r>
              <a:rPr lang="en-US" sz="1600" b="1" i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tertentu</a:t>
            </a:r>
            <a:r>
              <a:rPr lang="en-US" sz="1600" b="1" i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60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b="1" u="sng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Kamus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457200" indent="0">
              <a:spcBef>
                <a:spcPts val="0"/>
              </a:spcBef>
              <a:buNone/>
            </a:pPr>
            <a:r>
              <a:rPr lang="en-US" sz="16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Baru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: </a:t>
            </a: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PointMhs</a:t>
            </a:r>
            <a:endParaRPr lang="en-US" sz="1600" dirty="0" smtClean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indent="0">
              <a:spcBef>
                <a:spcPts val="0"/>
              </a:spcBef>
              <a:buNone/>
            </a:pP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Ya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 : </a:t>
            </a:r>
            <a:r>
              <a:rPr lang="en-US" sz="1600" b="1" u="sng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</a:p>
          <a:p>
            <a:pPr marL="457200" indent="0">
              <a:spcBef>
                <a:spcPts val="0"/>
              </a:spcBef>
              <a:buNone/>
            </a:pP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Ketemu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: </a:t>
            </a:r>
            <a:r>
              <a:rPr lang="en-US" sz="1600" b="1" u="sng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</a:p>
          <a:p>
            <a:pPr marL="457200" indent="0">
              <a:spcBef>
                <a:spcPts val="0"/>
              </a:spcBef>
              <a:buNone/>
            </a:pP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NIMSebelum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: </a:t>
            </a:r>
            <a:r>
              <a:rPr lang="en-US" sz="1600" b="1" u="sng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endParaRPr lang="en-US" sz="1600" b="1" u="sng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b="1" u="sng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Algoritma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457200" indent="0">
              <a:spcBef>
                <a:spcPts val="0"/>
              </a:spcBef>
              <a:buNone/>
            </a:pPr>
            <a:r>
              <a:rPr lang="en-US" sz="1600" b="1" u="sng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NIMSebelum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600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indent="0">
              <a:spcBef>
                <a:spcPts val="0"/>
              </a:spcBef>
              <a:buNone/>
            </a:pPr>
            <a:r>
              <a:rPr lang="en-US" sz="1600" b="1" u="sng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Awal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Nil)</a:t>
            </a:r>
          </a:p>
          <a:p>
            <a:pPr marL="685800" indent="0">
              <a:spcBef>
                <a:spcPts val="0"/>
              </a:spcBef>
              <a:buNone/>
            </a:pPr>
            <a:r>
              <a:rPr lang="en-US" sz="1600" b="1" u="sng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Then</a:t>
            </a:r>
          </a:p>
          <a:p>
            <a:pPr marL="1028700" indent="0">
              <a:spcBef>
                <a:spcPts val="0"/>
              </a:spcBef>
              <a:buNone/>
            </a:pPr>
            <a:r>
              <a:rPr lang="en-US" sz="1600" b="1" u="sng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Output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(‘List </a:t>
            </a:r>
            <a:r>
              <a:rPr lang="en-US" sz="16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</a:t>
            </a: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asih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</a:t>
            </a: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osong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apakah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tetap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menyisipkan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data </a:t>
            </a: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mahasiswa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baru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? ’)</a:t>
            </a:r>
          </a:p>
          <a:p>
            <a:pPr marL="1028700" indent="0">
              <a:spcBef>
                <a:spcPts val="0"/>
              </a:spcBef>
              <a:buNone/>
            </a:pPr>
            <a:r>
              <a:rPr lang="en-US" sz="1600" b="1" u="sng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Ya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1028700" indent="0">
              <a:spcBef>
                <a:spcPts val="0"/>
              </a:spcBef>
              <a:buNone/>
            </a:pPr>
            <a:r>
              <a:rPr lang="en-US" sz="1600" b="1" u="sng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Ya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‘Y’) </a:t>
            </a:r>
            <a:r>
              <a:rPr lang="en-US" sz="1600" b="1" u="sng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or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Ya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‘y’)</a:t>
            </a:r>
          </a:p>
          <a:p>
            <a:pPr marL="1200150" indent="0">
              <a:spcBef>
                <a:spcPts val="0"/>
              </a:spcBef>
              <a:buNone/>
            </a:pPr>
            <a:r>
              <a:rPr lang="en-US" sz="1600" b="1" u="sng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sz="1600" b="1" u="sng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hen</a:t>
            </a:r>
          </a:p>
          <a:p>
            <a:pPr marL="1428750" indent="0">
              <a:spcBef>
                <a:spcPts val="0"/>
              </a:spcBef>
              <a:buNone/>
            </a:pPr>
            <a:r>
              <a:rPr lang="en-US" sz="16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Alloc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Baru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endParaRPr lang="en-US" sz="1600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7747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 dirty="0" err="1" smtClean="0"/>
              <a:t>Jawaban</a:t>
            </a:r>
            <a:r>
              <a:rPr lang="en-US" sz="3800" dirty="0" smtClean="0"/>
              <a:t> </a:t>
            </a:r>
            <a:r>
              <a:rPr lang="en-US" sz="3800" dirty="0" err="1" smtClean="0"/>
              <a:t>Soal</a:t>
            </a:r>
            <a:r>
              <a:rPr lang="en-US" sz="3800" dirty="0" smtClean="0"/>
              <a:t> </a:t>
            </a:r>
            <a:r>
              <a:rPr lang="en-US" sz="3800" dirty="0" err="1" smtClean="0"/>
              <a:t>Latihan</a:t>
            </a:r>
            <a:r>
              <a:rPr lang="en-US" sz="3800" dirty="0" smtClean="0"/>
              <a:t> No. 1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428750" indent="0">
              <a:spcBef>
                <a:spcPts val="0"/>
              </a:spcBef>
              <a:buNone/>
            </a:pPr>
            <a:r>
              <a:rPr lang="en-US" sz="16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Baru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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16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InfoMhs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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MhsBaru</a:t>
            </a:r>
            <a:endParaRPr lang="en-US" sz="1600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428750" indent="0">
              <a:spcBef>
                <a:spcPts val="0"/>
              </a:spcBef>
              <a:buNone/>
            </a:pPr>
            <a:r>
              <a:rPr lang="en-US" sz="16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Baru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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16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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Nil</a:t>
            </a:r>
          </a:p>
          <a:p>
            <a:pPr marL="1428750" indent="0">
              <a:spcBef>
                <a:spcPts val="0"/>
              </a:spcBef>
              <a:buNone/>
            </a:pP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Baru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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.Next 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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Nil</a:t>
            </a:r>
          </a:p>
          <a:p>
            <a:pPr marL="1428750" indent="0">
              <a:spcBef>
                <a:spcPts val="0"/>
              </a:spcBef>
              <a:buNone/>
            </a:pPr>
            <a:r>
              <a:rPr lang="en-US" sz="16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Awal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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Baru</a:t>
            </a:r>
            <a:endParaRPr lang="en-US" sz="1600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428750" indent="0">
              <a:spcBef>
                <a:spcPts val="0"/>
              </a:spcBef>
              <a:buNone/>
            </a:pP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Akhir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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Baru</a:t>
            </a:r>
            <a:endParaRPr lang="en-US" sz="1600" dirty="0" smtClean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200150" indent="0">
              <a:spcBef>
                <a:spcPts val="0"/>
              </a:spcBef>
              <a:buNone/>
            </a:pPr>
            <a:r>
              <a:rPr lang="en-US" sz="1600" b="1" u="sng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EndIf</a:t>
            </a:r>
            <a:endParaRPr lang="en-US" sz="1600" b="1" u="sng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685800" indent="0">
              <a:spcBef>
                <a:spcPts val="0"/>
              </a:spcBef>
              <a:buNone/>
            </a:pPr>
            <a:r>
              <a:rPr lang="en-US" sz="1600" b="1" u="sng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</a:p>
          <a:p>
            <a:pPr marL="1028700" indent="0">
              <a:spcBef>
                <a:spcPts val="0"/>
              </a:spcBef>
              <a:buNone/>
            </a:pP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Ketemu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 false</a:t>
            </a:r>
          </a:p>
          <a:p>
            <a:pPr marL="1028700" indent="0"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Bantu  </a:t>
            </a: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Awal</a:t>
            </a:r>
            <a:endParaRPr lang="en-US" sz="1600" dirty="0" smtClean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  <a:sym typeface="Wingdings" panose="05000000000000000000" pitchFamily="2" charset="2"/>
            </a:endParaRPr>
          </a:p>
          <a:p>
            <a:pPr marL="1028700" indent="0">
              <a:spcBef>
                <a:spcPts val="0"/>
              </a:spcBef>
              <a:buNone/>
            </a:pPr>
            <a:r>
              <a:rPr lang="en-US" sz="1600" b="1" u="sng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While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 (</a:t>
            </a:r>
            <a:r>
              <a:rPr lang="en-US" sz="1600" b="1" u="sng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Not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Ketemu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) </a:t>
            </a:r>
            <a:r>
              <a:rPr lang="en-US" sz="1600" b="1" u="sng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and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 (Bantu ≠ Nil) </a:t>
            </a:r>
            <a:r>
              <a:rPr lang="en-US" sz="1600" b="1" u="sng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do</a:t>
            </a:r>
          </a:p>
          <a:p>
            <a:pPr marL="1314450" indent="0">
              <a:spcBef>
                <a:spcPts val="0"/>
              </a:spcBef>
              <a:buNone/>
            </a:pPr>
            <a:r>
              <a:rPr lang="en-US" sz="1600" b="1" u="sng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If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 (Bantu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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InfoMhs.NIM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NIMSebelum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1314450" indent="0">
              <a:spcBef>
                <a:spcPts val="0"/>
              </a:spcBef>
              <a:buNone/>
            </a:pP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u="sng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Then</a:t>
            </a:r>
          </a:p>
          <a:p>
            <a:pPr marL="1885950" indent="0">
              <a:spcBef>
                <a:spcPts val="0"/>
              </a:spcBef>
              <a:buNone/>
            </a:pP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Ketemu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 true</a:t>
            </a:r>
          </a:p>
          <a:p>
            <a:pPr marL="1543050" indent="0">
              <a:spcBef>
                <a:spcPts val="0"/>
              </a:spcBef>
              <a:buNone/>
            </a:pPr>
            <a:r>
              <a:rPr lang="en-US" sz="1600" b="1" u="sng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Else</a:t>
            </a:r>
          </a:p>
          <a:p>
            <a:pPr marL="1885950" indent="0"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Bantu  </a:t>
            </a: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Bantu</a:t>
            </a: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</a:t>
            </a:r>
            <a:r>
              <a:rPr lang="en-US" sz="16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Next</a:t>
            </a:r>
            <a:endParaRPr lang="en-US" sz="1600" dirty="0" smtClean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314450" indent="0">
              <a:spcBef>
                <a:spcPts val="0"/>
              </a:spcBef>
              <a:buNone/>
            </a:pPr>
            <a:r>
              <a:rPr lang="en-US" sz="1600" b="1" u="sng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EndIf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 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sz="1600" b="1" u="sng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  <a:sym typeface="Wingdings" panose="05000000000000000000" pitchFamily="2" charset="2"/>
            </a:endParaRPr>
          </a:p>
          <a:p>
            <a:pPr marL="1028700" indent="0">
              <a:spcBef>
                <a:spcPts val="0"/>
              </a:spcBef>
              <a:buNone/>
            </a:pPr>
            <a:r>
              <a:rPr lang="en-US" sz="1600" b="1" u="sng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EndWhile</a:t>
            </a:r>
            <a:endParaRPr lang="en-US" sz="1600" b="1" u="sng" dirty="0" smtClean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  <a:sym typeface="Wingdings" panose="05000000000000000000" pitchFamily="2" charset="2"/>
            </a:endParaRPr>
          </a:p>
          <a:p>
            <a:pPr marL="1028700" indent="0">
              <a:spcBef>
                <a:spcPts val="0"/>
              </a:spcBef>
              <a:buNone/>
            </a:pPr>
            <a:endParaRPr lang="en-US" sz="1600" b="1" u="sng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600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1524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 dirty="0" err="1" smtClean="0"/>
              <a:t>Jawaban</a:t>
            </a:r>
            <a:r>
              <a:rPr lang="en-US" sz="3800" dirty="0" smtClean="0"/>
              <a:t> </a:t>
            </a:r>
            <a:r>
              <a:rPr lang="en-US" sz="3800" dirty="0" err="1" smtClean="0"/>
              <a:t>Soal</a:t>
            </a:r>
            <a:r>
              <a:rPr lang="en-US" sz="3800" dirty="0" smtClean="0"/>
              <a:t> </a:t>
            </a:r>
            <a:r>
              <a:rPr lang="en-US" sz="3800" dirty="0" err="1" smtClean="0"/>
              <a:t>Latihan</a:t>
            </a:r>
            <a:r>
              <a:rPr lang="en-US" sz="3800" dirty="0" smtClean="0"/>
              <a:t> No. 1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28700" indent="0">
              <a:spcBef>
                <a:spcPts val="0"/>
              </a:spcBef>
              <a:buNone/>
            </a:pPr>
            <a:r>
              <a:rPr lang="en-US" sz="1600" b="1" u="sng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Ketemu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1257300" indent="0">
              <a:spcBef>
                <a:spcPts val="0"/>
              </a:spcBef>
              <a:buNone/>
            </a:pPr>
            <a:r>
              <a:rPr lang="en-US" sz="1600" b="1" u="sng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Then</a:t>
            </a:r>
          </a:p>
          <a:p>
            <a:pPr marL="1485900" indent="0">
              <a:spcBef>
                <a:spcPts val="0"/>
              </a:spcBef>
              <a:buNone/>
            </a:pP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Alloc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Baru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1485900" indent="0">
              <a:spcBef>
                <a:spcPts val="0"/>
              </a:spcBef>
              <a:buNone/>
            </a:pPr>
            <a:r>
              <a:rPr lang="en-US" sz="16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Baru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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16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InfoMhs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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MhsBaru</a:t>
            </a:r>
            <a:endParaRPr lang="en-US" sz="1600" dirty="0" smtClean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485900" indent="0">
              <a:spcBef>
                <a:spcPts val="0"/>
              </a:spcBef>
              <a:buNone/>
            </a:pPr>
            <a:r>
              <a:rPr lang="en-US" sz="16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Baru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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.Next 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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Bantu</a:t>
            </a:r>
            <a:endParaRPr lang="en-US" sz="1600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485900" indent="0">
              <a:spcBef>
                <a:spcPts val="0"/>
              </a:spcBef>
              <a:buNone/>
            </a:pPr>
            <a:r>
              <a:rPr lang="en-US" sz="1600" b="1" u="sng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(Bantu = </a:t>
            </a: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Awal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1485900" indent="0">
              <a:spcBef>
                <a:spcPts val="0"/>
              </a:spcBef>
              <a:buNone/>
            </a:pP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u="sng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Then</a:t>
            </a:r>
          </a:p>
          <a:p>
            <a:pPr marL="1943100" indent="0">
              <a:spcBef>
                <a:spcPts val="0"/>
              </a:spcBef>
              <a:buNone/>
            </a:pPr>
            <a:r>
              <a:rPr lang="en-US" sz="1600" b="1" i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r>
              <a:rPr lang="en-US" sz="1600" b="1" i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Sisip</a:t>
            </a:r>
            <a:r>
              <a:rPr lang="en-US" sz="1600" b="1" i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depan}</a:t>
            </a:r>
          </a:p>
          <a:p>
            <a:pPr marL="2000250" indent="0">
              <a:spcBef>
                <a:spcPts val="0"/>
              </a:spcBef>
              <a:buNone/>
            </a:pP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Awal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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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Baru</a:t>
            </a:r>
            <a:endParaRPr lang="en-US" sz="1600" dirty="0" smtClean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2000250" indent="0">
              <a:spcBef>
                <a:spcPts val="0"/>
              </a:spcBef>
              <a:buNone/>
            </a:pP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Awal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 </a:t>
            </a: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Baru</a:t>
            </a:r>
            <a:endParaRPr lang="en-US" sz="1600" dirty="0" smtClean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  <a:sym typeface="Wingdings" panose="05000000000000000000" pitchFamily="2" charset="2"/>
            </a:endParaRPr>
          </a:p>
          <a:p>
            <a:pPr marL="2000250" indent="0">
              <a:spcBef>
                <a:spcPts val="0"/>
              </a:spcBef>
              <a:buNone/>
            </a:pP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Baru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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16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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Nil</a:t>
            </a:r>
            <a:endParaRPr lang="en-US" sz="1600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714500" indent="0">
              <a:spcBef>
                <a:spcPts val="0"/>
              </a:spcBef>
              <a:buNone/>
            </a:pPr>
            <a:r>
              <a:rPr lang="en-US" sz="1600" b="1" u="sng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Else</a:t>
            </a:r>
          </a:p>
          <a:p>
            <a:pPr marL="2000250" indent="0">
              <a:spcBef>
                <a:spcPts val="0"/>
              </a:spcBef>
              <a:buNone/>
            </a:pP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Baru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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16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 Bantu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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16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sz="1600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2000250" indent="0"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Bantu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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.Next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 </a:t>
            </a: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Baru</a:t>
            </a:r>
            <a:endParaRPr lang="en-US" sz="1600" dirty="0" smtClean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  <a:sym typeface="Wingdings" panose="05000000000000000000" pitchFamily="2" charset="2"/>
            </a:endParaRPr>
          </a:p>
          <a:p>
            <a:pPr marL="2000250" indent="0"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Bantu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 </a:t>
            </a: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Baru</a:t>
            </a:r>
            <a:endParaRPr lang="en-US" sz="1600" dirty="0" smtClean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  <a:sym typeface="Wingdings" panose="05000000000000000000" pitchFamily="2" charset="2"/>
            </a:endParaRPr>
          </a:p>
          <a:p>
            <a:pPr marL="1485900" indent="0">
              <a:spcBef>
                <a:spcPts val="0"/>
              </a:spcBef>
              <a:buNone/>
            </a:pPr>
            <a:r>
              <a:rPr lang="en-US" sz="1600" b="1" u="sng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EndIf</a:t>
            </a:r>
            <a:endParaRPr lang="en-US" sz="1600" b="1" u="sng" dirty="0" smtClean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  <a:sym typeface="Wingdings" panose="05000000000000000000" pitchFamily="2" charset="2"/>
            </a:endParaRPr>
          </a:p>
          <a:p>
            <a:pPr marL="1257300" indent="0">
              <a:spcBef>
                <a:spcPts val="0"/>
              </a:spcBef>
              <a:buNone/>
            </a:pPr>
            <a:r>
              <a:rPr lang="en-US" sz="1600" b="1" u="sng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Else</a:t>
            </a:r>
          </a:p>
          <a:p>
            <a:pPr marL="1485900" indent="0">
              <a:spcBef>
                <a:spcPts val="0"/>
              </a:spcBef>
              <a:buNone/>
            </a:pPr>
            <a:r>
              <a:rPr lang="en-US" sz="1600" b="1" u="sng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Output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(‘NIM ‘,</a:t>
            </a: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NIMSebelum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,’ </a:t>
            </a: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tidak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ada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!’)</a:t>
            </a:r>
            <a:endParaRPr lang="en-US" sz="1600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028700" indent="0">
              <a:spcBef>
                <a:spcPts val="0"/>
              </a:spcBef>
              <a:buNone/>
            </a:pPr>
            <a:r>
              <a:rPr lang="en-US" sz="1600" b="1" u="sng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EndIf</a:t>
            </a:r>
            <a:endParaRPr lang="en-US" sz="1600" b="1" u="sng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indent="0">
              <a:spcBef>
                <a:spcPts val="0"/>
              </a:spcBef>
              <a:buNone/>
            </a:pPr>
            <a:r>
              <a:rPr lang="en-US" sz="1600" b="1" u="sng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EndIf</a:t>
            </a:r>
            <a:endParaRPr lang="en-US" sz="1600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b="1" u="sng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EndProcedure</a:t>
            </a:r>
            <a:endParaRPr lang="en-US" sz="1600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600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9138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 dirty="0" err="1"/>
              <a:t>Jawaban</a:t>
            </a:r>
            <a:r>
              <a:rPr lang="en-US" sz="3800" dirty="0"/>
              <a:t> </a:t>
            </a:r>
            <a:r>
              <a:rPr lang="en-US" sz="3800" dirty="0" err="1"/>
              <a:t>Soal</a:t>
            </a:r>
            <a:r>
              <a:rPr lang="en-US" sz="3800" dirty="0"/>
              <a:t> </a:t>
            </a:r>
            <a:r>
              <a:rPr lang="en-US" sz="3800" dirty="0" err="1"/>
              <a:t>Latihan</a:t>
            </a:r>
            <a:r>
              <a:rPr lang="en-US" sz="3800" dirty="0"/>
              <a:t> No. </a:t>
            </a:r>
            <a:r>
              <a:rPr lang="en-US" sz="3800" dirty="0" smtClean="0"/>
              <a:t>2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914650" indent="-2914650" algn="just">
              <a:spcBef>
                <a:spcPts val="0"/>
              </a:spcBef>
              <a:buNone/>
            </a:pPr>
            <a:r>
              <a:rPr lang="en-US" sz="1600" b="1" u="sng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Procedure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HapusDepanMhs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u="sng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I/O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Awal,Akhir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: </a:t>
            </a:r>
            <a:r>
              <a:rPr lang="en-US" sz="16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PointMhs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b="1" u="sng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Output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MhsHapus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: </a:t>
            </a:r>
            <a:r>
              <a:rPr lang="en-US" sz="16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Mahasiswa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i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{I.S. : List </a:t>
            </a:r>
            <a:r>
              <a:rPr lang="en-US" sz="1600" b="1" i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mahasiswa</a:t>
            </a:r>
            <a:r>
              <a:rPr lang="en-US" sz="1600" b="1" i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i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sudah</a:t>
            </a:r>
            <a:r>
              <a:rPr lang="en-US" sz="1600" b="1" i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i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terdefinisi</a:t>
            </a:r>
            <a:r>
              <a:rPr lang="en-US" sz="1600" b="1" i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60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71550" indent="-971550" algn="just">
              <a:spcBef>
                <a:spcPts val="0"/>
              </a:spcBef>
              <a:buNone/>
            </a:pPr>
            <a:r>
              <a:rPr lang="en-US" sz="1600" b="1" i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{F.S. : </a:t>
            </a:r>
            <a:r>
              <a:rPr lang="en-US" sz="1600" b="1" i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menghasilkan</a:t>
            </a:r>
            <a:r>
              <a:rPr lang="en-US" sz="1600" b="1" i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list </a:t>
            </a:r>
            <a:r>
              <a:rPr lang="en-US" sz="1600" b="1" i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mahasiswa</a:t>
            </a:r>
            <a:r>
              <a:rPr lang="en-US" sz="1600" b="1" i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yang data </a:t>
            </a:r>
            <a:r>
              <a:rPr lang="en-US" sz="1600" b="1" i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terdepan</a:t>
            </a:r>
            <a:r>
              <a:rPr lang="en-US" sz="1600" b="1" i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i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sudah</a:t>
            </a:r>
            <a:r>
              <a:rPr lang="en-US" sz="1600" b="1" i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i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dihapus</a:t>
            </a:r>
            <a:r>
              <a:rPr lang="en-US" sz="1600" b="1" i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60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b="1" u="sng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Kamus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457200" indent="0">
              <a:spcBef>
                <a:spcPts val="0"/>
              </a:spcBef>
              <a:buNone/>
            </a:pPr>
            <a:r>
              <a:rPr lang="en-US" sz="16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Phapus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: </a:t>
            </a:r>
            <a:r>
              <a:rPr lang="en-US" sz="16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PointMhs</a:t>
            </a:r>
            <a:endParaRPr lang="en-US" sz="1600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b="1" u="sng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Algoritma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457200" indent="0">
              <a:spcBef>
                <a:spcPts val="0"/>
              </a:spcBef>
              <a:buNone/>
            </a:pPr>
            <a:r>
              <a:rPr lang="en-US" sz="16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Phapus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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Awal</a:t>
            </a:r>
            <a:endParaRPr lang="en-US" sz="1600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indent="0">
              <a:spcBef>
                <a:spcPts val="0"/>
              </a:spcBef>
              <a:buNone/>
            </a:pPr>
            <a:r>
              <a:rPr lang="en-US" sz="16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MhsHapus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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Phapus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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16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InfoMhs</a:t>
            </a:r>
            <a:endParaRPr lang="en-US" sz="1600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indent="0">
              <a:spcBef>
                <a:spcPts val="0"/>
              </a:spcBef>
              <a:buNone/>
            </a:pPr>
            <a:r>
              <a:rPr lang="en-US" sz="1600" b="1" u="sng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6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Awal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Akhir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685800" indent="0">
              <a:spcBef>
                <a:spcPts val="0"/>
              </a:spcBef>
              <a:buNone/>
            </a:pPr>
            <a:r>
              <a:rPr lang="en-US" sz="1600" b="1" u="sng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Then</a:t>
            </a:r>
            <a:endParaRPr lang="en-US" sz="1600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16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Awal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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Nil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16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Akhir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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Nil</a:t>
            </a:r>
          </a:p>
          <a:p>
            <a:pPr marL="685800" indent="0">
              <a:spcBef>
                <a:spcPts val="0"/>
              </a:spcBef>
              <a:buNone/>
            </a:pPr>
            <a:r>
              <a:rPr lang="en-US" sz="1600" b="1" u="sng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endParaRPr lang="en-US" sz="1600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Awal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 </a:t>
            </a: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Awal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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Next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16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Awal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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 Nil</a:t>
            </a:r>
            <a:endParaRPr lang="en-US" sz="1600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indent="0">
              <a:spcBef>
                <a:spcPts val="0"/>
              </a:spcBef>
              <a:buNone/>
            </a:pPr>
            <a:r>
              <a:rPr lang="en-US" sz="1600" b="1" u="sng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EndIf</a:t>
            </a:r>
            <a:endParaRPr lang="en-US" sz="1600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indent="0">
              <a:spcBef>
                <a:spcPts val="0"/>
              </a:spcBef>
              <a:buNone/>
            </a:pPr>
            <a:r>
              <a:rPr lang="en-US" sz="16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Dealloc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Phapus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u="sng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EndProcedure</a:t>
            </a:r>
            <a:endParaRPr lang="en-US" sz="1600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600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8859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 dirty="0" err="1"/>
              <a:t>Jawaban</a:t>
            </a:r>
            <a:r>
              <a:rPr lang="en-US" sz="3800" dirty="0"/>
              <a:t> </a:t>
            </a:r>
            <a:r>
              <a:rPr lang="en-US" sz="3800" dirty="0" err="1"/>
              <a:t>Soal</a:t>
            </a:r>
            <a:r>
              <a:rPr lang="en-US" sz="3800" dirty="0"/>
              <a:t> </a:t>
            </a:r>
            <a:r>
              <a:rPr lang="en-US" sz="3800" dirty="0" err="1"/>
              <a:t>Latihan</a:t>
            </a:r>
            <a:r>
              <a:rPr lang="en-US" sz="3800" dirty="0"/>
              <a:t> No. </a:t>
            </a:r>
            <a:r>
              <a:rPr lang="en-US" sz="3800" dirty="0" smtClean="0"/>
              <a:t>3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1600" b="1" u="sng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Procedure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UrutNIMDsc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600" b="1" u="sng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I/O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Awal,Akhir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: </a:t>
            </a:r>
            <a:r>
              <a:rPr lang="en-US" sz="16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PointMhs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i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{I.S. : List </a:t>
            </a:r>
            <a:r>
              <a:rPr lang="en-US" sz="1600" b="1" i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mahasiswa</a:t>
            </a:r>
            <a:r>
              <a:rPr lang="en-US" sz="1600" b="1" i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i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sudah</a:t>
            </a:r>
            <a:r>
              <a:rPr lang="en-US" sz="1600" b="1" i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i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terdefinisi</a:t>
            </a:r>
            <a:r>
              <a:rPr lang="en-US" sz="1600" b="1" i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60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71550" indent="-971550">
              <a:spcBef>
                <a:spcPts val="0"/>
              </a:spcBef>
              <a:buNone/>
            </a:pPr>
            <a:r>
              <a:rPr lang="en-US" sz="1600" b="1" i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{F.S. : </a:t>
            </a:r>
            <a:r>
              <a:rPr lang="en-US" sz="1600" b="1" i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menghasilkan</a:t>
            </a:r>
            <a:r>
              <a:rPr lang="en-US" sz="1600" b="1" i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list </a:t>
            </a:r>
            <a:r>
              <a:rPr lang="en-US" sz="1600" b="1" i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mahasiswa</a:t>
            </a:r>
            <a:r>
              <a:rPr lang="en-US" sz="1600" b="1" i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yang </a:t>
            </a:r>
            <a:r>
              <a:rPr lang="en-US" sz="1600" b="1" i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sudah</a:t>
            </a:r>
            <a:r>
              <a:rPr lang="en-US" sz="1600" b="1" i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i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terurut</a:t>
            </a:r>
            <a:r>
              <a:rPr lang="en-US" sz="1600" b="1" i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i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secara</a:t>
            </a:r>
            <a:r>
              <a:rPr lang="en-US" sz="1600" b="1" i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i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descending </a:t>
            </a:r>
            <a:r>
              <a:rPr lang="en-US" sz="1600" b="1" i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berdasarkan</a:t>
            </a:r>
            <a:r>
              <a:rPr lang="en-US" sz="1600" b="1" i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NIM}</a:t>
            </a:r>
            <a:endParaRPr lang="en-US" sz="160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b="1" u="sng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Kamus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457200" indent="0">
              <a:spcBef>
                <a:spcPts val="0"/>
              </a:spcBef>
              <a:buNone/>
            </a:pP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Bantu, Bantu2 : </a:t>
            </a:r>
            <a:r>
              <a:rPr lang="en-US" sz="16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PointMhs</a:t>
            </a:r>
            <a:endParaRPr lang="en-US" sz="1600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b="1" u="sng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Algoritma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457200" indent="0">
              <a:spcBef>
                <a:spcPts val="0"/>
              </a:spcBef>
              <a:buNone/>
            </a:pP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Bantu2 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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Awal</a:t>
            </a:r>
            <a:endParaRPr lang="en-US" sz="1600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indent="0">
              <a:spcBef>
                <a:spcPts val="0"/>
              </a:spcBef>
              <a:buNone/>
            </a:pPr>
            <a:r>
              <a:rPr lang="en-US" sz="1600" b="1" u="sng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(Bantu2 ≠ </a:t>
            </a: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Awal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1600" b="1" u="sng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</a:t>
            </a:r>
            <a:endParaRPr lang="en-US" sz="1600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742950" indent="0">
              <a:spcBef>
                <a:spcPts val="0"/>
              </a:spcBef>
              <a:buNone/>
            </a:pP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Bantu 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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Awal</a:t>
            </a:r>
            <a:endParaRPr lang="en-US" sz="1600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742950" indent="0">
              <a:spcBef>
                <a:spcPts val="0"/>
              </a:spcBef>
              <a:buNone/>
            </a:pPr>
            <a:r>
              <a:rPr lang="en-US" sz="1600" b="1" u="sng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(Bantu ≠ Bantu2) </a:t>
            </a:r>
            <a:r>
              <a:rPr lang="en-US" sz="1600" b="1" u="sng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</a:t>
            </a:r>
            <a:endParaRPr lang="en-US" sz="1600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085850" indent="0">
              <a:spcBef>
                <a:spcPts val="0"/>
              </a:spcBef>
              <a:buNone/>
            </a:pPr>
            <a:r>
              <a:rPr lang="en-US" sz="1600" b="1" u="sng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(Bantu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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16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InfoMhs.NIM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 Bantu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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.Next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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16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InfoMhs.NIM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600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371600" indent="0">
              <a:spcBef>
                <a:spcPts val="0"/>
              </a:spcBef>
              <a:buNone/>
            </a:pPr>
            <a:r>
              <a:rPr lang="en-US" sz="1600" b="1" u="sng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Then</a:t>
            </a:r>
            <a:endParaRPr lang="en-US" sz="1600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600200" indent="0">
              <a:spcBef>
                <a:spcPts val="0"/>
              </a:spcBef>
              <a:buNone/>
            </a:pPr>
            <a:r>
              <a:rPr lang="en-US" sz="1600" b="1" i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r>
              <a:rPr lang="en-US" sz="1600" b="1" i="1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Tukar</a:t>
            </a:r>
            <a:r>
              <a:rPr lang="en-US" sz="1600" b="1" i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data}</a:t>
            </a:r>
            <a:endParaRPr lang="en-US" sz="1600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600200" indent="0">
              <a:spcBef>
                <a:spcPts val="0"/>
              </a:spcBef>
              <a:buNone/>
            </a:pP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Temp 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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Bantu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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16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InfoMhs</a:t>
            </a:r>
            <a:endParaRPr lang="en-US" sz="1600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600200" indent="0">
              <a:spcBef>
                <a:spcPts val="0"/>
              </a:spcBef>
              <a:buNone/>
            </a:pP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Bantu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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16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InfoMhs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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Bantu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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.Next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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16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InfoMhs</a:t>
            </a:r>
            <a:endParaRPr lang="en-US" sz="1600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600200" indent="0">
              <a:spcBef>
                <a:spcPts val="0"/>
              </a:spcBef>
              <a:buNone/>
            </a:pP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Bantu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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.Next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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16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InfoMhs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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Temp</a:t>
            </a:r>
          </a:p>
          <a:p>
            <a:pPr marL="1085850" indent="0">
              <a:spcBef>
                <a:spcPts val="0"/>
              </a:spcBef>
              <a:buNone/>
            </a:pPr>
            <a:r>
              <a:rPr lang="en-US" sz="1600" b="1" u="sng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EndIf</a:t>
            </a:r>
            <a:endParaRPr lang="en-US" sz="1600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771900" indent="-2686050">
              <a:spcBef>
                <a:spcPts val="0"/>
              </a:spcBef>
              <a:buNone/>
            </a:pP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Bantu 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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Bantu</a:t>
            </a:r>
            <a:r>
              <a:rPr lang="en-US" sz="16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</a:t>
            </a: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.Next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i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{pointer bantu </a:t>
            </a:r>
            <a:r>
              <a:rPr lang="en-US" sz="1600" b="1" i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bergerak</a:t>
            </a:r>
            <a:r>
              <a:rPr lang="en-US" sz="1600" b="1" i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i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ke</a:t>
            </a:r>
            <a:r>
              <a:rPr lang="en-US" sz="1600" b="1" i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i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simpul</a:t>
            </a:r>
            <a:r>
              <a:rPr lang="en-US" sz="1600" b="1" i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i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berikutnya</a:t>
            </a:r>
            <a:r>
              <a:rPr lang="en-US" sz="1600" b="1" i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60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742950" indent="0">
              <a:spcBef>
                <a:spcPts val="0"/>
              </a:spcBef>
              <a:buNone/>
            </a:pPr>
            <a:r>
              <a:rPr lang="en-US" sz="1600" b="1" u="sng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EndWhile</a:t>
            </a:r>
            <a:endParaRPr lang="en-US" sz="1600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2961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4775"/>
            <a:ext cx="8229600" cy="5026025"/>
          </a:xfrm>
        </p:spPr>
        <p:txBody>
          <a:bodyPr/>
          <a:lstStyle/>
          <a:p>
            <a:pPr marL="3714750" indent="-2971800"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Bantu2 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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Bantu2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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.Prev  </a:t>
            </a:r>
            <a:r>
              <a:rPr lang="en-US" sz="1600" b="1" i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{pointer bantu2 </a:t>
            </a:r>
            <a:r>
              <a:rPr lang="en-US" sz="1600" b="1" i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bergerak</a:t>
            </a:r>
            <a:r>
              <a:rPr lang="en-US" sz="1600" b="1" i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i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ke</a:t>
            </a:r>
            <a:r>
              <a:rPr lang="en-US" sz="1600" b="1" i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i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simpul</a:t>
            </a:r>
            <a:r>
              <a:rPr lang="en-US" sz="1600" b="1" i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i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sebelumnya</a:t>
            </a:r>
            <a:r>
              <a:rPr lang="en-US" sz="1600" b="1" i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60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indent="0">
              <a:spcBef>
                <a:spcPts val="0"/>
              </a:spcBef>
              <a:buNone/>
            </a:pPr>
            <a:r>
              <a:rPr lang="en-US" sz="1600" b="1" u="sng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EndWhile</a:t>
            </a:r>
            <a:endParaRPr lang="en-US" sz="1600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b="1" u="sng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EndProcedure</a:t>
            </a:r>
            <a:endParaRPr lang="en-US" sz="1600" b="1" u="sng" dirty="0" smtClean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600" b="1" u="sng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b="1" u="sng" dirty="0" err="1">
                <a:solidFill>
                  <a:srgbClr val="FF0000"/>
                </a:solidFill>
              </a:rPr>
              <a:t>Catatan</a:t>
            </a:r>
            <a:r>
              <a:rPr lang="en-US" sz="1800" b="1" u="sng" dirty="0">
                <a:solidFill>
                  <a:srgbClr val="FF0000"/>
                </a:solidFill>
              </a:rPr>
              <a:t>:</a:t>
            </a:r>
            <a:endParaRPr lang="en-US" sz="1800" dirty="0">
              <a:solidFill>
                <a:srgbClr val="FF0000"/>
              </a:solidFill>
            </a:endParaRPr>
          </a:p>
          <a:p>
            <a:pPr lvl="0" algn="just"/>
            <a:r>
              <a:rPr lang="en-US" sz="1800" dirty="0" err="1">
                <a:solidFill>
                  <a:schemeClr val="tx2"/>
                </a:solidFill>
              </a:rPr>
              <a:t>Pada</a:t>
            </a:r>
            <a:r>
              <a:rPr lang="en-US" sz="1800" dirty="0">
                <a:solidFill>
                  <a:schemeClr val="tx2"/>
                </a:solidFill>
              </a:rPr>
              <a:t> linked list </a:t>
            </a:r>
            <a:r>
              <a:rPr lang="en-US" sz="1800" dirty="0" err="1">
                <a:solidFill>
                  <a:schemeClr val="tx2"/>
                </a:solidFill>
              </a:rPr>
              <a:t>tidak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bisa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menggunakan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bentuk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pengulangan</a:t>
            </a:r>
            <a:r>
              <a:rPr lang="en-US" sz="1800" dirty="0">
                <a:solidFill>
                  <a:schemeClr val="tx2"/>
                </a:solidFill>
              </a:rPr>
              <a:t> for-do</a:t>
            </a:r>
          </a:p>
          <a:p>
            <a:pPr lvl="0" algn="just"/>
            <a:r>
              <a:rPr lang="en-US" sz="1800" dirty="0" err="1">
                <a:solidFill>
                  <a:schemeClr val="tx2"/>
                </a:solidFill>
              </a:rPr>
              <a:t>Pada</a:t>
            </a:r>
            <a:r>
              <a:rPr lang="en-US" sz="1800" dirty="0">
                <a:solidFill>
                  <a:schemeClr val="tx2"/>
                </a:solidFill>
              </a:rPr>
              <a:t> linked list operator </a:t>
            </a:r>
            <a:r>
              <a:rPr lang="en-US" sz="1800" dirty="0" err="1">
                <a:solidFill>
                  <a:schemeClr val="tx2"/>
                </a:solidFill>
              </a:rPr>
              <a:t>relasional</a:t>
            </a:r>
            <a:r>
              <a:rPr lang="en-US" sz="1800" dirty="0">
                <a:solidFill>
                  <a:schemeClr val="tx2"/>
                </a:solidFill>
              </a:rPr>
              <a:t> yang </a:t>
            </a:r>
            <a:r>
              <a:rPr lang="en-US" sz="1800" dirty="0" err="1">
                <a:solidFill>
                  <a:schemeClr val="tx2"/>
                </a:solidFill>
              </a:rPr>
              <a:t>dapat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digunakan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untuk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membandingan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dua</a:t>
            </a:r>
            <a:r>
              <a:rPr lang="en-US" sz="1800" dirty="0">
                <a:solidFill>
                  <a:schemeClr val="tx2"/>
                </a:solidFill>
              </a:rPr>
              <a:t> pointer </a:t>
            </a:r>
            <a:r>
              <a:rPr lang="en-US" sz="1800" dirty="0" err="1">
                <a:solidFill>
                  <a:schemeClr val="tx2"/>
                </a:solidFill>
              </a:rPr>
              <a:t>hanya</a:t>
            </a:r>
            <a:r>
              <a:rPr lang="en-US" sz="1800" dirty="0">
                <a:solidFill>
                  <a:schemeClr val="tx2"/>
                </a:solidFill>
              </a:rPr>
              <a:t> operator = (</a:t>
            </a:r>
            <a:r>
              <a:rPr lang="en-US" sz="1800" dirty="0" err="1">
                <a:solidFill>
                  <a:schemeClr val="tx2"/>
                </a:solidFill>
              </a:rPr>
              <a:t>sama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dengan</a:t>
            </a:r>
            <a:r>
              <a:rPr lang="en-US" sz="1800" dirty="0">
                <a:solidFill>
                  <a:schemeClr val="tx2"/>
                </a:solidFill>
              </a:rPr>
              <a:t>) </a:t>
            </a:r>
            <a:r>
              <a:rPr lang="en-US" sz="1800" dirty="0" err="1">
                <a:solidFill>
                  <a:schemeClr val="tx2"/>
                </a:solidFill>
              </a:rPr>
              <a:t>atau</a:t>
            </a:r>
            <a:r>
              <a:rPr lang="en-US" sz="1800" dirty="0">
                <a:solidFill>
                  <a:schemeClr val="tx2"/>
                </a:solidFill>
              </a:rPr>
              <a:t> ≠ (</a:t>
            </a:r>
            <a:r>
              <a:rPr lang="en-US" sz="1800" dirty="0" err="1">
                <a:solidFill>
                  <a:schemeClr val="tx2"/>
                </a:solidFill>
              </a:rPr>
              <a:t>tidak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sama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dengan</a:t>
            </a:r>
            <a:r>
              <a:rPr lang="en-US" sz="1800" dirty="0">
                <a:solidFill>
                  <a:schemeClr val="tx2"/>
                </a:solidFill>
              </a:rPr>
              <a:t>), </a:t>
            </a:r>
            <a:r>
              <a:rPr lang="en-US" sz="1800" dirty="0" err="1">
                <a:solidFill>
                  <a:schemeClr val="tx2"/>
                </a:solidFill>
              </a:rPr>
              <a:t>sedangkan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untuk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membandingkan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medan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datanya</a:t>
            </a:r>
            <a:r>
              <a:rPr lang="en-US" sz="1800" dirty="0">
                <a:solidFill>
                  <a:schemeClr val="tx2"/>
                </a:solidFill>
              </a:rPr>
              <a:t> (data </a:t>
            </a:r>
            <a:r>
              <a:rPr lang="en-US" sz="1800" dirty="0" err="1">
                <a:solidFill>
                  <a:schemeClr val="tx2"/>
                </a:solidFill>
              </a:rPr>
              <a:t>dari</a:t>
            </a:r>
            <a:r>
              <a:rPr lang="en-US" sz="1800" dirty="0">
                <a:solidFill>
                  <a:schemeClr val="tx2"/>
                </a:solidFill>
              </a:rPr>
              <a:t> list) </a:t>
            </a:r>
            <a:r>
              <a:rPr lang="en-US" sz="1800" dirty="0" err="1">
                <a:solidFill>
                  <a:schemeClr val="tx2"/>
                </a:solidFill>
              </a:rPr>
              <a:t>bisa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menggunakan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seluruh</a:t>
            </a:r>
            <a:r>
              <a:rPr lang="en-US" sz="1800" dirty="0">
                <a:solidFill>
                  <a:schemeClr val="tx2"/>
                </a:solidFill>
              </a:rPr>
              <a:t> operator </a:t>
            </a:r>
            <a:r>
              <a:rPr lang="en-US" sz="1800" dirty="0" err="1">
                <a:solidFill>
                  <a:schemeClr val="tx2"/>
                </a:solidFill>
              </a:rPr>
              <a:t>relasional</a:t>
            </a:r>
            <a:endParaRPr lang="en-US" sz="1800" dirty="0">
              <a:solidFill>
                <a:schemeClr val="tx2"/>
              </a:solidFill>
            </a:endParaRPr>
          </a:p>
          <a:p>
            <a:pPr lvl="0" algn="just"/>
            <a:r>
              <a:rPr lang="en-US" sz="1800" dirty="0" err="1">
                <a:solidFill>
                  <a:schemeClr val="tx2"/>
                </a:solidFill>
              </a:rPr>
              <a:t>Operasi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pengurutan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menggunakan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metode</a:t>
            </a:r>
            <a:r>
              <a:rPr lang="en-US" sz="1800" dirty="0">
                <a:solidFill>
                  <a:schemeClr val="tx2"/>
                </a:solidFill>
              </a:rPr>
              <a:t> Bubble </a:t>
            </a:r>
            <a:r>
              <a:rPr lang="en-US" sz="1800" dirty="0" smtClean="0">
                <a:solidFill>
                  <a:schemeClr val="tx2"/>
                </a:solidFill>
              </a:rPr>
              <a:t>Sort </a:t>
            </a:r>
            <a:r>
              <a:rPr lang="en-US" sz="1800" dirty="0" err="1" smtClean="0">
                <a:solidFill>
                  <a:schemeClr val="tx2"/>
                </a:solidFill>
              </a:rPr>
              <a:t>secara</a:t>
            </a:r>
            <a:r>
              <a:rPr lang="en-US" sz="1800" dirty="0" smtClean="0">
                <a:solidFill>
                  <a:schemeClr val="tx2"/>
                </a:solidFill>
              </a:rPr>
              <a:t> descending </a:t>
            </a:r>
            <a:r>
              <a:rPr lang="en-US" sz="1800" dirty="0" err="1">
                <a:solidFill>
                  <a:schemeClr val="tx2"/>
                </a:solidFill>
              </a:rPr>
              <a:t>illustrasinya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dapat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dilihat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pada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smtClean="0">
                <a:solidFill>
                  <a:schemeClr val="tx2"/>
                </a:solidFill>
              </a:rPr>
              <a:t>slide </a:t>
            </a:r>
            <a:r>
              <a:rPr lang="en-US" sz="1800" dirty="0" err="1" smtClean="0">
                <a:solidFill>
                  <a:schemeClr val="tx2"/>
                </a:solidFill>
              </a:rPr>
              <a:t>Illustrasi</a:t>
            </a:r>
            <a:r>
              <a:rPr lang="en-US" sz="1800" dirty="0" smtClean="0">
                <a:solidFill>
                  <a:schemeClr val="tx2"/>
                </a:solidFill>
              </a:rPr>
              <a:t> </a:t>
            </a:r>
            <a:r>
              <a:rPr lang="en-US" sz="1800" smtClean="0">
                <a:solidFill>
                  <a:schemeClr val="tx2"/>
                </a:solidFill>
              </a:rPr>
              <a:t>Bubble Sort </a:t>
            </a:r>
            <a:endParaRPr lang="en-US" sz="1800" dirty="0">
              <a:solidFill>
                <a:schemeClr val="tx2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600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600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8900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s01_1">
  <a:themeElements>
    <a:clrScheme name="ms01_1 1">
      <a:dk1>
        <a:srgbClr val="1D528D"/>
      </a:dk1>
      <a:lt1>
        <a:srgbClr val="FFFFFF"/>
      </a:lt1>
      <a:dk2>
        <a:srgbClr val="000000"/>
      </a:dk2>
      <a:lt2>
        <a:srgbClr val="B2B2B2"/>
      </a:lt2>
      <a:accent1>
        <a:srgbClr val="2D6BC7"/>
      </a:accent1>
      <a:accent2>
        <a:srgbClr val="FF9900"/>
      </a:accent2>
      <a:accent3>
        <a:srgbClr val="FFFFFF"/>
      </a:accent3>
      <a:accent4>
        <a:srgbClr val="174578"/>
      </a:accent4>
      <a:accent5>
        <a:srgbClr val="ADBAE0"/>
      </a:accent5>
      <a:accent6>
        <a:srgbClr val="E78A00"/>
      </a:accent6>
      <a:hlink>
        <a:srgbClr val="9999FF"/>
      </a:hlink>
      <a:folHlink>
        <a:srgbClr val="969696"/>
      </a:folHlink>
    </a:clrScheme>
    <a:fontScheme name="ms01_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s01_1 1">
        <a:dk1>
          <a:srgbClr val="1D528D"/>
        </a:dk1>
        <a:lt1>
          <a:srgbClr val="FFFFFF"/>
        </a:lt1>
        <a:dk2>
          <a:srgbClr val="000000"/>
        </a:dk2>
        <a:lt2>
          <a:srgbClr val="B2B2B2"/>
        </a:lt2>
        <a:accent1>
          <a:srgbClr val="2D6BC7"/>
        </a:accent1>
        <a:accent2>
          <a:srgbClr val="FF9900"/>
        </a:accent2>
        <a:accent3>
          <a:srgbClr val="FFFFFF"/>
        </a:accent3>
        <a:accent4>
          <a:srgbClr val="174578"/>
        </a:accent4>
        <a:accent5>
          <a:srgbClr val="ADBAE0"/>
        </a:accent5>
        <a:accent6>
          <a:srgbClr val="E78A00"/>
        </a:accent6>
        <a:hlink>
          <a:srgbClr val="9999F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01_1 2">
        <a:dk1>
          <a:srgbClr val="808080"/>
        </a:dk1>
        <a:lt1>
          <a:srgbClr val="FFFFFF"/>
        </a:lt1>
        <a:dk2>
          <a:srgbClr val="000000"/>
        </a:dk2>
        <a:lt2>
          <a:srgbClr val="B2B2B2"/>
        </a:lt2>
        <a:accent1>
          <a:srgbClr val="058089"/>
        </a:accent1>
        <a:accent2>
          <a:srgbClr val="66BE0E"/>
        </a:accent2>
        <a:accent3>
          <a:srgbClr val="FFFFFF"/>
        </a:accent3>
        <a:accent4>
          <a:srgbClr val="6C6C6C"/>
        </a:accent4>
        <a:accent5>
          <a:srgbClr val="AAC0C4"/>
        </a:accent5>
        <a:accent6>
          <a:srgbClr val="5CAC0C"/>
        </a:accent6>
        <a:hlink>
          <a:srgbClr val="2CA9D0"/>
        </a:hlink>
        <a:folHlink>
          <a:srgbClr val="4841D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01_1 3">
        <a:dk1>
          <a:srgbClr val="1D528D"/>
        </a:dk1>
        <a:lt1>
          <a:srgbClr val="FFFFFF"/>
        </a:lt1>
        <a:dk2>
          <a:srgbClr val="000000"/>
        </a:dk2>
        <a:lt2>
          <a:srgbClr val="CACACA"/>
        </a:lt2>
        <a:accent1>
          <a:srgbClr val="0099CC"/>
        </a:accent1>
        <a:accent2>
          <a:srgbClr val="8BC84E"/>
        </a:accent2>
        <a:accent3>
          <a:srgbClr val="FFFFFF"/>
        </a:accent3>
        <a:accent4>
          <a:srgbClr val="174578"/>
        </a:accent4>
        <a:accent5>
          <a:srgbClr val="AACAE2"/>
        </a:accent5>
        <a:accent6>
          <a:srgbClr val="7DB546"/>
        </a:accent6>
        <a:hlink>
          <a:srgbClr val="6E81E0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2610</TotalTime>
  <Words>521</Words>
  <Application>Microsoft Office PowerPoint</Application>
  <PresentationFormat>On-screen Show (4:3)</PresentationFormat>
  <Paragraphs>107</Paragraphs>
  <Slides>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Calibri</vt:lpstr>
      <vt:lpstr>Courier New</vt:lpstr>
      <vt:lpstr>Symbol</vt:lpstr>
      <vt:lpstr>Wingdings</vt:lpstr>
      <vt:lpstr>Wingdings 2</vt:lpstr>
      <vt:lpstr>ms01_1</vt:lpstr>
      <vt:lpstr>Image</vt:lpstr>
      <vt:lpstr>JAWABAN SOAL LATIHAN</vt:lpstr>
      <vt:lpstr>Jawaban Soal Latihan No. 1</vt:lpstr>
      <vt:lpstr>Jawaban Soal Latihan No. 1</vt:lpstr>
      <vt:lpstr>Jawaban Soal Latihan No. 1</vt:lpstr>
      <vt:lpstr>Jawaban Soal Latihan No. 2</vt:lpstr>
      <vt:lpstr>Jawaban Soal Latihan No. 3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Algoritma &amp; Pemrograman</dc:title>
  <dc:creator>Andri Heryandi</dc:creator>
  <cp:lastModifiedBy>Tati Harihayati</cp:lastModifiedBy>
  <cp:revision>68</cp:revision>
  <dcterms:created xsi:type="dcterms:W3CDTF">2012-09-11T04:03:29Z</dcterms:created>
  <dcterms:modified xsi:type="dcterms:W3CDTF">2020-04-20T07:35:20Z</dcterms:modified>
</cp:coreProperties>
</file>