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1" r:id="rId3"/>
    <p:sldId id="262" r:id="rId4"/>
    <p:sldId id="263" r:id="rId5"/>
    <p:sldId id="264" r:id="rId6"/>
    <p:sldId id="258" r:id="rId7"/>
    <p:sldId id="277" r:id="rId8"/>
    <p:sldId id="259" r:id="rId9"/>
    <p:sldId id="267" r:id="rId10"/>
    <p:sldId id="278"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AE0DC-A17F-47B6-98FE-AA00FCCB9DDD}"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D88C3280-5652-4813-92C4-616964C9D449}">
      <dgm:prSet phldrT="[Text]" custT="1"/>
      <dgm:spPr/>
      <dgm:t>
        <a:bodyPr/>
        <a:lstStyle/>
        <a:p>
          <a:pPr algn="ctr"/>
          <a:r>
            <a:rPr lang="id-ID" sz="2000" b="0" i="0" u="none" cap="none" spc="0" dirty="0" smtClean="0">
              <a:ln w="0"/>
              <a:solidFill>
                <a:schemeClr val="tx1"/>
              </a:solidFill>
              <a:effectLst>
                <a:outerShdw blurRad="38100" dist="19050" dir="2700000" algn="tl" rotWithShape="0">
                  <a:schemeClr val="dk1">
                    <a:alpha val="40000"/>
                  </a:schemeClr>
                </a:outerShdw>
              </a:effectLst>
            </a:rPr>
            <a:t>PERTEMUAN KE 7</a:t>
          </a:r>
          <a:endParaRPr lang="en-US" sz="2000" b="0" cap="none" spc="0" dirty="0">
            <a:ln w="0"/>
            <a:solidFill>
              <a:schemeClr val="tx1"/>
            </a:solidFill>
            <a:effectLst>
              <a:outerShdw blurRad="38100" dist="19050" dir="2700000" algn="tl" rotWithShape="0">
                <a:schemeClr val="dk1">
                  <a:alpha val="40000"/>
                </a:schemeClr>
              </a:outerShdw>
            </a:effectLst>
          </a:endParaRPr>
        </a:p>
      </dgm:t>
    </dgm:pt>
    <dgm:pt modelId="{F83F71B5-AA4B-4FA5-96AF-7408C623C5F8}" type="parTrans" cxnId="{7A12AB80-06B9-4341-AAEE-500DF7B8102E}">
      <dgm:prSet/>
      <dgm:spPr/>
      <dgm:t>
        <a:bodyPr/>
        <a:lstStyle/>
        <a:p>
          <a:endParaRPr lang="en-US"/>
        </a:p>
      </dgm:t>
    </dgm:pt>
    <dgm:pt modelId="{CE14BF58-E1AD-4F44-A8F3-3F8C571AC770}" type="sibTrans" cxnId="{7A12AB80-06B9-4341-AAEE-500DF7B8102E}">
      <dgm:prSet custT="1"/>
      <dgm:spPr/>
      <dgm:t>
        <a:bodyPr/>
        <a:lstStyle/>
        <a:p>
          <a:pPr algn="ctr"/>
          <a:endParaRPr lang="en-US" sz="1200" b="0" cap="none" spc="0">
            <a:ln w="0"/>
            <a:solidFill>
              <a:schemeClr val="tx1"/>
            </a:solidFill>
            <a:effectLst>
              <a:outerShdw blurRad="38100" dist="19050" dir="2700000" algn="tl" rotWithShape="0">
                <a:schemeClr val="dk1">
                  <a:alpha val="40000"/>
                </a:schemeClr>
              </a:outerShdw>
            </a:effectLst>
          </a:endParaRPr>
        </a:p>
      </dgm:t>
    </dgm:pt>
    <dgm:pt modelId="{63B55145-B800-46D8-92A0-FE9A35838F92}">
      <dgm:prSet phldrT="[Text]" custT="1"/>
      <dgm:spPr/>
      <dgm:t>
        <a:bodyPr/>
        <a:lstStyle/>
        <a:p>
          <a:pPr algn="ctr"/>
          <a:r>
            <a:rPr lang="id-ID" sz="2000" b="0" i="0" u="none" cap="none" spc="0" dirty="0" smtClean="0">
              <a:ln w="0"/>
              <a:solidFill>
                <a:schemeClr val="tx1"/>
              </a:solidFill>
              <a:effectLst>
                <a:outerShdw blurRad="38100" dist="19050" dir="2700000" algn="tl" rotWithShape="0">
                  <a:schemeClr val="dk1">
                    <a:alpha val="40000"/>
                  </a:schemeClr>
                </a:outerShdw>
              </a:effectLst>
            </a:rPr>
            <a:t>DOSEN :</a:t>
          </a:r>
        </a:p>
        <a:p>
          <a:pPr algn="ctr"/>
          <a:r>
            <a:rPr lang="id-ID" sz="2000" b="0" i="0" u="none" cap="none" spc="0" dirty="0" smtClean="0">
              <a:ln w="0"/>
              <a:solidFill>
                <a:schemeClr val="tx1"/>
              </a:solidFill>
              <a:effectLst>
                <a:outerShdw blurRad="38100" dist="19050" dir="2700000" algn="tl" rotWithShape="0">
                  <a:schemeClr val="dk1">
                    <a:alpha val="40000"/>
                  </a:schemeClr>
                </a:outerShdw>
              </a:effectLst>
            </a:rPr>
            <a:t>TATIK ROHMAWATI, S.IP.,M.Si</a:t>
          </a:r>
          <a:endParaRPr lang="en-US" sz="2000" b="0" cap="none" spc="0" dirty="0">
            <a:ln w="0"/>
            <a:solidFill>
              <a:schemeClr val="tx1"/>
            </a:solidFill>
            <a:effectLst>
              <a:outerShdw blurRad="38100" dist="19050" dir="2700000" algn="tl" rotWithShape="0">
                <a:schemeClr val="dk1">
                  <a:alpha val="40000"/>
                </a:schemeClr>
              </a:outerShdw>
            </a:effectLst>
          </a:endParaRPr>
        </a:p>
      </dgm:t>
    </dgm:pt>
    <dgm:pt modelId="{361EEAF2-1DE4-4067-86D8-1D6F555647E9}" type="parTrans" cxnId="{3F73AC5F-EDF6-49DE-A8C4-C6B76E0A3C4B}">
      <dgm:prSet/>
      <dgm:spPr/>
      <dgm:t>
        <a:bodyPr/>
        <a:lstStyle/>
        <a:p>
          <a:endParaRPr lang="en-US"/>
        </a:p>
      </dgm:t>
    </dgm:pt>
    <dgm:pt modelId="{A48EFA10-8190-4B07-9F51-489A52460B45}" type="sibTrans" cxnId="{3F73AC5F-EDF6-49DE-A8C4-C6B76E0A3C4B}">
      <dgm:prSet custT="1"/>
      <dgm:spPr/>
      <dgm:t>
        <a:bodyPr/>
        <a:lstStyle/>
        <a:p>
          <a:pPr algn="ctr"/>
          <a:endParaRPr lang="en-US" sz="1200" b="0" cap="none" spc="0">
            <a:ln w="0"/>
            <a:solidFill>
              <a:schemeClr val="tx1"/>
            </a:solidFill>
            <a:effectLst>
              <a:outerShdw blurRad="38100" dist="19050" dir="2700000" algn="tl" rotWithShape="0">
                <a:schemeClr val="dk1">
                  <a:alpha val="40000"/>
                </a:schemeClr>
              </a:outerShdw>
            </a:effectLst>
          </a:endParaRPr>
        </a:p>
      </dgm:t>
    </dgm:pt>
    <dgm:pt modelId="{825EF646-4743-4DB3-8156-1BCC7A0D44AE}">
      <dgm:prSet phldrT="[Text]" custT="1"/>
      <dgm:spPr/>
      <dgm:t>
        <a:bodyPr/>
        <a:lstStyle/>
        <a:p>
          <a:pPr algn="ctr"/>
          <a:r>
            <a:rPr lang="id-ID" sz="1800" b="0" cap="none" spc="0" dirty="0" smtClean="0">
              <a:ln w="0"/>
              <a:solidFill>
                <a:schemeClr val="tx1"/>
              </a:solidFill>
              <a:effectLst>
                <a:outerShdw blurRad="38100" dist="19050" dir="2700000" algn="tl" rotWithShape="0">
                  <a:schemeClr val="dk1">
                    <a:alpha val="40000"/>
                  </a:schemeClr>
                </a:outerShdw>
              </a:effectLst>
            </a:rPr>
            <a:t>MATA KULIAH: </a:t>
          </a:r>
        </a:p>
        <a:p>
          <a:pPr algn="ctr"/>
          <a:r>
            <a:rPr lang="id-ID" sz="1800" b="0" cap="none" spc="0" dirty="0" smtClean="0">
              <a:ln w="0"/>
              <a:solidFill>
                <a:schemeClr val="tx1"/>
              </a:solidFill>
              <a:effectLst>
                <a:outerShdw blurRad="38100" dist="19050" dir="2700000" algn="tl" rotWithShape="0">
                  <a:schemeClr val="dk1">
                    <a:alpha val="40000"/>
                  </a:schemeClr>
                </a:outerShdw>
              </a:effectLst>
            </a:rPr>
            <a:t>ADMINISTRASI KEPEGAWAIAN PEMERINTAH</a:t>
          </a:r>
          <a:endParaRPr lang="en-US" sz="1800" b="0" cap="none" spc="0" dirty="0">
            <a:ln w="0"/>
            <a:solidFill>
              <a:schemeClr val="tx1"/>
            </a:solidFill>
            <a:effectLst>
              <a:outerShdw blurRad="38100" dist="19050" dir="2700000" algn="tl" rotWithShape="0">
                <a:schemeClr val="dk1">
                  <a:alpha val="40000"/>
                </a:schemeClr>
              </a:outerShdw>
            </a:effectLst>
          </a:endParaRPr>
        </a:p>
      </dgm:t>
    </dgm:pt>
    <dgm:pt modelId="{01F1F357-ED3F-4005-A6A4-35F2C59EA5B5}" type="parTrans" cxnId="{2ECF9871-405F-4ECA-A692-884281DFADC5}">
      <dgm:prSet/>
      <dgm:spPr/>
      <dgm:t>
        <a:bodyPr/>
        <a:lstStyle/>
        <a:p>
          <a:endParaRPr lang="en-US"/>
        </a:p>
      </dgm:t>
    </dgm:pt>
    <dgm:pt modelId="{1DC8EEEF-F5A8-41C0-8F00-5E786AD4843F}" type="sibTrans" cxnId="{2ECF9871-405F-4ECA-A692-884281DFADC5}">
      <dgm:prSet custT="1"/>
      <dgm:spPr/>
      <dgm:t>
        <a:bodyPr/>
        <a:lstStyle/>
        <a:p>
          <a:pPr algn="ctr"/>
          <a:endParaRPr lang="en-US" sz="1200" b="0" cap="none" spc="0">
            <a:ln w="0"/>
            <a:solidFill>
              <a:schemeClr val="tx1"/>
            </a:solidFill>
            <a:effectLst>
              <a:outerShdw blurRad="38100" dist="19050" dir="2700000" algn="tl" rotWithShape="0">
                <a:schemeClr val="dk1">
                  <a:alpha val="40000"/>
                </a:schemeClr>
              </a:outerShdw>
            </a:effectLst>
          </a:endParaRPr>
        </a:p>
      </dgm:t>
    </dgm:pt>
    <dgm:pt modelId="{9CED6BC9-9B40-476A-A3E9-8BA2638333A9}" type="pres">
      <dgm:prSet presAssocID="{916AE0DC-A17F-47B6-98FE-AA00FCCB9DDD}" presName="cycle" presStyleCnt="0">
        <dgm:presLayoutVars>
          <dgm:dir/>
          <dgm:resizeHandles val="exact"/>
        </dgm:presLayoutVars>
      </dgm:prSet>
      <dgm:spPr/>
      <dgm:t>
        <a:bodyPr/>
        <a:lstStyle/>
        <a:p>
          <a:endParaRPr lang="en-US"/>
        </a:p>
      </dgm:t>
    </dgm:pt>
    <dgm:pt modelId="{0C882230-DDEC-4EBF-A5AB-429B349C48C5}" type="pres">
      <dgm:prSet presAssocID="{D88C3280-5652-4813-92C4-616964C9D449}" presName="node" presStyleLbl="node1" presStyleIdx="0" presStyleCnt="3">
        <dgm:presLayoutVars>
          <dgm:bulletEnabled val="1"/>
        </dgm:presLayoutVars>
      </dgm:prSet>
      <dgm:spPr/>
      <dgm:t>
        <a:bodyPr/>
        <a:lstStyle/>
        <a:p>
          <a:endParaRPr lang="en-US"/>
        </a:p>
      </dgm:t>
    </dgm:pt>
    <dgm:pt modelId="{E95CEEAF-45D4-4B33-8FD5-70BA76C1841B}" type="pres">
      <dgm:prSet presAssocID="{CE14BF58-E1AD-4F44-A8F3-3F8C571AC770}" presName="sibTrans" presStyleLbl="sibTrans2D1" presStyleIdx="0" presStyleCnt="3"/>
      <dgm:spPr/>
      <dgm:t>
        <a:bodyPr/>
        <a:lstStyle/>
        <a:p>
          <a:endParaRPr lang="en-US"/>
        </a:p>
      </dgm:t>
    </dgm:pt>
    <dgm:pt modelId="{5B186DE7-B3EA-4CE2-A7B3-4DD0E874E140}" type="pres">
      <dgm:prSet presAssocID="{CE14BF58-E1AD-4F44-A8F3-3F8C571AC770}" presName="connectorText" presStyleLbl="sibTrans2D1" presStyleIdx="0" presStyleCnt="3"/>
      <dgm:spPr/>
      <dgm:t>
        <a:bodyPr/>
        <a:lstStyle/>
        <a:p>
          <a:endParaRPr lang="en-US"/>
        </a:p>
      </dgm:t>
    </dgm:pt>
    <dgm:pt modelId="{57746CA0-0D94-4D9A-9E86-28DECBD21F81}" type="pres">
      <dgm:prSet presAssocID="{63B55145-B800-46D8-92A0-FE9A35838F92}" presName="node" presStyleLbl="node1" presStyleIdx="1" presStyleCnt="3">
        <dgm:presLayoutVars>
          <dgm:bulletEnabled val="1"/>
        </dgm:presLayoutVars>
      </dgm:prSet>
      <dgm:spPr/>
      <dgm:t>
        <a:bodyPr/>
        <a:lstStyle/>
        <a:p>
          <a:endParaRPr lang="en-US"/>
        </a:p>
      </dgm:t>
    </dgm:pt>
    <dgm:pt modelId="{2E6DB1D0-B40E-49E3-B33E-11334F2D35B4}" type="pres">
      <dgm:prSet presAssocID="{A48EFA10-8190-4B07-9F51-489A52460B45}" presName="sibTrans" presStyleLbl="sibTrans2D1" presStyleIdx="1" presStyleCnt="3"/>
      <dgm:spPr/>
      <dgm:t>
        <a:bodyPr/>
        <a:lstStyle/>
        <a:p>
          <a:endParaRPr lang="en-US"/>
        </a:p>
      </dgm:t>
    </dgm:pt>
    <dgm:pt modelId="{57E3D34D-4D0B-487C-AECB-00A44780B4D6}" type="pres">
      <dgm:prSet presAssocID="{A48EFA10-8190-4B07-9F51-489A52460B45}" presName="connectorText" presStyleLbl="sibTrans2D1" presStyleIdx="1" presStyleCnt="3"/>
      <dgm:spPr/>
      <dgm:t>
        <a:bodyPr/>
        <a:lstStyle/>
        <a:p>
          <a:endParaRPr lang="en-US"/>
        </a:p>
      </dgm:t>
    </dgm:pt>
    <dgm:pt modelId="{544E463F-675C-4FFD-995A-AEB5283D2C13}" type="pres">
      <dgm:prSet presAssocID="{825EF646-4743-4DB3-8156-1BCC7A0D44AE}" presName="node" presStyleLbl="node1" presStyleIdx="2" presStyleCnt="3" custRadScaleRad="101837" custRadScaleInc="5710">
        <dgm:presLayoutVars>
          <dgm:bulletEnabled val="1"/>
        </dgm:presLayoutVars>
      </dgm:prSet>
      <dgm:spPr/>
      <dgm:t>
        <a:bodyPr/>
        <a:lstStyle/>
        <a:p>
          <a:endParaRPr lang="en-US"/>
        </a:p>
      </dgm:t>
    </dgm:pt>
    <dgm:pt modelId="{3E160144-0492-4256-BE28-B95AC2F489C8}" type="pres">
      <dgm:prSet presAssocID="{1DC8EEEF-F5A8-41C0-8F00-5E786AD4843F}" presName="sibTrans" presStyleLbl="sibTrans2D1" presStyleIdx="2" presStyleCnt="3"/>
      <dgm:spPr/>
      <dgm:t>
        <a:bodyPr/>
        <a:lstStyle/>
        <a:p>
          <a:endParaRPr lang="en-US"/>
        </a:p>
      </dgm:t>
    </dgm:pt>
    <dgm:pt modelId="{0211A0E2-3711-4EC9-8E61-9B6D7E306325}" type="pres">
      <dgm:prSet presAssocID="{1DC8EEEF-F5A8-41C0-8F00-5E786AD4843F}" presName="connectorText" presStyleLbl="sibTrans2D1" presStyleIdx="2" presStyleCnt="3"/>
      <dgm:spPr/>
      <dgm:t>
        <a:bodyPr/>
        <a:lstStyle/>
        <a:p>
          <a:endParaRPr lang="en-US"/>
        </a:p>
      </dgm:t>
    </dgm:pt>
  </dgm:ptLst>
  <dgm:cxnLst>
    <dgm:cxn modelId="{A41A3EF0-AF91-433B-BC4E-9BF33260B488}" type="presOf" srcId="{63B55145-B800-46D8-92A0-FE9A35838F92}" destId="{57746CA0-0D94-4D9A-9E86-28DECBD21F81}" srcOrd="0" destOrd="0" presId="urn:microsoft.com/office/officeart/2005/8/layout/cycle2"/>
    <dgm:cxn modelId="{8B71C855-A77F-4F51-8AF4-1A93D06529FD}" type="presOf" srcId="{916AE0DC-A17F-47B6-98FE-AA00FCCB9DDD}" destId="{9CED6BC9-9B40-476A-A3E9-8BA2638333A9}" srcOrd="0" destOrd="0" presId="urn:microsoft.com/office/officeart/2005/8/layout/cycle2"/>
    <dgm:cxn modelId="{DEF63897-399D-4072-AEE6-A3ED937A31A6}" type="presOf" srcId="{D88C3280-5652-4813-92C4-616964C9D449}" destId="{0C882230-DDEC-4EBF-A5AB-429B349C48C5}" srcOrd="0" destOrd="0" presId="urn:microsoft.com/office/officeart/2005/8/layout/cycle2"/>
    <dgm:cxn modelId="{C5C1516A-02C6-4694-B9EE-279A69EA94DD}" type="presOf" srcId="{1DC8EEEF-F5A8-41C0-8F00-5E786AD4843F}" destId="{0211A0E2-3711-4EC9-8E61-9B6D7E306325}" srcOrd="1" destOrd="0" presId="urn:microsoft.com/office/officeart/2005/8/layout/cycle2"/>
    <dgm:cxn modelId="{2ECF9871-405F-4ECA-A692-884281DFADC5}" srcId="{916AE0DC-A17F-47B6-98FE-AA00FCCB9DDD}" destId="{825EF646-4743-4DB3-8156-1BCC7A0D44AE}" srcOrd="2" destOrd="0" parTransId="{01F1F357-ED3F-4005-A6A4-35F2C59EA5B5}" sibTransId="{1DC8EEEF-F5A8-41C0-8F00-5E786AD4843F}"/>
    <dgm:cxn modelId="{228A1537-7825-41D4-80EC-5E12833FAE02}" type="presOf" srcId="{825EF646-4743-4DB3-8156-1BCC7A0D44AE}" destId="{544E463F-675C-4FFD-995A-AEB5283D2C13}" srcOrd="0" destOrd="0" presId="urn:microsoft.com/office/officeart/2005/8/layout/cycle2"/>
    <dgm:cxn modelId="{0ED8B6DD-C52D-4DBD-902C-B0FB51015C66}" type="presOf" srcId="{CE14BF58-E1AD-4F44-A8F3-3F8C571AC770}" destId="{5B186DE7-B3EA-4CE2-A7B3-4DD0E874E140}" srcOrd="1" destOrd="0" presId="urn:microsoft.com/office/officeart/2005/8/layout/cycle2"/>
    <dgm:cxn modelId="{92FBEF59-3E7A-4476-A9E1-A7CDF826B26F}" type="presOf" srcId="{A48EFA10-8190-4B07-9F51-489A52460B45}" destId="{57E3D34D-4D0B-487C-AECB-00A44780B4D6}" srcOrd="1" destOrd="0" presId="urn:microsoft.com/office/officeart/2005/8/layout/cycle2"/>
    <dgm:cxn modelId="{3F73AC5F-EDF6-49DE-A8C4-C6B76E0A3C4B}" srcId="{916AE0DC-A17F-47B6-98FE-AA00FCCB9DDD}" destId="{63B55145-B800-46D8-92A0-FE9A35838F92}" srcOrd="1" destOrd="0" parTransId="{361EEAF2-1DE4-4067-86D8-1D6F555647E9}" sibTransId="{A48EFA10-8190-4B07-9F51-489A52460B45}"/>
    <dgm:cxn modelId="{6C0AC0F7-23A1-4B85-9225-F54FC782AFB2}" type="presOf" srcId="{CE14BF58-E1AD-4F44-A8F3-3F8C571AC770}" destId="{E95CEEAF-45D4-4B33-8FD5-70BA76C1841B}" srcOrd="0" destOrd="0" presId="urn:microsoft.com/office/officeart/2005/8/layout/cycle2"/>
    <dgm:cxn modelId="{8191FA21-476B-4A2E-A85D-D374E42E715C}" type="presOf" srcId="{A48EFA10-8190-4B07-9F51-489A52460B45}" destId="{2E6DB1D0-B40E-49E3-B33E-11334F2D35B4}" srcOrd="0" destOrd="0" presId="urn:microsoft.com/office/officeart/2005/8/layout/cycle2"/>
    <dgm:cxn modelId="{4EE2321F-0766-4D40-8E8E-EC9A3F81BCDA}" type="presOf" srcId="{1DC8EEEF-F5A8-41C0-8F00-5E786AD4843F}" destId="{3E160144-0492-4256-BE28-B95AC2F489C8}" srcOrd="0" destOrd="0" presId="urn:microsoft.com/office/officeart/2005/8/layout/cycle2"/>
    <dgm:cxn modelId="{7A12AB80-06B9-4341-AAEE-500DF7B8102E}" srcId="{916AE0DC-A17F-47B6-98FE-AA00FCCB9DDD}" destId="{D88C3280-5652-4813-92C4-616964C9D449}" srcOrd="0" destOrd="0" parTransId="{F83F71B5-AA4B-4FA5-96AF-7408C623C5F8}" sibTransId="{CE14BF58-E1AD-4F44-A8F3-3F8C571AC770}"/>
    <dgm:cxn modelId="{59575CC7-D4EB-4CAC-B9F9-BBBD5C990F0B}" type="presParOf" srcId="{9CED6BC9-9B40-476A-A3E9-8BA2638333A9}" destId="{0C882230-DDEC-4EBF-A5AB-429B349C48C5}" srcOrd="0" destOrd="0" presId="urn:microsoft.com/office/officeart/2005/8/layout/cycle2"/>
    <dgm:cxn modelId="{D3756465-F3D6-4154-853D-EDA5FD635DA7}" type="presParOf" srcId="{9CED6BC9-9B40-476A-A3E9-8BA2638333A9}" destId="{E95CEEAF-45D4-4B33-8FD5-70BA76C1841B}" srcOrd="1" destOrd="0" presId="urn:microsoft.com/office/officeart/2005/8/layout/cycle2"/>
    <dgm:cxn modelId="{B5EC0EFE-5D22-4EE9-B9C5-24A858A326D4}" type="presParOf" srcId="{E95CEEAF-45D4-4B33-8FD5-70BA76C1841B}" destId="{5B186DE7-B3EA-4CE2-A7B3-4DD0E874E140}" srcOrd="0" destOrd="0" presId="urn:microsoft.com/office/officeart/2005/8/layout/cycle2"/>
    <dgm:cxn modelId="{CA630F98-E358-4FE5-A803-5702AFB88710}" type="presParOf" srcId="{9CED6BC9-9B40-476A-A3E9-8BA2638333A9}" destId="{57746CA0-0D94-4D9A-9E86-28DECBD21F81}" srcOrd="2" destOrd="0" presId="urn:microsoft.com/office/officeart/2005/8/layout/cycle2"/>
    <dgm:cxn modelId="{6C35FFD5-6C67-4D0B-BBF1-7F1737FA2B10}" type="presParOf" srcId="{9CED6BC9-9B40-476A-A3E9-8BA2638333A9}" destId="{2E6DB1D0-B40E-49E3-B33E-11334F2D35B4}" srcOrd="3" destOrd="0" presId="urn:microsoft.com/office/officeart/2005/8/layout/cycle2"/>
    <dgm:cxn modelId="{37A59CF8-F262-4FB7-8831-7103A910F869}" type="presParOf" srcId="{2E6DB1D0-B40E-49E3-B33E-11334F2D35B4}" destId="{57E3D34D-4D0B-487C-AECB-00A44780B4D6}" srcOrd="0" destOrd="0" presId="urn:microsoft.com/office/officeart/2005/8/layout/cycle2"/>
    <dgm:cxn modelId="{069EE9B0-1E13-4BB8-A634-CFFF8CDCFA27}" type="presParOf" srcId="{9CED6BC9-9B40-476A-A3E9-8BA2638333A9}" destId="{544E463F-675C-4FFD-995A-AEB5283D2C13}" srcOrd="4" destOrd="0" presId="urn:microsoft.com/office/officeart/2005/8/layout/cycle2"/>
    <dgm:cxn modelId="{520852D7-A79B-4BAF-A855-93CD566C8FCF}" type="presParOf" srcId="{9CED6BC9-9B40-476A-A3E9-8BA2638333A9}" destId="{3E160144-0492-4256-BE28-B95AC2F489C8}" srcOrd="5" destOrd="0" presId="urn:microsoft.com/office/officeart/2005/8/layout/cycle2"/>
    <dgm:cxn modelId="{23C0EB70-D6F9-4E2F-B695-A97841A3245B}" type="presParOf" srcId="{3E160144-0492-4256-BE28-B95AC2F489C8}" destId="{0211A0E2-3711-4EC9-8E61-9B6D7E30632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82230-DDEC-4EBF-A5AB-429B349C48C5}">
      <dsp:nvSpPr>
        <dsp:cNvPr id="0" name=""/>
        <dsp:cNvSpPr/>
      </dsp:nvSpPr>
      <dsp:spPr>
        <a:xfrm>
          <a:off x="2887265" y="808"/>
          <a:ext cx="2353468" cy="2353468"/>
        </a:xfrm>
        <a:prstGeom prst="ellipse">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b="0" i="0" u="none" kern="1200" cap="none" spc="0" dirty="0" smtClean="0">
              <a:ln w="0"/>
              <a:solidFill>
                <a:schemeClr val="tx1"/>
              </a:solidFill>
              <a:effectLst>
                <a:outerShdw blurRad="38100" dist="19050" dir="2700000" algn="tl" rotWithShape="0">
                  <a:schemeClr val="dk1">
                    <a:alpha val="40000"/>
                  </a:schemeClr>
                </a:outerShdw>
              </a:effectLst>
            </a:rPr>
            <a:t>PERTEMUAN KE 7</a:t>
          </a:r>
          <a:endParaRPr lang="en-US" sz="2000" b="0" kern="1200" cap="none" spc="0" dirty="0">
            <a:ln w="0"/>
            <a:solidFill>
              <a:schemeClr val="tx1"/>
            </a:solidFill>
            <a:effectLst>
              <a:outerShdw blurRad="38100" dist="19050" dir="2700000" algn="tl" rotWithShape="0">
                <a:schemeClr val="dk1">
                  <a:alpha val="40000"/>
                </a:schemeClr>
              </a:outerShdw>
            </a:effectLst>
          </a:endParaRPr>
        </a:p>
      </dsp:txBody>
      <dsp:txXfrm>
        <a:off x="3231922" y="345465"/>
        <a:ext cx="1664154" cy="1664154"/>
      </dsp:txXfrm>
    </dsp:sp>
    <dsp:sp modelId="{E95CEEAF-45D4-4B33-8FD5-70BA76C1841B}">
      <dsp:nvSpPr>
        <dsp:cNvPr id="0" name=""/>
        <dsp:cNvSpPr/>
      </dsp:nvSpPr>
      <dsp:spPr>
        <a:xfrm rot="3600000">
          <a:off x="4625726" y="2296804"/>
          <a:ext cx="627546" cy="79429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0" kern="1200" cap="none" spc="0">
            <a:ln w="0"/>
            <a:solidFill>
              <a:schemeClr val="tx1"/>
            </a:solidFill>
            <a:effectLst>
              <a:outerShdw blurRad="38100" dist="19050" dir="2700000" algn="tl" rotWithShape="0">
                <a:schemeClr val="dk1">
                  <a:alpha val="40000"/>
                </a:schemeClr>
              </a:outerShdw>
            </a:effectLst>
          </a:endParaRPr>
        </a:p>
      </dsp:txBody>
      <dsp:txXfrm>
        <a:off x="4672792" y="2374142"/>
        <a:ext cx="439282" cy="476577"/>
      </dsp:txXfrm>
    </dsp:sp>
    <dsp:sp modelId="{57746CA0-0D94-4D9A-9E86-28DECBD21F81}">
      <dsp:nvSpPr>
        <dsp:cNvPr id="0" name=""/>
        <dsp:cNvSpPr/>
      </dsp:nvSpPr>
      <dsp:spPr>
        <a:xfrm>
          <a:off x="4656025" y="3064390"/>
          <a:ext cx="2353468" cy="2353468"/>
        </a:xfrm>
        <a:prstGeom prst="ellipse">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b="0" i="0" u="none" kern="1200" cap="none" spc="0" dirty="0" smtClean="0">
              <a:ln w="0"/>
              <a:solidFill>
                <a:schemeClr val="tx1"/>
              </a:solidFill>
              <a:effectLst>
                <a:outerShdw blurRad="38100" dist="19050" dir="2700000" algn="tl" rotWithShape="0">
                  <a:schemeClr val="dk1">
                    <a:alpha val="40000"/>
                  </a:schemeClr>
                </a:outerShdw>
              </a:effectLst>
            </a:rPr>
            <a:t>DOSEN :</a:t>
          </a:r>
        </a:p>
        <a:p>
          <a:pPr lvl="0" algn="ctr" defTabSz="889000">
            <a:lnSpc>
              <a:spcPct val="90000"/>
            </a:lnSpc>
            <a:spcBef>
              <a:spcPct val="0"/>
            </a:spcBef>
            <a:spcAft>
              <a:spcPct val="35000"/>
            </a:spcAft>
          </a:pPr>
          <a:r>
            <a:rPr lang="id-ID" sz="2000" b="0" i="0" u="none" kern="1200" cap="none" spc="0" dirty="0" smtClean="0">
              <a:ln w="0"/>
              <a:solidFill>
                <a:schemeClr val="tx1"/>
              </a:solidFill>
              <a:effectLst>
                <a:outerShdw blurRad="38100" dist="19050" dir="2700000" algn="tl" rotWithShape="0">
                  <a:schemeClr val="dk1">
                    <a:alpha val="40000"/>
                  </a:schemeClr>
                </a:outerShdw>
              </a:effectLst>
            </a:rPr>
            <a:t>TATIK ROHMAWATI, S.IP.,M.Si</a:t>
          </a:r>
          <a:endParaRPr lang="en-US" sz="2000" b="0" kern="1200" cap="none" spc="0" dirty="0">
            <a:ln w="0"/>
            <a:solidFill>
              <a:schemeClr val="tx1"/>
            </a:solidFill>
            <a:effectLst>
              <a:outerShdw blurRad="38100" dist="19050" dir="2700000" algn="tl" rotWithShape="0">
                <a:schemeClr val="dk1">
                  <a:alpha val="40000"/>
                </a:schemeClr>
              </a:outerShdw>
            </a:effectLst>
          </a:endParaRPr>
        </a:p>
      </dsp:txBody>
      <dsp:txXfrm>
        <a:off x="5000682" y="3409047"/>
        <a:ext cx="1664154" cy="1664154"/>
      </dsp:txXfrm>
    </dsp:sp>
    <dsp:sp modelId="{2E6DB1D0-B40E-49E3-B33E-11334F2D35B4}">
      <dsp:nvSpPr>
        <dsp:cNvPr id="0" name=""/>
        <dsp:cNvSpPr/>
      </dsp:nvSpPr>
      <dsp:spPr>
        <a:xfrm rot="10885942">
          <a:off x="3699132" y="3799084"/>
          <a:ext cx="676600" cy="79429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0" kern="1200" cap="none" spc="0">
            <a:ln w="0"/>
            <a:solidFill>
              <a:schemeClr val="tx1"/>
            </a:solidFill>
            <a:effectLst>
              <a:outerShdw blurRad="38100" dist="19050" dir="2700000" algn="tl" rotWithShape="0">
                <a:schemeClr val="dk1">
                  <a:alpha val="40000"/>
                </a:schemeClr>
              </a:outerShdw>
            </a:effectLst>
          </a:endParaRPr>
        </a:p>
      </dsp:txBody>
      <dsp:txXfrm rot="10800000">
        <a:off x="3902080" y="3960480"/>
        <a:ext cx="473620" cy="476577"/>
      </dsp:txXfrm>
    </dsp:sp>
    <dsp:sp modelId="{544E463F-675C-4FFD-995A-AEB5283D2C13}">
      <dsp:nvSpPr>
        <dsp:cNvPr id="0" name=""/>
        <dsp:cNvSpPr/>
      </dsp:nvSpPr>
      <dsp:spPr>
        <a:xfrm>
          <a:off x="1027085" y="2973649"/>
          <a:ext cx="2353468" cy="2353468"/>
        </a:xfrm>
        <a:prstGeom prst="ellipse">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b="0" kern="1200" cap="none" spc="0" dirty="0" smtClean="0">
              <a:ln w="0"/>
              <a:solidFill>
                <a:schemeClr val="tx1"/>
              </a:solidFill>
              <a:effectLst>
                <a:outerShdw blurRad="38100" dist="19050" dir="2700000" algn="tl" rotWithShape="0">
                  <a:schemeClr val="dk1">
                    <a:alpha val="40000"/>
                  </a:schemeClr>
                </a:outerShdw>
              </a:effectLst>
            </a:rPr>
            <a:t>MATA KULIAH: </a:t>
          </a:r>
        </a:p>
        <a:p>
          <a:pPr lvl="0" algn="ctr" defTabSz="800100">
            <a:lnSpc>
              <a:spcPct val="90000"/>
            </a:lnSpc>
            <a:spcBef>
              <a:spcPct val="0"/>
            </a:spcBef>
            <a:spcAft>
              <a:spcPct val="35000"/>
            </a:spcAft>
          </a:pPr>
          <a:r>
            <a:rPr lang="id-ID" sz="1800" b="0" kern="1200" cap="none" spc="0" dirty="0" smtClean="0">
              <a:ln w="0"/>
              <a:solidFill>
                <a:schemeClr val="tx1"/>
              </a:solidFill>
              <a:effectLst>
                <a:outerShdw blurRad="38100" dist="19050" dir="2700000" algn="tl" rotWithShape="0">
                  <a:schemeClr val="dk1">
                    <a:alpha val="40000"/>
                  </a:schemeClr>
                </a:outerShdw>
              </a:effectLst>
            </a:rPr>
            <a:t>ADMINISTRASI KEPEGAWAIAN PEMERINTAH</a:t>
          </a:r>
          <a:endParaRPr lang="en-US" sz="1800" b="0" kern="1200" cap="none" spc="0" dirty="0">
            <a:ln w="0"/>
            <a:solidFill>
              <a:schemeClr val="tx1"/>
            </a:solidFill>
            <a:effectLst>
              <a:outerShdw blurRad="38100" dist="19050" dir="2700000" algn="tl" rotWithShape="0">
                <a:schemeClr val="dk1">
                  <a:alpha val="40000"/>
                </a:schemeClr>
              </a:outerShdw>
            </a:effectLst>
          </a:endParaRPr>
        </a:p>
      </dsp:txBody>
      <dsp:txXfrm>
        <a:off x="1371742" y="3318306"/>
        <a:ext cx="1664154" cy="1664154"/>
      </dsp:txXfrm>
    </dsp:sp>
    <dsp:sp modelId="{3E160144-0492-4256-BE28-B95AC2F489C8}">
      <dsp:nvSpPr>
        <dsp:cNvPr id="0" name=""/>
        <dsp:cNvSpPr/>
      </dsp:nvSpPr>
      <dsp:spPr>
        <a:xfrm rot="18122114">
          <a:off x="2819085" y="2281481"/>
          <a:ext cx="611296" cy="79429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b="0" kern="1200" cap="none" spc="0">
            <a:ln w="0"/>
            <a:solidFill>
              <a:schemeClr val="tx1"/>
            </a:solidFill>
            <a:effectLst>
              <a:outerShdw blurRad="38100" dist="19050" dir="2700000" algn="tl" rotWithShape="0">
                <a:schemeClr val="dk1">
                  <a:alpha val="40000"/>
                </a:schemeClr>
              </a:outerShdw>
            </a:effectLst>
          </a:endParaRPr>
        </a:p>
      </dsp:txBody>
      <dsp:txXfrm>
        <a:off x="2862141" y="2518071"/>
        <a:ext cx="427907" cy="47657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78B44-B60C-42F0-97B8-258BFA8DB2EB}" type="datetimeFigureOut">
              <a:rPr lang="id-ID" smtClean="0"/>
              <a:t>22/04/2020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402E1-6061-4F7C-B91C-04999DCE7DBB}" type="slidenum">
              <a:rPr lang="id-ID" smtClean="0"/>
              <a:t>‹#›</a:t>
            </a:fld>
            <a:endParaRPr lang="id-ID"/>
          </a:p>
        </p:txBody>
      </p:sp>
    </p:spTree>
    <p:extLst>
      <p:ext uri="{BB962C8B-B14F-4D97-AF65-F5344CB8AC3E}">
        <p14:creationId xmlns:p14="http://schemas.microsoft.com/office/powerpoint/2010/main" val="2140170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53402E1-6061-4F7C-B91C-04999DCE7DBB}" type="slidenum">
              <a:rPr lang="id-ID" smtClean="0"/>
              <a:t>1</a:t>
            </a:fld>
            <a:endParaRPr lang="id-ID"/>
          </a:p>
        </p:txBody>
      </p:sp>
    </p:spTree>
    <p:extLst>
      <p:ext uri="{BB962C8B-B14F-4D97-AF65-F5344CB8AC3E}">
        <p14:creationId xmlns:p14="http://schemas.microsoft.com/office/powerpoint/2010/main" val="413973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87BC67-E3BE-4E42-B6D2-92C10AAA5D78}" type="datetime1">
              <a:rPr lang="en-US" smtClean="0"/>
              <a:t>4/22/2020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1E1A08-813E-4B49-8941-25F23A4D2326}" type="datetime1">
              <a:rPr lang="en-US" smtClean="0"/>
              <a:t>4/22/2020</a:t>
            </a:fld>
            <a:endParaRPr lang="en-US" dirty="0"/>
          </a:p>
        </p:txBody>
      </p:sp>
      <p:sp>
        <p:nvSpPr>
          <p:cNvPr id="5" name="Footer Placeholder 4"/>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8F01E1-4349-42A4-BA64-D58DEDD7E0DC}" type="datetime1">
              <a:rPr lang="en-US" smtClean="0"/>
              <a:t>4/22/2020</a:t>
            </a:fld>
            <a:endParaRPr lang="en-US" dirty="0"/>
          </a:p>
        </p:txBody>
      </p:sp>
      <p:sp>
        <p:nvSpPr>
          <p:cNvPr id="5" name="Footer Placeholder 4"/>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FD46B5-7F37-4513-9EFC-C44C582BC8F0}" type="datetime1">
              <a:rPr lang="en-US" smtClean="0"/>
              <a:t>4/22/2020</a:t>
            </a:fld>
            <a:endParaRPr lang="en-US" dirty="0"/>
          </a:p>
        </p:txBody>
      </p:sp>
      <p:sp>
        <p:nvSpPr>
          <p:cNvPr id="5" name="Footer Placeholder 4"/>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D127324-EC2F-4574-92B1-C1432E5C8347}" type="datetime1">
              <a:rPr lang="en-US" smtClean="0"/>
              <a:t>4/22/2020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BFF183-7F6C-4BE4-BAA6-F6A6589C852C}" type="datetime1">
              <a:rPr lang="en-US" smtClean="0"/>
              <a:t>4/22/2020</a:t>
            </a:fld>
            <a:endParaRPr lang="en-US" dirty="0"/>
          </a:p>
        </p:txBody>
      </p:sp>
      <p:sp>
        <p:nvSpPr>
          <p:cNvPr id="6" name="Footer Placeholder 5"/>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ACF617-4E93-4721-B394-40A6D4B84771}" type="datetime1">
              <a:rPr lang="en-US" smtClean="0"/>
              <a:t>4/22/2020</a:t>
            </a:fld>
            <a:endParaRPr lang="en-US" dirty="0"/>
          </a:p>
        </p:txBody>
      </p:sp>
      <p:sp>
        <p:nvSpPr>
          <p:cNvPr id="8" name="Footer Placeholder 7"/>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C86AFF-EF61-4FC9-B507-A49408AC8193}" type="datetime1">
              <a:rPr lang="en-US" smtClean="0"/>
              <a:t>4/22/2020</a:t>
            </a:fld>
            <a:endParaRPr lang="en-US" dirty="0"/>
          </a:p>
        </p:txBody>
      </p:sp>
      <p:sp>
        <p:nvSpPr>
          <p:cNvPr id="4" name="Footer Placeholder 3"/>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48647-FEED-44B7-B902-6A5E33CB9BAE}" type="datetime1">
              <a:rPr lang="en-US" smtClean="0"/>
              <a:t>4/22/2020</a:t>
            </a:fld>
            <a:endParaRPr lang="en-US" dirty="0"/>
          </a:p>
        </p:txBody>
      </p:sp>
      <p:sp>
        <p:nvSpPr>
          <p:cNvPr id="3" name="Footer Placeholder 2"/>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3C60928-FFB7-499A-9E5C-F031BC89A625}" type="datetime1">
              <a:rPr lang="en-US" smtClean="0"/>
              <a:t>4/22/2020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FDEE53-981A-4C3D-BC1D-98907C5B5B59}" type="datetime1">
              <a:rPr lang="en-US" smtClean="0"/>
              <a:t>4/22/2020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4B4E282-1153-4E3E-AC55-8207D184E78F}" type="datetime1">
              <a:rPr lang="en-US" smtClean="0"/>
              <a:t>4/22/2020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8033" y="0"/>
            <a:ext cx="11487955" cy="592428"/>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id-ID" sz="2800" b="1" dirty="0" smtClean="0">
                <a:latin typeface="Bookman Old Style" panose="02050604050505020204" pitchFamily="18" charset="0"/>
              </a:rPr>
              <a:t>POKOK-POKOK KEPEGAWAIAN DAN PEMBINAAN PEGAWAI</a:t>
            </a:r>
            <a:endParaRPr lang="en-US" sz="2800" b="1" dirty="0">
              <a:latin typeface="Bookman Old Style" panose="02050604050505020204" pitchFamily="18" charset="0"/>
            </a:endParaRPr>
          </a:p>
        </p:txBody>
      </p:sp>
      <p:graphicFrame>
        <p:nvGraphicFramePr>
          <p:cNvPr id="12" name="Diagram 11"/>
          <p:cNvGraphicFramePr/>
          <p:nvPr>
            <p:extLst>
              <p:ext uri="{D42A27DB-BD31-4B8C-83A1-F6EECF244321}">
                <p14:modId xmlns:p14="http://schemas.microsoft.com/office/powerpoint/2010/main" val="151334201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p:cNvSpPr>
            <a:spLocks noGrp="1"/>
          </p:cNvSpPr>
          <p:nvPr>
            <p:ph type="dt" sz="half" idx="10"/>
          </p:nvPr>
        </p:nvSpPr>
        <p:spPr/>
        <p:txBody>
          <a:bodyPr/>
          <a:lstStyle/>
          <a:p>
            <a:fld id="{CE7340D4-9B35-4C9E-B52F-F7125F8ACE54}" type="datetime1">
              <a:rPr lang="en-US" smtClean="0"/>
              <a:t>4/22/2020</a:t>
            </a:fld>
            <a:endParaRPr lang="en-US" dirty="0"/>
          </a:p>
        </p:txBody>
      </p:sp>
      <p:sp>
        <p:nvSpPr>
          <p:cNvPr id="3" name="Footer Placeholder 2"/>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233982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4552" y="2522934"/>
            <a:ext cx="10586434" cy="3170099"/>
          </a:xfrm>
          <a:prstGeom prst="rect">
            <a:avLst/>
          </a:prstGeom>
        </p:spPr>
        <p:txBody>
          <a:bodyPr wrap="square">
            <a:spAutoFit/>
          </a:bodyPr>
          <a:lstStyle/>
          <a:p>
            <a:pPr algn="just"/>
            <a:r>
              <a:rPr lang="id-ID" sz="2000" b="0" i="0" dirty="0" smtClean="0">
                <a:solidFill>
                  <a:srgbClr val="000000"/>
                </a:solidFill>
                <a:effectLst/>
                <a:latin typeface="Arial Rounded MT Bold" panose="020F0704030504030204" pitchFamily="34" charset="0"/>
              </a:rPr>
              <a:t>Pembinaan aparatur negara meliputi :</a:t>
            </a:r>
          </a:p>
          <a:p>
            <a:pPr marL="457200" indent="-457200" algn="just">
              <a:buAutoNum type="arabicPeriod"/>
            </a:pPr>
            <a:r>
              <a:rPr lang="id-ID" sz="2000" dirty="0" smtClean="0">
                <a:solidFill>
                  <a:srgbClr val="000000"/>
                </a:solidFill>
                <a:latin typeface="Arial Rounded MT Bold" panose="020F0704030504030204" pitchFamily="34" charset="0"/>
              </a:rPr>
              <a:t>Aspek kelembagaan</a:t>
            </a:r>
          </a:p>
          <a:p>
            <a:pPr marL="457200" indent="-457200" algn="just">
              <a:buAutoNum type="arabicPeriod"/>
            </a:pPr>
            <a:r>
              <a:rPr lang="id-ID" sz="2000" b="0" i="0" dirty="0" smtClean="0">
                <a:solidFill>
                  <a:srgbClr val="000000"/>
                </a:solidFill>
                <a:effectLst/>
                <a:latin typeface="Arial Rounded MT Bold" panose="020F0704030504030204" pitchFamily="34" charset="0"/>
              </a:rPr>
              <a:t>Aspek kepegawaian</a:t>
            </a:r>
          </a:p>
          <a:p>
            <a:pPr marL="457200" indent="-457200" algn="just">
              <a:buAutoNum type="arabicPeriod"/>
            </a:pPr>
            <a:r>
              <a:rPr lang="id-ID" sz="2000" dirty="0" smtClean="0">
                <a:solidFill>
                  <a:srgbClr val="000000"/>
                </a:solidFill>
                <a:latin typeface="Arial Rounded MT Bold" panose="020F0704030504030204" pitchFamily="34" charset="0"/>
              </a:rPr>
              <a:t>Ketatalaksanaan</a:t>
            </a:r>
          </a:p>
          <a:p>
            <a:pPr marL="457200" indent="-457200" algn="just">
              <a:buAutoNum type="arabicPeriod"/>
            </a:pPr>
            <a:endParaRPr lang="id-ID" sz="2000" b="0" i="0" dirty="0">
              <a:solidFill>
                <a:srgbClr val="000000"/>
              </a:solidFill>
              <a:effectLst/>
              <a:latin typeface="Arial Rounded MT Bold" panose="020F0704030504030204" pitchFamily="34" charset="0"/>
            </a:endParaRPr>
          </a:p>
          <a:p>
            <a:pPr algn="just"/>
            <a:r>
              <a:rPr lang="id-ID" sz="2000" dirty="0" smtClean="0">
                <a:solidFill>
                  <a:srgbClr val="000000"/>
                </a:solidFill>
                <a:latin typeface="Arial Rounded MT Bold" panose="020F0704030504030204" pitchFamily="34" charset="0"/>
              </a:rPr>
              <a:t>Pendayagunaan Aparatur Negara, adalah segala usaha untuk lebih meningkatkan kemampuan dalam melaksanakan tugas umum pemerintahan dan pembangunan. </a:t>
            </a:r>
          </a:p>
          <a:p>
            <a:pPr marL="457200" indent="-457200" algn="just">
              <a:buAutoNum type="alphaLcPeriod"/>
            </a:pPr>
            <a:r>
              <a:rPr lang="id-ID" sz="2000" dirty="0" smtClean="0">
                <a:solidFill>
                  <a:srgbClr val="000000"/>
                </a:solidFill>
                <a:latin typeface="Arial Rounded MT Bold" panose="020F0704030504030204" pitchFamily="34" charset="0"/>
              </a:rPr>
              <a:t>Aparatur negara sebagai sasaran pembangunan, tujuannya adalah terwujudnya aparatur negara yang bersih dan berwibawa.</a:t>
            </a:r>
          </a:p>
          <a:p>
            <a:pPr marL="457200" indent="-457200" algn="just">
              <a:buAutoNum type="alphaLcPeriod"/>
            </a:pPr>
            <a:r>
              <a:rPr lang="id-ID" sz="2000" smtClean="0">
                <a:solidFill>
                  <a:srgbClr val="000000"/>
                </a:solidFill>
                <a:latin typeface="Arial Rounded MT Bold" panose="020F0704030504030204" pitchFamily="34" charset="0"/>
              </a:rPr>
              <a:t>Aparatur negara sebagai pelaksana pembangunan </a:t>
            </a:r>
            <a:endParaRPr lang="en-US" sz="2000" b="0" i="0" dirty="0">
              <a:solidFill>
                <a:srgbClr val="000000"/>
              </a:solidFill>
              <a:effectLst/>
              <a:latin typeface="Arial Rounded MT Bold" panose="020F0704030504030204" pitchFamily="34" charset="0"/>
            </a:endParaRPr>
          </a:p>
        </p:txBody>
      </p:sp>
      <p:sp>
        <p:nvSpPr>
          <p:cNvPr id="8" name="8-Point Star 7"/>
          <p:cNvSpPr/>
          <p:nvPr/>
        </p:nvSpPr>
        <p:spPr>
          <a:xfrm>
            <a:off x="772732" y="-38637"/>
            <a:ext cx="11320530" cy="2292439"/>
          </a:xfrm>
          <a:prstGeom prst="star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5400" b="1" dirty="0" smtClean="0">
                <a:latin typeface="Arial Rounded MT Bold" panose="020F0704030504030204" pitchFamily="34" charset="0"/>
              </a:rPr>
              <a:t>PEMBINAAN APARATUR</a:t>
            </a:r>
            <a:endParaRPr lang="en-US" b="1" dirty="0">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10E5F8D4-39C0-4BFD-9D69-4047F252D2FC}" type="datetime1">
              <a:rPr lang="en-US" smtClean="0"/>
              <a:t>4/22/2020</a:t>
            </a:fld>
            <a:endParaRPr lang="en-US" dirty="0"/>
          </a:p>
        </p:txBody>
      </p:sp>
      <p:sp>
        <p:nvSpPr>
          <p:cNvPr id="3" name="Footer Placeholder 2"/>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4054706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915127" y="1161929"/>
            <a:ext cx="8361229" cy="2098226"/>
          </a:xfrm>
        </p:spPr>
        <p:txBody>
          <a:bodyPr/>
          <a:lstStyle/>
          <a:p>
            <a:r>
              <a:rPr lang="id-ID" dirty="0" smtClean="0"/>
              <a:t>Semoga bermanfaat</a:t>
            </a:r>
            <a:endParaRPr lang="id-ID" dirty="0"/>
          </a:p>
        </p:txBody>
      </p:sp>
      <p:sp>
        <p:nvSpPr>
          <p:cNvPr id="2" name="Date Placeholder 1"/>
          <p:cNvSpPr>
            <a:spLocks noGrp="1"/>
          </p:cNvSpPr>
          <p:nvPr>
            <p:ph type="dt" sz="half" idx="10"/>
          </p:nvPr>
        </p:nvSpPr>
        <p:spPr/>
        <p:txBody>
          <a:bodyPr/>
          <a:lstStyle/>
          <a:p>
            <a:fld id="{854D5223-7401-472C-A476-C83F6F104276}" type="datetime1">
              <a:rPr lang="en-US" smtClean="0"/>
              <a:t>4/22/2020</a:t>
            </a:fld>
            <a:endParaRPr lang="en-US" dirty="0"/>
          </a:p>
        </p:txBody>
      </p:sp>
      <p:sp>
        <p:nvSpPr>
          <p:cNvPr id="6" name="Footer Placeholder 5"/>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11</a:t>
            </a:fld>
            <a:endParaRPr lang="en-US" dirty="0"/>
          </a:p>
        </p:txBody>
      </p:sp>
      <p:sp>
        <p:nvSpPr>
          <p:cNvPr id="4" name="Rectangle 3"/>
          <p:cNvSpPr/>
          <p:nvPr/>
        </p:nvSpPr>
        <p:spPr>
          <a:xfrm rot="10800000" flipH="1" flipV="1">
            <a:off x="752858" y="3260155"/>
            <a:ext cx="11470783" cy="2417877"/>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prstTxWarp prst="textPlain">
              <a:avLst>
                <a:gd name="adj" fmla="val 50262"/>
              </a:avLst>
            </a:prstTxWarp>
            <a:spAutoFit/>
          </a:bodyPr>
          <a:lstStyle/>
          <a:p>
            <a:pPr algn="ctr"/>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lin Sans FB Demi" pitchFamily="34" charset="0"/>
              </a:rPr>
              <a:t>TERIMAKASIH</a:t>
            </a:r>
            <a:endParaRPr lang="en-US" sz="5400" b="1" cap="all" dirty="0">
              <a:ln w="9000" cmpd="sng">
                <a:solidFill>
                  <a:srgbClr val="0070C0"/>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erlin Sans FB Demi" pitchFamily="34" charset="0"/>
            </a:endParaRPr>
          </a:p>
        </p:txBody>
      </p:sp>
    </p:spTree>
    <p:extLst>
      <p:ext uri="{BB962C8B-B14F-4D97-AF65-F5344CB8AC3E}">
        <p14:creationId xmlns:p14="http://schemas.microsoft.com/office/powerpoint/2010/main" val="41009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0771" y="680871"/>
            <a:ext cx="8361229" cy="503985"/>
          </a:xfrm>
        </p:spPr>
        <p:txBody>
          <a:bodyPr>
            <a:noAutofit/>
          </a:bodyPr>
          <a:lstStyle/>
          <a:p>
            <a:pPr algn="ctr"/>
            <a:r>
              <a:rPr lang="id-ID" sz="3600" dirty="0" smtClean="0">
                <a:latin typeface="Arial Rounded MT Bold" panose="020F0704030504030204" pitchFamily="34" charset="0"/>
              </a:rPr>
              <a:t>POKOK-POKOK KEPEGAWAIAN NEGARA </a:t>
            </a:r>
            <a:endParaRPr lang="en-US" sz="3600" dirty="0"/>
          </a:p>
        </p:txBody>
      </p:sp>
      <p:sp>
        <p:nvSpPr>
          <p:cNvPr id="9" name="Subtitle 8"/>
          <p:cNvSpPr>
            <a:spLocks noGrp="1"/>
          </p:cNvSpPr>
          <p:nvPr>
            <p:ph type="subTitle" idx="1"/>
          </p:nvPr>
        </p:nvSpPr>
        <p:spPr>
          <a:xfrm>
            <a:off x="1456413" y="1509293"/>
            <a:ext cx="9374719" cy="1086237"/>
          </a:xfrm>
        </p:spPr>
        <p:txBody>
          <a:bodyPr>
            <a:noAutofit/>
          </a:bodyPr>
          <a:lstStyle/>
          <a:p>
            <a:pPr algn="just"/>
            <a:r>
              <a:rPr lang="id-ID" sz="3600" dirty="0" smtClean="0"/>
              <a:t>Pokok-pokok kepegawaian negara diatur oleh Undang-undang Nomor 43 Tahun 1999 tentang Perubahan Atas Undang-undang Nomor 8 Tahun 1974 tentang Pokok-pokok Kepegawaian.</a:t>
            </a:r>
            <a:endParaRPr lang="id-ID" sz="3600" dirty="0"/>
          </a:p>
        </p:txBody>
      </p:sp>
      <p:sp>
        <p:nvSpPr>
          <p:cNvPr id="3" name="Date Placeholder 2"/>
          <p:cNvSpPr>
            <a:spLocks noGrp="1"/>
          </p:cNvSpPr>
          <p:nvPr>
            <p:ph type="dt" sz="half" idx="10"/>
          </p:nvPr>
        </p:nvSpPr>
        <p:spPr/>
        <p:txBody>
          <a:bodyPr/>
          <a:lstStyle/>
          <a:p>
            <a:fld id="{43DFB26C-0F45-45D1-A333-30614F9B31B5}" type="datetime1">
              <a:rPr lang="en-US" smtClean="0"/>
              <a:t>4/22/2020</a:t>
            </a:fld>
            <a:endParaRPr lang="en-US" dirty="0"/>
          </a:p>
        </p:txBody>
      </p:sp>
      <p:sp>
        <p:nvSpPr>
          <p:cNvPr id="6" name="Footer Placeholder 5"/>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4040274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2205" y="1996225"/>
            <a:ext cx="9742871" cy="3896932"/>
          </a:xfrm>
        </p:spPr>
        <p:txBody>
          <a:bodyPr>
            <a:noAutofit/>
          </a:bodyPr>
          <a:lstStyle/>
          <a:p>
            <a:pPr marL="0" indent="0" algn="just">
              <a:buNone/>
            </a:pPr>
            <a:r>
              <a:rPr lang="id-ID" sz="3200" dirty="0" smtClean="0"/>
              <a:t>Pembinaan dikelompokkan menjadi :</a:t>
            </a:r>
          </a:p>
          <a:p>
            <a:pPr marL="514350" indent="-514350" algn="just">
              <a:buAutoNum type="arabicPeriod"/>
            </a:pPr>
            <a:r>
              <a:rPr lang="id-ID" sz="3200" dirty="0" smtClean="0"/>
              <a:t>Pembinaan dalam kepangkatan</a:t>
            </a:r>
          </a:p>
          <a:p>
            <a:pPr marL="514350" indent="-514350" algn="just">
              <a:buAutoNum type="arabicPeriod"/>
            </a:pPr>
            <a:r>
              <a:rPr lang="id-ID" sz="3200" dirty="0" smtClean="0"/>
              <a:t>Pembinaan dalam jabatan</a:t>
            </a:r>
          </a:p>
          <a:p>
            <a:pPr marL="514350" indent="-514350" algn="just">
              <a:buAutoNum type="arabicPeriod"/>
            </a:pPr>
            <a:r>
              <a:rPr lang="id-ID" sz="3200" dirty="0" smtClean="0"/>
              <a:t>Pembinaan dalam diklat</a:t>
            </a:r>
          </a:p>
          <a:p>
            <a:pPr marL="514350" indent="-514350" algn="just">
              <a:buAutoNum type="arabicPeriod"/>
            </a:pPr>
            <a:r>
              <a:rPr lang="id-ID" sz="3200" dirty="0" smtClean="0"/>
              <a:t>Pembinaan dalam disiplin.</a:t>
            </a:r>
            <a:endParaRPr lang="en-US" sz="3200" dirty="0"/>
          </a:p>
        </p:txBody>
      </p:sp>
      <p:sp>
        <p:nvSpPr>
          <p:cNvPr id="4" name="Title 1"/>
          <p:cNvSpPr>
            <a:spLocks noGrp="1"/>
          </p:cNvSpPr>
          <p:nvPr>
            <p:ph type="title"/>
          </p:nvPr>
        </p:nvSpPr>
        <p:spPr/>
        <p:txBody>
          <a:bodyPr/>
          <a:lstStyle/>
          <a:p>
            <a:pPr algn="ctr"/>
            <a:r>
              <a:rPr lang="id-ID" dirty="0" smtClean="0">
                <a:latin typeface="Arial Rounded MT Bold" panose="020F0704030504030204" pitchFamily="34" charset="0"/>
              </a:rPr>
              <a:t>DASAR PEMBINAAN PEGAWAI</a:t>
            </a:r>
            <a:endParaRPr lang="en-US" dirty="0">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0D3F4B9E-5BB7-4973-BDD8-51E91E13C46A}" type="datetime1">
              <a:rPr lang="en-US" smtClean="0"/>
              <a:t>4/22/2020</a:t>
            </a:fld>
            <a:endParaRPr lang="en-US" dirty="0"/>
          </a:p>
        </p:txBody>
      </p:sp>
      <p:sp>
        <p:nvSpPr>
          <p:cNvPr id="6" name="Footer Placeholder 5"/>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3032239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875763"/>
            <a:ext cx="5505719" cy="5276446"/>
          </a:xfrm>
        </p:spPr>
        <p:txBody>
          <a:bodyPr>
            <a:normAutofit/>
          </a:bodyPr>
          <a:lstStyle/>
          <a:p>
            <a:pPr marL="0" indent="0">
              <a:buNone/>
            </a:pPr>
            <a:r>
              <a:rPr lang="id-ID" sz="2800" b="1" dirty="0" smtClean="0"/>
              <a:t>Kegiatan pokok kepegawaian terbagi atas :</a:t>
            </a:r>
          </a:p>
          <a:p>
            <a:pPr marL="514350" indent="-514350">
              <a:buAutoNum type="arabicPeriod"/>
            </a:pPr>
            <a:r>
              <a:rPr lang="id-ID" sz="2800" b="1" dirty="0" smtClean="0"/>
              <a:t>Penentuan kebutuhan</a:t>
            </a:r>
          </a:p>
          <a:p>
            <a:pPr marL="457200" indent="-457200">
              <a:buAutoNum type="arabicPeriod"/>
            </a:pPr>
            <a:r>
              <a:rPr lang="id-ID" sz="2800" b="1" dirty="0" smtClean="0"/>
              <a:t>Pengadaan</a:t>
            </a:r>
          </a:p>
          <a:p>
            <a:pPr marL="457200" indent="-457200">
              <a:buAutoNum type="arabicPeriod"/>
            </a:pPr>
            <a:r>
              <a:rPr lang="id-ID" sz="2800" b="1" dirty="0" smtClean="0"/>
              <a:t>Penempatan</a:t>
            </a:r>
          </a:p>
          <a:p>
            <a:pPr marL="457200" indent="-457200">
              <a:buAutoNum type="arabicPeriod"/>
            </a:pPr>
            <a:r>
              <a:rPr lang="id-ID" sz="2800" b="1" dirty="0" smtClean="0"/>
              <a:t>Pengendalian</a:t>
            </a:r>
          </a:p>
          <a:p>
            <a:pPr marL="457200" indent="-457200">
              <a:buAutoNum type="arabicPeriod"/>
            </a:pPr>
            <a:r>
              <a:rPr lang="id-ID" sz="2800" b="1" dirty="0" smtClean="0"/>
              <a:t>Peningkatan moril</a:t>
            </a:r>
          </a:p>
          <a:p>
            <a:pPr marL="457200" indent="-457200">
              <a:buAutoNum type="arabicPeriod"/>
            </a:pPr>
            <a:r>
              <a:rPr lang="id-ID" sz="2800" b="1" dirty="0" smtClean="0"/>
              <a:t>Peningkatan mutu</a:t>
            </a:r>
          </a:p>
          <a:p>
            <a:pPr marL="457200" indent="-457200">
              <a:buAutoNum type="arabicPeriod"/>
            </a:pPr>
            <a:r>
              <a:rPr lang="id-ID" sz="2800" b="1" dirty="0" smtClean="0"/>
              <a:t>Pemeliharaan tata usaha</a:t>
            </a:r>
            <a:endParaRPr lang="en-US" b="1"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3533" y="590953"/>
            <a:ext cx="4855336" cy="5561256"/>
          </a:xfrm>
          <a:prstGeom prst="ellipse">
            <a:avLst/>
          </a:prstGeom>
          <a:ln>
            <a:noFill/>
          </a:ln>
          <a:effectLst>
            <a:softEdge rad="112500"/>
          </a:effectLst>
        </p:spPr>
      </p:pic>
      <p:sp>
        <p:nvSpPr>
          <p:cNvPr id="2" name="Date Placeholder 1"/>
          <p:cNvSpPr>
            <a:spLocks noGrp="1"/>
          </p:cNvSpPr>
          <p:nvPr>
            <p:ph type="dt" sz="half" idx="10"/>
          </p:nvPr>
        </p:nvSpPr>
        <p:spPr/>
        <p:txBody>
          <a:bodyPr/>
          <a:lstStyle/>
          <a:p>
            <a:fld id="{9BC9528C-B253-4511-96BA-EF7E0FFD840E}" type="datetime1">
              <a:rPr lang="en-US" smtClean="0"/>
              <a:t>4/22/2020</a:t>
            </a:fld>
            <a:endParaRPr lang="en-US" dirty="0"/>
          </a:p>
        </p:txBody>
      </p:sp>
      <p:sp>
        <p:nvSpPr>
          <p:cNvPr id="5" name="Footer Placeholder 4"/>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2476280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08310"/>
          </a:xfrm>
        </p:spPr>
        <p:txBody>
          <a:bodyPr>
            <a:normAutofit/>
          </a:bodyPr>
          <a:lstStyle/>
          <a:p>
            <a:pPr algn="ctr"/>
            <a:r>
              <a:rPr lang="id-ID" sz="3200" dirty="0" smtClean="0">
                <a:latin typeface="Arial Rounded MT Bold" panose="020F0704030504030204" pitchFamily="34" charset="0"/>
              </a:rPr>
              <a:t>Peningkatan SDM bagi PNS dilakukan dengan berbagai pendidikan dan pelatihan, antara lain :</a:t>
            </a:r>
            <a:endParaRPr lang="en-US" sz="3200" dirty="0">
              <a:latin typeface="Arial Rounded MT Bold" panose="020F0704030504030204" pitchFamily="34" charset="0"/>
            </a:endParaRPr>
          </a:p>
        </p:txBody>
      </p:sp>
      <p:sp>
        <p:nvSpPr>
          <p:cNvPr id="3" name="Content Placeholder 2"/>
          <p:cNvSpPr>
            <a:spLocks noGrp="1"/>
          </p:cNvSpPr>
          <p:nvPr>
            <p:ph idx="1"/>
          </p:nvPr>
        </p:nvSpPr>
        <p:spPr>
          <a:xfrm>
            <a:off x="1371600" y="1798212"/>
            <a:ext cx="10212947" cy="3469246"/>
          </a:xfrm>
        </p:spPr>
        <p:txBody>
          <a:bodyPr>
            <a:noAutofit/>
          </a:bodyPr>
          <a:lstStyle/>
          <a:p>
            <a:pPr algn="just"/>
            <a:r>
              <a:rPr lang="id-ID" b="1" dirty="0" smtClean="0"/>
              <a:t>Diklat prajabatan</a:t>
            </a:r>
          </a:p>
          <a:p>
            <a:pPr marL="457200" indent="-457200" algn="just">
              <a:buAutoNum type="alphaLcPeriod"/>
            </a:pPr>
            <a:r>
              <a:rPr lang="id-ID" b="1" dirty="0" smtClean="0"/>
              <a:t>Diklat Prajabatan golongan I sebagai syarat untuk menjadi PNS Golongan I</a:t>
            </a:r>
          </a:p>
          <a:p>
            <a:pPr marL="457200" indent="-457200" algn="just">
              <a:buFont typeface="Franklin Gothic Book" panose="020B0503020102020204" pitchFamily="34" charset="0"/>
              <a:buAutoNum type="alphaLcPeriod"/>
            </a:pPr>
            <a:r>
              <a:rPr lang="id-ID" b="1" dirty="0"/>
              <a:t>Diklat Prajabatan golongan </a:t>
            </a:r>
            <a:r>
              <a:rPr lang="id-ID" b="1" dirty="0" smtClean="0"/>
              <a:t>II </a:t>
            </a:r>
            <a:r>
              <a:rPr lang="id-ID" b="1" dirty="0"/>
              <a:t>sebagai syarat untuk menjadi PNS Golongan </a:t>
            </a:r>
            <a:r>
              <a:rPr lang="id-ID" b="1" dirty="0" smtClean="0"/>
              <a:t>II</a:t>
            </a:r>
          </a:p>
          <a:p>
            <a:pPr marL="457200" indent="-457200" algn="just">
              <a:buFont typeface="Franklin Gothic Book" panose="020B0503020102020204" pitchFamily="34" charset="0"/>
              <a:buAutoNum type="alphaLcPeriod"/>
            </a:pPr>
            <a:r>
              <a:rPr lang="id-ID" b="1" dirty="0"/>
              <a:t>Diklat Prajabatan golongan </a:t>
            </a:r>
            <a:r>
              <a:rPr lang="id-ID" b="1" dirty="0" smtClean="0"/>
              <a:t>III </a:t>
            </a:r>
            <a:r>
              <a:rPr lang="id-ID" b="1" dirty="0"/>
              <a:t>sebagai syarat untuk menjadi PNS Golongan </a:t>
            </a:r>
            <a:r>
              <a:rPr lang="id-ID" b="1" dirty="0" smtClean="0"/>
              <a:t>III</a:t>
            </a:r>
            <a:endParaRPr lang="id-ID" sz="2400" b="1" dirty="0" smtClean="0"/>
          </a:p>
          <a:p>
            <a:pPr algn="just"/>
            <a:r>
              <a:rPr lang="id-ID" b="1" dirty="0" smtClean="0"/>
              <a:t>Diklat dalam jabatan</a:t>
            </a:r>
          </a:p>
          <a:p>
            <a:pPr marL="457200" indent="-457200" algn="just">
              <a:buAutoNum type="alphaLcPeriod"/>
            </a:pPr>
            <a:r>
              <a:rPr lang="id-ID" b="1" dirty="0" smtClean="0"/>
              <a:t>Diklat Kepemimpinan</a:t>
            </a:r>
          </a:p>
          <a:p>
            <a:pPr marL="457200" indent="-457200" algn="just">
              <a:buAutoNum type="alphaLcPeriod"/>
            </a:pPr>
            <a:r>
              <a:rPr lang="id-ID" b="1" dirty="0" smtClean="0"/>
              <a:t>Diklat Fungsional</a:t>
            </a:r>
          </a:p>
          <a:p>
            <a:pPr marL="457200" indent="-457200" algn="just">
              <a:buAutoNum type="alphaLcPeriod"/>
            </a:pPr>
            <a:r>
              <a:rPr lang="id-ID" b="1" dirty="0" smtClean="0"/>
              <a:t>Diklat Teknis</a:t>
            </a:r>
          </a:p>
          <a:p>
            <a:pPr algn="just"/>
            <a:endParaRPr lang="en-US" sz="2400" b="1" dirty="0"/>
          </a:p>
        </p:txBody>
      </p:sp>
      <p:sp>
        <p:nvSpPr>
          <p:cNvPr id="4" name="Date Placeholder 3"/>
          <p:cNvSpPr>
            <a:spLocks noGrp="1"/>
          </p:cNvSpPr>
          <p:nvPr>
            <p:ph type="dt" sz="half" idx="10"/>
          </p:nvPr>
        </p:nvSpPr>
        <p:spPr/>
        <p:txBody>
          <a:bodyPr/>
          <a:lstStyle/>
          <a:p>
            <a:fld id="{5745FB43-D151-49CB-B0D0-78E3E2870A4A}" type="datetime1">
              <a:rPr lang="en-US" smtClean="0"/>
              <a:t>4/22/2020</a:t>
            </a:fld>
            <a:endParaRPr lang="en-US" dirty="0"/>
          </a:p>
        </p:txBody>
      </p:sp>
      <p:sp>
        <p:nvSpPr>
          <p:cNvPr id="5" name="Footer Placeholder 4"/>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312655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722" y="260797"/>
            <a:ext cx="9601200" cy="1130121"/>
          </a:xfrm>
        </p:spPr>
        <p:txBody>
          <a:bodyPr>
            <a:normAutofit/>
          </a:bodyPr>
          <a:lstStyle/>
          <a:p>
            <a:pPr algn="ctr"/>
            <a:r>
              <a:rPr lang="id-ID" sz="3600" dirty="0" smtClean="0">
                <a:latin typeface="Arial Rounded MT Bold" panose="020F0704030504030204" pitchFamily="34" charset="0"/>
              </a:rPr>
              <a:t>TUJUAN PENDIDIKAN DAN PELATIHAN BAGI PNS</a:t>
            </a:r>
            <a:endParaRPr lang="en-US" sz="3600" dirty="0">
              <a:latin typeface="Arial Rounded MT Bold" panose="020F0704030504030204" pitchFamily="34" charset="0"/>
            </a:endParaRPr>
          </a:p>
        </p:txBody>
      </p:sp>
      <p:sp>
        <p:nvSpPr>
          <p:cNvPr id="3" name="Content Placeholder 2"/>
          <p:cNvSpPr>
            <a:spLocks noGrp="1"/>
          </p:cNvSpPr>
          <p:nvPr>
            <p:ph idx="1"/>
          </p:nvPr>
        </p:nvSpPr>
        <p:spPr>
          <a:xfrm>
            <a:off x="1139779" y="1558344"/>
            <a:ext cx="10541359" cy="4108359"/>
          </a:xfrm>
        </p:spPr>
        <p:txBody>
          <a:bodyPr>
            <a:noAutofit/>
          </a:bodyPr>
          <a:lstStyle/>
          <a:p>
            <a:pPr marL="457200" indent="-457200" algn="just">
              <a:buAutoNum type="arabicPeriod"/>
            </a:pPr>
            <a:r>
              <a:rPr lang="id-ID" sz="2600" b="1" dirty="0" smtClean="0"/>
              <a:t>Mengingkatkan pengetahuan, keahlian, keterampilan dan sikap untuk dapat melaksanakan tugas jabatan secara profesional dengan dilandasi kepribadian dan etika PNS sesuai dengan kebutuhan instansi.</a:t>
            </a:r>
          </a:p>
          <a:p>
            <a:pPr marL="457200" indent="-457200" algn="just">
              <a:buAutoNum type="arabicPeriod"/>
            </a:pPr>
            <a:r>
              <a:rPr lang="id-ID" sz="2600" b="1" dirty="0" smtClean="0"/>
              <a:t>Terciptanya aparatur yang mampu berperan sebagai pembaharu dan perekat persatuan dan kesatuan bangsa</a:t>
            </a:r>
          </a:p>
          <a:p>
            <a:pPr marL="457200" indent="-457200" algn="just">
              <a:buAutoNum type="arabicPeriod"/>
            </a:pPr>
            <a:r>
              <a:rPr lang="id-ID" sz="2600" b="1" dirty="0" smtClean="0"/>
              <a:t>Memantapkan sikap dan semangat pengabdian yang berorientasi pada pelayanan, pengayoman dan pemberdayaan masyarakat.</a:t>
            </a:r>
          </a:p>
          <a:p>
            <a:pPr marL="457200" indent="-457200" algn="just">
              <a:buAutoNum type="arabicPeriod"/>
            </a:pPr>
            <a:r>
              <a:rPr lang="id-ID" sz="2600" b="1" dirty="0" smtClean="0"/>
              <a:t>Menciptakan pemerintahan yang baik (good governance) </a:t>
            </a:r>
            <a:endParaRPr lang="en-US" sz="2600" b="1" dirty="0"/>
          </a:p>
        </p:txBody>
      </p:sp>
      <p:sp>
        <p:nvSpPr>
          <p:cNvPr id="5" name="Date Placeholder 4"/>
          <p:cNvSpPr>
            <a:spLocks noGrp="1"/>
          </p:cNvSpPr>
          <p:nvPr>
            <p:ph type="dt" sz="half" idx="10"/>
          </p:nvPr>
        </p:nvSpPr>
        <p:spPr/>
        <p:txBody>
          <a:bodyPr/>
          <a:lstStyle/>
          <a:p>
            <a:fld id="{25270E29-231F-4146-B830-14640DD4C829}" type="datetime1">
              <a:rPr lang="en-US" smtClean="0"/>
              <a:t>4/22/2020</a:t>
            </a:fld>
            <a:endParaRPr lang="en-US" dirty="0"/>
          </a:p>
        </p:txBody>
      </p:sp>
      <p:sp>
        <p:nvSpPr>
          <p:cNvPr id="6" name="Footer Placeholder 5"/>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3017529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722" y="260797"/>
            <a:ext cx="9601200" cy="743755"/>
          </a:xfrm>
        </p:spPr>
        <p:txBody>
          <a:bodyPr>
            <a:normAutofit/>
          </a:bodyPr>
          <a:lstStyle/>
          <a:p>
            <a:pPr algn="ctr"/>
            <a:r>
              <a:rPr lang="id-ID" dirty="0" smtClean="0">
                <a:latin typeface="Arial Rounded MT Bold" panose="020F0704030504030204" pitchFamily="34" charset="0"/>
              </a:rPr>
              <a:t>PEMBINAAN KARIER</a:t>
            </a:r>
            <a:endParaRPr lang="en-US" dirty="0">
              <a:latin typeface="Arial Rounded MT Bold" panose="020F0704030504030204" pitchFamily="34" charset="0"/>
            </a:endParaRPr>
          </a:p>
        </p:txBody>
      </p:sp>
      <p:sp>
        <p:nvSpPr>
          <p:cNvPr id="3" name="Content Placeholder 2"/>
          <p:cNvSpPr>
            <a:spLocks noGrp="1"/>
          </p:cNvSpPr>
          <p:nvPr>
            <p:ph idx="1"/>
          </p:nvPr>
        </p:nvSpPr>
        <p:spPr>
          <a:xfrm>
            <a:off x="1229931" y="1674789"/>
            <a:ext cx="10541359" cy="4108359"/>
          </a:xfrm>
        </p:spPr>
        <p:txBody>
          <a:bodyPr>
            <a:noAutofit/>
          </a:bodyPr>
          <a:lstStyle/>
          <a:p>
            <a:pPr marL="0" indent="0" algn="just">
              <a:buNone/>
            </a:pPr>
            <a:r>
              <a:rPr lang="id-ID" sz="3200" b="1" dirty="0" smtClean="0"/>
              <a:t>Pembinaan adalah upaya mendidik dan melatih agar berkembang lebih baik. Pembinaan juga berarti memberikan peluang dan kesempatan kepada pegawai untuk memahami tugas dan kewajibannya sebagai pegawai. Pembinaan dilakukan agar program yang sedang dilaksanakan dapat terlaksana dengan baik dan sesuai dengan yang telah direncanakan.</a:t>
            </a:r>
            <a:endParaRPr lang="en-US" sz="3200" b="1" dirty="0"/>
          </a:p>
        </p:txBody>
      </p:sp>
      <p:sp>
        <p:nvSpPr>
          <p:cNvPr id="5" name="Date Placeholder 4"/>
          <p:cNvSpPr>
            <a:spLocks noGrp="1"/>
          </p:cNvSpPr>
          <p:nvPr>
            <p:ph type="dt" sz="half" idx="10"/>
          </p:nvPr>
        </p:nvSpPr>
        <p:spPr/>
        <p:txBody>
          <a:bodyPr/>
          <a:lstStyle/>
          <a:p>
            <a:fld id="{25270E29-231F-4146-B830-14640DD4C829}" type="datetime1">
              <a:rPr lang="en-US" smtClean="0"/>
              <a:t>4/22/2020</a:t>
            </a:fld>
            <a:endParaRPr lang="en-US" dirty="0"/>
          </a:p>
        </p:txBody>
      </p:sp>
      <p:sp>
        <p:nvSpPr>
          <p:cNvPr id="6" name="Footer Placeholder 5"/>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1170311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868" y="592428"/>
            <a:ext cx="10502724" cy="5447763"/>
          </a:xfrm>
        </p:spPr>
        <p:txBody>
          <a:bodyPr>
            <a:noAutofit/>
          </a:bodyPr>
          <a:lstStyle/>
          <a:p>
            <a:pPr marL="0" indent="0" algn="just">
              <a:buNone/>
            </a:pPr>
            <a:r>
              <a:rPr lang="id-ID" sz="2800" dirty="0" smtClean="0"/>
              <a:t>Dalam pengangkatan dan penggunaan SDM, terutama yang dikembangkan secara luas di kalangan pemerintahan negara, terdapat beberapa sistem, antara lain :</a:t>
            </a:r>
          </a:p>
          <a:p>
            <a:pPr marL="514350" indent="-514350" algn="just">
              <a:buAutoNum type="arabicPeriod"/>
            </a:pPr>
            <a:r>
              <a:rPr lang="id-ID" sz="2800" dirty="0" smtClean="0"/>
              <a:t>Sistem Kawan, didasarkan pada hubungan pribadi.</a:t>
            </a:r>
          </a:p>
          <a:p>
            <a:pPr marL="514350" indent="-514350" algn="just">
              <a:buAutoNum type="arabicPeriod"/>
            </a:pPr>
            <a:r>
              <a:rPr lang="id-ID" sz="2800" dirty="0" smtClean="0"/>
              <a:t>Sistem prestasi kerja/jasa, berdasarkan kecakapan atau prestasi yang dicapainya.</a:t>
            </a:r>
          </a:p>
          <a:p>
            <a:pPr marL="514350" indent="-514350" algn="just">
              <a:buAutoNum type="arabicPeriod"/>
            </a:pPr>
            <a:r>
              <a:rPr lang="id-ID" sz="2800" dirty="0" smtClean="0"/>
              <a:t>Sistem Karier, adalah sistem kepegawaian dengan pengangkatan pertama didasarkan atas kecakapan yang bersangkutan, sedangkan dalam pengembangannya lebih lanjut didasarkan pada masa kerja, pengalaman, kesetiaan, pengabdian dan syarat objektif lainnya juga turut menentukan.</a:t>
            </a:r>
            <a:endParaRPr lang="en-US" sz="2800" dirty="0"/>
          </a:p>
        </p:txBody>
      </p:sp>
      <p:sp>
        <p:nvSpPr>
          <p:cNvPr id="2" name="Date Placeholder 1"/>
          <p:cNvSpPr>
            <a:spLocks noGrp="1"/>
          </p:cNvSpPr>
          <p:nvPr>
            <p:ph type="dt" sz="half" idx="10"/>
          </p:nvPr>
        </p:nvSpPr>
        <p:spPr/>
        <p:txBody>
          <a:bodyPr/>
          <a:lstStyle/>
          <a:p>
            <a:fld id="{D186C4D2-8940-4474-808C-668FE931B588}" type="datetime1">
              <a:rPr lang="en-US" smtClean="0"/>
              <a:t>4/22/2020</a:t>
            </a:fld>
            <a:endParaRPr lang="en-US" dirty="0"/>
          </a:p>
        </p:txBody>
      </p:sp>
      <p:sp>
        <p:nvSpPr>
          <p:cNvPr id="4" name="Footer Placeholder 3"/>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514842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4552" y="2522934"/>
            <a:ext cx="10586434" cy="3477875"/>
          </a:xfrm>
          <a:prstGeom prst="rect">
            <a:avLst/>
          </a:prstGeom>
        </p:spPr>
        <p:txBody>
          <a:bodyPr wrap="square">
            <a:spAutoFit/>
          </a:bodyPr>
          <a:lstStyle/>
          <a:p>
            <a:pPr algn="just"/>
            <a:r>
              <a:rPr lang="id-ID" sz="2000" b="0" i="0" dirty="0" smtClean="0">
                <a:solidFill>
                  <a:srgbClr val="000000"/>
                </a:solidFill>
                <a:effectLst/>
                <a:latin typeface="Arial Rounded MT Bold" panose="020F0704030504030204" pitchFamily="34" charset="0"/>
              </a:rPr>
              <a:t>Tujuan dan dasar Pembinaan, antara lain :</a:t>
            </a:r>
          </a:p>
          <a:p>
            <a:pPr marL="457200" indent="-457200" algn="just">
              <a:buAutoNum type="arabicPeriod"/>
            </a:pPr>
            <a:r>
              <a:rPr lang="id-ID" sz="2000" dirty="0" smtClean="0">
                <a:solidFill>
                  <a:srgbClr val="000000"/>
                </a:solidFill>
                <a:latin typeface="Arial Rounded MT Bold" panose="020F0704030504030204" pitchFamily="34" charset="0"/>
              </a:rPr>
              <a:t>Untuk menjamin penyelenggaraan tugas pemerintahan dan pembangunan secara berdaya guna dan berhasil guna.</a:t>
            </a:r>
          </a:p>
          <a:p>
            <a:pPr marL="457200" indent="-457200" algn="just">
              <a:buAutoNum type="arabicPeriod"/>
            </a:pPr>
            <a:r>
              <a:rPr lang="id-ID" sz="2000" b="0" i="0" dirty="0" smtClean="0">
                <a:solidFill>
                  <a:srgbClr val="000000"/>
                </a:solidFill>
                <a:effectLst/>
                <a:latin typeface="Arial Rounded MT Bold" panose="020F0704030504030204" pitchFamily="34" charset="0"/>
              </a:rPr>
              <a:t>Berdasarkan sistem karier dan sistem prestasi kerja</a:t>
            </a:r>
          </a:p>
          <a:p>
            <a:pPr algn="just"/>
            <a:endParaRPr lang="id-ID" sz="2000" dirty="0">
              <a:solidFill>
                <a:srgbClr val="000000"/>
              </a:solidFill>
              <a:latin typeface="Arial Rounded MT Bold" panose="020F0704030504030204" pitchFamily="34" charset="0"/>
            </a:endParaRPr>
          </a:p>
          <a:p>
            <a:pPr algn="just"/>
            <a:r>
              <a:rPr lang="id-ID" sz="2000" b="0" i="0" dirty="0" smtClean="0">
                <a:solidFill>
                  <a:srgbClr val="000000"/>
                </a:solidFill>
                <a:effectLst/>
                <a:latin typeface="Arial Rounded MT Bold" panose="020F0704030504030204" pitchFamily="34" charset="0"/>
              </a:rPr>
              <a:t>Lingkup Pembinaan mencakup :</a:t>
            </a:r>
          </a:p>
          <a:p>
            <a:pPr marL="457200" indent="-457200" algn="just">
              <a:buAutoNum type="arabicPeriod"/>
            </a:pPr>
            <a:r>
              <a:rPr lang="id-ID" sz="2000" dirty="0" smtClean="0">
                <a:solidFill>
                  <a:srgbClr val="000000"/>
                </a:solidFill>
                <a:latin typeface="Arial Rounded MT Bold" panose="020F0704030504030204" pitchFamily="34" charset="0"/>
              </a:rPr>
              <a:t>Formasi dan pengadaan</a:t>
            </a:r>
          </a:p>
          <a:p>
            <a:pPr marL="457200" indent="-457200" algn="just">
              <a:buAutoNum type="arabicPeriod"/>
            </a:pPr>
            <a:r>
              <a:rPr lang="id-ID" sz="2000" b="0" i="0" dirty="0" smtClean="0">
                <a:solidFill>
                  <a:srgbClr val="000000"/>
                </a:solidFill>
                <a:effectLst/>
                <a:latin typeface="Arial Rounded MT Bold" panose="020F0704030504030204" pitchFamily="34" charset="0"/>
              </a:rPr>
              <a:t>Kepangkatan jabatan, pengangkatan, pemindahan, dan pemberhentian.</a:t>
            </a:r>
          </a:p>
          <a:p>
            <a:pPr marL="457200" indent="-457200" algn="just">
              <a:buAutoNum type="arabicPeriod"/>
            </a:pPr>
            <a:r>
              <a:rPr lang="id-ID" sz="2000" dirty="0" smtClean="0">
                <a:solidFill>
                  <a:srgbClr val="000000"/>
                </a:solidFill>
                <a:latin typeface="Arial Rounded MT Bold" panose="020F0704030504030204" pitchFamily="34" charset="0"/>
              </a:rPr>
              <a:t>Sumpah, kode etik dan peraturan disiplin</a:t>
            </a:r>
          </a:p>
          <a:p>
            <a:pPr marL="457200" indent="-457200" algn="just">
              <a:buAutoNum type="arabicPeriod"/>
            </a:pPr>
            <a:r>
              <a:rPr lang="id-ID" sz="2000" b="0" i="0" dirty="0" smtClean="0">
                <a:solidFill>
                  <a:srgbClr val="000000"/>
                </a:solidFill>
                <a:effectLst/>
                <a:latin typeface="Arial Rounded MT Bold" panose="020F0704030504030204" pitchFamily="34" charset="0"/>
              </a:rPr>
              <a:t>Pendidikan dan pelatihan</a:t>
            </a:r>
          </a:p>
          <a:p>
            <a:pPr marL="457200" indent="-457200" algn="just">
              <a:buAutoNum type="arabicPeriod"/>
            </a:pPr>
            <a:r>
              <a:rPr lang="id-ID" sz="2000" dirty="0" smtClean="0">
                <a:solidFill>
                  <a:srgbClr val="000000"/>
                </a:solidFill>
                <a:latin typeface="Arial Rounded MT Bold" panose="020F0704030504030204" pitchFamily="34" charset="0"/>
              </a:rPr>
              <a:t>Kesejahteraan.</a:t>
            </a:r>
            <a:endParaRPr lang="en-US" sz="2000" b="0" i="0" dirty="0">
              <a:solidFill>
                <a:srgbClr val="000000"/>
              </a:solidFill>
              <a:effectLst/>
              <a:latin typeface="Arial Rounded MT Bold" panose="020F0704030504030204" pitchFamily="34" charset="0"/>
            </a:endParaRPr>
          </a:p>
        </p:txBody>
      </p:sp>
      <p:sp>
        <p:nvSpPr>
          <p:cNvPr id="8" name="8-Point Star 7"/>
          <p:cNvSpPr/>
          <p:nvPr/>
        </p:nvSpPr>
        <p:spPr>
          <a:xfrm>
            <a:off x="772732" y="-38637"/>
            <a:ext cx="11320530" cy="2292439"/>
          </a:xfrm>
          <a:prstGeom prst="star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5400" b="1" dirty="0" smtClean="0">
                <a:latin typeface="Arial Rounded MT Bold" panose="020F0704030504030204" pitchFamily="34" charset="0"/>
              </a:rPr>
              <a:t>SISTEM PEMBINAAN PEGAWAI</a:t>
            </a:r>
            <a:endParaRPr lang="en-US" b="1" dirty="0">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10E5F8D4-39C0-4BFD-9D69-4047F252D2FC}" type="datetime1">
              <a:rPr lang="en-US" smtClean="0"/>
              <a:t>4/22/2020</a:t>
            </a:fld>
            <a:endParaRPr lang="en-US" dirty="0"/>
          </a:p>
        </p:txBody>
      </p:sp>
      <p:sp>
        <p:nvSpPr>
          <p:cNvPr id="3" name="Footer Placeholder 2"/>
          <p:cNvSpPr>
            <a:spLocks noGrp="1"/>
          </p:cNvSpPr>
          <p:nvPr>
            <p:ph type="ftr" sz="quarter" idx="11"/>
          </p:nvPr>
        </p:nvSpPr>
        <p:spPr/>
        <p:txBody>
          <a:bodyPr/>
          <a:lstStyle/>
          <a:p>
            <a:r>
              <a:rPr lang="en-US" smtClean="0"/>
              <a:t>Materi Administrasi Kepagawaian Pemerintah By Tatik Rohmawati, S.IP.,M.Si</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803488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477</TotalTime>
  <Words>599</Words>
  <Application>Microsoft Office PowerPoint</Application>
  <PresentationFormat>Widescreen</PresentationFormat>
  <Paragraphs>98</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 Rounded MT Bold</vt:lpstr>
      <vt:lpstr>Berlin Sans FB Demi</vt:lpstr>
      <vt:lpstr>Bookman Old Style</vt:lpstr>
      <vt:lpstr>Calibri</vt:lpstr>
      <vt:lpstr>Franklin Gothic Book</vt:lpstr>
      <vt:lpstr>Crop</vt:lpstr>
      <vt:lpstr>PowerPoint Presentation</vt:lpstr>
      <vt:lpstr>POKOK-POKOK KEPEGAWAIAN NEGARA </vt:lpstr>
      <vt:lpstr>DASAR PEMBINAAN PEGAWAI</vt:lpstr>
      <vt:lpstr>PowerPoint Presentation</vt:lpstr>
      <vt:lpstr>Peningkatan SDM bagi PNS dilakukan dengan berbagai pendidikan dan pelatihan, antara lain :</vt:lpstr>
      <vt:lpstr>TUJUAN PENDIDIKAN DAN PELATIHAN BAGI PNS</vt:lpstr>
      <vt:lpstr>PEMBINAAN KARIER</vt:lpstr>
      <vt:lpstr>PowerPoint Presentation</vt:lpstr>
      <vt:lpstr>PowerPoint Presentation</vt:lpstr>
      <vt:lpstr>PowerPoint Presentation</vt:lpstr>
      <vt:lpstr>Semoga bermanfaat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Maureena</dc:creator>
  <cp:lastModifiedBy>Tatik Rohmawati</cp:lastModifiedBy>
  <cp:revision>34</cp:revision>
  <dcterms:created xsi:type="dcterms:W3CDTF">2018-05-29T05:23:59Z</dcterms:created>
  <dcterms:modified xsi:type="dcterms:W3CDTF">2020-04-22T17:15:25Z</dcterms:modified>
</cp:coreProperties>
</file>