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72" r:id="rId3"/>
    <p:sldId id="273" r:id="rId4"/>
    <p:sldId id="260" r:id="rId5"/>
    <p:sldId id="261" r:id="rId6"/>
    <p:sldId id="262" r:id="rId7"/>
    <p:sldId id="267" r:id="rId8"/>
    <p:sldId id="271" r:id="rId9"/>
    <p:sldId id="263" r:id="rId10"/>
    <p:sldId id="268" r:id="rId11"/>
    <p:sldId id="264" r:id="rId12"/>
    <p:sldId id="265" r:id="rId13"/>
    <p:sldId id="266" r:id="rId14"/>
    <p:sldId id="269" r:id="rId15"/>
    <p:sldId id="270"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8810872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altLang="zh-CN" smtClean="0"/>
              <a:t>Click to edit Master title style</a:t>
            </a:r>
            <a:endParaRPr lang="en-US" dirty="0"/>
          </a:p>
        </p:txBody>
      </p:sp>
      <p:sp>
        <p:nvSpPr>
          <p:cNvPr id="1048609"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0" name="Date Placeholder 3"/>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611" name="Footer Placeholder 4"/>
          <p:cNvSpPr>
            <a:spLocks noGrp="1"/>
          </p:cNvSpPr>
          <p:nvPr>
            <p:ph type="ftr" sz="quarter" idx="11"/>
          </p:nvPr>
        </p:nvSpPr>
        <p:spPr/>
        <p:txBody>
          <a:bodyPr/>
          <a:lstStyle/>
          <a:p>
            <a:endParaRPr lang="zh-CN" altLang="en-US"/>
          </a:p>
        </p:txBody>
      </p:sp>
      <p:sp>
        <p:nvSpPr>
          <p:cNvPr id="104861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593"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4" name="Date Placeholder 3"/>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595" name="Footer Placeholder 4"/>
          <p:cNvSpPr>
            <a:spLocks noGrp="1"/>
          </p:cNvSpPr>
          <p:nvPr>
            <p:ph type="ftr" sz="quarter" idx="11"/>
          </p:nvPr>
        </p:nvSpPr>
        <p:spPr/>
        <p:txBody>
          <a:bodyPr/>
          <a:lstStyle/>
          <a:p>
            <a:endParaRPr lang="zh-CN" altLang="en-US"/>
          </a:p>
        </p:txBody>
      </p:sp>
      <p:sp>
        <p:nvSpPr>
          <p:cNvPr id="104859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altLang="zh-CN" smtClean="0"/>
              <a:t>Click to edit Master title style</a:t>
            </a:r>
            <a:endParaRPr lang="en-US" dirty="0"/>
          </a:p>
        </p:txBody>
      </p:sp>
      <p:sp>
        <p:nvSpPr>
          <p:cNvPr id="1048598"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9" name="Date Placeholder 3"/>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13"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1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15" name="Date Placeholder 3"/>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616" name="Footer Placeholder 4"/>
          <p:cNvSpPr>
            <a:spLocks noGrp="1"/>
          </p:cNvSpPr>
          <p:nvPr>
            <p:ph type="ftr" sz="quarter" idx="11"/>
          </p:nvPr>
        </p:nvSpPr>
        <p:spPr/>
        <p:txBody>
          <a:bodyPr/>
          <a:lstStyle/>
          <a:p>
            <a:endParaRPr lang="zh-CN" altLang="en-US"/>
          </a:p>
        </p:txBody>
      </p:sp>
      <p:sp>
        <p:nvSpPr>
          <p:cNvPr id="104861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altLang="zh-CN" smtClean="0"/>
              <a:t>Click to edit Master title style</a:t>
            </a:r>
            <a:endParaRPr lang="en-US" dirty="0"/>
          </a:p>
        </p:txBody>
      </p:sp>
      <p:sp>
        <p:nvSpPr>
          <p:cNvPr id="1048619"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0"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1" name="Date Placeholder 4"/>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622" name="Footer Placeholder 5"/>
          <p:cNvSpPr>
            <a:spLocks noGrp="1"/>
          </p:cNvSpPr>
          <p:nvPr>
            <p:ph type="ftr" sz="quarter" idx="11"/>
          </p:nvPr>
        </p:nvSpPr>
        <p:spPr/>
        <p:txBody>
          <a:bodyPr/>
          <a:lstStyle/>
          <a:p>
            <a:endParaRPr lang="zh-CN" altLang="en-US"/>
          </a:p>
        </p:txBody>
      </p:sp>
      <p:sp>
        <p:nvSpPr>
          <p:cNvPr id="1048623"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24"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25"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6"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7"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8"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9" name="Date Placeholder 6"/>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630" name="Footer Placeholder 7"/>
          <p:cNvSpPr>
            <a:spLocks noGrp="1"/>
          </p:cNvSpPr>
          <p:nvPr>
            <p:ph type="ftr" sz="quarter" idx="11"/>
          </p:nvPr>
        </p:nvSpPr>
        <p:spPr/>
        <p:txBody>
          <a:bodyPr/>
          <a:lstStyle/>
          <a:p>
            <a:endParaRPr lang="zh-CN" altLang="en-US"/>
          </a:p>
        </p:txBody>
      </p:sp>
      <p:sp>
        <p:nvSpPr>
          <p:cNvPr id="1048631"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smtClean="0"/>
              <a:t>Click to edit Master title style</a:t>
            </a:r>
            <a:endParaRPr lang="en-US" dirty="0"/>
          </a:p>
        </p:txBody>
      </p:sp>
      <p:sp>
        <p:nvSpPr>
          <p:cNvPr id="1048589" name="Date Placeholder 2"/>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590" name="Footer Placeholder 3"/>
          <p:cNvSpPr>
            <a:spLocks noGrp="1"/>
          </p:cNvSpPr>
          <p:nvPr>
            <p:ph type="ftr" sz="quarter" idx="11"/>
          </p:nvPr>
        </p:nvSpPr>
        <p:spPr/>
        <p:txBody>
          <a:bodyPr/>
          <a:lstStyle/>
          <a:p>
            <a:endParaRPr lang="zh-CN" altLang="en-US"/>
          </a:p>
        </p:txBody>
      </p:sp>
      <p:sp>
        <p:nvSpPr>
          <p:cNvPr id="1048591"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633" name="Footer Placeholder 2"/>
          <p:cNvSpPr>
            <a:spLocks noGrp="1"/>
          </p:cNvSpPr>
          <p:nvPr>
            <p:ph type="ftr" sz="quarter" idx="11"/>
          </p:nvPr>
        </p:nvSpPr>
        <p:spPr/>
        <p:txBody>
          <a:bodyPr/>
          <a:lstStyle/>
          <a:p>
            <a:endParaRPr lang="zh-CN" altLang="en-US"/>
          </a:p>
        </p:txBody>
      </p:sp>
      <p:sp>
        <p:nvSpPr>
          <p:cNvPr id="1048634"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3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38" name="Date Placeholder 4"/>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0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0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0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05" name="Date Placeholder 4"/>
          <p:cNvSpPr>
            <a:spLocks noGrp="1"/>
          </p:cNvSpPr>
          <p:nvPr>
            <p:ph type="dt" sz="half" idx="10"/>
          </p:nvPr>
        </p:nvSpPr>
        <p:spPr/>
        <p:txBody>
          <a:bodyPr/>
          <a:lstStyle/>
          <a:p>
            <a:fld id="{70BC1078-46ED-40F9-8930-935BAD7C2B02}" type="datetimeFigureOut">
              <a:rPr lang="zh-CN" altLang="en-US" smtClean="0"/>
              <a:t>2020/4/22</a:t>
            </a:fld>
            <a:endParaRPr lang="zh-CN" altLang="en-US"/>
          </a:p>
        </p:txBody>
      </p:sp>
      <p:sp>
        <p:nvSpPr>
          <p:cNvPr id="1048606" name="Footer Placeholder 5"/>
          <p:cNvSpPr>
            <a:spLocks noGrp="1"/>
          </p:cNvSpPr>
          <p:nvPr>
            <p:ph type="ftr" sz="quarter" idx="11"/>
          </p:nvPr>
        </p:nvSpPr>
        <p:spPr/>
        <p:txBody>
          <a:bodyPr/>
          <a:lstStyle/>
          <a:p>
            <a:endParaRPr lang="zh-CN" altLang="en-US"/>
          </a:p>
        </p:txBody>
      </p:sp>
      <p:sp>
        <p:nvSpPr>
          <p:cNvPr id="104860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2020/4/22</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a:picLocks/>
          </p:cNvPicPr>
          <p:nvPr/>
        </p:nvPicPr>
        <p:blipFill>
          <a:blip r:embed="rId2"/>
          <a:stretch>
            <a:fillRect/>
          </a:stretch>
        </p:blipFill>
        <p:spPr>
          <a:xfrm>
            <a:off x="-386639" y="-314038"/>
            <a:ext cx="10222283" cy="7786201"/>
          </a:xfrm>
          <a:prstGeom prst="rect">
            <a:avLst/>
          </a:prstGeom>
        </p:spPr>
      </p:pic>
      <p:pic>
        <p:nvPicPr>
          <p:cNvPr id="2097154" name="Picture 2097153"/>
          <p:cNvPicPr>
            <a:picLocks/>
          </p:cNvPicPr>
          <p:nvPr/>
        </p:nvPicPr>
        <p:blipFill>
          <a:blip r:embed="rId3"/>
          <a:stretch>
            <a:fillRect/>
          </a:stretch>
        </p:blipFill>
        <p:spPr>
          <a:xfrm>
            <a:off x="0" y="831442"/>
            <a:ext cx="9144000" cy="51951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2097176"/>
          <p:cNvPicPr>
            <a:picLocks/>
          </p:cNvPicPr>
          <p:nvPr/>
        </p:nvPicPr>
        <p:blipFill>
          <a:blip r:embed="rId2"/>
          <a:stretch>
            <a:fillRect/>
          </a:stretch>
        </p:blipFill>
        <p:spPr>
          <a:xfrm>
            <a:off x="-511201" y="-450305"/>
            <a:ext cx="10071065" cy="7826416"/>
          </a:xfrm>
          <a:prstGeom prst="rect">
            <a:avLst/>
          </a:prstGeom>
        </p:spPr>
      </p:pic>
      <p:pic>
        <p:nvPicPr>
          <p:cNvPr id="2097178" name="Picture 2097177"/>
          <p:cNvPicPr>
            <a:picLocks/>
          </p:cNvPicPr>
          <p:nvPr/>
        </p:nvPicPr>
        <p:blipFill>
          <a:blip r:embed="rId3"/>
          <a:stretch>
            <a:fillRect/>
          </a:stretch>
        </p:blipFill>
        <p:spPr>
          <a:xfrm>
            <a:off x="0" y="831442"/>
            <a:ext cx="9144000" cy="5195115"/>
          </a:xfrm>
          <a:prstGeom prst="rect">
            <a:avLst/>
          </a:prstGeom>
        </p:spPr>
      </p:pic>
      <p:sp>
        <p:nvSpPr>
          <p:cNvPr id="1048667" name="TextBox 1048666"/>
          <p:cNvSpPr txBox="1"/>
          <p:nvPr/>
        </p:nvSpPr>
        <p:spPr>
          <a:xfrm>
            <a:off x="4892520" y="157557"/>
            <a:ext cx="4000000" cy="1805941"/>
          </a:xfrm>
          <a:prstGeom prst="rect">
            <a:avLst/>
          </a:prstGeom>
        </p:spPr>
        <p:txBody>
          <a:bodyPr wrap="square" rtlCol="0">
            <a:spAutoFit/>
          </a:bodyPr>
          <a:lstStyle/>
          <a:p>
            <a:pPr algn="ctr"/>
            <a:r>
              <a:rPr lang="x-none" sz="1800" b="1">
                <a:solidFill>
                  <a:srgbClr val="000000"/>
                </a:solidFill>
              </a:rPr>
              <a:t>Example (fictitious)</a:t>
            </a:r>
            <a:endParaRPr lang="x-none" sz="2800">
              <a:solidFill>
                <a:srgbClr val="000000"/>
              </a:solidFill>
            </a:endParaRPr>
          </a:p>
          <a:p>
            <a:pPr algn="ctr"/>
            <a:r>
              <a:rPr lang="x-none" sz="1600">
                <a:solidFill>
                  <a:srgbClr val="000000"/>
                </a:solidFill>
              </a:rPr>
              <a:t>Today I saw a teacher come up to a group of children at play. After a few minutes, she spoke: "Listen, children, I'm going to tell you an amazing story of courage that happened a few hundred years ago. This is the story of Marguerite Bourgeois..."</a:t>
            </a:r>
          </a:p>
        </p:txBody>
      </p:sp>
      <p:sp>
        <p:nvSpPr>
          <p:cNvPr id="1048668" name="TextBox 1048667"/>
          <p:cNvSpPr txBox="1"/>
          <p:nvPr/>
        </p:nvSpPr>
        <p:spPr>
          <a:xfrm>
            <a:off x="4892519" y="2075654"/>
            <a:ext cx="4000000" cy="1424941"/>
          </a:xfrm>
          <a:prstGeom prst="rect">
            <a:avLst/>
          </a:prstGeom>
        </p:spPr>
        <p:txBody>
          <a:bodyPr wrap="square" rtlCol="0">
            <a:spAutoFit/>
          </a:bodyPr>
          <a:lstStyle/>
          <a:p>
            <a:pPr algn="ctr"/>
            <a:r>
              <a:rPr lang="x-none" sz="1800" b="1">
                <a:solidFill>
                  <a:srgbClr val="000000"/>
                </a:solidFill>
              </a:rPr>
              <a:t>Exampl</a:t>
            </a:r>
            <a:r>
              <a:rPr lang="en-US" altLang="x-none" sz="1800" b="1">
                <a:solidFill>
                  <a:srgbClr val="000000"/>
                </a:solidFill>
              </a:rPr>
              <a:t>e in Animal Farm</a:t>
            </a:r>
            <a:endParaRPr lang="x-none" sz="1800" b="1">
              <a:solidFill>
                <a:srgbClr val="000000"/>
              </a:solidFill>
            </a:endParaRPr>
          </a:p>
          <a:p>
            <a:pPr algn="ctr"/>
            <a:r>
              <a:rPr lang="x-none" sz="1800">
                <a:solidFill>
                  <a:srgbClr val="000000"/>
                </a:solidFill>
              </a:rPr>
              <a:t>Here we assumed that, the narrators of the Animal Farm is Extradiegetic. Because it is not take the part in the story, but only as the narrator.</a:t>
            </a:r>
            <a:endParaRPr lang="x-none" sz="2800">
              <a:solidFill>
                <a:srgbClr val="000000"/>
              </a:solidFill>
            </a:endParaRPr>
          </a:p>
        </p:txBody>
      </p:sp>
      <p:sp>
        <p:nvSpPr>
          <p:cNvPr id="1048669" name="TextBox 1048668"/>
          <p:cNvSpPr txBox="1"/>
          <p:nvPr/>
        </p:nvSpPr>
        <p:spPr>
          <a:xfrm>
            <a:off x="4892519" y="3996303"/>
            <a:ext cx="4000000" cy="2491741"/>
          </a:xfrm>
          <a:prstGeom prst="rect">
            <a:avLst/>
          </a:prstGeom>
        </p:spPr>
        <p:txBody>
          <a:bodyPr wrap="square" rtlCol="0">
            <a:spAutoFit/>
          </a:bodyPr>
          <a:lstStyle/>
          <a:p>
            <a:r>
              <a:rPr lang="x-none" sz="1800">
                <a:solidFill>
                  <a:srgbClr val="000000"/>
                </a:solidFill>
              </a:rPr>
              <a:t>So maybe for the simple, according to our group, the Narrative level is some kind of “Point Of View. Where maybe the relations between the narrator in the story distinguish into two parts, there are; Narrator TAKES PART in the story (intradiegetic narrator), and Narrator DOES NOT TAKE PART in the story (Extradiegetic narrator).</a:t>
            </a:r>
            <a:endParaRPr lang="x-none" sz="2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097163"/>
          <p:cNvPicPr>
            <a:picLocks/>
          </p:cNvPicPr>
          <p:nvPr/>
        </p:nvPicPr>
        <p:blipFill>
          <a:blip r:embed="rId2"/>
          <a:stretch>
            <a:fillRect/>
          </a:stretch>
        </p:blipFill>
        <p:spPr>
          <a:xfrm rot="21590486">
            <a:off x="-149103" y="-359746"/>
            <a:ext cx="9632254" cy="7683841"/>
          </a:xfrm>
          <a:prstGeom prst="rect">
            <a:avLst/>
          </a:prstGeom>
        </p:spPr>
      </p:pic>
      <p:pic>
        <p:nvPicPr>
          <p:cNvPr id="2097170" name="Picture 2097169"/>
          <p:cNvPicPr>
            <a:picLocks/>
          </p:cNvPicPr>
          <p:nvPr/>
        </p:nvPicPr>
        <p:blipFill>
          <a:blip r:embed="rId3"/>
          <a:stretch>
            <a:fillRect/>
          </a:stretch>
        </p:blipFill>
        <p:spPr>
          <a:xfrm>
            <a:off x="0" y="153132"/>
            <a:ext cx="9144000" cy="5195115"/>
          </a:xfrm>
          <a:prstGeom prst="rect">
            <a:avLst/>
          </a:prstGeom>
        </p:spPr>
      </p:pic>
      <p:sp>
        <p:nvSpPr>
          <p:cNvPr id="1048657" name="TextBox 1048656"/>
          <p:cNvSpPr txBox="1"/>
          <p:nvPr/>
        </p:nvSpPr>
        <p:spPr>
          <a:xfrm>
            <a:off x="556136" y="2750689"/>
            <a:ext cx="8221775" cy="2186940"/>
          </a:xfrm>
          <a:prstGeom prst="rect">
            <a:avLst/>
          </a:prstGeom>
        </p:spPr>
        <p:txBody>
          <a:bodyPr wrap="square" rtlCol="0" anchor="t">
            <a:spAutoFit/>
          </a:bodyPr>
          <a:lstStyle/>
          <a:p>
            <a:pPr algn="ctr"/>
            <a:r>
              <a:rPr lang="en-US" altLang="x-none" sz="2800">
                <a:solidFill>
                  <a:srgbClr val="000000"/>
                </a:solidFill>
              </a:rPr>
              <a:t>T</a:t>
            </a:r>
            <a:r>
              <a:rPr lang="x-none" sz="2800">
                <a:solidFill>
                  <a:srgbClr val="000000"/>
                </a:solidFill>
              </a:rPr>
              <a:t>he relation between the sequencing of events in the story and their arrangement in the narrative.</a:t>
            </a:r>
          </a:p>
          <a:p>
            <a:pPr algn="ctr"/>
            <a:r>
              <a:rPr lang="x-none" sz="2800">
                <a:solidFill>
                  <a:srgbClr val="000000"/>
                </a:solidFill>
              </a:rPr>
              <a:t>In Narrative Time, there`s known a term which called Anachrony. Anachrony is used to designate the non-chronoloigical order in narrative.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2097170"/>
          <p:cNvPicPr>
            <a:picLocks/>
          </p:cNvPicPr>
          <p:nvPr/>
        </p:nvPicPr>
        <p:blipFill>
          <a:blip r:embed="rId2"/>
          <a:stretch>
            <a:fillRect/>
          </a:stretch>
        </p:blipFill>
        <p:spPr>
          <a:xfrm>
            <a:off x="-238409" y="-216933"/>
            <a:ext cx="9620818" cy="7722420"/>
          </a:xfrm>
          <a:prstGeom prst="rect">
            <a:avLst/>
          </a:prstGeom>
        </p:spPr>
      </p:pic>
      <p:pic>
        <p:nvPicPr>
          <p:cNvPr id="2097172" name="Picture 2097171"/>
          <p:cNvPicPr>
            <a:picLocks/>
          </p:cNvPicPr>
          <p:nvPr/>
        </p:nvPicPr>
        <p:blipFill>
          <a:blip r:embed="rId3"/>
          <a:stretch>
            <a:fillRect/>
          </a:stretch>
        </p:blipFill>
        <p:spPr>
          <a:xfrm>
            <a:off x="0" y="831442"/>
            <a:ext cx="9144000" cy="5195115"/>
          </a:xfrm>
          <a:prstGeom prst="rect">
            <a:avLst/>
          </a:prstGeom>
        </p:spPr>
      </p:pic>
      <p:sp>
        <p:nvSpPr>
          <p:cNvPr id="1048658" name="TextBox 1048657"/>
          <p:cNvSpPr txBox="1"/>
          <p:nvPr/>
        </p:nvSpPr>
        <p:spPr>
          <a:xfrm>
            <a:off x="342387" y="2297429"/>
            <a:ext cx="2299282" cy="2263140"/>
          </a:xfrm>
          <a:prstGeom prst="rect">
            <a:avLst/>
          </a:prstGeom>
        </p:spPr>
        <p:txBody>
          <a:bodyPr wrap="square" rtlCol="0">
            <a:spAutoFit/>
          </a:bodyPr>
          <a:lstStyle/>
          <a:p>
            <a:pPr algn="ctr"/>
            <a:r>
              <a:rPr lang="en-US" altLang="x-none" sz="2000" b="1">
                <a:solidFill>
                  <a:srgbClr val="000000"/>
                </a:solidFill>
              </a:rPr>
              <a:t>Analepsis</a:t>
            </a:r>
            <a:endParaRPr lang="x-none" sz="2000" b="1">
              <a:solidFill>
                <a:srgbClr val="000000"/>
              </a:solidFill>
            </a:endParaRPr>
          </a:p>
          <a:p>
            <a:pPr algn="ctr"/>
            <a:r>
              <a:rPr lang="x-none" sz="1800">
                <a:solidFill>
                  <a:srgbClr val="000000"/>
                </a:solidFill>
              </a:rPr>
              <a:t>The narrator recounts after the fact an event that took place earlier than the present point in the main story.</a:t>
            </a:r>
          </a:p>
        </p:txBody>
      </p:sp>
      <p:sp>
        <p:nvSpPr>
          <p:cNvPr id="1048659" name="TextBox 1048658"/>
          <p:cNvSpPr txBox="1"/>
          <p:nvPr/>
        </p:nvSpPr>
        <p:spPr>
          <a:xfrm>
            <a:off x="3379881" y="2233929"/>
            <a:ext cx="2202200" cy="2390140"/>
          </a:xfrm>
          <a:prstGeom prst="rect">
            <a:avLst/>
          </a:prstGeom>
        </p:spPr>
        <p:txBody>
          <a:bodyPr wrap="square" rtlCol="0">
            <a:spAutoFit/>
          </a:bodyPr>
          <a:lstStyle/>
          <a:p>
            <a:pPr algn="ctr"/>
            <a:r>
              <a:rPr lang="x-none" sz="2000" b="1">
                <a:solidFill>
                  <a:srgbClr val="000000"/>
                </a:solidFill>
              </a:rPr>
              <a:t>Example (fictitious)</a:t>
            </a:r>
          </a:p>
          <a:p>
            <a:pPr algn="ctr"/>
            <a:r>
              <a:rPr lang="x-none" sz="1600">
                <a:solidFill>
                  <a:srgbClr val="000000"/>
                </a:solidFill>
              </a:rPr>
              <a:t>I woke up in a good mood this morning. In my mind were memories of my childhood, with Mum singing every morning, her voice ringing out.</a:t>
            </a:r>
          </a:p>
        </p:txBody>
      </p:sp>
      <p:sp>
        <p:nvSpPr>
          <p:cNvPr id="1048660" name="TextBox 1048659"/>
          <p:cNvSpPr txBox="1"/>
          <p:nvPr/>
        </p:nvSpPr>
        <p:spPr>
          <a:xfrm>
            <a:off x="5887089" y="1605280"/>
            <a:ext cx="2951903" cy="3647440"/>
          </a:xfrm>
          <a:prstGeom prst="rect">
            <a:avLst/>
          </a:prstGeom>
        </p:spPr>
        <p:txBody>
          <a:bodyPr wrap="square" rtlCol="0">
            <a:spAutoFit/>
          </a:bodyPr>
          <a:lstStyle/>
          <a:p>
            <a:pPr algn="ctr"/>
            <a:r>
              <a:rPr lang="x-none" sz="2000" b="1">
                <a:solidFill>
                  <a:srgbClr val="000000"/>
                </a:solidFill>
              </a:rPr>
              <a:t>Example in Animal </a:t>
            </a:r>
            <a:r>
              <a:rPr lang="en-US" altLang="x-none" sz="2000" b="1">
                <a:solidFill>
                  <a:srgbClr val="000000"/>
                </a:solidFill>
              </a:rPr>
              <a:t>Fa</a:t>
            </a:r>
            <a:r>
              <a:rPr lang="x-none" sz="2000" b="1">
                <a:solidFill>
                  <a:srgbClr val="000000"/>
                </a:solidFill>
              </a:rPr>
              <a:t>rm</a:t>
            </a:r>
          </a:p>
          <a:p>
            <a:pPr algn="ctr"/>
            <a:r>
              <a:rPr lang="x-none" sz="1400" b="0">
                <a:solidFill>
                  <a:srgbClr val="000000"/>
                </a:solidFill>
              </a:rPr>
              <a:t>(It was the time were Squealer hynotized the Animals in the farm that Snowball had already destroyed the windmill, but then one of them known as Boxer was believed that Snowball will never did such a thing like that.)-Chapter 7, p. 45</a:t>
            </a:r>
          </a:p>
          <a:p>
            <a:pPr algn="ctr"/>
            <a:r>
              <a:rPr lang="x-none" sz="1400" b="0">
                <a:solidFill>
                  <a:srgbClr val="000000"/>
                </a:solidFill>
              </a:rPr>
              <a:t>(Another example of that is used in the book is when Squealer talks about remembering what it was like when Jones was their "master" and how they wouldn't want that to happen again. So there for the pigs should get the milk and apples)-Chapter 3, p. 19-20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097172"/>
          <p:cNvPicPr>
            <a:picLocks/>
          </p:cNvPicPr>
          <p:nvPr/>
        </p:nvPicPr>
        <p:blipFill>
          <a:blip r:embed="rId2"/>
          <a:stretch>
            <a:fillRect/>
          </a:stretch>
        </p:blipFill>
        <p:spPr>
          <a:xfrm rot="15311">
            <a:off x="-427476" y="-142543"/>
            <a:ext cx="10020199" cy="7366362"/>
          </a:xfrm>
          <a:prstGeom prst="rect">
            <a:avLst/>
          </a:prstGeom>
        </p:spPr>
      </p:pic>
      <p:pic>
        <p:nvPicPr>
          <p:cNvPr id="2097174" name="Picture 2097173"/>
          <p:cNvPicPr>
            <a:picLocks/>
          </p:cNvPicPr>
          <p:nvPr/>
        </p:nvPicPr>
        <p:blipFill>
          <a:blip r:embed="rId3"/>
          <a:stretch>
            <a:fillRect/>
          </a:stretch>
        </p:blipFill>
        <p:spPr>
          <a:xfrm>
            <a:off x="0" y="831442"/>
            <a:ext cx="9144000" cy="5195115"/>
          </a:xfrm>
          <a:prstGeom prst="rect">
            <a:avLst/>
          </a:prstGeom>
        </p:spPr>
      </p:pic>
      <p:sp>
        <p:nvSpPr>
          <p:cNvPr id="1048661" name="TextBox 1048660"/>
          <p:cNvSpPr txBox="1"/>
          <p:nvPr/>
        </p:nvSpPr>
        <p:spPr>
          <a:xfrm>
            <a:off x="-443830" y="2094418"/>
            <a:ext cx="3814358" cy="396240"/>
          </a:xfrm>
          <a:prstGeom prst="rect">
            <a:avLst/>
          </a:prstGeom>
        </p:spPr>
        <p:txBody>
          <a:bodyPr wrap="square" rtlCol="0">
            <a:spAutoFit/>
          </a:bodyPr>
          <a:lstStyle/>
          <a:p>
            <a:pPr algn="ctr"/>
            <a:r>
              <a:rPr lang="en-US" altLang="x-none" sz="2000" b="1">
                <a:solidFill>
                  <a:srgbClr val="000000"/>
                </a:solidFill>
              </a:rPr>
              <a:t>Prolepsis</a:t>
            </a:r>
            <a:endParaRPr lang="x-none" sz="2800">
              <a:solidFill>
                <a:srgbClr val="000000"/>
              </a:solidFill>
            </a:endParaRPr>
          </a:p>
        </p:txBody>
      </p:sp>
      <p:sp>
        <p:nvSpPr>
          <p:cNvPr id="1048662" name="TextBox 1048661"/>
          <p:cNvSpPr txBox="1"/>
          <p:nvPr/>
        </p:nvSpPr>
        <p:spPr>
          <a:xfrm>
            <a:off x="355102" y="2698602"/>
            <a:ext cx="2402134" cy="1158239"/>
          </a:xfrm>
          <a:prstGeom prst="rect">
            <a:avLst/>
          </a:prstGeom>
        </p:spPr>
        <p:txBody>
          <a:bodyPr wrap="square" rtlCol="0">
            <a:spAutoFit/>
          </a:bodyPr>
          <a:lstStyle/>
          <a:p>
            <a:pPr algn="ctr"/>
            <a:r>
              <a:rPr lang="x-none" sz="1800">
                <a:solidFill>
                  <a:srgbClr val="000000"/>
                </a:solidFill>
              </a:rPr>
              <a:t>The narrator anticipates events that will occur after the main story ends.</a:t>
            </a:r>
          </a:p>
        </p:txBody>
      </p:sp>
      <p:sp>
        <p:nvSpPr>
          <p:cNvPr id="1048663" name="TextBox 1048662"/>
          <p:cNvSpPr txBox="1"/>
          <p:nvPr/>
        </p:nvSpPr>
        <p:spPr>
          <a:xfrm>
            <a:off x="3136187" y="2571601"/>
            <a:ext cx="2871626" cy="1412241"/>
          </a:xfrm>
          <a:prstGeom prst="rect">
            <a:avLst/>
          </a:prstGeom>
        </p:spPr>
        <p:txBody>
          <a:bodyPr wrap="square" rtlCol="0">
            <a:spAutoFit/>
          </a:bodyPr>
          <a:lstStyle/>
          <a:p>
            <a:pPr algn="ctr"/>
            <a:r>
              <a:rPr lang="x-none" sz="2000" b="1" dirty="0">
                <a:solidFill>
                  <a:srgbClr val="000000"/>
                </a:solidFill>
              </a:rPr>
              <a:t>Example (fictitious)</a:t>
            </a:r>
          </a:p>
          <a:p>
            <a:pPr algn="ctr"/>
            <a:r>
              <a:rPr lang="x-none" sz="1400" dirty="0">
                <a:solidFill>
                  <a:srgbClr val="000000"/>
                </a:solidFill>
              </a:rPr>
              <a:t>How will my adventure in Europe affect me? I will never be able to look at my family and friends in the same way; surely I will become contentious and distant.</a:t>
            </a:r>
          </a:p>
        </p:txBody>
      </p:sp>
      <p:sp>
        <p:nvSpPr>
          <p:cNvPr id="1048664" name="TextBox 1048663"/>
          <p:cNvSpPr txBox="1"/>
          <p:nvPr/>
        </p:nvSpPr>
        <p:spPr>
          <a:xfrm>
            <a:off x="6007812" y="1650851"/>
            <a:ext cx="2902389" cy="3253740"/>
          </a:xfrm>
          <a:prstGeom prst="rect">
            <a:avLst/>
          </a:prstGeom>
        </p:spPr>
        <p:txBody>
          <a:bodyPr wrap="square" rtlCol="0">
            <a:spAutoFit/>
          </a:bodyPr>
          <a:lstStyle/>
          <a:p>
            <a:pPr algn="ctr"/>
            <a:r>
              <a:rPr lang="x-none" sz="1800" b="1">
                <a:solidFill>
                  <a:srgbClr val="000000"/>
                </a:solidFill>
              </a:rPr>
              <a:t>Example in Animal </a:t>
            </a:r>
            <a:r>
              <a:rPr lang="en-US" altLang="x-none" sz="1800" b="1">
                <a:solidFill>
                  <a:srgbClr val="000000"/>
                </a:solidFill>
              </a:rPr>
              <a:t>Farm</a:t>
            </a:r>
            <a:endParaRPr lang="x-none" sz="1800" b="1">
              <a:solidFill>
                <a:srgbClr val="000000"/>
              </a:solidFill>
            </a:endParaRPr>
          </a:p>
          <a:p>
            <a:pPr algn="ctr"/>
            <a:r>
              <a:rPr lang="x-none" sz="1600">
                <a:solidFill>
                  <a:srgbClr val="000000"/>
                </a:solidFill>
              </a:rPr>
              <a:t>“Comrades, you have heard already about the strange dream that I had last night. But I will come to the dream later. I have something else to say first. I do not think, comrades, that I shall be with you for many months longer, and before I die, I feel it my duty to pass on to you such wisdom as I have acquired.”- Chapter 1, p.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097172"/>
          <p:cNvPicPr>
            <a:picLocks/>
          </p:cNvPicPr>
          <p:nvPr/>
        </p:nvPicPr>
        <p:blipFill>
          <a:blip r:embed="rId2"/>
          <a:stretch>
            <a:fillRect/>
          </a:stretch>
        </p:blipFill>
        <p:spPr>
          <a:xfrm rot="15311">
            <a:off x="-427476" y="-142543"/>
            <a:ext cx="10020199" cy="7366362"/>
          </a:xfrm>
          <a:prstGeom prst="rect">
            <a:avLst/>
          </a:prstGeom>
        </p:spPr>
      </p:pic>
      <p:sp>
        <p:nvSpPr>
          <p:cNvPr id="1048663" name="TextBox 1048662"/>
          <p:cNvSpPr txBox="1"/>
          <p:nvPr/>
        </p:nvSpPr>
        <p:spPr>
          <a:xfrm>
            <a:off x="87896" y="2032533"/>
            <a:ext cx="8989454" cy="3016210"/>
          </a:xfrm>
          <a:prstGeom prst="rect">
            <a:avLst/>
          </a:prstGeom>
        </p:spPr>
        <p:txBody>
          <a:bodyPr wrap="square" rtlCol="0">
            <a:spAutoFit/>
          </a:bodyPr>
          <a:lstStyle/>
          <a:p>
            <a:pPr algn="ctr"/>
            <a:r>
              <a:rPr lang="en-US" sz="3200" b="1" dirty="0" err="1" smtClean="0">
                <a:solidFill>
                  <a:srgbClr val="000000"/>
                </a:solidFill>
              </a:rPr>
              <a:t>Refferences</a:t>
            </a:r>
            <a:endParaRPr lang="en-US" sz="3200" b="1" dirty="0" smtClean="0">
              <a:solidFill>
                <a:srgbClr val="000000"/>
              </a:solidFill>
            </a:endParaRPr>
          </a:p>
          <a:p>
            <a:pPr algn="ctr"/>
            <a:endParaRPr lang="en-US" sz="3200" b="1" dirty="0" smtClean="0">
              <a:solidFill>
                <a:srgbClr val="000000"/>
              </a:solidFill>
            </a:endParaRPr>
          </a:p>
          <a:p>
            <a:endParaRPr lang="en-US" sz="1400" dirty="0" smtClean="0"/>
          </a:p>
          <a:p>
            <a:pPr marL="285750" indent="-285750">
              <a:buFont typeface="Arial" panose="020B0604020202020204" pitchFamily="34" charset="0"/>
              <a:buChar char="•"/>
            </a:pPr>
            <a:r>
              <a:rPr lang="en-US" sz="1400" dirty="0" smtClean="0"/>
              <a:t>Lucie </a:t>
            </a:r>
            <a:r>
              <a:rPr lang="en-US" sz="1400" dirty="0" err="1"/>
              <a:t>Guillemette</a:t>
            </a:r>
            <a:r>
              <a:rPr lang="en-US" sz="1400" dirty="0"/>
              <a:t> and Cynthia Lévesque (2016), « </a:t>
            </a:r>
            <a:r>
              <a:rPr lang="en-US" sz="1400" dirty="0" err="1"/>
              <a:t>Narratology</a:t>
            </a:r>
            <a:r>
              <a:rPr lang="en-US" sz="1400" dirty="0"/>
              <a:t> », in Louis Hébert (dir.), </a:t>
            </a:r>
            <a:r>
              <a:rPr lang="en-US" sz="1400" i="1" dirty="0" err="1"/>
              <a:t>Signo</a:t>
            </a:r>
            <a:r>
              <a:rPr lang="en-US" sz="1400" dirty="0"/>
              <a:t> [online], Rimouski (Quebec), http://www.signosemio.com/genette/narratology.asp</a:t>
            </a:r>
            <a:r>
              <a:rPr lang="en-US" sz="1400"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An updated and extended version of this chapter can be found in Louis Hébert, </a:t>
            </a:r>
            <a:r>
              <a:rPr lang="en-US" sz="1400" i="1" dirty="0"/>
              <a:t>An Introduction to Applied Semiotics: Tools for Text and Image Analysis</a:t>
            </a:r>
            <a:r>
              <a:rPr lang="en-US" sz="1400" dirty="0"/>
              <a:t> (</a:t>
            </a:r>
            <a:r>
              <a:rPr lang="en-US" sz="1400" dirty="0" err="1"/>
              <a:t>Routledge</a:t>
            </a:r>
            <a:r>
              <a:rPr lang="en-US" sz="1400" dirty="0"/>
              <a:t>, 2019, www.routledge.com/9780367351120</a:t>
            </a:r>
            <a:r>
              <a:rPr lang="en-US" sz="1400"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err="1" smtClean="0"/>
              <a:t>Genette</a:t>
            </a:r>
            <a:r>
              <a:rPr lang="en-US" sz="1400" dirty="0" smtClean="0"/>
              <a:t>, G. (1983). </a:t>
            </a:r>
            <a:r>
              <a:rPr lang="en-US" sz="1400" b="1" dirty="0"/>
              <a:t>Narrative Discourse</a:t>
            </a:r>
            <a:r>
              <a:rPr lang="en-US" sz="1400" dirty="0"/>
              <a:t>: An Essay in Method</a:t>
            </a:r>
            <a:r>
              <a:rPr lang="en-US" sz="1400" dirty="0" smtClean="0"/>
              <a:t>. </a:t>
            </a:r>
            <a:r>
              <a:rPr lang="en-US" sz="1400" dirty="0"/>
              <a:t>Cornell University </a:t>
            </a:r>
            <a:r>
              <a:rPr lang="en-US" sz="1400" dirty="0" smtClean="0"/>
              <a:t>Press.</a:t>
            </a:r>
            <a:endParaRPr lang="en-US" sz="1400" dirty="0"/>
          </a:p>
          <a:p>
            <a:pPr algn="ctr"/>
            <a:endParaRPr lang="en-US" sz="1400" dirty="0" smtClean="0">
              <a:solidFill>
                <a:srgbClr val="000000"/>
              </a:solidFill>
            </a:endParaRPr>
          </a:p>
        </p:txBody>
      </p:sp>
    </p:spTree>
    <p:extLst>
      <p:ext uri="{BB962C8B-B14F-4D97-AF65-F5344CB8AC3E}">
        <p14:creationId xmlns:p14="http://schemas.microsoft.com/office/powerpoint/2010/main" val="312031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097172"/>
          <p:cNvPicPr>
            <a:picLocks/>
          </p:cNvPicPr>
          <p:nvPr/>
        </p:nvPicPr>
        <p:blipFill>
          <a:blip r:embed="rId2"/>
          <a:stretch>
            <a:fillRect/>
          </a:stretch>
        </p:blipFill>
        <p:spPr>
          <a:xfrm rot="15311">
            <a:off x="-427476" y="-142543"/>
            <a:ext cx="10020199" cy="7366362"/>
          </a:xfrm>
          <a:prstGeom prst="rect">
            <a:avLst/>
          </a:prstGeom>
        </p:spPr>
      </p:pic>
      <p:sp>
        <p:nvSpPr>
          <p:cNvPr id="1048663" name="TextBox 1048662"/>
          <p:cNvSpPr txBox="1"/>
          <p:nvPr/>
        </p:nvSpPr>
        <p:spPr>
          <a:xfrm>
            <a:off x="87896" y="3078973"/>
            <a:ext cx="8989454" cy="923330"/>
          </a:xfrm>
          <a:prstGeom prst="rect">
            <a:avLst/>
          </a:prstGeom>
        </p:spPr>
        <p:txBody>
          <a:bodyPr wrap="square" rtlCol="0">
            <a:spAutoFit/>
          </a:bodyPr>
          <a:lstStyle/>
          <a:p>
            <a:pPr algn="ctr"/>
            <a:r>
              <a:rPr lang="en-US" sz="5400" dirty="0" smtClean="0">
                <a:solidFill>
                  <a:srgbClr val="000000"/>
                </a:solidFill>
                <a:latin typeface="Algerian" panose="04020705040A02060702" pitchFamily="82" charset="0"/>
              </a:rPr>
              <a:t>Thank You</a:t>
            </a:r>
          </a:p>
        </p:txBody>
      </p:sp>
    </p:spTree>
    <p:extLst>
      <p:ext uri="{BB962C8B-B14F-4D97-AF65-F5344CB8AC3E}">
        <p14:creationId xmlns:p14="http://schemas.microsoft.com/office/powerpoint/2010/main" val="422486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a:picLocks/>
          </p:cNvPicPr>
          <p:nvPr/>
        </p:nvPicPr>
        <p:blipFill>
          <a:blip r:embed="rId2"/>
          <a:stretch>
            <a:fillRect/>
          </a:stretch>
        </p:blipFill>
        <p:spPr>
          <a:xfrm>
            <a:off x="-386639" y="-314038"/>
            <a:ext cx="10222283" cy="7786201"/>
          </a:xfrm>
          <a:prstGeom prst="rect">
            <a:avLst/>
          </a:prstGeom>
        </p:spPr>
      </p:pic>
      <p:sp>
        <p:nvSpPr>
          <p:cNvPr id="4" name="TextBox 3"/>
          <p:cNvSpPr txBox="1"/>
          <p:nvPr/>
        </p:nvSpPr>
        <p:spPr>
          <a:xfrm>
            <a:off x="399108" y="1771150"/>
            <a:ext cx="8650787" cy="4832092"/>
          </a:xfrm>
          <a:prstGeom prst="rect">
            <a:avLst/>
          </a:prstGeom>
        </p:spPr>
        <p:txBody>
          <a:bodyPr wrap="square" rtlCol="0">
            <a:spAutoFit/>
          </a:bodyPr>
          <a:lstStyle/>
          <a:p>
            <a:r>
              <a:rPr lang="en-US" sz="2800" b="1" dirty="0" smtClean="0"/>
              <a:t>Plot summary</a:t>
            </a:r>
            <a:r>
              <a:rPr lang="en-US" sz="2800" dirty="0" smtClean="0"/>
              <a:t>:</a:t>
            </a:r>
          </a:p>
          <a:p>
            <a:endParaRPr lang="en-US" sz="2800" dirty="0"/>
          </a:p>
          <a:p>
            <a:r>
              <a:rPr lang="en-US" sz="2800" dirty="0"/>
              <a:t>-Chapter 1: The dream of an Old Major (old pig) about Rebellion.</a:t>
            </a:r>
          </a:p>
          <a:p>
            <a:r>
              <a:rPr lang="en-US" sz="2800" dirty="0"/>
              <a:t>-Chapter2: Old Major died, the animals took over the farm, and the new making of seven Commandments.</a:t>
            </a:r>
          </a:p>
          <a:p>
            <a:r>
              <a:rPr lang="en-US" sz="2800" dirty="0"/>
              <a:t>-Chapter3: The animal started learn to read and </a:t>
            </a:r>
            <a:r>
              <a:rPr lang="en-US" sz="2800" dirty="0" err="1"/>
              <a:t>writting</a:t>
            </a:r>
            <a:endParaRPr lang="en-US" sz="2800" dirty="0"/>
          </a:p>
          <a:p>
            <a:r>
              <a:rPr lang="en-US" sz="2800" dirty="0"/>
              <a:t>-Chapter 4: The revenge of Mr. Jones</a:t>
            </a:r>
          </a:p>
          <a:p>
            <a:r>
              <a:rPr lang="en-US" sz="2800" dirty="0"/>
              <a:t>-Chapter 5: The making of windmill, and the expulsion of Snowball, Napoleon took the command of the farm.</a:t>
            </a:r>
          </a:p>
          <a:p>
            <a:pPr algn="ctr"/>
            <a:endParaRPr lang="x-none" sz="2800" dirty="0">
              <a:solidFill>
                <a:srgbClr val="000000"/>
              </a:solidFill>
            </a:endParaRPr>
          </a:p>
        </p:txBody>
      </p:sp>
    </p:spTree>
    <p:extLst>
      <p:ext uri="{BB962C8B-B14F-4D97-AF65-F5344CB8AC3E}">
        <p14:creationId xmlns:p14="http://schemas.microsoft.com/office/powerpoint/2010/main" val="289175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a:picLocks/>
          </p:cNvPicPr>
          <p:nvPr/>
        </p:nvPicPr>
        <p:blipFill>
          <a:blip r:embed="rId2"/>
          <a:stretch>
            <a:fillRect/>
          </a:stretch>
        </p:blipFill>
        <p:spPr>
          <a:xfrm>
            <a:off x="-386639" y="-314038"/>
            <a:ext cx="10222283" cy="7786201"/>
          </a:xfrm>
          <a:prstGeom prst="rect">
            <a:avLst/>
          </a:prstGeom>
        </p:spPr>
      </p:pic>
      <p:sp>
        <p:nvSpPr>
          <p:cNvPr id="4" name="TextBox 3"/>
          <p:cNvSpPr txBox="1"/>
          <p:nvPr/>
        </p:nvSpPr>
        <p:spPr>
          <a:xfrm>
            <a:off x="512058" y="2144637"/>
            <a:ext cx="8631942" cy="4401205"/>
          </a:xfrm>
          <a:prstGeom prst="rect">
            <a:avLst/>
          </a:prstGeom>
        </p:spPr>
        <p:txBody>
          <a:bodyPr wrap="square" rtlCol="0">
            <a:spAutoFit/>
          </a:bodyPr>
          <a:lstStyle/>
          <a:p>
            <a:r>
              <a:rPr lang="en-US" sz="2800" dirty="0"/>
              <a:t>-Chapter 6: The animals forced to work harder, Napoleon started a business with human</a:t>
            </a:r>
          </a:p>
          <a:p>
            <a:r>
              <a:rPr lang="en-US" sz="2800" dirty="0"/>
              <a:t>-Chapter 7: The animals started to kill each other, Napoleon slain some animal who accused as the follower of Snowball</a:t>
            </a:r>
          </a:p>
          <a:p>
            <a:r>
              <a:rPr lang="en-US" sz="2800" dirty="0"/>
              <a:t>-Chapter 8: The windmill war happen</a:t>
            </a:r>
          </a:p>
          <a:p>
            <a:r>
              <a:rPr lang="en-US" sz="2800" dirty="0"/>
              <a:t>-Chapter 9: The death of Boxer</a:t>
            </a:r>
          </a:p>
          <a:p>
            <a:r>
              <a:rPr lang="en-US" sz="2800" dirty="0"/>
              <a:t>-Chapter 10: The pigs were ruled whole of the farm, and make them equal as the manor of the farm</a:t>
            </a:r>
          </a:p>
          <a:p>
            <a:pPr algn="ctr"/>
            <a:endParaRPr lang="x-none" sz="2800" dirty="0">
              <a:solidFill>
                <a:srgbClr val="000000"/>
              </a:solidFill>
            </a:endParaRPr>
          </a:p>
        </p:txBody>
      </p:sp>
    </p:spTree>
    <p:extLst>
      <p:ext uri="{BB962C8B-B14F-4D97-AF65-F5344CB8AC3E}">
        <p14:creationId xmlns:p14="http://schemas.microsoft.com/office/powerpoint/2010/main" val="248636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097154"/>
          <p:cNvPicPr>
            <a:picLocks/>
          </p:cNvPicPr>
          <p:nvPr/>
        </p:nvPicPr>
        <p:blipFill>
          <a:blip r:embed="rId2"/>
          <a:stretch>
            <a:fillRect/>
          </a:stretch>
        </p:blipFill>
        <p:spPr>
          <a:xfrm rot="20106">
            <a:off x="-391925" y="-733153"/>
            <a:ext cx="10036815" cy="7956473"/>
          </a:xfrm>
          <a:prstGeom prst="rect">
            <a:avLst/>
          </a:prstGeom>
        </p:spPr>
      </p:pic>
      <p:sp>
        <p:nvSpPr>
          <p:cNvPr id="1048647" name="TextBox 1048646"/>
          <p:cNvSpPr txBox="1"/>
          <p:nvPr/>
        </p:nvSpPr>
        <p:spPr>
          <a:xfrm>
            <a:off x="188040" y="1021966"/>
            <a:ext cx="7669503" cy="1310641"/>
          </a:xfrm>
          <a:prstGeom prst="rect">
            <a:avLst/>
          </a:prstGeom>
        </p:spPr>
        <p:txBody>
          <a:bodyPr wrap="square" rtlCol="0">
            <a:spAutoFit/>
          </a:bodyPr>
          <a:lstStyle/>
          <a:p>
            <a:r>
              <a:rPr lang="x-none" sz="2000">
                <a:solidFill>
                  <a:srgbClr val="000000"/>
                </a:solidFill>
              </a:rPr>
              <a:t>All narrative is necessarily diegesis (telling), in that it can attain no more than an illusion of mimesis (showing) by making the story real and alive. Thus, every narrative implies a narrator.</a:t>
            </a:r>
          </a:p>
          <a:p>
            <a:r>
              <a:rPr lang="x-none" sz="2000">
                <a:solidFill>
                  <a:srgbClr val="000000"/>
                </a:solidFill>
              </a:rPr>
              <a:t> -Gerrard Genette</a:t>
            </a:r>
          </a:p>
        </p:txBody>
      </p:sp>
      <p:pic>
        <p:nvPicPr>
          <p:cNvPr id="2097166" name="Picture 2097165"/>
          <p:cNvPicPr>
            <a:picLocks/>
          </p:cNvPicPr>
          <p:nvPr/>
        </p:nvPicPr>
        <p:blipFill>
          <a:blip r:embed="rId3"/>
          <a:stretch>
            <a:fillRect/>
          </a:stretch>
        </p:blipFill>
        <p:spPr>
          <a:xfrm>
            <a:off x="188040" y="216440"/>
            <a:ext cx="9144000" cy="5195115"/>
          </a:xfrm>
          <a:prstGeom prst="rect">
            <a:avLst/>
          </a:prstGeom>
        </p:spPr>
      </p:pic>
      <p:sp>
        <p:nvSpPr>
          <p:cNvPr id="1048648" name="TextBox 1048647"/>
          <p:cNvSpPr txBox="1"/>
          <p:nvPr/>
        </p:nvSpPr>
        <p:spPr>
          <a:xfrm>
            <a:off x="1632521" y="1732513"/>
            <a:ext cx="6255038" cy="3025140"/>
          </a:xfrm>
          <a:prstGeom prst="rect">
            <a:avLst/>
          </a:prstGeom>
        </p:spPr>
        <p:txBody>
          <a:bodyPr wrap="square" rtlCol="0">
            <a:spAutoFit/>
          </a:bodyPr>
          <a:lstStyle/>
          <a:p>
            <a:pPr algn="ctr"/>
            <a:r>
              <a:rPr lang="x-none" sz="2800" smtClean="0">
                <a:solidFill>
                  <a:srgbClr val="000000"/>
                </a:solidFill>
              </a:rPr>
              <a:t>All narrative is</a:t>
            </a:r>
            <a:r>
              <a:rPr lang="en-US" altLang="x-none" sz="2800" smtClean="0">
                <a:solidFill>
                  <a:srgbClr val="000000"/>
                </a:solidFill>
              </a:rPr>
              <a:t> </a:t>
            </a:r>
            <a:r>
              <a:rPr lang="x-none" sz="2800" smtClean="0">
                <a:solidFill>
                  <a:srgbClr val="000000"/>
                </a:solidFill>
              </a:rPr>
              <a:t>necessarily diegesis (telling), in that it can attain no more than an illusion of mimesis (showing) by making the story real and alive. Thus, every narrative implies a narrator. -Gerrard Genette</a:t>
            </a:r>
            <a:endParaRPr lang="x-none" sz="28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097157"/>
          <p:cNvPicPr>
            <a:picLocks/>
          </p:cNvPicPr>
          <p:nvPr/>
        </p:nvPicPr>
        <p:blipFill>
          <a:blip r:embed="rId2"/>
          <a:stretch>
            <a:fillRect/>
          </a:stretch>
        </p:blipFill>
        <p:spPr>
          <a:xfrm rot="17653">
            <a:off x="-154060" y="-361369"/>
            <a:ext cx="10334131" cy="8069123"/>
          </a:xfrm>
          <a:prstGeom prst="rect">
            <a:avLst/>
          </a:prstGeom>
        </p:spPr>
      </p:pic>
      <p:pic>
        <p:nvPicPr>
          <p:cNvPr id="2097167" name="Picture 2097166"/>
          <p:cNvPicPr>
            <a:picLocks/>
          </p:cNvPicPr>
          <p:nvPr/>
        </p:nvPicPr>
        <p:blipFill>
          <a:blip r:embed="rId3"/>
          <a:stretch>
            <a:fillRect/>
          </a:stretch>
        </p:blipFill>
        <p:spPr>
          <a:xfrm>
            <a:off x="0" y="831442"/>
            <a:ext cx="9144000" cy="5195115"/>
          </a:xfrm>
          <a:prstGeom prst="rect">
            <a:avLst/>
          </a:prstGeom>
        </p:spPr>
      </p:pic>
      <p:sp>
        <p:nvSpPr>
          <p:cNvPr id="1048650" name="TextBox 1048649"/>
          <p:cNvSpPr txBox="1"/>
          <p:nvPr/>
        </p:nvSpPr>
        <p:spPr>
          <a:xfrm>
            <a:off x="4072287" y="298971"/>
            <a:ext cx="4892625" cy="1158239"/>
          </a:xfrm>
          <a:prstGeom prst="rect">
            <a:avLst/>
          </a:prstGeom>
        </p:spPr>
        <p:txBody>
          <a:bodyPr wrap="square" rtlCol="0">
            <a:spAutoFit/>
          </a:bodyPr>
          <a:lstStyle/>
          <a:p>
            <a:pPr algn="ctr"/>
            <a:r>
              <a:rPr lang="en-US" altLang="x-none" sz="1800" b="1">
                <a:solidFill>
                  <a:srgbClr val="000000"/>
                </a:solidFill>
              </a:rPr>
              <a:t>1. </a:t>
            </a:r>
            <a:r>
              <a:rPr lang="x-none" sz="1800" b="1">
                <a:solidFill>
                  <a:srgbClr val="000000"/>
                </a:solidFill>
              </a:rPr>
              <a:t>Narratized speech</a:t>
            </a:r>
          </a:p>
          <a:p>
            <a:pPr algn="ctr"/>
            <a:r>
              <a:rPr lang="x-none" sz="1800">
                <a:solidFill>
                  <a:srgbClr val="000000"/>
                </a:solidFill>
              </a:rPr>
              <a:t>The character's words and actions are integrated into the narration, and are treated like any other event (+ + distant).</a:t>
            </a:r>
          </a:p>
        </p:txBody>
      </p:sp>
      <p:sp>
        <p:nvSpPr>
          <p:cNvPr id="1048651" name="TextBox 1048650"/>
          <p:cNvSpPr txBox="1"/>
          <p:nvPr/>
        </p:nvSpPr>
        <p:spPr>
          <a:xfrm>
            <a:off x="4514542" y="1940361"/>
            <a:ext cx="4004056" cy="891539"/>
          </a:xfrm>
          <a:prstGeom prst="rect">
            <a:avLst/>
          </a:prstGeom>
        </p:spPr>
        <p:txBody>
          <a:bodyPr wrap="square" rtlCol="0">
            <a:spAutoFit/>
          </a:bodyPr>
          <a:lstStyle/>
          <a:p>
            <a:pPr algn="ctr"/>
            <a:r>
              <a:rPr lang="x-none" sz="1800" b="1">
                <a:solidFill>
                  <a:srgbClr val="000000"/>
                </a:solidFill>
              </a:rPr>
              <a:t>Exampl</a:t>
            </a:r>
            <a:r>
              <a:rPr lang="en-US" altLang="x-none" sz="1800" b="1">
                <a:solidFill>
                  <a:srgbClr val="000000"/>
                </a:solidFill>
              </a:rPr>
              <a:t>e</a:t>
            </a:r>
            <a:endParaRPr lang="x-none" sz="1800" b="1">
              <a:solidFill>
                <a:srgbClr val="000000"/>
              </a:solidFill>
            </a:endParaRPr>
          </a:p>
          <a:p>
            <a:pPr algn="ctr"/>
            <a:r>
              <a:rPr lang="x-none" sz="1800">
                <a:solidFill>
                  <a:srgbClr val="000000"/>
                </a:solidFill>
              </a:rPr>
              <a:t>He confided in his friend, telling him about his mother's death.</a:t>
            </a:r>
          </a:p>
        </p:txBody>
      </p:sp>
      <p:sp>
        <p:nvSpPr>
          <p:cNvPr id="1048652" name="TextBox 1048651"/>
          <p:cNvSpPr txBox="1"/>
          <p:nvPr/>
        </p:nvSpPr>
        <p:spPr>
          <a:xfrm>
            <a:off x="4514542" y="3428999"/>
            <a:ext cx="4000000" cy="358140"/>
          </a:xfrm>
          <a:prstGeom prst="rect">
            <a:avLst/>
          </a:prstGeom>
        </p:spPr>
        <p:txBody>
          <a:bodyPr wrap="square" rtlCol="0">
            <a:spAutoFit/>
          </a:bodyPr>
          <a:lstStyle/>
          <a:p>
            <a:pPr algn="ctr"/>
            <a:r>
              <a:rPr lang="x-none" sz="1800" b="1">
                <a:solidFill>
                  <a:srgbClr val="000000"/>
                </a:solidFill>
              </a:rPr>
              <a:t>Example in Animal </a:t>
            </a:r>
            <a:r>
              <a:rPr lang="en-US" altLang="x-none" sz="1800" b="1">
                <a:solidFill>
                  <a:srgbClr val="000000"/>
                </a:solidFill>
              </a:rPr>
              <a:t>Farm</a:t>
            </a:r>
            <a:endParaRPr lang="x-none" sz="1800" b="1">
              <a:solidFill>
                <a:srgbClr val="000000"/>
              </a:solidFill>
            </a:endParaRPr>
          </a:p>
        </p:txBody>
      </p:sp>
      <p:sp>
        <p:nvSpPr>
          <p:cNvPr id="1048666" name="TextBox 1048665"/>
          <p:cNvSpPr txBox="1"/>
          <p:nvPr/>
        </p:nvSpPr>
        <p:spPr>
          <a:xfrm>
            <a:off x="4654863" y="3852261"/>
            <a:ext cx="3921190" cy="2758440"/>
          </a:xfrm>
          <a:prstGeom prst="rect">
            <a:avLst/>
          </a:prstGeom>
        </p:spPr>
        <p:txBody>
          <a:bodyPr wrap="square" rtlCol="0">
            <a:spAutoFit/>
          </a:bodyPr>
          <a:lstStyle/>
          <a:p>
            <a:pPr algn="ctr"/>
            <a:r>
              <a:rPr lang="x-none" sz="1800">
                <a:solidFill>
                  <a:srgbClr val="000000"/>
                </a:solidFill>
              </a:rPr>
              <a:t>(By the late summer the news of what had happened on Animal Farm had spread across half the county. Every day Snowball and Napoleon sent out flights of pigeons whose instructions were to mingle with the animals on neighbouring farms, tell them the story of the Rebellion, and teach them the tune of ‘Beasts of England’.)-Chapter 4, p.21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59"/>
          <p:cNvPicPr>
            <a:picLocks/>
          </p:cNvPicPr>
          <p:nvPr/>
        </p:nvPicPr>
        <p:blipFill>
          <a:blip r:embed="rId2"/>
          <a:stretch>
            <a:fillRect/>
          </a:stretch>
        </p:blipFill>
        <p:spPr>
          <a:xfrm rot="21596168">
            <a:off x="-414416" y="-193538"/>
            <a:ext cx="9935425" cy="7710874"/>
          </a:xfrm>
          <a:prstGeom prst="rect">
            <a:avLst/>
          </a:prstGeom>
        </p:spPr>
      </p:pic>
      <p:pic>
        <p:nvPicPr>
          <p:cNvPr id="2097168" name="Picture 2097167"/>
          <p:cNvPicPr>
            <a:picLocks/>
          </p:cNvPicPr>
          <p:nvPr/>
        </p:nvPicPr>
        <p:blipFill>
          <a:blip r:embed="rId3"/>
          <a:stretch>
            <a:fillRect/>
          </a:stretch>
        </p:blipFill>
        <p:spPr>
          <a:xfrm>
            <a:off x="0" y="831442"/>
            <a:ext cx="9144000" cy="5195115"/>
          </a:xfrm>
          <a:prstGeom prst="rect">
            <a:avLst/>
          </a:prstGeom>
        </p:spPr>
      </p:pic>
      <p:sp>
        <p:nvSpPr>
          <p:cNvPr id="1048653" name="TextBox 1048652"/>
          <p:cNvSpPr txBox="1"/>
          <p:nvPr/>
        </p:nvSpPr>
        <p:spPr>
          <a:xfrm>
            <a:off x="4571999" y="506832"/>
            <a:ext cx="4000000" cy="1082040"/>
          </a:xfrm>
          <a:prstGeom prst="rect">
            <a:avLst/>
          </a:prstGeom>
        </p:spPr>
        <p:txBody>
          <a:bodyPr wrap="square" rtlCol="0">
            <a:spAutoFit/>
          </a:bodyPr>
          <a:lstStyle/>
          <a:p>
            <a:pPr algn="ctr"/>
            <a:r>
              <a:rPr lang="x-none" sz="1800" b="1">
                <a:solidFill>
                  <a:srgbClr val="000000"/>
                </a:solidFill>
              </a:rPr>
              <a:t>2. Transposed speech,indirect style</a:t>
            </a:r>
          </a:p>
          <a:p>
            <a:pPr algn="ctr"/>
            <a:r>
              <a:rPr lang="x-none" sz="1600">
                <a:solidFill>
                  <a:srgbClr val="000000"/>
                </a:solidFill>
              </a:rPr>
              <a:t>The character's words or actions are reported by the narrator, who presents them with his interpretation (+ distant).</a:t>
            </a:r>
          </a:p>
        </p:txBody>
      </p:sp>
      <p:sp>
        <p:nvSpPr>
          <p:cNvPr id="1048654" name="TextBox 1048653"/>
          <p:cNvSpPr txBox="1"/>
          <p:nvPr/>
        </p:nvSpPr>
        <p:spPr>
          <a:xfrm>
            <a:off x="4553297" y="2181549"/>
            <a:ext cx="4000000" cy="840739"/>
          </a:xfrm>
          <a:prstGeom prst="rect">
            <a:avLst/>
          </a:prstGeom>
        </p:spPr>
        <p:txBody>
          <a:bodyPr wrap="square" rtlCol="0">
            <a:spAutoFit/>
          </a:bodyPr>
          <a:lstStyle/>
          <a:p>
            <a:pPr algn="ctr"/>
            <a:r>
              <a:rPr lang="x-none" sz="1800" b="1">
                <a:solidFill>
                  <a:srgbClr val="000000"/>
                </a:solidFill>
              </a:rPr>
              <a:t>Example</a:t>
            </a:r>
          </a:p>
          <a:p>
            <a:pPr algn="ctr"/>
            <a:r>
              <a:rPr lang="x-none" sz="1600" b="0">
                <a:solidFill>
                  <a:srgbClr val="000000"/>
                </a:solidFill>
              </a:rPr>
              <a:t>He confided to his friend that his mother had passed away.</a:t>
            </a:r>
          </a:p>
        </p:txBody>
      </p:sp>
      <p:sp>
        <p:nvSpPr>
          <p:cNvPr id="1048655" name="TextBox 1048654"/>
          <p:cNvSpPr txBox="1"/>
          <p:nvPr/>
        </p:nvSpPr>
        <p:spPr>
          <a:xfrm>
            <a:off x="4571999" y="3661899"/>
            <a:ext cx="4000000" cy="1958340"/>
          </a:xfrm>
          <a:prstGeom prst="rect">
            <a:avLst/>
          </a:prstGeom>
        </p:spPr>
        <p:txBody>
          <a:bodyPr wrap="square" rtlCol="0">
            <a:spAutoFit/>
          </a:bodyPr>
          <a:lstStyle/>
          <a:p>
            <a:pPr algn="ctr"/>
            <a:r>
              <a:rPr lang="x-none" sz="1800" b="1">
                <a:solidFill>
                  <a:srgbClr val="000000"/>
                </a:solidFill>
              </a:rPr>
              <a:t>Example in Animal </a:t>
            </a:r>
            <a:r>
              <a:rPr lang="en-US" altLang="x-none" sz="1800" b="1">
                <a:solidFill>
                  <a:srgbClr val="000000"/>
                </a:solidFill>
              </a:rPr>
              <a:t>Farm</a:t>
            </a:r>
            <a:endParaRPr lang="x-none" sz="1800" b="1">
              <a:solidFill>
                <a:srgbClr val="000000"/>
              </a:solidFill>
            </a:endParaRPr>
          </a:p>
          <a:p>
            <a:pPr algn="ctr"/>
            <a:r>
              <a:rPr lang="en-US" altLang="x-none" sz="1800" b="0">
                <a:solidFill>
                  <a:srgbClr val="000000"/>
                </a:solidFill>
              </a:rPr>
              <a:t>(</a:t>
            </a:r>
            <a:r>
              <a:rPr lang="x-none" sz="1800" b="0">
                <a:solidFill>
                  <a:srgbClr val="000000"/>
                </a:solidFill>
              </a:rPr>
              <a:t>For example, Squealer told them that the pigs had to expend enormous labours every day upon mysterious things called “files,” “reports,” “minutes,” and “memoranda”.)–Chapter 10, p. 72</a:t>
            </a:r>
            <a:endParaRPr lang="x-none" sz="1800"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2097174"/>
          <p:cNvPicPr>
            <a:picLocks/>
          </p:cNvPicPr>
          <p:nvPr/>
        </p:nvPicPr>
        <p:blipFill>
          <a:blip r:embed="rId2"/>
          <a:stretch>
            <a:fillRect/>
          </a:stretch>
        </p:blipFill>
        <p:spPr>
          <a:xfrm rot="5306">
            <a:off x="-376795" y="-360726"/>
            <a:ext cx="9963924" cy="7524292"/>
          </a:xfrm>
          <a:prstGeom prst="rect">
            <a:avLst/>
          </a:prstGeom>
        </p:spPr>
      </p:pic>
      <p:pic>
        <p:nvPicPr>
          <p:cNvPr id="2097176" name="Picture 2097175"/>
          <p:cNvPicPr>
            <a:picLocks/>
          </p:cNvPicPr>
          <p:nvPr/>
        </p:nvPicPr>
        <p:blipFill>
          <a:blip r:embed="rId3"/>
          <a:stretch>
            <a:fillRect/>
          </a:stretch>
        </p:blipFill>
        <p:spPr>
          <a:xfrm>
            <a:off x="275064" y="255277"/>
            <a:ext cx="9144000" cy="5195115"/>
          </a:xfrm>
          <a:prstGeom prst="rect">
            <a:avLst/>
          </a:prstGeom>
        </p:spPr>
      </p:pic>
      <p:sp>
        <p:nvSpPr>
          <p:cNvPr id="1048665" name="TextBox 1048664"/>
          <p:cNvSpPr txBox="1"/>
          <p:nvPr/>
        </p:nvSpPr>
        <p:spPr>
          <a:xfrm>
            <a:off x="1764622" y="2418079"/>
            <a:ext cx="5681088" cy="2021840"/>
          </a:xfrm>
          <a:prstGeom prst="rect">
            <a:avLst/>
          </a:prstGeom>
        </p:spPr>
        <p:txBody>
          <a:bodyPr wrap="square" rtlCol="0">
            <a:spAutoFit/>
          </a:bodyPr>
          <a:lstStyle/>
          <a:p>
            <a:pPr algn="ctr"/>
            <a:r>
              <a:rPr lang="x-none" sz="3200">
                <a:solidFill>
                  <a:srgbClr val="000000"/>
                </a:solidFill>
              </a:rPr>
              <a:t>Understanding of the relations between the narrator and the story in a given narrative.-Gerrard Genette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a:stretch>
            <a:fillRect/>
          </a:stretch>
        </p:blipFill>
        <p:spPr>
          <a:xfrm rot="21596168">
            <a:off x="-414416" y="-193538"/>
            <a:ext cx="9935425" cy="7710874"/>
          </a:xfrm>
          <a:prstGeom prst="rect">
            <a:avLst/>
          </a:prstGeom>
        </p:spPr>
      </p:pic>
      <p:pic>
        <p:nvPicPr>
          <p:cNvPr id="6" name="Picture 5"/>
          <p:cNvPicPr>
            <a:picLocks/>
          </p:cNvPicPr>
          <p:nvPr/>
        </p:nvPicPr>
        <p:blipFill>
          <a:blip r:embed="rId3"/>
          <a:stretch>
            <a:fillRect/>
          </a:stretch>
        </p:blipFill>
        <p:spPr>
          <a:xfrm>
            <a:off x="0" y="831442"/>
            <a:ext cx="9144000" cy="5195115"/>
          </a:xfrm>
          <a:prstGeom prst="rect">
            <a:avLst/>
          </a:prstGeom>
        </p:spPr>
      </p:pic>
      <p:sp>
        <p:nvSpPr>
          <p:cNvPr id="9" name="TextBox 8"/>
          <p:cNvSpPr txBox="1"/>
          <p:nvPr/>
        </p:nvSpPr>
        <p:spPr>
          <a:xfrm>
            <a:off x="4572000" y="1997838"/>
            <a:ext cx="4000000" cy="2862322"/>
          </a:xfrm>
          <a:prstGeom prst="rect">
            <a:avLst/>
          </a:prstGeom>
        </p:spPr>
        <p:txBody>
          <a:bodyPr wrap="square" rtlCol="0">
            <a:spAutoFit/>
          </a:bodyPr>
          <a:lstStyle/>
          <a:p>
            <a:pPr algn="ctr"/>
            <a:r>
              <a:rPr lang="x-none" sz="1800" b="1" dirty="0">
                <a:solidFill>
                  <a:srgbClr val="000000"/>
                </a:solidFill>
              </a:rPr>
              <a:t>Example in Animal </a:t>
            </a:r>
            <a:r>
              <a:rPr lang="en-US" altLang="x-none" sz="1800" b="1" dirty="0" smtClean="0">
                <a:solidFill>
                  <a:srgbClr val="000000"/>
                </a:solidFill>
              </a:rPr>
              <a:t>Farm</a:t>
            </a:r>
          </a:p>
          <a:p>
            <a:pPr algn="ctr"/>
            <a:r>
              <a:rPr lang="en-US" b="1" dirty="0">
                <a:solidFill>
                  <a:srgbClr val="000000"/>
                </a:solidFill>
              </a:rPr>
              <a:t> </a:t>
            </a:r>
            <a:r>
              <a:rPr lang="en-US" dirty="0">
                <a:solidFill>
                  <a:srgbClr val="000000"/>
                </a:solidFill>
              </a:rPr>
              <a:t>He is dead,” said Boxer sorrowfully. “I had no intention of doing that. I forgot that I was wearing iron shoes. Who will believe that I did not do this on </a:t>
            </a:r>
            <a:r>
              <a:rPr lang="en-US" dirty="0" err="1">
                <a:solidFill>
                  <a:srgbClr val="000000"/>
                </a:solidFill>
              </a:rPr>
              <a:t>purpose?”“No</a:t>
            </a:r>
            <a:r>
              <a:rPr lang="en-US" dirty="0">
                <a:solidFill>
                  <a:srgbClr val="000000"/>
                </a:solidFill>
              </a:rPr>
              <a:t> sentimentality, comrade!” cried Snowball from whose wounds the blood was still dripping. “War is war. The only good human being is a dead one</a:t>
            </a:r>
            <a:r>
              <a:rPr lang="en-US" dirty="0" smtClean="0">
                <a:solidFill>
                  <a:srgbClr val="000000"/>
                </a:solidFill>
              </a:rPr>
              <a:t>.”</a:t>
            </a:r>
          </a:p>
          <a:p>
            <a:pPr algn="ctr"/>
            <a:r>
              <a:rPr lang="en-US" sz="1800" dirty="0" smtClean="0">
                <a:solidFill>
                  <a:srgbClr val="000000"/>
                </a:solidFill>
              </a:rPr>
              <a:t>(Chapter 4, p. 24)</a:t>
            </a:r>
            <a:endParaRPr lang="x-none" sz="1800" dirty="0">
              <a:solidFill>
                <a:srgbClr val="000000"/>
              </a:solidFill>
            </a:endParaRPr>
          </a:p>
        </p:txBody>
      </p:sp>
    </p:spTree>
    <p:extLst>
      <p:ext uri="{BB962C8B-B14F-4D97-AF65-F5344CB8AC3E}">
        <p14:creationId xmlns:p14="http://schemas.microsoft.com/office/powerpoint/2010/main" val="82152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2097161"/>
          <p:cNvPicPr>
            <a:picLocks/>
          </p:cNvPicPr>
          <p:nvPr/>
        </p:nvPicPr>
        <p:blipFill>
          <a:blip r:embed="rId2"/>
          <a:stretch>
            <a:fillRect/>
          </a:stretch>
        </p:blipFill>
        <p:spPr>
          <a:xfrm rot="4877">
            <a:off x="-584149" y="-524980"/>
            <a:ext cx="10024594" cy="8052793"/>
          </a:xfrm>
          <a:prstGeom prst="rect">
            <a:avLst/>
          </a:prstGeom>
        </p:spPr>
      </p:pic>
      <p:pic>
        <p:nvPicPr>
          <p:cNvPr id="2097169" name="Picture 2097168"/>
          <p:cNvPicPr>
            <a:picLocks/>
          </p:cNvPicPr>
          <p:nvPr/>
        </p:nvPicPr>
        <p:blipFill>
          <a:blip r:embed="rId3"/>
          <a:stretch>
            <a:fillRect/>
          </a:stretch>
        </p:blipFill>
        <p:spPr>
          <a:xfrm>
            <a:off x="302151" y="226104"/>
            <a:ext cx="9144000" cy="5195115"/>
          </a:xfrm>
          <a:prstGeom prst="rect">
            <a:avLst/>
          </a:prstGeom>
        </p:spPr>
      </p:pic>
      <p:sp>
        <p:nvSpPr>
          <p:cNvPr id="1048656" name="TextBox 1048655"/>
          <p:cNvSpPr txBox="1"/>
          <p:nvPr/>
        </p:nvSpPr>
        <p:spPr>
          <a:xfrm>
            <a:off x="1595985" y="2335530"/>
            <a:ext cx="5952029" cy="2186941"/>
          </a:xfrm>
          <a:prstGeom prst="rect">
            <a:avLst/>
          </a:prstGeom>
        </p:spPr>
        <p:txBody>
          <a:bodyPr wrap="square" rtlCol="0">
            <a:spAutoFit/>
          </a:bodyPr>
          <a:lstStyle/>
          <a:p>
            <a:pPr algn="ctr"/>
            <a:r>
              <a:rPr lang="x-none" sz="2800">
                <a:solidFill>
                  <a:srgbClr val="000000"/>
                </a:solidFill>
              </a:rPr>
              <a:t>Within the main plot, the author can insert other short embedded narratives, told by other narrators from other narrative perspectives. -Gerrard Genette</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1002</Words>
  <Application>Microsoft Office PowerPoint</Application>
  <PresentationFormat>On-screen Show (4:3)</PresentationFormat>
  <Paragraphs>61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宋体</vt: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vivo 1918</dc:creator>
  <cp:lastModifiedBy>Jessica Haryani</cp:lastModifiedBy>
  <cp:revision>5</cp:revision>
  <dcterms:created xsi:type="dcterms:W3CDTF">2015-05-11T19:30:45Z</dcterms:created>
  <dcterms:modified xsi:type="dcterms:W3CDTF">2020-04-22T16:17:00Z</dcterms:modified>
</cp:coreProperties>
</file>