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9" r:id="rId9"/>
    <p:sldId id="278" r:id="rId10"/>
    <p:sldId id="281" r:id="rId11"/>
    <p:sldId id="262" r:id="rId12"/>
    <p:sldId id="269" r:id="rId13"/>
    <p:sldId id="271" r:id="rId14"/>
    <p:sldId id="282" r:id="rId15"/>
    <p:sldId id="273" r:id="rId16"/>
    <p:sldId id="274" r:id="rId17"/>
    <p:sldId id="264" r:id="rId18"/>
    <p:sldId id="266" r:id="rId19"/>
    <p:sldId id="28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00"/>
    <a:srgbClr val="FF33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7.wmf"/><Relationship Id="rId7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5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5.wmf"/><Relationship Id="rId6" Type="http://schemas.openxmlformats.org/officeDocument/2006/relationships/image" Target="../media/image8.wmf"/><Relationship Id="rId5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035A9A-2057-4272-A646-4C5A42158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3" y="129"/>
              <a:ext cx="356" cy="608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3" y="3302"/>
              <a:ext cx="500" cy="504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2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4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094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94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96B02C-BA6E-4D19-8C76-D853C4993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91376-FEC3-4055-BB08-B36EFF04B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3D38B-5931-465A-ACF8-24A82092D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3ACB3-3035-44A5-8A43-00F75A936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A1701-B1B7-44D2-90EF-C1CA0848D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7AEED-0007-430E-B9E4-DFC2860EF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79246-E6A2-42E5-A203-B481AE23A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BF2AE-6601-4525-B9D3-0E47AAA50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3AC9D-43AF-497F-92FD-BC7FFF3A8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49A5D-54FF-49C3-BB09-2A2FEC9DC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8FBC4-9A7B-4E73-BD0F-668DFE7CD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8EA8A-2A73-4632-B5CD-C77D658C9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79BFB-4772-482A-92BF-46CBBD7D5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26217-F435-4F95-BE74-73E28DC41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987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3321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987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7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7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988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332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988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8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8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8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8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33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988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8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3324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9892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3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32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989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326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990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90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90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990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0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991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91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92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92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286A1B6-B3EA-4DBF-A733-7AC0C4D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PETA KARNAUGH</a:t>
            </a:r>
            <a:br>
              <a:rPr lang="en-US" dirty="0" smtClean="0"/>
            </a:br>
            <a:r>
              <a:rPr lang="en-US" dirty="0" smtClean="0"/>
              <a:t>K-Map</a:t>
            </a:r>
            <a:endParaRPr lang="en-US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 smtClean="0"/>
              <a:t>Teknik</a:t>
            </a:r>
            <a:r>
              <a:rPr lang="en-US" sz="2800" dirty="0" smtClean="0"/>
              <a:t> Digital</a:t>
            </a:r>
          </a:p>
          <a:p>
            <a:r>
              <a:rPr lang="en-US" sz="2800" dirty="0" smtClean="0"/>
              <a:t>Tri </a:t>
            </a:r>
            <a:r>
              <a:rPr lang="en-US" sz="2800" dirty="0" err="1" smtClean="0"/>
              <a:t>Rahajoeningroem</a:t>
            </a:r>
            <a:r>
              <a:rPr lang="en-US" sz="2800" dirty="0" smtClean="0"/>
              <a:t>, MT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PEMBENTUKAN PETA KARNAUGH (8)</a:t>
            </a:r>
          </a:p>
        </p:txBody>
      </p:sp>
      <p:sp>
        <p:nvSpPr>
          <p:cNvPr id="6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/>
              <a:t>- </a:t>
            </a:r>
            <a:r>
              <a:rPr lang="en-US" sz="2800" smtClean="0"/>
              <a:t>Peta Karnaugh 4 variabel</a:t>
            </a:r>
          </a:p>
        </p:txBody>
      </p:sp>
      <p:graphicFrame>
        <p:nvGraphicFramePr>
          <p:cNvPr id="57386" name="Group 42"/>
          <p:cNvGraphicFramePr>
            <a:graphicFrameLocks noGrp="1"/>
          </p:cNvGraphicFramePr>
          <p:nvPr>
            <p:ph sz="quarter" idx="2"/>
          </p:nvPr>
        </p:nvGraphicFramePr>
        <p:xfrm>
          <a:off x="2667000" y="3200400"/>
          <a:ext cx="4038600" cy="3276601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3" name="Text Box 31"/>
          <p:cNvSpPr txBox="1">
            <a:spLocks noChangeArrowheads="1"/>
          </p:cNvSpPr>
          <p:nvPr/>
        </p:nvSpPr>
        <p:spPr bwMode="auto">
          <a:xfrm>
            <a:off x="1143000" y="3200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84" name="Text Box 32"/>
          <p:cNvSpPr txBox="1">
            <a:spLocks noChangeArrowheads="1"/>
          </p:cNvSpPr>
          <p:nvPr/>
        </p:nvSpPr>
        <p:spPr bwMode="auto">
          <a:xfrm flipH="1">
            <a:off x="1868488" y="3657600"/>
            <a:ext cx="184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AB</a:t>
            </a:r>
          </a:p>
        </p:txBody>
      </p:sp>
      <p:graphicFrame>
        <p:nvGraphicFramePr>
          <p:cNvPr id="6146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1981200" y="3325813"/>
          <a:ext cx="457200" cy="439737"/>
        </p:xfrm>
        <a:graphic>
          <a:graphicData uri="http://schemas.openxmlformats.org/presentationml/2006/ole">
            <p:oleObj spid="_x0000_s6146" name="Equation" r:id="rId3" imgW="279360" imgH="190440" progId="Equation.3">
              <p:embed/>
            </p:oleObj>
          </a:graphicData>
        </a:graphic>
      </p:graphicFrame>
      <p:graphicFrame>
        <p:nvGraphicFramePr>
          <p:cNvPr id="6147" name="Object 34"/>
          <p:cNvGraphicFramePr>
            <a:graphicFrameLocks noChangeAspect="1"/>
          </p:cNvGraphicFramePr>
          <p:nvPr/>
        </p:nvGraphicFramePr>
        <p:xfrm>
          <a:off x="1981200" y="4191000"/>
          <a:ext cx="457200" cy="381000"/>
        </p:xfrm>
        <a:graphic>
          <a:graphicData uri="http://schemas.openxmlformats.org/presentationml/2006/ole">
            <p:oleObj spid="_x0000_s6147" name="Equation" r:id="rId4" imgW="266400" imgH="190440" progId="Equation.3">
              <p:embed/>
            </p:oleObj>
          </a:graphicData>
        </a:graphic>
      </p:graphicFrame>
      <p:graphicFrame>
        <p:nvGraphicFramePr>
          <p:cNvPr id="6148" name="Object 35"/>
          <p:cNvGraphicFramePr>
            <a:graphicFrameLocks noChangeAspect="1"/>
          </p:cNvGraphicFramePr>
          <p:nvPr/>
        </p:nvGraphicFramePr>
        <p:xfrm>
          <a:off x="1981200" y="5029200"/>
          <a:ext cx="457200" cy="346075"/>
        </p:xfrm>
        <a:graphic>
          <a:graphicData uri="http://schemas.openxmlformats.org/presentationml/2006/ole">
            <p:oleObj spid="_x0000_s6148" name="Equation" r:id="rId5" imgW="253800" imgH="164880" progId="Equation.3">
              <p:embed/>
            </p:oleObj>
          </a:graphicData>
        </a:graphic>
      </p:graphicFrame>
      <p:graphicFrame>
        <p:nvGraphicFramePr>
          <p:cNvPr id="6149" name="Object 36"/>
          <p:cNvGraphicFramePr>
            <a:graphicFrameLocks noChangeAspect="1"/>
          </p:cNvGraphicFramePr>
          <p:nvPr/>
        </p:nvGraphicFramePr>
        <p:xfrm>
          <a:off x="1981200" y="5867400"/>
          <a:ext cx="457200" cy="381000"/>
        </p:xfrm>
        <a:graphic>
          <a:graphicData uri="http://schemas.openxmlformats.org/presentationml/2006/ole">
            <p:oleObj spid="_x0000_s6149" name="Equation" r:id="rId6" imgW="266400" imgH="190440" progId="Equation.3">
              <p:embed/>
            </p:oleObj>
          </a:graphicData>
        </a:graphic>
      </p:graphicFrame>
      <p:graphicFrame>
        <p:nvGraphicFramePr>
          <p:cNvPr id="6150" name="Object 37"/>
          <p:cNvGraphicFramePr>
            <a:graphicFrameLocks noChangeAspect="1"/>
          </p:cNvGraphicFramePr>
          <p:nvPr/>
        </p:nvGraphicFramePr>
        <p:xfrm>
          <a:off x="2895600" y="2514600"/>
          <a:ext cx="444500" cy="431800"/>
        </p:xfrm>
        <a:graphic>
          <a:graphicData uri="http://schemas.openxmlformats.org/presentationml/2006/ole">
            <p:oleObj spid="_x0000_s6150" name="Equation" r:id="rId7" imgW="291960" imgH="203040" progId="Equation.3">
              <p:embed/>
            </p:oleObj>
          </a:graphicData>
        </a:graphic>
      </p:graphicFrame>
      <p:graphicFrame>
        <p:nvGraphicFramePr>
          <p:cNvPr id="6151" name="Object 38"/>
          <p:cNvGraphicFramePr>
            <a:graphicFrameLocks noChangeAspect="1"/>
          </p:cNvGraphicFramePr>
          <p:nvPr/>
        </p:nvGraphicFramePr>
        <p:xfrm>
          <a:off x="3962400" y="2514600"/>
          <a:ext cx="457200" cy="431800"/>
        </p:xfrm>
        <a:graphic>
          <a:graphicData uri="http://schemas.openxmlformats.org/presentationml/2006/ole">
            <p:oleObj spid="_x0000_s6151" name="Equation" r:id="rId8" imgW="279360" imgH="203040" progId="Equation.3">
              <p:embed/>
            </p:oleObj>
          </a:graphicData>
        </a:graphic>
      </p:graphicFrame>
      <p:graphicFrame>
        <p:nvGraphicFramePr>
          <p:cNvPr id="6152" name="Object 39"/>
          <p:cNvGraphicFramePr>
            <a:graphicFrameLocks noChangeAspect="1"/>
          </p:cNvGraphicFramePr>
          <p:nvPr/>
        </p:nvGraphicFramePr>
        <p:xfrm>
          <a:off x="4953000" y="2514600"/>
          <a:ext cx="533400" cy="384175"/>
        </p:xfrm>
        <a:graphic>
          <a:graphicData uri="http://schemas.openxmlformats.org/presentationml/2006/ole">
            <p:oleObj spid="_x0000_s6152" name="Equation" r:id="rId9" imgW="253800" imgH="177480" progId="Equation.3">
              <p:embed/>
            </p:oleObj>
          </a:graphicData>
        </a:graphic>
      </p:graphicFrame>
      <p:graphicFrame>
        <p:nvGraphicFramePr>
          <p:cNvPr id="6153" name="Object 40"/>
          <p:cNvGraphicFramePr>
            <a:graphicFrameLocks noChangeAspect="1"/>
          </p:cNvGraphicFramePr>
          <p:nvPr/>
        </p:nvGraphicFramePr>
        <p:xfrm>
          <a:off x="5867400" y="2438400"/>
          <a:ext cx="457200" cy="457200"/>
        </p:xfrm>
        <a:graphic>
          <a:graphicData uri="http://schemas.openxmlformats.org/presentationml/2006/ole">
            <p:oleObj spid="_x0000_s6153" name="Equation" r:id="rId10" imgW="266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PAIR</a:t>
            </a:r>
          </a:p>
        </p:txBody>
      </p:sp>
      <p:sp>
        <p:nvSpPr>
          <p:cNvPr id="7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456113"/>
          </a:xfrm>
        </p:spPr>
        <p:txBody>
          <a:bodyPr/>
          <a:lstStyle/>
          <a:p>
            <a:pPr eaLnBrk="1" hangingPunct="1"/>
            <a:r>
              <a:rPr lang="en-US" sz="2800" smtClean="0"/>
              <a:t>sepasang 1 yang bertetangga dalam peta Karnaugh</a:t>
            </a:r>
          </a:p>
        </p:txBody>
      </p:sp>
      <p:graphicFrame>
        <p:nvGraphicFramePr>
          <p:cNvPr id="23620" name="Group 68"/>
          <p:cNvGraphicFramePr>
            <a:graphicFrameLocks noGrp="1"/>
          </p:cNvGraphicFramePr>
          <p:nvPr>
            <p:ph sz="quarter" idx="2"/>
          </p:nvPr>
        </p:nvGraphicFramePr>
        <p:xfrm>
          <a:off x="2286000" y="3276600"/>
          <a:ext cx="4038600" cy="297180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0" name="Object 35"/>
          <p:cNvGraphicFramePr>
            <a:graphicFrameLocks noChangeAspect="1"/>
          </p:cNvGraphicFramePr>
          <p:nvPr>
            <p:ph sz="quarter" idx="3"/>
          </p:nvPr>
        </p:nvGraphicFramePr>
        <p:xfrm>
          <a:off x="1676400" y="3475038"/>
          <a:ext cx="533400" cy="358775"/>
        </p:xfrm>
        <a:graphic>
          <a:graphicData uri="http://schemas.openxmlformats.org/presentationml/2006/ole">
            <p:oleObj spid="_x0000_s7170" name="Equation" r:id="rId3" imgW="279360" imgH="190440" progId="Equation.3">
              <p:embed/>
            </p:oleObj>
          </a:graphicData>
        </a:graphic>
      </p:graphicFrame>
      <p:graphicFrame>
        <p:nvGraphicFramePr>
          <p:cNvPr id="7171" name="Object 38"/>
          <p:cNvGraphicFramePr>
            <a:graphicFrameLocks noChangeAspect="1"/>
          </p:cNvGraphicFramePr>
          <p:nvPr/>
        </p:nvGraphicFramePr>
        <p:xfrm>
          <a:off x="1676400" y="4191000"/>
          <a:ext cx="457200" cy="381000"/>
        </p:xfrm>
        <a:graphic>
          <a:graphicData uri="http://schemas.openxmlformats.org/presentationml/2006/ole">
            <p:oleObj spid="_x0000_s7171" name="Equation" r:id="rId4" imgW="266400" imgH="190440" progId="Equation.3">
              <p:embed/>
            </p:oleObj>
          </a:graphicData>
        </a:graphic>
      </p:graphicFrame>
      <p:graphicFrame>
        <p:nvGraphicFramePr>
          <p:cNvPr id="7172" name="Object 39"/>
          <p:cNvGraphicFramePr>
            <a:graphicFrameLocks noChangeAspect="1"/>
          </p:cNvGraphicFramePr>
          <p:nvPr/>
        </p:nvGraphicFramePr>
        <p:xfrm>
          <a:off x="1676400" y="4953000"/>
          <a:ext cx="457200" cy="346075"/>
        </p:xfrm>
        <a:graphic>
          <a:graphicData uri="http://schemas.openxmlformats.org/presentationml/2006/ole">
            <p:oleObj spid="_x0000_s7172" name="Equation" r:id="rId5" imgW="253800" imgH="164880" progId="Equation.3">
              <p:embed/>
            </p:oleObj>
          </a:graphicData>
        </a:graphic>
      </p:graphicFrame>
      <p:graphicFrame>
        <p:nvGraphicFramePr>
          <p:cNvPr id="7173" name="Object 40"/>
          <p:cNvGraphicFramePr>
            <a:graphicFrameLocks noChangeAspect="1"/>
          </p:cNvGraphicFramePr>
          <p:nvPr/>
        </p:nvGraphicFramePr>
        <p:xfrm>
          <a:off x="1676400" y="5638800"/>
          <a:ext cx="457200" cy="381000"/>
        </p:xfrm>
        <a:graphic>
          <a:graphicData uri="http://schemas.openxmlformats.org/presentationml/2006/ole">
            <p:oleObj spid="_x0000_s7173" name="Equation" r:id="rId6" imgW="266400" imgH="190440" progId="Equation.3">
              <p:embed/>
            </p:oleObj>
          </a:graphicData>
        </a:graphic>
      </p:graphicFrame>
      <p:graphicFrame>
        <p:nvGraphicFramePr>
          <p:cNvPr id="7174" name="Object 41"/>
          <p:cNvGraphicFramePr>
            <a:graphicFrameLocks noChangeAspect="1"/>
          </p:cNvGraphicFramePr>
          <p:nvPr/>
        </p:nvGraphicFramePr>
        <p:xfrm>
          <a:off x="2514600" y="2743200"/>
          <a:ext cx="444500" cy="431800"/>
        </p:xfrm>
        <a:graphic>
          <a:graphicData uri="http://schemas.openxmlformats.org/presentationml/2006/ole">
            <p:oleObj spid="_x0000_s7174" name="Equation" r:id="rId7" imgW="291960" imgH="203040" progId="Equation.3">
              <p:embed/>
            </p:oleObj>
          </a:graphicData>
        </a:graphic>
      </p:graphicFrame>
      <p:graphicFrame>
        <p:nvGraphicFramePr>
          <p:cNvPr id="7175" name="Object 42"/>
          <p:cNvGraphicFramePr>
            <a:graphicFrameLocks noChangeAspect="1"/>
          </p:cNvGraphicFramePr>
          <p:nvPr/>
        </p:nvGraphicFramePr>
        <p:xfrm>
          <a:off x="3505200" y="2743200"/>
          <a:ext cx="457200" cy="431800"/>
        </p:xfrm>
        <a:graphic>
          <a:graphicData uri="http://schemas.openxmlformats.org/presentationml/2006/ole">
            <p:oleObj spid="_x0000_s7175" name="Equation" r:id="rId8" imgW="279360" imgH="203040" progId="Equation.3">
              <p:embed/>
            </p:oleObj>
          </a:graphicData>
        </a:graphic>
      </p:graphicFrame>
      <p:graphicFrame>
        <p:nvGraphicFramePr>
          <p:cNvPr id="7176" name="Object 43"/>
          <p:cNvGraphicFramePr>
            <a:graphicFrameLocks noChangeAspect="1"/>
          </p:cNvGraphicFramePr>
          <p:nvPr/>
        </p:nvGraphicFramePr>
        <p:xfrm>
          <a:off x="4419600" y="2819400"/>
          <a:ext cx="533400" cy="384175"/>
        </p:xfrm>
        <a:graphic>
          <a:graphicData uri="http://schemas.openxmlformats.org/presentationml/2006/ole">
            <p:oleObj spid="_x0000_s7176" name="Equation" r:id="rId9" imgW="253800" imgH="177480" progId="Equation.3">
              <p:embed/>
            </p:oleObj>
          </a:graphicData>
        </a:graphic>
      </p:graphicFrame>
      <p:graphicFrame>
        <p:nvGraphicFramePr>
          <p:cNvPr id="7177" name="Object 44"/>
          <p:cNvGraphicFramePr>
            <a:graphicFrameLocks noChangeAspect="1"/>
          </p:cNvGraphicFramePr>
          <p:nvPr/>
        </p:nvGraphicFramePr>
        <p:xfrm>
          <a:off x="5410200" y="2743200"/>
          <a:ext cx="457200" cy="457200"/>
        </p:xfrm>
        <a:graphic>
          <a:graphicData uri="http://schemas.openxmlformats.org/presentationml/2006/ole">
            <p:oleObj spid="_x0000_s7177" name="Equation" r:id="rId10" imgW="266400" imgH="203040" progId="Equation.3">
              <p:embed/>
            </p:oleObj>
          </a:graphicData>
        </a:graphic>
      </p:graphicFrame>
      <p:sp>
        <p:nvSpPr>
          <p:cNvPr id="7207" name="Line 49"/>
          <p:cNvSpPr>
            <a:spLocks noChangeShapeType="1"/>
          </p:cNvSpPr>
          <p:nvPr/>
        </p:nvSpPr>
        <p:spPr bwMode="auto">
          <a:xfrm>
            <a:off x="4648200" y="4191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8" name="Line 50"/>
          <p:cNvSpPr>
            <a:spLocks noChangeShapeType="1"/>
          </p:cNvSpPr>
          <p:nvPr/>
        </p:nvSpPr>
        <p:spPr bwMode="auto">
          <a:xfrm>
            <a:off x="46482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" name="Line 51"/>
          <p:cNvSpPr>
            <a:spLocks noChangeShapeType="1"/>
          </p:cNvSpPr>
          <p:nvPr/>
        </p:nvSpPr>
        <p:spPr bwMode="auto">
          <a:xfrm>
            <a:off x="4648200" y="4572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0" name="Line 52"/>
          <p:cNvSpPr>
            <a:spLocks noChangeShapeType="1"/>
          </p:cNvSpPr>
          <p:nvPr/>
        </p:nvSpPr>
        <p:spPr bwMode="auto">
          <a:xfrm flipV="1">
            <a:off x="60960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6" name="AutoShape 54"/>
          <p:cNvSpPr>
            <a:spLocks noChangeArrowheads="1"/>
          </p:cNvSpPr>
          <p:nvPr/>
        </p:nvSpPr>
        <p:spPr bwMode="auto">
          <a:xfrm>
            <a:off x="6172200" y="3810000"/>
            <a:ext cx="2057400" cy="457200"/>
          </a:xfrm>
          <a:prstGeom prst="wedgeRoundRectCallout">
            <a:avLst>
              <a:gd name="adj1" fmla="val -43750"/>
              <a:gd name="adj2" fmla="val 9652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latin typeface="Arial" charset="0"/>
              </a:rPr>
              <a:t>Sebuah pair</a:t>
            </a:r>
          </a:p>
        </p:txBody>
      </p:sp>
      <p:sp>
        <p:nvSpPr>
          <p:cNvPr id="7212" name="Line 56"/>
          <p:cNvSpPr>
            <a:spLocks noChangeShapeType="1"/>
          </p:cNvSpPr>
          <p:nvPr/>
        </p:nvSpPr>
        <p:spPr bwMode="auto">
          <a:xfrm>
            <a:off x="25146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3" name="Line 57"/>
          <p:cNvSpPr>
            <a:spLocks noChangeShapeType="1"/>
          </p:cNvSpPr>
          <p:nvPr/>
        </p:nvSpPr>
        <p:spPr bwMode="auto">
          <a:xfrm>
            <a:off x="2514600" y="4876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4" name="Line 58"/>
          <p:cNvSpPr>
            <a:spLocks noChangeShapeType="1"/>
          </p:cNvSpPr>
          <p:nvPr/>
        </p:nvSpPr>
        <p:spPr bwMode="auto">
          <a:xfrm>
            <a:off x="2514600" y="601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5" name="Line 59"/>
          <p:cNvSpPr>
            <a:spLocks noChangeShapeType="1"/>
          </p:cNvSpPr>
          <p:nvPr/>
        </p:nvSpPr>
        <p:spPr bwMode="auto">
          <a:xfrm flipH="1">
            <a:off x="3124200" y="4876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6" name="Text Box 65"/>
          <p:cNvSpPr txBox="1">
            <a:spLocks noChangeArrowheads="1"/>
          </p:cNvSpPr>
          <p:nvPr/>
        </p:nvSpPr>
        <p:spPr bwMode="auto">
          <a:xfrm>
            <a:off x="6477000" y="5105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3618" name="Text Box 66"/>
          <p:cNvSpPr txBox="1">
            <a:spLocks noChangeArrowheads="1"/>
          </p:cNvSpPr>
          <p:nvPr/>
        </p:nvSpPr>
        <p:spPr bwMode="auto">
          <a:xfrm>
            <a:off x="6400800" y="4572000"/>
            <a:ext cx="2743200" cy="1766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Jika terdapat 1 pair, maka 1 variabel dan komplemennya akan dibuang dari persamaan boolean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6" grpId="0" animBg="1"/>
      <p:bldP spid="236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QUAD</a:t>
            </a:r>
          </a:p>
        </p:txBody>
      </p:sp>
      <p:sp>
        <p:nvSpPr>
          <p:cNvPr id="8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Grup yang terdiri dari 4 buah 1 yang bertetangga</a:t>
            </a:r>
          </a:p>
        </p:txBody>
      </p:sp>
      <p:graphicFrame>
        <p:nvGraphicFramePr>
          <p:cNvPr id="30770" name="Group 50"/>
          <p:cNvGraphicFramePr>
            <a:graphicFrameLocks noGrp="1"/>
          </p:cNvGraphicFramePr>
          <p:nvPr>
            <p:ph sz="quarter" idx="2"/>
          </p:nvPr>
        </p:nvGraphicFramePr>
        <p:xfrm>
          <a:off x="1752600" y="3048000"/>
          <a:ext cx="4038600" cy="34290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94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1143000" y="3251200"/>
          <a:ext cx="457200" cy="342900"/>
        </p:xfrm>
        <a:graphic>
          <a:graphicData uri="http://schemas.openxmlformats.org/presentationml/2006/ole">
            <p:oleObj spid="_x0000_s8194" name="Equation" r:id="rId3" imgW="279360" imgH="190440" progId="Equation.3">
              <p:embed/>
            </p:oleObj>
          </a:graphicData>
        </a:graphic>
      </p:graphicFrame>
      <p:graphicFrame>
        <p:nvGraphicFramePr>
          <p:cNvPr id="8195" name="Object 37"/>
          <p:cNvGraphicFramePr>
            <a:graphicFrameLocks noChangeAspect="1"/>
          </p:cNvGraphicFramePr>
          <p:nvPr/>
        </p:nvGraphicFramePr>
        <p:xfrm>
          <a:off x="1143000" y="4114800"/>
          <a:ext cx="457200" cy="381000"/>
        </p:xfrm>
        <a:graphic>
          <a:graphicData uri="http://schemas.openxmlformats.org/presentationml/2006/ole">
            <p:oleObj spid="_x0000_s8195" name="Equation" r:id="rId4" imgW="266400" imgH="190440" progId="Equation.3">
              <p:embed/>
            </p:oleObj>
          </a:graphicData>
        </a:graphic>
      </p:graphicFrame>
      <p:graphicFrame>
        <p:nvGraphicFramePr>
          <p:cNvPr id="8196" name="Object 38"/>
          <p:cNvGraphicFramePr>
            <a:graphicFrameLocks noChangeAspect="1"/>
          </p:cNvGraphicFramePr>
          <p:nvPr/>
        </p:nvGraphicFramePr>
        <p:xfrm>
          <a:off x="1143000" y="5029200"/>
          <a:ext cx="457200" cy="346075"/>
        </p:xfrm>
        <a:graphic>
          <a:graphicData uri="http://schemas.openxmlformats.org/presentationml/2006/ole">
            <p:oleObj spid="_x0000_s8196" name="Equation" r:id="rId5" imgW="253800" imgH="164880" progId="Equation.3">
              <p:embed/>
            </p:oleObj>
          </a:graphicData>
        </a:graphic>
      </p:graphicFrame>
      <p:graphicFrame>
        <p:nvGraphicFramePr>
          <p:cNvPr id="8197" name="Object 39"/>
          <p:cNvGraphicFramePr>
            <a:graphicFrameLocks noChangeAspect="1"/>
          </p:cNvGraphicFramePr>
          <p:nvPr/>
        </p:nvGraphicFramePr>
        <p:xfrm>
          <a:off x="1143000" y="5867400"/>
          <a:ext cx="457200" cy="381000"/>
        </p:xfrm>
        <a:graphic>
          <a:graphicData uri="http://schemas.openxmlformats.org/presentationml/2006/ole">
            <p:oleObj spid="_x0000_s8197" name="Equation" r:id="rId6" imgW="266400" imgH="190440" progId="Equation.3">
              <p:embed/>
            </p:oleObj>
          </a:graphicData>
        </a:graphic>
      </p:graphicFrame>
      <p:graphicFrame>
        <p:nvGraphicFramePr>
          <p:cNvPr id="8198" name="Object 40"/>
          <p:cNvGraphicFramePr>
            <a:graphicFrameLocks noChangeAspect="1"/>
          </p:cNvGraphicFramePr>
          <p:nvPr/>
        </p:nvGraphicFramePr>
        <p:xfrm>
          <a:off x="2057400" y="2438400"/>
          <a:ext cx="444500" cy="431800"/>
        </p:xfrm>
        <a:graphic>
          <a:graphicData uri="http://schemas.openxmlformats.org/presentationml/2006/ole">
            <p:oleObj spid="_x0000_s8198" name="Equation" r:id="rId7" imgW="291960" imgH="203040" progId="Equation.3">
              <p:embed/>
            </p:oleObj>
          </a:graphicData>
        </a:graphic>
      </p:graphicFrame>
      <p:graphicFrame>
        <p:nvGraphicFramePr>
          <p:cNvPr id="8199" name="Object 41"/>
          <p:cNvGraphicFramePr>
            <a:graphicFrameLocks noChangeAspect="1"/>
          </p:cNvGraphicFramePr>
          <p:nvPr/>
        </p:nvGraphicFramePr>
        <p:xfrm>
          <a:off x="3124200" y="2438400"/>
          <a:ext cx="457200" cy="431800"/>
        </p:xfrm>
        <a:graphic>
          <a:graphicData uri="http://schemas.openxmlformats.org/presentationml/2006/ole">
            <p:oleObj spid="_x0000_s8199" name="Equation" r:id="rId8" imgW="279360" imgH="203040" progId="Equation.3">
              <p:embed/>
            </p:oleObj>
          </a:graphicData>
        </a:graphic>
      </p:graphicFrame>
      <p:graphicFrame>
        <p:nvGraphicFramePr>
          <p:cNvPr id="8200" name="Object 42"/>
          <p:cNvGraphicFramePr>
            <a:graphicFrameLocks noChangeAspect="1"/>
          </p:cNvGraphicFramePr>
          <p:nvPr/>
        </p:nvGraphicFramePr>
        <p:xfrm>
          <a:off x="4038600" y="2438400"/>
          <a:ext cx="533400" cy="384175"/>
        </p:xfrm>
        <a:graphic>
          <a:graphicData uri="http://schemas.openxmlformats.org/presentationml/2006/ole">
            <p:oleObj spid="_x0000_s8200" name="Equation" r:id="rId9" imgW="253800" imgH="177480" progId="Equation.3">
              <p:embed/>
            </p:oleObj>
          </a:graphicData>
        </a:graphic>
      </p:graphicFrame>
      <p:graphicFrame>
        <p:nvGraphicFramePr>
          <p:cNvPr id="8201" name="Object 43"/>
          <p:cNvGraphicFramePr>
            <a:graphicFrameLocks noChangeAspect="1"/>
          </p:cNvGraphicFramePr>
          <p:nvPr/>
        </p:nvGraphicFramePr>
        <p:xfrm>
          <a:off x="5029200" y="2438400"/>
          <a:ext cx="457200" cy="457200"/>
        </p:xfrm>
        <a:graphic>
          <a:graphicData uri="http://schemas.openxmlformats.org/presentationml/2006/ole">
            <p:oleObj spid="_x0000_s8201" name="Equation" r:id="rId10" imgW="266400" imgH="203040" progId="Equation.3">
              <p:embed/>
            </p:oleObj>
          </a:graphicData>
        </a:graphic>
      </p:graphicFrame>
      <p:sp>
        <p:nvSpPr>
          <p:cNvPr id="8231" name="Line 46"/>
          <p:cNvSpPr>
            <a:spLocks noChangeShapeType="1"/>
          </p:cNvSpPr>
          <p:nvPr/>
        </p:nvSpPr>
        <p:spPr bwMode="auto">
          <a:xfrm>
            <a:off x="4114800" y="3962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2" name="Line 47"/>
          <p:cNvSpPr>
            <a:spLocks noChangeShapeType="1"/>
          </p:cNvSpPr>
          <p:nvPr/>
        </p:nvSpPr>
        <p:spPr bwMode="auto">
          <a:xfrm>
            <a:off x="4114800" y="3962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3" name="Line 48"/>
          <p:cNvSpPr>
            <a:spLocks noChangeShapeType="1"/>
          </p:cNvSpPr>
          <p:nvPr/>
        </p:nvSpPr>
        <p:spPr bwMode="auto">
          <a:xfrm>
            <a:off x="4191000" y="5334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4" name="Line 49"/>
          <p:cNvSpPr>
            <a:spLocks noChangeShapeType="1"/>
          </p:cNvSpPr>
          <p:nvPr/>
        </p:nvSpPr>
        <p:spPr bwMode="auto">
          <a:xfrm flipV="1">
            <a:off x="5562600" y="3962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1" name="AutoShape 51"/>
          <p:cNvSpPr>
            <a:spLocks noChangeArrowheads="1"/>
          </p:cNvSpPr>
          <p:nvPr/>
        </p:nvSpPr>
        <p:spPr bwMode="auto">
          <a:xfrm>
            <a:off x="5715000" y="3581400"/>
            <a:ext cx="2438400" cy="609600"/>
          </a:xfrm>
          <a:prstGeom prst="wedgeRoundRectCallout">
            <a:avLst>
              <a:gd name="adj1" fmla="val -43750"/>
              <a:gd name="adj2" fmla="val 776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latin typeface="Arial" charset="0"/>
              </a:rPr>
              <a:t>Sebuah quad</a:t>
            </a:r>
          </a:p>
        </p:txBody>
      </p:sp>
      <p:sp>
        <p:nvSpPr>
          <p:cNvPr id="30772" name="Text Box 52"/>
          <p:cNvSpPr txBox="1">
            <a:spLocks noChangeArrowheads="1"/>
          </p:cNvSpPr>
          <p:nvPr/>
        </p:nvSpPr>
        <p:spPr bwMode="auto">
          <a:xfrm>
            <a:off x="6096000" y="4800600"/>
            <a:ext cx="2743200" cy="1766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Sebuah quad akan menghilangkan 2 variabel dan komplemennya dari persamaan boolean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1" grpId="0" animBg="1"/>
      <p:bldP spid="307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OCTET</a:t>
            </a:r>
          </a:p>
        </p:txBody>
      </p:sp>
      <p:sp>
        <p:nvSpPr>
          <p:cNvPr id="9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eaLnBrk="1" hangingPunct="1"/>
            <a:r>
              <a:rPr lang="en-US" sz="2800" smtClean="0"/>
              <a:t>Grup yang terdiri dari 8 buah 1 yang bertetangga</a:t>
            </a:r>
          </a:p>
        </p:txBody>
      </p:sp>
      <p:graphicFrame>
        <p:nvGraphicFramePr>
          <p:cNvPr id="32814" name="Group 46"/>
          <p:cNvGraphicFramePr>
            <a:graphicFrameLocks noGrp="1"/>
          </p:cNvGraphicFramePr>
          <p:nvPr>
            <p:ph sz="quarter" idx="2"/>
          </p:nvPr>
        </p:nvGraphicFramePr>
        <p:xfrm>
          <a:off x="1752600" y="3352800"/>
          <a:ext cx="4038600" cy="3119438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1143000" y="3475038"/>
          <a:ext cx="457200" cy="306387"/>
        </p:xfrm>
        <a:graphic>
          <a:graphicData uri="http://schemas.openxmlformats.org/presentationml/2006/ole">
            <p:oleObj spid="_x0000_s9218" name="Equation" r:id="rId3" imgW="279360" imgH="190440" progId="Equation.3">
              <p:embed/>
            </p:oleObj>
          </a:graphicData>
        </a:graphic>
      </p:graphicFrame>
      <p:graphicFrame>
        <p:nvGraphicFramePr>
          <p:cNvPr id="9219" name="Object 35"/>
          <p:cNvGraphicFramePr>
            <a:graphicFrameLocks noChangeAspect="1"/>
          </p:cNvGraphicFramePr>
          <p:nvPr/>
        </p:nvGraphicFramePr>
        <p:xfrm>
          <a:off x="1066800" y="4191000"/>
          <a:ext cx="457200" cy="381000"/>
        </p:xfrm>
        <a:graphic>
          <a:graphicData uri="http://schemas.openxmlformats.org/presentationml/2006/ole">
            <p:oleObj spid="_x0000_s9219" name="Equation" r:id="rId4" imgW="266400" imgH="190440" progId="Equation.3">
              <p:embed/>
            </p:oleObj>
          </a:graphicData>
        </a:graphic>
      </p:graphicFrame>
      <p:graphicFrame>
        <p:nvGraphicFramePr>
          <p:cNvPr id="9220" name="Object 36"/>
          <p:cNvGraphicFramePr>
            <a:graphicFrameLocks noChangeAspect="1"/>
          </p:cNvGraphicFramePr>
          <p:nvPr/>
        </p:nvGraphicFramePr>
        <p:xfrm>
          <a:off x="1143000" y="5105400"/>
          <a:ext cx="457200" cy="346075"/>
        </p:xfrm>
        <a:graphic>
          <a:graphicData uri="http://schemas.openxmlformats.org/presentationml/2006/ole">
            <p:oleObj spid="_x0000_s9220" name="Equation" r:id="rId5" imgW="253800" imgH="164880" progId="Equation.3">
              <p:embed/>
            </p:oleObj>
          </a:graphicData>
        </a:graphic>
      </p:graphicFrame>
      <p:graphicFrame>
        <p:nvGraphicFramePr>
          <p:cNvPr id="9221" name="Object 37"/>
          <p:cNvGraphicFramePr>
            <a:graphicFrameLocks noChangeAspect="1"/>
          </p:cNvGraphicFramePr>
          <p:nvPr/>
        </p:nvGraphicFramePr>
        <p:xfrm>
          <a:off x="1066800" y="5867400"/>
          <a:ext cx="457200" cy="381000"/>
        </p:xfrm>
        <a:graphic>
          <a:graphicData uri="http://schemas.openxmlformats.org/presentationml/2006/ole">
            <p:oleObj spid="_x0000_s9221" name="Equation" r:id="rId6" imgW="266400" imgH="190440" progId="Equation.3">
              <p:embed/>
            </p:oleObj>
          </a:graphicData>
        </a:graphic>
      </p:graphicFrame>
      <p:graphicFrame>
        <p:nvGraphicFramePr>
          <p:cNvPr id="9222" name="Object 38"/>
          <p:cNvGraphicFramePr>
            <a:graphicFrameLocks noChangeAspect="1"/>
          </p:cNvGraphicFramePr>
          <p:nvPr/>
        </p:nvGraphicFramePr>
        <p:xfrm>
          <a:off x="1981200" y="2743200"/>
          <a:ext cx="444500" cy="431800"/>
        </p:xfrm>
        <a:graphic>
          <a:graphicData uri="http://schemas.openxmlformats.org/presentationml/2006/ole">
            <p:oleObj spid="_x0000_s9222" name="Equation" r:id="rId7" imgW="291960" imgH="203040" progId="Equation.3">
              <p:embed/>
            </p:oleObj>
          </a:graphicData>
        </a:graphic>
      </p:graphicFrame>
      <p:graphicFrame>
        <p:nvGraphicFramePr>
          <p:cNvPr id="9223" name="Object 39"/>
          <p:cNvGraphicFramePr>
            <a:graphicFrameLocks noChangeAspect="1"/>
          </p:cNvGraphicFramePr>
          <p:nvPr/>
        </p:nvGraphicFramePr>
        <p:xfrm>
          <a:off x="3048000" y="2743200"/>
          <a:ext cx="457200" cy="431800"/>
        </p:xfrm>
        <a:graphic>
          <a:graphicData uri="http://schemas.openxmlformats.org/presentationml/2006/ole">
            <p:oleObj spid="_x0000_s9223" name="Equation" r:id="rId8" imgW="279360" imgH="203040" progId="Equation.3">
              <p:embed/>
            </p:oleObj>
          </a:graphicData>
        </a:graphic>
      </p:graphicFrame>
      <p:graphicFrame>
        <p:nvGraphicFramePr>
          <p:cNvPr id="9224" name="Object 40"/>
          <p:cNvGraphicFramePr>
            <a:graphicFrameLocks noChangeAspect="1"/>
          </p:cNvGraphicFramePr>
          <p:nvPr/>
        </p:nvGraphicFramePr>
        <p:xfrm>
          <a:off x="3962400" y="2743200"/>
          <a:ext cx="533400" cy="384175"/>
        </p:xfrm>
        <a:graphic>
          <a:graphicData uri="http://schemas.openxmlformats.org/presentationml/2006/ole">
            <p:oleObj spid="_x0000_s9224" name="Equation" r:id="rId9" imgW="253800" imgH="177480" progId="Equation.3">
              <p:embed/>
            </p:oleObj>
          </a:graphicData>
        </a:graphic>
      </p:graphicFrame>
      <p:graphicFrame>
        <p:nvGraphicFramePr>
          <p:cNvPr id="9225" name="Object 41"/>
          <p:cNvGraphicFramePr>
            <a:graphicFrameLocks noChangeAspect="1"/>
          </p:cNvGraphicFramePr>
          <p:nvPr/>
        </p:nvGraphicFramePr>
        <p:xfrm>
          <a:off x="5029200" y="2743200"/>
          <a:ext cx="457200" cy="457200"/>
        </p:xfrm>
        <a:graphic>
          <a:graphicData uri="http://schemas.openxmlformats.org/presentationml/2006/ole">
            <p:oleObj spid="_x0000_s9225" name="Equation" r:id="rId10" imgW="266400" imgH="203040" progId="Equation.3">
              <p:embed/>
            </p:oleObj>
          </a:graphicData>
        </a:graphic>
      </p:graphicFrame>
      <p:sp>
        <p:nvSpPr>
          <p:cNvPr id="9255" name="Line 42"/>
          <p:cNvSpPr>
            <a:spLocks noChangeShapeType="1"/>
          </p:cNvSpPr>
          <p:nvPr/>
        </p:nvSpPr>
        <p:spPr bwMode="auto">
          <a:xfrm>
            <a:off x="2057400" y="4191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Line 43"/>
          <p:cNvSpPr>
            <a:spLocks noChangeShapeType="1"/>
          </p:cNvSpPr>
          <p:nvPr/>
        </p:nvSpPr>
        <p:spPr bwMode="auto">
          <a:xfrm>
            <a:off x="2057400" y="4191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Line 44"/>
          <p:cNvSpPr>
            <a:spLocks noChangeShapeType="1"/>
          </p:cNvSpPr>
          <p:nvPr/>
        </p:nvSpPr>
        <p:spPr bwMode="auto">
          <a:xfrm>
            <a:off x="2057400" y="5410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Line 45"/>
          <p:cNvSpPr>
            <a:spLocks noChangeShapeType="1"/>
          </p:cNvSpPr>
          <p:nvPr/>
        </p:nvSpPr>
        <p:spPr bwMode="auto">
          <a:xfrm flipV="1">
            <a:off x="5562600" y="4191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5" name="AutoShape 47"/>
          <p:cNvSpPr>
            <a:spLocks noChangeArrowheads="1"/>
          </p:cNvSpPr>
          <p:nvPr/>
        </p:nvSpPr>
        <p:spPr bwMode="auto">
          <a:xfrm>
            <a:off x="5715000" y="3657600"/>
            <a:ext cx="2667000" cy="685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latin typeface="Arial" charset="0"/>
              </a:rPr>
              <a:t>Sebuah octet</a:t>
            </a:r>
          </a:p>
        </p:txBody>
      </p:sp>
      <p:sp>
        <p:nvSpPr>
          <p:cNvPr id="32816" name="Text Box 48"/>
          <p:cNvSpPr txBox="1">
            <a:spLocks noChangeArrowheads="1"/>
          </p:cNvSpPr>
          <p:nvPr/>
        </p:nvSpPr>
        <p:spPr bwMode="auto">
          <a:xfrm>
            <a:off x="6172200" y="4876800"/>
            <a:ext cx="2971800" cy="1766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Sebuah octet akan menghilangkan 3 buah variabel dan komplemennya dari persamaan boolean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5" grpId="0" animBg="1"/>
      <p:bldP spid="328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SIMPLIKASI KARNAUGH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Langkah simplifikasi dengan peta Karnaugh 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1. Masukkan 1 pada peta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2. Masukkan 0 pada peta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3. Tandai octet, quad dan pair (ingat ROLLING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dan  OVERLAP)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4. Jika ada 1 yang tertinggal, tandai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5. Hilangkan REDUNDANT jika ada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6. Bentuk persamaan boolean.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909637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OVERLAP</a:t>
            </a:r>
          </a:p>
        </p:txBody>
      </p:sp>
      <p:sp>
        <p:nvSpPr>
          <p:cNvPr id="10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82000" cy="5638800"/>
          </a:xfrm>
        </p:spPr>
        <p:txBody>
          <a:bodyPr/>
          <a:lstStyle/>
          <a:p>
            <a:pPr eaLnBrk="1" hangingPunct="1"/>
            <a:r>
              <a:rPr lang="en-US" sz="2800" smtClean="0"/>
              <a:t>Pemakaian 1 buah 1 lebih dari satu kali.</a:t>
            </a:r>
          </a:p>
          <a:p>
            <a:pPr eaLnBrk="1" hangingPunct="1"/>
            <a:r>
              <a:rPr lang="en-US" sz="2800" smtClean="0"/>
              <a:t>Jika menandai suatu grup, diijinkan menggunakan 1 lebih dari satu kali</a:t>
            </a:r>
          </a:p>
        </p:txBody>
      </p:sp>
      <p:graphicFrame>
        <p:nvGraphicFramePr>
          <p:cNvPr id="34866" name="Group 50"/>
          <p:cNvGraphicFramePr>
            <a:graphicFrameLocks noGrp="1"/>
          </p:cNvGraphicFramePr>
          <p:nvPr>
            <p:ph sz="quarter" idx="2"/>
          </p:nvPr>
        </p:nvGraphicFramePr>
        <p:xfrm>
          <a:off x="2057400" y="3581400"/>
          <a:ext cx="3429000" cy="3048001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  <a:gridCol w="857250"/>
                <a:gridCol w="85725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42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1295400" y="3692525"/>
          <a:ext cx="457200" cy="403225"/>
        </p:xfrm>
        <a:graphic>
          <a:graphicData uri="http://schemas.openxmlformats.org/presentationml/2006/ole">
            <p:oleObj spid="_x0000_s10242" name="Equation" r:id="rId3" imgW="279360" imgH="190440" progId="Equation.3">
              <p:embed/>
            </p:oleObj>
          </a:graphicData>
        </a:graphic>
      </p:graphicFrame>
      <p:graphicFrame>
        <p:nvGraphicFramePr>
          <p:cNvPr id="10243" name="Object 35"/>
          <p:cNvGraphicFramePr>
            <a:graphicFrameLocks noChangeAspect="1"/>
          </p:cNvGraphicFramePr>
          <p:nvPr/>
        </p:nvGraphicFramePr>
        <p:xfrm>
          <a:off x="1295400" y="4495800"/>
          <a:ext cx="457200" cy="381000"/>
        </p:xfrm>
        <a:graphic>
          <a:graphicData uri="http://schemas.openxmlformats.org/presentationml/2006/ole">
            <p:oleObj spid="_x0000_s10243" name="Equation" r:id="rId4" imgW="266400" imgH="190440" progId="Equation.3">
              <p:embed/>
            </p:oleObj>
          </a:graphicData>
        </a:graphic>
      </p:graphicFrame>
      <p:graphicFrame>
        <p:nvGraphicFramePr>
          <p:cNvPr id="10244" name="Object 36"/>
          <p:cNvGraphicFramePr>
            <a:graphicFrameLocks noChangeAspect="1"/>
          </p:cNvGraphicFramePr>
          <p:nvPr/>
        </p:nvGraphicFramePr>
        <p:xfrm>
          <a:off x="1295400" y="5257800"/>
          <a:ext cx="457200" cy="346075"/>
        </p:xfrm>
        <a:graphic>
          <a:graphicData uri="http://schemas.openxmlformats.org/presentationml/2006/ole">
            <p:oleObj spid="_x0000_s10244" name="Equation" r:id="rId5" imgW="253800" imgH="164880" progId="Equation.3">
              <p:embed/>
            </p:oleObj>
          </a:graphicData>
        </a:graphic>
      </p:graphicFrame>
      <p:graphicFrame>
        <p:nvGraphicFramePr>
          <p:cNvPr id="10245" name="Object 37"/>
          <p:cNvGraphicFramePr>
            <a:graphicFrameLocks noChangeAspect="1"/>
          </p:cNvGraphicFramePr>
          <p:nvPr/>
        </p:nvGraphicFramePr>
        <p:xfrm>
          <a:off x="1295400" y="5943600"/>
          <a:ext cx="457200" cy="381000"/>
        </p:xfrm>
        <a:graphic>
          <a:graphicData uri="http://schemas.openxmlformats.org/presentationml/2006/ole">
            <p:oleObj spid="_x0000_s10245" name="Equation" r:id="rId6" imgW="266400" imgH="190440" progId="Equation.3">
              <p:embed/>
            </p:oleObj>
          </a:graphicData>
        </a:graphic>
      </p:graphicFrame>
      <p:graphicFrame>
        <p:nvGraphicFramePr>
          <p:cNvPr id="10246" name="Object 38"/>
          <p:cNvGraphicFramePr>
            <a:graphicFrameLocks noChangeAspect="1"/>
          </p:cNvGraphicFramePr>
          <p:nvPr/>
        </p:nvGraphicFramePr>
        <p:xfrm>
          <a:off x="2209800" y="2971800"/>
          <a:ext cx="444500" cy="431800"/>
        </p:xfrm>
        <a:graphic>
          <a:graphicData uri="http://schemas.openxmlformats.org/presentationml/2006/ole">
            <p:oleObj spid="_x0000_s10246" name="Equation" r:id="rId7" imgW="291960" imgH="203040" progId="Equation.3">
              <p:embed/>
            </p:oleObj>
          </a:graphicData>
        </a:graphic>
      </p:graphicFrame>
      <p:graphicFrame>
        <p:nvGraphicFramePr>
          <p:cNvPr id="10247" name="Object 39"/>
          <p:cNvGraphicFramePr>
            <a:graphicFrameLocks noChangeAspect="1"/>
          </p:cNvGraphicFramePr>
          <p:nvPr/>
        </p:nvGraphicFramePr>
        <p:xfrm>
          <a:off x="3124200" y="2971800"/>
          <a:ext cx="457200" cy="431800"/>
        </p:xfrm>
        <a:graphic>
          <a:graphicData uri="http://schemas.openxmlformats.org/presentationml/2006/ole">
            <p:oleObj spid="_x0000_s10247" name="Equation" r:id="rId8" imgW="279360" imgH="203040" progId="Equation.3">
              <p:embed/>
            </p:oleObj>
          </a:graphicData>
        </a:graphic>
      </p:graphicFrame>
      <p:graphicFrame>
        <p:nvGraphicFramePr>
          <p:cNvPr id="10248" name="Object 40"/>
          <p:cNvGraphicFramePr>
            <a:graphicFrameLocks noChangeAspect="1"/>
          </p:cNvGraphicFramePr>
          <p:nvPr/>
        </p:nvGraphicFramePr>
        <p:xfrm>
          <a:off x="3962400" y="3048000"/>
          <a:ext cx="533400" cy="384175"/>
        </p:xfrm>
        <a:graphic>
          <a:graphicData uri="http://schemas.openxmlformats.org/presentationml/2006/ole">
            <p:oleObj spid="_x0000_s10248" name="Equation" r:id="rId9" imgW="253800" imgH="177480" progId="Equation.3">
              <p:embed/>
            </p:oleObj>
          </a:graphicData>
        </a:graphic>
      </p:graphicFrame>
      <p:graphicFrame>
        <p:nvGraphicFramePr>
          <p:cNvPr id="10249" name="Object 41"/>
          <p:cNvGraphicFramePr>
            <a:graphicFrameLocks noChangeAspect="1"/>
          </p:cNvGraphicFramePr>
          <p:nvPr/>
        </p:nvGraphicFramePr>
        <p:xfrm>
          <a:off x="4876800" y="2971800"/>
          <a:ext cx="457200" cy="457200"/>
        </p:xfrm>
        <a:graphic>
          <a:graphicData uri="http://schemas.openxmlformats.org/presentationml/2006/ole">
            <p:oleObj spid="_x0000_s10249" name="Equation" r:id="rId10" imgW="266400" imgH="203040" progId="Equation.3">
              <p:embed/>
            </p:oleObj>
          </a:graphicData>
        </a:graphic>
      </p:graphicFrame>
      <p:sp>
        <p:nvSpPr>
          <p:cNvPr id="10279" name="Line 44"/>
          <p:cNvSpPr>
            <a:spLocks noChangeShapeType="1"/>
          </p:cNvSpPr>
          <p:nvPr/>
        </p:nvSpPr>
        <p:spPr bwMode="auto">
          <a:xfrm flipV="1">
            <a:off x="39624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0" name="Line 45"/>
          <p:cNvSpPr>
            <a:spLocks noChangeShapeType="1"/>
          </p:cNvSpPr>
          <p:nvPr/>
        </p:nvSpPr>
        <p:spPr bwMode="auto">
          <a:xfrm>
            <a:off x="3962400" y="4419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1" name="Line 46"/>
          <p:cNvSpPr>
            <a:spLocks noChangeShapeType="1"/>
          </p:cNvSpPr>
          <p:nvPr/>
        </p:nvSpPr>
        <p:spPr bwMode="auto">
          <a:xfrm>
            <a:off x="3962400" y="556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2" name="Line 47"/>
          <p:cNvSpPr>
            <a:spLocks noChangeShapeType="1"/>
          </p:cNvSpPr>
          <p:nvPr/>
        </p:nvSpPr>
        <p:spPr bwMode="auto">
          <a:xfrm flipV="1">
            <a:off x="4419600" y="4419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9" name="AutoShape 53"/>
          <p:cNvSpPr>
            <a:spLocks noChangeArrowheads="1"/>
          </p:cNvSpPr>
          <p:nvPr/>
        </p:nvSpPr>
        <p:spPr bwMode="auto">
          <a:xfrm>
            <a:off x="4343400" y="4876800"/>
            <a:ext cx="2819400" cy="381000"/>
          </a:xfrm>
          <a:prstGeom prst="wedgeRoundRectCallout">
            <a:avLst>
              <a:gd name="adj1" fmla="val -46454"/>
              <a:gd name="adj2" fmla="val 13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Arial" charset="0"/>
              </a:rPr>
              <a:t>OVERLAP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ROLLING</a:t>
            </a:r>
          </a:p>
        </p:txBody>
      </p:sp>
      <p:graphicFrame>
        <p:nvGraphicFramePr>
          <p:cNvPr id="35890" name="Group 50"/>
          <p:cNvGraphicFramePr>
            <a:graphicFrameLocks noGrp="1"/>
          </p:cNvGraphicFramePr>
          <p:nvPr>
            <p:ph sz="quarter" idx="1"/>
          </p:nvPr>
        </p:nvGraphicFramePr>
        <p:xfrm>
          <a:off x="2819400" y="2425700"/>
          <a:ext cx="4038600" cy="307181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849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66" name="Object 32"/>
          <p:cNvGraphicFramePr>
            <a:graphicFrameLocks noChangeAspect="1"/>
          </p:cNvGraphicFramePr>
          <p:nvPr>
            <p:ph sz="quarter" idx="2"/>
          </p:nvPr>
        </p:nvGraphicFramePr>
        <p:xfrm>
          <a:off x="2057400" y="2574925"/>
          <a:ext cx="457200" cy="419100"/>
        </p:xfrm>
        <a:graphic>
          <a:graphicData uri="http://schemas.openxmlformats.org/presentationml/2006/ole">
            <p:oleObj spid="_x0000_s11266" name="Equation" r:id="rId3" imgW="279360" imgH="190440" progId="Equation.3">
              <p:embed/>
            </p:oleObj>
          </a:graphicData>
        </a:graphic>
      </p:graphicFrame>
      <p:graphicFrame>
        <p:nvGraphicFramePr>
          <p:cNvPr id="11267" name="Object 36"/>
          <p:cNvGraphicFramePr>
            <a:graphicFrameLocks noChangeAspect="1"/>
          </p:cNvGraphicFramePr>
          <p:nvPr>
            <p:ph sz="quarter" idx="3"/>
          </p:nvPr>
        </p:nvGraphicFramePr>
        <p:xfrm>
          <a:off x="2057400" y="3475038"/>
          <a:ext cx="533400" cy="374650"/>
        </p:xfrm>
        <a:graphic>
          <a:graphicData uri="http://schemas.openxmlformats.org/presentationml/2006/ole">
            <p:oleObj spid="_x0000_s11267" name="Equation" r:id="rId4" imgW="266400" imgH="190440" progId="Equation.3">
              <p:embed/>
            </p:oleObj>
          </a:graphicData>
        </a:graphic>
      </p:graphicFrame>
      <p:graphicFrame>
        <p:nvGraphicFramePr>
          <p:cNvPr id="11268" name="Object 38"/>
          <p:cNvGraphicFramePr>
            <a:graphicFrameLocks noChangeAspect="1"/>
          </p:cNvGraphicFramePr>
          <p:nvPr>
            <p:ph sz="quarter" idx="4"/>
          </p:nvPr>
        </p:nvGraphicFramePr>
        <p:xfrm>
          <a:off x="1905000" y="4225925"/>
          <a:ext cx="609600" cy="390525"/>
        </p:xfrm>
        <a:graphic>
          <a:graphicData uri="http://schemas.openxmlformats.org/presentationml/2006/ole">
            <p:oleObj spid="_x0000_s11268" name="Equation" r:id="rId5" imgW="253800" imgH="164880" progId="Equation.3">
              <p:embed/>
            </p:oleObj>
          </a:graphicData>
        </a:graphic>
      </p:graphicFrame>
      <p:graphicFrame>
        <p:nvGraphicFramePr>
          <p:cNvPr id="11269" name="Object 41"/>
          <p:cNvGraphicFramePr>
            <a:graphicFrameLocks noChangeAspect="1"/>
          </p:cNvGraphicFramePr>
          <p:nvPr/>
        </p:nvGraphicFramePr>
        <p:xfrm>
          <a:off x="1981200" y="5029200"/>
          <a:ext cx="457200" cy="381000"/>
        </p:xfrm>
        <a:graphic>
          <a:graphicData uri="http://schemas.openxmlformats.org/presentationml/2006/ole">
            <p:oleObj spid="_x0000_s11269" name="Equation" r:id="rId6" imgW="266400" imgH="190440" progId="Equation.3">
              <p:embed/>
            </p:oleObj>
          </a:graphicData>
        </a:graphic>
      </p:graphicFrame>
      <p:graphicFrame>
        <p:nvGraphicFramePr>
          <p:cNvPr id="11270" name="Object 43"/>
          <p:cNvGraphicFramePr>
            <a:graphicFrameLocks noChangeAspect="1"/>
          </p:cNvGraphicFramePr>
          <p:nvPr/>
        </p:nvGraphicFramePr>
        <p:xfrm>
          <a:off x="3124200" y="1828800"/>
          <a:ext cx="444500" cy="431800"/>
        </p:xfrm>
        <a:graphic>
          <a:graphicData uri="http://schemas.openxmlformats.org/presentationml/2006/ole">
            <p:oleObj spid="_x0000_s11270" name="Equation" r:id="rId7" imgW="291960" imgH="203040" progId="Equation.3">
              <p:embed/>
            </p:oleObj>
          </a:graphicData>
        </a:graphic>
      </p:graphicFrame>
      <p:graphicFrame>
        <p:nvGraphicFramePr>
          <p:cNvPr id="11271" name="Object 44"/>
          <p:cNvGraphicFramePr>
            <a:graphicFrameLocks noChangeAspect="1"/>
          </p:cNvGraphicFramePr>
          <p:nvPr/>
        </p:nvGraphicFramePr>
        <p:xfrm>
          <a:off x="4114800" y="1828800"/>
          <a:ext cx="457200" cy="431800"/>
        </p:xfrm>
        <a:graphic>
          <a:graphicData uri="http://schemas.openxmlformats.org/presentationml/2006/ole">
            <p:oleObj spid="_x0000_s11271" name="Equation" r:id="rId8" imgW="279360" imgH="203040" progId="Equation.3">
              <p:embed/>
            </p:oleObj>
          </a:graphicData>
        </a:graphic>
      </p:graphicFrame>
      <p:graphicFrame>
        <p:nvGraphicFramePr>
          <p:cNvPr id="11272" name="Object 45"/>
          <p:cNvGraphicFramePr>
            <a:graphicFrameLocks noChangeAspect="1"/>
          </p:cNvGraphicFramePr>
          <p:nvPr/>
        </p:nvGraphicFramePr>
        <p:xfrm>
          <a:off x="5029200" y="1828800"/>
          <a:ext cx="533400" cy="384175"/>
        </p:xfrm>
        <a:graphic>
          <a:graphicData uri="http://schemas.openxmlformats.org/presentationml/2006/ole">
            <p:oleObj spid="_x0000_s11272" name="Equation" r:id="rId9" imgW="253800" imgH="177480" progId="Equation.3">
              <p:embed/>
            </p:oleObj>
          </a:graphicData>
        </a:graphic>
      </p:graphicFrame>
      <p:graphicFrame>
        <p:nvGraphicFramePr>
          <p:cNvPr id="11273" name="Object 46"/>
          <p:cNvGraphicFramePr>
            <a:graphicFrameLocks noChangeAspect="1"/>
          </p:cNvGraphicFramePr>
          <p:nvPr/>
        </p:nvGraphicFramePr>
        <p:xfrm>
          <a:off x="6172200" y="1828800"/>
          <a:ext cx="457200" cy="457200"/>
        </p:xfrm>
        <a:graphic>
          <a:graphicData uri="http://schemas.openxmlformats.org/presentationml/2006/ole">
            <p:oleObj spid="_x0000_s11273" name="Equation" r:id="rId10" imgW="266400" imgH="203040" progId="Equation.3">
              <p:embed/>
            </p:oleObj>
          </a:graphicData>
        </a:graphic>
      </p:graphicFrame>
      <p:sp>
        <p:nvSpPr>
          <p:cNvPr id="11302" name="Line 51"/>
          <p:cNvSpPr>
            <a:spLocks noChangeShapeType="1"/>
          </p:cNvSpPr>
          <p:nvPr/>
        </p:nvSpPr>
        <p:spPr bwMode="auto">
          <a:xfrm>
            <a:off x="40386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3" name="Line 52"/>
          <p:cNvSpPr>
            <a:spLocks noChangeShapeType="1"/>
          </p:cNvSpPr>
          <p:nvPr/>
        </p:nvSpPr>
        <p:spPr bwMode="auto">
          <a:xfrm>
            <a:off x="4038600" y="2971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4" name="Line 53"/>
          <p:cNvSpPr>
            <a:spLocks noChangeShapeType="1"/>
          </p:cNvSpPr>
          <p:nvPr/>
        </p:nvSpPr>
        <p:spPr bwMode="auto">
          <a:xfrm flipV="1">
            <a:off x="45720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5" name="Line 54"/>
          <p:cNvSpPr>
            <a:spLocks noChangeShapeType="1"/>
          </p:cNvSpPr>
          <p:nvPr/>
        </p:nvSpPr>
        <p:spPr bwMode="auto">
          <a:xfrm>
            <a:off x="40386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6" name="Line 55"/>
          <p:cNvSpPr>
            <a:spLocks noChangeShapeType="1"/>
          </p:cNvSpPr>
          <p:nvPr/>
        </p:nvSpPr>
        <p:spPr bwMode="auto">
          <a:xfrm>
            <a:off x="4038600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7" name="Line 56"/>
          <p:cNvSpPr>
            <a:spLocks noChangeShapeType="1"/>
          </p:cNvSpPr>
          <p:nvPr/>
        </p:nvSpPr>
        <p:spPr bwMode="auto">
          <a:xfrm>
            <a:off x="45720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8" name="Line 57"/>
          <p:cNvSpPr>
            <a:spLocks noChangeShapeType="1"/>
          </p:cNvSpPr>
          <p:nvPr/>
        </p:nvSpPr>
        <p:spPr bwMode="auto">
          <a:xfrm>
            <a:off x="2819400" y="3352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9" name="Line 58"/>
          <p:cNvSpPr>
            <a:spLocks noChangeShapeType="1"/>
          </p:cNvSpPr>
          <p:nvPr/>
        </p:nvSpPr>
        <p:spPr bwMode="auto">
          <a:xfrm>
            <a:off x="3657600" y="3352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0" name="Line 59"/>
          <p:cNvSpPr>
            <a:spLocks noChangeShapeType="1"/>
          </p:cNvSpPr>
          <p:nvPr/>
        </p:nvSpPr>
        <p:spPr bwMode="auto">
          <a:xfrm>
            <a:off x="2819400" y="4648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1" name="Line 60"/>
          <p:cNvSpPr>
            <a:spLocks noChangeShapeType="1"/>
          </p:cNvSpPr>
          <p:nvPr/>
        </p:nvSpPr>
        <p:spPr bwMode="auto">
          <a:xfrm>
            <a:off x="6096000" y="3352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2" name="Line 61"/>
          <p:cNvSpPr>
            <a:spLocks noChangeShapeType="1"/>
          </p:cNvSpPr>
          <p:nvPr/>
        </p:nvSpPr>
        <p:spPr bwMode="auto">
          <a:xfrm>
            <a:off x="6096000" y="3352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3" name="Line 62"/>
          <p:cNvSpPr>
            <a:spLocks noChangeShapeType="1"/>
          </p:cNvSpPr>
          <p:nvPr/>
        </p:nvSpPr>
        <p:spPr bwMode="auto">
          <a:xfrm flipV="1">
            <a:off x="6096000" y="4648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03" name="AutoShape 63"/>
          <p:cNvSpPr>
            <a:spLocks noChangeArrowheads="1"/>
          </p:cNvSpPr>
          <p:nvPr/>
        </p:nvSpPr>
        <p:spPr bwMode="auto">
          <a:xfrm>
            <a:off x="6781800" y="3505200"/>
            <a:ext cx="2362200" cy="533400"/>
          </a:xfrm>
          <a:prstGeom prst="wedgeRoundRectCallout">
            <a:avLst>
              <a:gd name="adj1" fmla="val -43750"/>
              <a:gd name="adj2" fmla="val 7856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latin typeface="Arial" charset="0"/>
              </a:rPr>
              <a:t>ROLLING</a:t>
            </a:r>
          </a:p>
        </p:txBody>
      </p:sp>
      <p:sp>
        <p:nvSpPr>
          <p:cNvPr id="35905" name="AutoShape 65"/>
          <p:cNvSpPr>
            <a:spLocks noChangeArrowheads="1"/>
          </p:cNvSpPr>
          <p:nvPr/>
        </p:nvSpPr>
        <p:spPr bwMode="auto">
          <a:xfrm>
            <a:off x="4648200" y="1981200"/>
            <a:ext cx="2209800" cy="609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latin typeface="Arial" charset="0"/>
              </a:rPr>
              <a:t>ROLLING</a:t>
            </a:r>
          </a:p>
          <a:p>
            <a:pPr algn="ctr"/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03" grpId="0" animBg="1"/>
      <p:bldP spid="3590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REDUNDANT</a:t>
            </a:r>
          </a:p>
        </p:txBody>
      </p:sp>
      <p:sp>
        <p:nvSpPr>
          <p:cNvPr id="12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Sebuah grup yang 1-nya overlap semua pada grup lain disebut redundant grup.</a:t>
            </a:r>
          </a:p>
        </p:txBody>
      </p:sp>
      <p:graphicFrame>
        <p:nvGraphicFramePr>
          <p:cNvPr id="25648" name="Group 48"/>
          <p:cNvGraphicFramePr>
            <a:graphicFrameLocks noGrp="1"/>
          </p:cNvGraphicFramePr>
          <p:nvPr>
            <p:ph sz="quarter" idx="2"/>
          </p:nvPr>
        </p:nvGraphicFramePr>
        <p:xfrm>
          <a:off x="3048000" y="3200400"/>
          <a:ext cx="4038600" cy="304800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90" name="Object 34"/>
          <p:cNvGraphicFramePr>
            <a:graphicFrameLocks noChangeAspect="1"/>
          </p:cNvGraphicFramePr>
          <p:nvPr>
            <p:ph sz="quarter" idx="3"/>
          </p:nvPr>
        </p:nvGraphicFramePr>
        <p:xfrm>
          <a:off x="2286000" y="3251200"/>
          <a:ext cx="533400" cy="469900"/>
        </p:xfrm>
        <a:graphic>
          <a:graphicData uri="http://schemas.openxmlformats.org/presentationml/2006/ole">
            <p:oleObj spid="_x0000_s12290" name="Equation" r:id="rId3" imgW="279360" imgH="190440" progId="Equation.3">
              <p:embed/>
            </p:oleObj>
          </a:graphicData>
        </a:graphic>
      </p:graphicFrame>
      <p:graphicFrame>
        <p:nvGraphicFramePr>
          <p:cNvPr id="12291" name="Object 37"/>
          <p:cNvGraphicFramePr>
            <a:graphicFrameLocks noChangeAspect="1"/>
          </p:cNvGraphicFramePr>
          <p:nvPr/>
        </p:nvGraphicFramePr>
        <p:xfrm>
          <a:off x="3276600" y="2667000"/>
          <a:ext cx="444500" cy="431800"/>
        </p:xfrm>
        <a:graphic>
          <a:graphicData uri="http://schemas.openxmlformats.org/presentationml/2006/ole">
            <p:oleObj spid="_x0000_s12291" name="Equation" r:id="rId4" imgW="291960" imgH="203040" progId="Equation.3">
              <p:embed/>
            </p:oleObj>
          </a:graphicData>
        </a:graphic>
      </p:graphicFrame>
      <p:graphicFrame>
        <p:nvGraphicFramePr>
          <p:cNvPr id="12292" name="Object 40"/>
          <p:cNvGraphicFramePr>
            <a:graphicFrameLocks noChangeAspect="1"/>
          </p:cNvGraphicFramePr>
          <p:nvPr/>
        </p:nvGraphicFramePr>
        <p:xfrm>
          <a:off x="2286000" y="4038600"/>
          <a:ext cx="533400" cy="455613"/>
        </p:xfrm>
        <a:graphic>
          <a:graphicData uri="http://schemas.openxmlformats.org/presentationml/2006/ole">
            <p:oleObj spid="_x0000_s12292" name="Equation" r:id="rId5" imgW="266400" imgH="190440" progId="Equation.3">
              <p:embed/>
            </p:oleObj>
          </a:graphicData>
        </a:graphic>
      </p:graphicFrame>
      <p:graphicFrame>
        <p:nvGraphicFramePr>
          <p:cNvPr id="12293" name="Object 41"/>
          <p:cNvGraphicFramePr>
            <a:graphicFrameLocks noChangeAspect="1"/>
          </p:cNvGraphicFramePr>
          <p:nvPr/>
        </p:nvGraphicFramePr>
        <p:xfrm>
          <a:off x="2286000" y="4876800"/>
          <a:ext cx="609600" cy="396875"/>
        </p:xfrm>
        <a:graphic>
          <a:graphicData uri="http://schemas.openxmlformats.org/presentationml/2006/ole">
            <p:oleObj spid="_x0000_s12293" name="Equation" r:id="rId6" imgW="253800" imgH="164880" progId="Equation.3">
              <p:embed/>
            </p:oleObj>
          </a:graphicData>
        </a:graphic>
      </p:graphicFrame>
      <p:graphicFrame>
        <p:nvGraphicFramePr>
          <p:cNvPr id="12294" name="Object 42"/>
          <p:cNvGraphicFramePr>
            <a:graphicFrameLocks noChangeAspect="1"/>
          </p:cNvGraphicFramePr>
          <p:nvPr/>
        </p:nvGraphicFramePr>
        <p:xfrm>
          <a:off x="2286000" y="5638800"/>
          <a:ext cx="533400" cy="457200"/>
        </p:xfrm>
        <a:graphic>
          <a:graphicData uri="http://schemas.openxmlformats.org/presentationml/2006/ole">
            <p:oleObj spid="_x0000_s12294" name="Equation" r:id="rId7" imgW="266400" imgH="190440" progId="Equation.3">
              <p:embed/>
            </p:oleObj>
          </a:graphicData>
        </a:graphic>
      </p:graphicFrame>
      <p:graphicFrame>
        <p:nvGraphicFramePr>
          <p:cNvPr id="12295" name="Object 43"/>
          <p:cNvGraphicFramePr>
            <a:graphicFrameLocks noChangeAspect="1"/>
          </p:cNvGraphicFramePr>
          <p:nvPr/>
        </p:nvGraphicFramePr>
        <p:xfrm>
          <a:off x="4267200" y="2667000"/>
          <a:ext cx="457200" cy="431800"/>
        </p:xfrm>
        <a:graphic>
          <a:graphicData uri="http://schemas.openxmlformats.org/presentationml/2006/ole">
            <p:oleObj spid="_x0000_s12295" name="Equation" r:id="rId8" imgW="279360" imgH="203040" progId="Equation.3">
              <p:embed/>
            </p:oleObj>
          </a:graphicData>
        </a:graphic>
      </p:graphicFrame>
      <p:graphicFrame>
        <p:nvGraphicFramePr>
          <p:cNvPr id="12296" name="Object 44"/>
          <p:cNvGraphicFramePr>
            <a:graphicFrameLocks noChangeAspect="1"/>
          </p:cNvGraphicFramePr>
          <p:nvPr/>
        </p:nvGraphicFramePr>
        <p:xfrm>
          <a:off x="5181600" y="2667000"/>
          <a:ext cx="533400" cy="384175"/>
        </p:xfrm>
        <a:graphic>
          <a:graphicData uri="http://schemas.openxmlformats.org/presentationml/2006/ole">
            <p:oleObj spid="_x0000_s12296" name="Equation" r:id="rId9" imgW="253800" imgH="177480" progId="Equation.3">
              <p:embed/>
            </p:oleObj>
          </a:graphicData>
        </a:graphic>
      </p:graphicFrame>
      <p:graphicFrame>
        <p:nvGraphicFramePr>
          <p:cNvPr id="12297" name="Object 45"/>
          <p:cNvGraphicFramePr>
            <a:graphicFrameLocks noChangeAspect="1"/>
          </p:cNvGraphicFramePr>
          <p:nvPr/>
        </p:nvGraphicFramePr>
        <p:xfrm>
          <a:off x="6324600" y="2590800"/>
          <a:ext cx="457200" cy="457200"/>
        </p:xfrm>
        <a:graphic>
          <a:graphicData uri="http://schemas.openxmlformats.org/presentationml/2006/ole">
            <p:oleObj spid="_x0000_s12297" name="Equation" r:id="rId10" imgW="266400" imgH="203040" progId="Equation.3">
              <p:embed/>
            </p:oleObj>
          </a:graphicData>
        </a:graphic>
      </p:graphicFrame>
      <p:sp>
        <p:nvSpPr>
          <p:cNvPr id="12327" name="Line 49"/>
          <p:cNvSpPr>
            <a:spLocks noChangeShapeType="1"/>
          </p:cNvSpPr>
          <p:nvPr/>
        </p:nvSpPr>
        <p:spPr bwMode="auto">
          <a:xfrm>
            <a:off x="41910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8" name="Line 50"/>
          <p:cNvSpPr>
            <a:spLocks noChangeShapeType="1"/>
          </p:cNvSpPr>
          <p:nvPr/>
        </p:nvSpPr>
        <p:spPr bwMode="auto">
          <a:xfrm>
            <a:off x="4191000" y="4495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9" name="Line 51"/>
          <p:cNvSpPr>
            <a:spLocks noChangeShapeType="1"/>
          </p:cNvSpPr>
          <p:nvPr/>
        </p:nvSpPr>
        <p:spPr bwMode="auto">
          <a:xfrm>
            <a:off x="4191000" y="3962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0" name="Line 52"/>
          <p:cNvSpPr>
            <a:spLocks noChangeShapeType="1"/>
          </p:cNvSpPr>
          <p:nvPr/>
        </p:nvSpPr>
        <p:spPr bwMode="auto">
          <a:xfrm flipH="1">
            <a:off x="57912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3" name="AutoShape 53"/>
          <p:cNvSpPr>
            <a:spLocks noChangeArrowheads="1"/>
          </p:cNvSpPr>
          <p:nvPr/>
        </p:nvSpPr>
        <p:spPr bwMode="auto">
          <a:xfrm>
            <a:off x="5486400" y="3657600"/>
            <a:ext cx="2895600" cy="609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Arial" charset="0"/>
              </a:rPr>
              <a:t>REDUNDANT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CONTOH SOAL 1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Bentuk peta Karnaugh dan lakukan simplifikasi untuk :</a:t>
            </a:r>
          </a:p>
        </p:txBody>
      </p:sp>
      <p:graphicFrame>
        <p:nvGraphicFramePr>
          <p:cNvPr id="27673" name="Group 25"/>
          <p:cNvGraphicFramePr>
            <a:graphicFrameLocks noGrp="1"/>
          </p:cNvGraphicFramePr>
          <p:nvPr>
            <p:ph sz="half" idx="2"/>
          </p:nvPr>
        </p:nvGraphicFramePr>
        <p:xfrm>
          <a:off x="4648200" y="1825625"/>
          <a:ext cx="4038600" cy="4200526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CONTOH SOAL 2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Bentuk peta Karnaugh dan lakukan simplifikasi untuk :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76825" name="Group 2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5122863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6450"/>
                <a:gridCol w="808038"/>
                <a:gridCol w="808037"/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PETA KARNAUGH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1314450" lvl="2" indent="-457200" eaLnBrk="1" hangingPunct="1">
              <a:buFontTx/>
              <a:buChar char="-"/>
            </a:pPr>
            <a:r>
              <a:rPr lang="en-US" sz="3200" smtClean="0">
                <a:sym typeface="Symbol" pitchFamily="18" charset="2"/>
              </a:rPr>
              <a:t>Merupakan suatu tabel dengan lajur vertikal dan horisontal yang berisi variasi variabel yang membentuk logika</a:t>
            </a:r>
          </a:p>
          <a:p>
            <a:pPr marL="1314450" lvl="2" indent="-457200" eaLnBrk="1" hangingPunct="1">
              <a:buFontTx/>
              <a:buChar char="-"/>
            </a:pPr>
            <a:r>
              <a:rPr lang="en-US" sz="3200" smtClean="0">
                <a:sym typeface="Symbol" pitchFamily="18" charset="2"/>
              </a:rPr>
              <a:t>Merupakan alat untuk mentransformasikan tabel ke bentuk sirkuit logika yang paling sederhana (jumlah input paling sedikit)</a:t>
            </a:r>
          </a:p>
          <a:p>
            <a:pPr marL="1314450" lvl="2" indent="-457200" eaLnBrk="1" hangingPunct="1">
              <a:buFontTx/>
              <a:buChar char="-"/>
            </a:pPr>
            <a:endParaRPr lang="en-US" sz="3200" smtClean="0">
              <a:sym typeface="Symbol" pitchFamily="18" charset="2"/>
            </a:endParaRPr>
          </a:p>
          <a:p>
            <a:pPr marL="1314450" lvl="2" indent="-457200" eaLnBrk="1" hangingPunct="1"/>
            <a:endParaRPr lang="en-US" sz="3200" smtClean="0">
              <a:sym typeface="Symbol" pitchFamily="18" charset="2"/>
            </a:endParaRPr>
          </a:p>
          <a:p>
            <a:pPr marL="1314450" lvl="2" indent="-457200" eaLnBrk="1" hangingPunct="1"/>
            <a:endParaRPr lang="en-US" sz="3200" smtClean="0">
              <a:sym typeface="Symbol" pitchFamily="18" charset="2"/>
            </a:endParaRPr>
          </a:p>
          <a:p>
            <a:pPr marL="1314450" lvl="2" indent="-457200" eaLnBrk="1" hangingPunct="1">
              <a:buFontTx/>
              <a:buNone/>
            </a:pPr>
            <a:endParaRPr lang="en-US" sz="3200" smtClean="0">
              <a:sym typeface="Symbol" pitchFamily="18" charset="2"/>
            </a:endParaRPr>
          </a:p>
          <a:p>
            <a:pPr marL="1314450" lvl="2" indent="-457200" eaLnBrk="1" hangingPunct="1">
              <a:buFontTx/>
              <a:buNone/>
            </a:pPr>
            <a:endParaRPr lang="en-US" sz="32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u="sng" smtClean="0"/>
              <a:t>PEMBENTUKAN PETA KARNAUGH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/>
              <a:t>- </a:t>
            </a:r>
            <a:r>
              <a:rPr lang="en-US" sz="2400" smtClean="0"/>
              <a:t>Peta Karnaugh 2 variabel</a:t>
            </a: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2133600" y="3400425"/>
          <a:ext cx="296863" cy="338138"/>
        </p:xfrm>
        <a:graphic>
          <a:graphicData uri="http://schemas.openxmlformats.org/presentationml/2006/ole">
            <p:oleObj spid="_x0000_s1026" name="Equation" r:id="rId3" imgW="164880" imgH="190440" progId="Equation.3">
              <p:embed/>
            </p:oleObj>
          </a:graphicData>
        </a:graphic>
      </p:graphicFrame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2743200" y="2971800"/>
            <a:ext cx="33528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 flipH="1">
            <a:off x="4419600" y="2971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>
            <a:off x="2743200" y="4191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981200" y="464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1034" name="Text Box 8"/>
          <p:cNvSpPr txBox="1">
            <a:spLocks noChangeArrowheads="1"/>
          </p:cNvSpPr>
          <p:nvPr/>
        </p:nvSpPr>
        <p:spPr bwMode="auto">
          <a:xfrm>
            <a:off x="5029200" y="2438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2057400" y="3505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1027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3429000" y="2425700"/>
          <a:ext cx="457200" cy="374650"/>
        </p:xfrm>
        <a:graphic>
          <a:graphicData uri="http://schemas.openxmlformats.org/presentationml/2006/ole">
            <p:oleObj spid="_x0000_s1027" name="Equation" r:id="rId4" imgW="1648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PEMBENTUKAN PETA KARNAUGH (2)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  Misal diketahui tabel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kebenaran sbb :</a:t>
            </a:r>
            <a:endParaRPr lang="en-US" sz="2400" smtClean="0">
              <a:sym typeface="Symbol" pitchFamily="18" charset="2"/>
            </a:endParaRPr>
          </a:p>
        </p:txBody>
      </p:sp>
      <p:graphicFrame>
        <p:nvGraphicFramePr>
          <p:cNvPr id="11303" name="Group 39"/>
          <p:cNvGraphicFramePr>
            <a:graphicFrameLocks noGrp="1"/>
          </p:cNvGraphicFramePr>
          <p:nvPr>
            <p:ph sz="quarter" idx="2"/>
          </p:nvPr>
        </p:nvGraphicFramePr>
        <p:xfrm>
          <a:off x="838200" y="3175000"/>
          <a:ext cx="4038600" cy="2572512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5562600" y="3200400"/>
            <a:ext cx="3048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Maka Peta Karnaugh :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71" name="Rectangle 25"/>
          <p:cNvSpPr>
            <a:spLocks noChangeArrowheads="1"/>
          </p:cNvSpPr>
          <p:nvPr/>
        </p:nvSpPr>
        <p:spPr bwMode="auto">
          <a:xfrm>
            <a:off x="6172200" y="44196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072" name="Text Box 27"/>
          <p:cNvSpPr txBox="1">
            <a:spLocks noChangeArrowheads="1"/>
          </p:cNvSpPr>
          <p:nvPr/>
        </p:nvSpPr>
        <p:spPr bwMode="auto">
          <a:xfrm>
            <a:off x="6248400" y="4419600"/>
            <a:ext cx="1905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0        0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 1        1     </a:t>
            </a:r>
          </a:p>
        </p:txBody>
      </p:sp>
      <p:graphicFrame>
        <p:nvGraphicFramePr>
          <p:cNvPr id="2050" name="Object 28"/>
          <p:cNvGraphicFramePr>
            <a:graphicFrameLocks noChangeAspect="1"/>
          </p:cNvGraphicFramePr>
          <p:nvPr>
            <p:ph sz="quarter" idx="3"/>
          </p:nvPr>
        </p:nvGraphicFramePr>
        <p:xfrm>
          <a:off x="6324600" y="3925888"/>
          <a:ext cx="304800" cy="300037"/>
        </p:xfrm>
        <a:graphic>
          <a:graphicData uri="http://schemas.openxmlformats.org/presentationml/2006/ole">
            <p:oleObj spid="_x0000_s2050" name="Equation" r:id="rId3" imgW="164880" imgH="190440" progId="Equation.3">
              <p:embed/>
            </p:oleObj>
          </a:graphicData>
        </a:graphic>
      </p:graphicFrame>
      <p:sp>
        <p:nvSpPr>
          <p:cNvPr id="2073" name="Text Box 34"/>
          <p:cNvSpPr txBox="1">
            <a:spLocks noChangeArrowheads="1"/>
          </p:cNvSpPr>
          <p:nvPr/>
        </p:nvSpPr>
        <p:spPr bwMode="auto">
          <a:xfrm>
            <a:off x="6934200" y="3962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5638800" y="4572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2051" name="Object 3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1" name="Equation" r:id="rId4" imgW="114120" imgH="215640" progId="Equation.3">
              <p:embed/>
            </p:oleObj>
          </a:graphicData>
        </a:graphic>
      </p:graphicFrame>
      <p:graphicFrame>
        <p:nvGraphicFramePr>
          <p:cNvPr id="2052" name="Object 37"/>
          <p:cNvGraphicFramePr>
            <a:graphicFrameLocks noChangeAspect="1"/>
          </p:cNvGraphicFramePr>
          <p:nvPr/>
        </p:nvGraphicFramePr>
        <p:xfrm>
          <a:off x="5791200" y="4419600"/>
          <a:ext cx="296863" cy="342900"/>
        </p:xfrm>
        <a:graphic>
          <a:graphicData uri="http://schemas.openxmlformats.org/presentationml/2006/ole">
            <p:oleObj spid="_x0000_s2052" name="Equation" r:id="rId5" imgW="164880" imgH="190440" progId="Equation.3">
              <p:embed/>
            </p:oleObj>
          </a:graphicData>
        </a:graphic>
      </p:graphicFrame>
      <p:sp>
        <p:nvSpPr>
          <p:cNvPr id="2075" name="Text Box 38"/>
          <p:cNvSpPr txBox="1">
            <a:spLocks noChangeArrowheads="1"/>
          </p:cNvSpPr>
          <p:nvPr/>
        </p:nvSpPr>
        <p:spPr bwMode="auto">
          <a:xfrm>
            <a:off x="5791200" y="4953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PEMBENTUKAN PETA KARNAUGH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456113"/>
          </a:xfrm>
        </p:spPr>
        <p:txBody>
          <a:bodyPr/>
          <a:lstStyle/>
          <a:p>
            <a:pPr eaLnBrk="1" hangingPunct="1"/>
            <a:r>
              <a:rPr lang="en-US" sz="2800" smtClean="0"/>
              <a:t>Bentuklah peta Karnaugh untuk tabel kebenaran :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graphicFrame>
        <p:nvGraphicFramePr>
          <p:cNvPr id="20505" name="Group 25"/>
          <p:cNvGraphicFramePr>
            <a:graphicFrameLocks noGrp="1"/>
          </p:cNvGraphicFramePr>
          <p:nvPr>
            <p:ph sz="half" idx="2"/>
          </p:nvPr>
        </p:nvGraphicFramePr>
        <p:xfrm>
          <a:off x="2895600" y="2951163"/>
          <a:ext cx="4038600" cy="2654427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PEMBENTUKAN PETA KARNAUGH (4)</a:t>
            </a:r>
          </a:p>
        </p:txBody>
      </p:sp>
      <p:sp>
        <p:nvSpPr>
          <p:cNvPr id="30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/>
              <a:t>- </a:t>
            </a:r>
            <a:r>
              <a:rPr lang="en-US" sz="2800" smtClean="0"/>
              <a:t>Peta Karnaugh 3 variabel</a:t>
            </a:r>
          </a:p>
        </p:txBody>
      </p:sp>
      <p:graphicFrame>
        <p:nvGraphicFramePr>
          <p:cNvPr id="21559" name="Group 55"/>
          <p:cNvGraphicFramePr>
            <a:graphicFrameLocks noGrp="1"/>
          </p:cNvGraphicFramePr>
          <p:nvPr>
            <p:ph sz="quarter" idx="2"/>
          </p:nvPr>
        </p:nvGraphicFramePr>
        <p:xfrm>
          <a:off x="2286000" y="3100388"/>
          <a:ext cx="4038600" cy="2776538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9" name="Text Box 35"/>
          <p:cNvSpPr txBox="1">
            <a:spLocks noChangeArrowheads="1"/>
          </p:cNvSpPr>
          <p:nvPr/>
        </p:nvSpPr>
        <p:spPr bwMode="auto">
          <a:xfrm>
            <a:off x="1143000" y="3200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4876800" y="2362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3074" name="Object 49"/>
          <p:cNvGraphicFramePr>
            <a:graphicFrameLocks noChangeAspect="1"/>
          </p:cNvGraphicFramePr>
          <p:nvPr>
            <p:ph sz="quarter" idx="3"/>
          </p:nvPr>
        </p:nvGraphicFramePr>
        <p:xfrm>
          <a:off x="3048000" y="2425700"/>
          <a:ext cx="381000" cy="479425"/>
        </p:xfrm>
        <a:graphic>
          <a:graphicData uri="http://schemas.openxmlformats.org/presentationml/2006/ole">
            <p:oleObj spid="_x0000_s3074" name="Equation" r:id="rId3" imgW="164880" imgH="203040" progId="Equation.3">
              <p:embed/>
            </p:oleObj>
          </a:graphicData>
        </a:graphic>
      </p:graphicFrame>
      <p:graphicFrame>
        <p:nvGraphicFramePr>
          <p:cNvPr id="3075" name="Object 56"/>
          <p:cNvGraphicFramePr>
            <a:graphicFrameLocks noChangeAspect="1"/>
          </p:cNvGraphicFramePr>
          <p:nvPr/>
        </p:nvGraphicFramePr>
        <p:xfrm>
          <a:off x="1524000" y="3352800"/>
          <a:ext cx="533400" cy="381000"/>
        </p:xfrm>
        <a:graphic>
          <a:graphicData uri="http://schemas.openxmlformats.org/presentationml/2006/ole">
            <p:oleObj spid="_x0000_s3075" name="Equation" r:id="rId4" imgW="279360" imgH="190440" progId="Equation.3">
              <p:embed/>
            </p:oleObj>
          </a:graphicData>
        </a:graphic>
      </p:graphicFrame>
      <p:graphicFrame>
        <p:nvGraphicFramePr>
          <p:cNvPr id="3076" name="Object 57"/>
          <p:cNvGraphicFramePr>
            <a:graphicFrameLocks noChangeAspect="1"/>
          </p:cNvGraphicFramePr>
          <p:nvPr/>
        </p:nvGraphicFramePr>
        <p:xfrm>
          <a:off x="1600200" y="4191000"/>
          <a:ext cx="457200" cy="381000"/>
        </p:xfrm>
        <a:graphic>
          <a:graphicData uri="http://schemas.openxmlformats.org/presentationml/2006/ole">
            <p:oleObj spid="_x0000_s3076" name="Equation" r:id="rId5" imgW="266400" imgH="190440" progId="Equation.3">
              <p:embed/>
            </p:oleObj>
          </a:graphicData>
        </a:graphic>
      </p:graphicFrame>
      <p:graphicFrame>
        <p:nvGraphicFramePr>
          <p:cNvPr id="3077" name="Object 59"/>
          <p:cNvGraphicFramePr>
            <a:graphicFrameLocks noChangeAspect="1"/>
          </p:cNvGraphicFramePr>
          <p:nvPr/>
        </p:nvGraphicFramePr>
        <p:xfrm>
          <a:off x="1600200" y="5486400"/>
          <a:ext cx="457200" cy="381000"/>
        </p:xfrm>
        <a:graphic>
          <a:graphicData uri="http://schemas.openxmlformats.org/presentationml/2006/ole">
            <p:oleObj spid="_x0000_s3077" name="Equation" r:id="rId6" imgW="266400" imgH="190440" progId="Equation.3">
              <p:embed/>
            </p:oleObj>
          </a:graphicData>
        </a:graphic>
      </p:graphicFrame>
      <p:graphicFrame>
        <p:nvGraphicFramePr>
          <p:cNvPr id="3078" name="Object 60"/>
          <p:cNvGraphicFramePr>
            <a:graphicFrameLocks noChangeAspect="1"/>
          </p:cNvGraphicFramePr>
          <p:nvPr/>
        </p:nvGraphicFramePr>
        <p:xfrm>
          <a:off x="1600200" y="4876800"/>
          <a:ext cx="457200" cy="346075"/>
        </p:xfrm>
        <a:graphic>
          <a:graphicData uri="http://schemas.openxmlformats.org/presentationml/2006/ole">
            <p:oleObj spid="_x0000_s3078" name="Equation" r:id="rId7" imgW="253800" imgH="164880" progId="Equation.3">
              <p:embed/>
            </p:oleObj>
          </a:graphicData>
        </a:graphic>
      </p:graphicFrame>
      <p:graphicFrame>
        <p:nvGraphicFramePr>
          <p:cNvPr id="3079" name="Object 61"/>
          <p:cNvGraphicFramePr>
            <a:graphicFrameLocks noChangeAspect="1"/>
          </p:cNvGraphicFramePr>
          <p:nvPr/>
        </p:nvGraphicFramePr>
        <p:xfrm>
          <a:off x="5105400" y="2438400"/>
          <a:ext cx="381000" cy="381000"/>
        </p:xfrm>
        <a:graphic>
          <a:graphicData uri="http://schemas.openxmlformats.org/presentationml/2006/ole">
            <p:oleObj spid="_x0000_s3079" name="Equation" r:id="rId8" imgW="1522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PEMBENTUKAN PETA KARNAUGH (5)</a:t>
            </a:r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eaLnBrk="1" hangingPunct="1"/>
            <a:r>
              <a:rPr lang="en-US" sz="2800" smtClean="0"/>
              <a:t>Bentuk peta Karnaugh untuk tabel kebenaran:</a:t>
            </a:r>
          </a:p>
        </p:txBody>
      </p:sp>
      <p:graphicFrame>
        <p:nvGraphicFramePr>
          <p:cNvPr id="43075" name="Group 67"/>
          <p:cNvGraphicFramePr>
            <a:graphicFrameLocks noGrp="1"/>
          </p:cNvGraphicFramePr>
          <p:nvPr>
            <p:ph sz="quarter" idx="2"/>
          </p:nvPr>
        </p:nvGraphicFramePr>
        <p:xfrm>
          <a:off x="1371600" y="2438400"/>
          <a:ext cx="4038600" cy="398678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85" name="Group 77"/>
          <p:cNvGraphicFramePr>
            <a:graphicFrameLocks noGrp="1"/>
          </p:cNvGraphicFramePr>
          <p:nvPr>
            <p:ph sz="quarter" idx="3"/>
          </p:nvPr>
        </p:nvGraphicFramePr>
        <p:xfrm>
          <a:off x="6705600" y="3475038"/>
          <a:ext cx="1981200" cy="2154239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98" name="Object 68"/>
          <p:cNvGraphicFramePr>
            <a:graphicFrameLocks noChangeAspect="1"/>
          </p:cNvGraphicFramePr>
          <p:nvPr/>
        </p:nvGraphicFramePr>
        <p:xfrm>
          <a:off x="7010400" y="2819400"/>
          <a:ext cx="381000" cy="487363"/>
        </p:xfrm>
        <a:graphic>
          <a:graphicData uri="http://schemas.openxmlformats.org/presentationml/2006/ole">
            <p:oleObj spid="_x0000_s4098" name="Equation" r:id="rId3" imgW="164880" imgH="203040" progId="Equation.3">
              <p:embed/>
            </p:oleObj>
          </a:graphicData>
        </a:graphic>
      </p:graphicFrame>
      <p:graphicFrame>
        <p:nvGraphicFramePr>
          <p:cNvPr id="4099" name="Object 69"/>
          <p:cNvGraphicFramePr>
            <a:graphicFrameLocks noChangeAspect="1"/>
          </p:cNvGraphicFramePr>
          <p:nvPr/>
        </p:nvGraphicFramePr>
        <p:xfrm>
          <a:off x="8001000" y="2895600"/>
          <a:ext cx="381000" cy="381000"/>
        </p:xfrm>
        <a:graphic>
          <a:graphicData uri="http://schemas.openxmlformats.org/presentationml/2006/ole">
            <p:oleObj spid="_x0000_s4099" name="Equation" r:id="rId4" imgW="152280" imgH="177480" progId="Equation.3">
              <p:embed/>
            </p:oleObj>
          </a:graphicData>
        </a:graphic>
      </p:graphicFrame>
      <p:graphicFrame>
        <p:nvGraphicFramePr>
          <p:cNvPr id="4100" name="Object 70"/>
          <p:cNvGraphicFramePr>
            <a:graphicFrameLocks noChangeAspect="1"/>
          </p:cNvGraphicFramePr>
          <p:nvPr/>
        </p:nvGraphicFramePr>
        <p:xfrm>
          <a:off x="6019800" y="3581400"/>
          <a:ext cx="533400" cy="381000"/>
        </p:xfrm>
        <a:graphic>
          <a:graphicData uri="http://schemas.openxmlformats.org/presentationml/2006/ole">
            <p:oleObj spid="_x0000_s4100" name="Equation" r:id="rId5" imgW="279360" imgH="190440" progId="Equation.3">
              <p:embed/>
            </p:oleObj>
          </a:graphicData>
        </a:graphic>
      </p:graphicFrame>
      <p:graphicFrame>
        <p:nvGraphicFramePr>
          <p:cNvPr id="4101" name="Object 71"/>
          <p:cNvGraphicFramePr>
            <a:graphicFrameLocks noChangeAspect="1"/>
          </p:cNvGraphicFramePr>
          <p:nvPr/>
        </p:nvGraphicFramePr>
        <p:xfrm>
          <a:off x="6096000" y="4114800"/>
          <a:ext cx="457200" cy="381000"/>
        </p:xfrm>
        <a:graphic>
          <a:graphicData uri="http://schemas.openxmlformats.org/presentationml/2006/ole">
            <p:oleObj spid="_x0000_s4101" name="Equation" r:id="rId6" imgW="266400" imgH="190440" progId="Equation.3">
              <p:embed/>
            </p:oleObj>
          </a:graphicData>
        </a:graphic>
      </p:graphicFrame>
      <p:graphicFrame>
        <p:nvGraphicFramePr>
          <p:cNvPr id="4102" name="Object 72"/>
          <p:cNvGraphicFramePr>
            <a:graphicFrameLocks noChangeAspect="1"/>
          </p:cNvGraphicFramePr>
          <p:nvPr/>
        </p:nvGraphicFramePr>
        <p:xfrm>
          <a:off x="6096000" y="4724400"/>
          <a:ext cx="457200" cy="346075"/>
        </p:xfrm>
        <a:graphic>
          <a:graphicData uri="http://schemas.openxmlformats.org/presentationml/2006/ole">
            <p:oleObj spid="_x0000_s4102" name="Equation" r:id="rId7" imgW="253800" imgH="164880" progId="Equation.3">
              <p:embed/>
            </p:oleObj>
          </a:graphicData>
        </a:graphic>
      </p:graphicFrame>
      <p:graphicFrame>
        <p:nvGraphicFramePr>
          <p:cNvPr id="4103" name="Object 73"/>
          <p:cNvGraphicFramePr>
            <a:graphicFrameLocks noChangeAspect="1"/>
          </p:cNvGraphicFramePr>
          <p:nvPr/>
        </p:nvGraphicFramePr>
        <p:xfrm>
          <a:off x="6096000" y="5181600"/>
          <a:ext cx="457200" cy="381000"/>
        </p:xfrm>
        <a:graphic>
          <a:graphicData uri="http://schemas.openxmlformats.org/presentationml/2006/ole">
            <p:oleObj spid="_x0000_s4103" name="Equation" r:id="rId8" imgW="26640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PEMBENTUKAN PETA KARNAUGH (6)</a:t>
            </a:r>
          </a:p>
        </p:txBody>
      </p:sp>
      <p:sp>
        <p:nvSpPr>
          <p:cNvPr id="5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/>
              <a:t>- </a:t>
            </a:r>
            <a:r>
              <a:rPr lang="en-US" sz="2800" smtClean="0"/>
              <a:t>Peta Karnaugh 4 variabel</a:t>
            </a:r>
          </a:p>
        </p:txBody>
      </p:sp>
      <p:graphicFrame>
        <p:nvGraphicFramePr>
          <p:cNvPr id="49214" name="Group 62"/>
          <p:cNvGraphicFramePr>
            <a:graphicFrameLocks noGrp="1"/>
          </p:cNvGraphicFramePr>
          <p:nvPr>
            <p:ph sz="quarter" idx="2"/>
          </p:nvPr>
        </p:nvGraphicFramePr>
        <p:xfrm>
          <a:off x="2667000" y="3200400"/>
          <a:ext cx="4038600" cy="3276601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9" name="Text Box 21"/>
          <p:cNvSpPr txBox="1">
            <a:spLocks noChangeArrowheads="1"/>
          </p:cNvSpPr>
          <p:nvPr/>
        </p:nvSpPr>
        <p:spPr bwMode="auto">
          <a:xfrm>
            <a:off x="1143000" y="3200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160" name="Text Box 22"/>
          <p:cNvSpPr txBox="1">
            <a:spLocks noChangeArrowheads="1"/>
          </p:cNvSpPr>
          <p:nvPr/>
        </p:nvSpPr>
        <p:spPr bwMode="auto">
          <a:xfrm flipH="1">
            <a:off x="1868488" y="3657600"/>
            <a:ext cx="184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AB</a:t>
            </a:r>
          </a:p>
        </p:txBody>
      </p:sp>
      <p:graphicFrame>
        <p:nvGraphicFramePr>
          <p:cNvPr id="5122" name="Object 60"/>
          <p:cNvGraphicFramePr>
            <a:graphicFrameLocks noChangeAspect="1"/>
          </p:cNvGraphicFramePr>
          <p:nvPr>
            <p:ph sz="quarter" idx="3"/>
          </p:nvPr>
        </p:nvGraphicFramePr>
        <p:xfrm>
          <a:off x="1981200" y="3325813"/>
          <a:ext cx="457200" cy="439737"/>
        </p:xfrm>
        <a:graphic>
          <a:graphicData uri="http://schemas.openxmlformats.org/presentationml/2006/ole">
            <p:oleObj spid="_x0000_s5122" name="Equation" r:id="rId3" imgW="279360" imgH="190440" progId="Equation.3">
              <p:embed/>
            </p:oleObj>
          </a:graphicData>
        </a:graphic>
      </p:graphicFrame>
      <p:graphicFrame>
        <p:nvGraphicFramePr>
          <p:cNvPr id="5123" name="Object 64"/>
          <p:cNvGraphicFramePr>
            <a:graphicFrameLocks noChangeAspect="1"/>
          </p:cNvGraphicFramePr>
          <p:nvPr/>
        </p:nvGraphicFramePr>
        <p:xfrm>
          <a:off x="1981200" y="4191000"/>
          <a:ext cx="457200" cy="381000"/>
        </p:xfrm>
        <a:graphic>
          <a:graphicData uri="http://schemas.openxmlformats.org/presentationml/2006/ole">
            <p:oleObj spid="_x0000_s5123" name="Equation" r:id="rId4" imgW="266400" imgH="190440" progId="Equation.3">
              <p:embed/>
            </p:oleObj>
          </a:graphicData>
        </a:graphic>
      </p:graphicFrame>
      <p:graphicFrame>
        <p:nvGraphicFramePr>
          <p:cNvPr id="5124" name="Object 65"/>
          <p:cNvGraphicFramePr>
            <a:graphicFrameLocks noChangeAspect="1"/>
          </p:cNvGraphicFramePr>
          <p:nvPr/>
        </p:nvGraphicFramePr>
        <p:xfrm>
          <a:off x="1981200" y="5029200"/>
          <a:ext cx="457200" cy="346075"/>
        </p:xfrm>
        <a:graphic>
          <a:graphicData uri="http://schemas.openxmlformats.org/presentationml/2006/ole">
            <p:oleObj spid="_x0000_s5124" name="Equation" r:id="rId5" imgW="253800" imgH="164880" progId="Equation.3">
              <p:embed/>
            </p:oleObj>
          </a:graphicData>
        </a:graphic>
      </p:graphicFrame>
      <p:graphicFrame>
        <p:nvGraphicFramePr>
          <p:cNvPr id="5125" name="Object 66"/>
          <p:cNvGraphicFramePr>
            <a:graphicFrameLocks noChangeAspect="1"/>
          </p:cNvGraphicFramePr>
          <p:nvPr/>
        </p:nvGraphicFramePr>
        <p:xfrm>
          <a:off x="1981200" y="5867400"/>
          <a:ext cx="457200" cy="381000"/>
        </p:xfrm>
        <a:graphic>
          <a:graphicData uri="http://schemas.openxmlformats.org/presentationml/2006/ole">
            <p:oleObj spid="_x0000_s5125" name="Equation" r:id="rId6" imgW="266400" imgH="190440" progId="Equation.3">
              <p:embed/>
            </p:oleObj>
          </a:graphicData>
        </a:graphic>
      </p:graphicFrame>
      <p:graphicFrame>
        <p:nvGraphicFramePr>
          <p:cNvPr id="5126" name="Object 67"/>
          <p:cNvGraphicFramePr>
            <a:graphicFrameLocks noChangeAspect="1"/>
          </p:cNvGraphicFramePr>
          <p:nvPr/>
        </p:nvGraphicFramePr>
        <p:xfrm>
          <a:off x="2895600" y="2514600"/>
          <a:ext cx="444500" cy="431800"/>
        </p:xfrm>
        <a:graphic>
          <a:graphicData uri="http://schemas.openxmlformats.org/presentationml/2006/ole">
            <p:oleObj spid="_x0000_s5126" name="Equation" r:id="rId7" imgW="291960" imgH="203040" progId="Equation.3">
              <p:embed/>
            </p:oleObj>
          </a:graphicData>
        </a:graphic>
      </p:graphicFrame>
      <p:graphicFrame>
        <p:nvGraphicFramePr>
          <p:cNvPr id="5127" name="Object 68"/>
          <p:cNvGraphicFramePr>
            <a:graphicFrameLocks noChangeAspect="1"/>
          </p:cNvGraphicFramePr>
          <p:nvPr/>
        </p:nvGraphicFramePr>
        <p:xfrm>
          <a:off x="3962400" y="2514600"/>
          <a:ext cx="457200" cy="431800"/>
        </p:xfrm>
        <a:graphic>
          <a:graphicData uri="http://schemas.openxmlformats.org/presentationml/2006/ole">
            <p:oleObj spid="_x0000_s5127" name="Equation" r:id="rId8" imgW="279360" imgH="203040" progId="Equation.3">
              <p:embed/>
            </p:oleObj>
          </a:graphicData>
        </a:graphic>
      </p:graphicFrame>
      <p:graphicFrame>
        <p:nvGraphicFramePr>
          <p:cNvPr id="5128" name="Object 69"/>
          <p:cNvGraphicFramePr>
            <a:graphicFrameLocks noChangeAspect="1"/>
          </p:cNvGraphicFramePr>
          <p:nvPr/>
        </p:nvGraphicFramePr>
        <p:xfrm>
          <a:off x="4953000" y="2514600"/>
          <a:ext cx="533400" cy="384175"/>
        </p:xfrm>
        <a:graphic>
          <a:graphicData uri="http://schemas.openxmlformats.org/presentationml/2006/ole">
            <p:oleObj spid="_x0000_s5128" name="Equation" r:id="rId9" imgW="253800" imgH="177480" progId="Equation.3">
              <p:embed/>
            </p:oleObj>
          </a:graphicData>
        </a:graphic>
      </p:graphicFrame>
      <p:graphicFrame>
        <p:nvGraphicFramePr>
          <p:cNvPr id="5129" name="Object 70"/>
          <p:cNvGraphicFramePr>
            <a:graphicFrameLocks noChangeAspect="1"/>
          </p:cNvGraphicFramePr>
          <p:nvPr/>
        </p:nvGraphicFramePr>
        <p:xfrm>
          <a:off x="5867400" y="2438400"/>
          <a:ext cx="457200" cy="457200"/>
        </p:xfrm>
        <a:graphic>
          <a:graphicData uri="http://schemas.openxmlformats.org/presentationml/2006/ole">
            <p:oleObj spid="_x0000_s5129" name="Equation" r:id="rId10" imgW="266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PEMBENTUKAN PETA KARNAUGH (7)</a:t>
            </a:r>
          </a:p>
        </p:txBody>
      </p:sp>
      <p:graphicFrame>
        <p:nvGraphicFramePr>
          <p:cNvPr id="48225" name="Group 97"/>
          <p:cNvGraphicFramePr>
            <a:graphicFrameLocks noGrp="1"/>
          </p:cNvGraphicFramePr>
          <p:nvPr>
            <p:ph sz="half" idx="2"/>
          </p:nvPr>
        </p:nvGraphicFramePr>
        <p:xfrm>
          <a:off x="2362200" y="1295400"/>
          <a:ext cx="4038600" cy="5181600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6450"/>
                <a:gridCol w="808038"/>
                <a:gridCol w="80803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5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374</TotalTime>
  <Words>733</Words>
  <Application>Microsoft Office PowerPoint</Application>
  <PresentationFormat>On-screen Show (4:3)</PresentationFormat>
  <Paragraphs>467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Balloons</vt:lpstr>
      <vt:lpstr>Equation</vt:lpstr>
      <vt:lpstr>PETA KARNAUGH K-Map</vt:lpstr>
      <vt:lpstr>PETA KARNAUGH</vt:lpstr>
      <vt:lpstr>PEMBENTUKAN PETA KARNAUGH</vt:lpstr>
      <vt:lpstr>PEMBENTUKAN PETA KARNAUGH (2)</vt:lpstr>
      <vt:lpstr>PEMBENTUKAN PETA KARNAUGH (3)</vt:lpstr>
      <vt:lpstr>PEMBENTUKAN PETA KARNAUGH (4)</vt:lpstr>
      <vt:lpstr>PEMBENTUKAN PETA KARNAUGH (5)</vt:lpstr>
      <vt:lpstr>PEMBENTUKAN PETA KARNAUGH (6)</vt:lpstr>
      <vt:lpstr>PEMBENTUKAN PETA KARNAUGH (7)</vt:lpstr>
      <vt:lpstr>PEMBENTUKAN PETA KARNAUGH (8)</vt:lpstr>
      <vt:lpstr>PAIR</vt:lpstr>
      <vt:lpstr>QUAD</vt:lpstr>
      <vt:lpstr>OCTET</vt:lpstr>
      <vt:lpstr>SIMPLIKASI KARNAUGH</vt:lpstr>
      <vt:lpstr>OVERLAP</vt:lpstr>
      <vt:lpstr>ROLLING</vt:lpstr>
      <vt:lpstr>REDUNDANT</vt:lpstr>
      <vt:lpstr>CONTOH SOAL 1</vt:lpstr>
      <vt:lpstr>CONTOH SOAL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MATEMATIKA</dc:title>
  <dc:creator>Ardanari</dc:creator>
  <cp:lastModifiedBy>Asus</cp:lastModifiedBy>
  <cp:revision>38</cp:revision>
  <dcterms:created xsi:type="dcterms:W3CDTF">2004-09-14T22:09:35Z</dcterms:created>
  <dcterms:modified xsi:type="dcterms:W3CDTF">2017-03-29T01:14:02Z</dcterms:modified>
</cp:coreProperties>
</file>