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6" r:id="rId8"/>
    <p:sldId id="267" r:id="rId9"/>
    <p:sldId id="268" r:id="rId10"/>
    <p:sldId id="269" r:id="rId11"/>
    <p:sldId id="270" r:id="rId12"/>
    <p:sldId id="262" r:id="rId13"/>
    <p:sldId id="263" r:id="rId14"/>
    <p:sldId id="265" r:id="rId15"/>
    <p:sldId id="264" r:id="rId1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0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8FC9DF61-236B-4C45-B046-004CD64C5C90}" type="datetimeFigureOut">
              <a:rPr lang="id-ID" smtClean="0"/>
              <a:t>18/03/2020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DD99E77-0270-4B02-87DB-0C6679B301EC}"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FC9DF61-236B-4C45-B046-004CD64C5C90}" type="datetimeFigureOut">
              <a:rPr lang="id-ID" smtClean="0"/>
              <a:t>18/03/2020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DD99E77-0270-4B02-87DB-0C6679B301EC}"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FC9DF61-236B-4C45-B046-004CD64C5C90}" type="datetimeFigureOut">
              <a:rPr lang="id-ID" smtClean="0"/>
              <a:t>18/03/2020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DD99E77-0270-4B02-87DB-0C6679B301EC}"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FC9DF61-236B-4C45-B046-004CD64C5C90}" type="datetimeFigureOut">
              <a:rPr lang="id-ID" smtClean="0"/>
              <a:t>18/03/2020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DD99E77-0270-4B02-87DB-0C6679B301EC}"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C9DF61-236B-4C45-B046-004CD64C5C90}" type="datetimeFigureOut">
              <a:rPr lang="id-ID" smtClean="0"/>
              <a:t>18/03/2020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DD99E77-0270-4B02-87DB-0C6679B301EC}"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8FC9DF61-236B-4C45-B046-004CD64C5C90}" type="datetimeFigureOut">
              <a:rPr lang="id-ID" smtClean="0"/>
              <a:t>18/03/2020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DD99E77-0270-4B02-87DB-0C6679B301EC}"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8FC9DF61-236B-4C45-B046-004CD64C5C90}" type="datetimeFigureOut">
              <a:rPr lang="id-ID" smtClean="0"/>
              <a:t>18/03/2020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5DD99E77-0270-4B02-87DB-0C6679B301EC}"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8FC9DF61-236B-4C45-B046-004CD64C5C90}" type="datetimeFigureOut">
              <a:rPr lang="id-ID" smtClean="0"/>
              <a:t>18/03/2020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5DD99E77-0270-4B02-87DB-0C6679B301EC}"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C9DF61-236B-4C45-B046-004CD64C5C90}" type="datetimeFigureOut">
              <a:rPr lang="id-ID" smtClean="0"/>
              <a:t>18/03/2020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5DD99E77-0270-4B02-87DB-0C6679B301EC}"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C9DF61-236B-4C45-B046-004CD64C5C90}" type="datetimeFigureOut">
              <a:rPr lang="id-ID" smtClean="0"/>
              <a:t>18/03/2020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DD99E77-0270-4B02-87DB-0C6679B301EC}"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C9DF61-236B-4C45-B046-004CD64C5C90}" type="datetimeFigureOut">
              <a:rPr lang="id-ID" smtClean="0"/>
              <a:t>18/03/2020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DD99E77-0270-4B02-87DB-0C6679B301EC}"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C9DF61-236B-4C45-B046-004CD64C5C90}" type="datetimeFigureOut">
              <a:rPr lang="id-ID" smtClean="0"/>
              <a:t>18/03/2020</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D99E77-0270-4B02-87DB-0C6679B301EC}"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b="1" dirty="0" err="1" smtClean="0"/>
              <a:t>Ilustrasi</a:t>
            </a:r>
            <a:r>
              <a:rPr lang="en-US" sz="8800" b="1" dirty="0" smtClean="0"/>
              <a:t> 2</a:t>
            </a:r>
            <a:endParaRPr lang="id-ID" sz="8800" b="1" dirty="0"/>
          </a:p>
        </p:txBody>
      </p:sp>
      <p:sp>
        <p:nvSpPr>
          <p:cNvPr id="3" name="Subtitle 2"/>
          <p:cNvSpPr>
            <a:spLocks noGrp="1"/>
          </p:cNvSpPr>
          <p:nvPr>
            <p:ph type="subTitle" idx="1"/>
          </p:nvPr>
        </p:nvSpPr>
        <p:spPr/>
        <p:txBody>
          <a:bodyPr/>
          <a:lstStyle/>
          <a:p>
            <a:r>
              <a:rPr lang="en-US" dirty="0" smtClean="0">
                <a:solidFill>
                  <a:srgbClr val="FFC000"/>
                </a:solidFill>
              </a:rPr>
              <a:t>#</a:t>
            </a:r>
            <a:r>
              <a:rPr lang="en-US" dirty="0" err="1" smtClean="0">
                <a:solidFill>
                  <a:srgbClr val="FFC000"/>
                </a:solidFill>
              </a:rPr>
              <a:t>Pertemuan</a:t>
            </a:r>
            <a:r>
              <a:rPr lang="en-US" dirty="0" smtClean="0">
                <a:solidFill>
                  <a:srgbClr val="FFC000"/>
                </a:solidFill>
              </a:rPr>
              <a:t> 2</a:t>
            </a:r>
            <a:endParaRPr lang="id-ID" dirty="0">
              <a:solidFill>
                <a:srgbClr val="FFC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70000" lnSpcReduction="20000"/>
          </a:bodyPr>
          <a:lstStyle/>
          <a:p>
            <a:pPr lvl="0" algn="ctr"/>
            <a:r>
              <a:rPr lang="id-ID" dirty="0" smtClean="0"/>
              <a:t>Anima adalah sisi feminin dari laki-laki, untuk menguasai proyeksi anima pria harus mengatasi hambatan intelektual, menyelidiki relung bawah sadar, dan menyadari sisi feminin kepribadian mereka sendiri. Jung percaya bahwa anima berasal dari pengalaman manusia dengan perempuan termasuk ibu, saudara perempuan dan lain-lain. </a:t>
            </a:r>
          </a:p>
          <a:p>
            <a:pPr lvl="0" algn="ctr"/>
            <a:r>
              <a:rPr lang="id-ID" dirty="0" smtClean="0"/>
              <a:t>Animus adalah sisi maskulin dari perempuan, animus adalah simbol dari pemikiran dan penalaran yang mampu mempengaruhi pemikiran perempuan. Animus berasal dari pengalaman dengan laki-laki termasuk ayah, saudara laki-laki, dan lain-lain.</a:t>
            </a:r>
          </a:p>
          <a:p>
            <a:pPr lvl="0" algn="ctr"/>
            <a:r>
              <a:rPr lang="id-ID" i="1" dirty="0" smtClean="0"/>
              <a:t>Great mother</a:t>
            </a:r>
            <a:r>
              <a:rPr lang="id-ID" dirty="0" smtClean="0"/>
              <a:t> (ibu yang hebat) adalah turunan dari animus dan anima. Setiap pria dan wanita memiliki arketipe ini. Arketipe ini memiliki konsep positif dan negatif, kekuatan sekaligus kehancuran, kesuburan dan kekuatan menghadirkan konsep kelahiran kembali (reinkarnasi).</a:t>
            </a:r>
          </a:p>
          <a:p>
            <a:pPr algn="ct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70000" lnSpcReduction="20000"/>
          </a:bodyPr>
          <a:lstStyle/>
          <a:p>
            <a:pPr lvl="0" algn="ctr"/>
            <a:r>
              <a:rPr lang="id-ID" i="1" dirty="0" smtClean="0"/>
              <a:t>Wise Old Man</a:t>
            </a:r>
            <a:r>
              <a:rPr lang="id-ID" dirty="0" smtClean="0"/>
              <a:t> juga merupakan turunan dari anima dan animus. merepresentasikan pola dasar kebijaksanaan dan makna, melambangkan pengetahuan yang sudah ada manusia dari misteri kehidupan. dipersonifikasikan dalam mimpi sebagai ayah, kakek, guru, filsuf, guru, dokter, atau imam.</a:t>
            </a:r>
          </a:p>
          <a:p>
            <a:pPr lvl="0" algn="ctr"/>
            <a:r>
              <a:rPr lang="id-ID" i="1" dirty="0" smtClean="0"/>
              <a:t>Heroes/</a:t>
            </a:r>
            <a:r>
              <a:rPr lang="id-ID" dirty="0" smtClean="0"/>
              <a:t>pahlawan adalah pola dasar yang diwakili dalam mitologi dan legenda sebagai orang kuat, kadang-kadang menjadi wakil Tuhan. Fana namun ideal, menurut Jung semua manusia memiliki potensi ini.</a:t>
            </a:r>
          </a:p>
          <a:p>
            <a:pPr lvl="0" algn="ctr"/>
            <a:r>
              <a:rPr lang="id-ID" i="1" dirty="0" smtClean="0"/>
              <a:t>The self, </a:t>
            </a:r>
            <a:r>
              <a:rPr lang="id-ID" dirty="0" smtClean="0"/>
              <a:t>yakni pola dasar pada setiap orang untuk menuju perubahan, dan kesempurnaan. Tillman (2011) membahasakannya dengan</a:t>
            </a:r>
            <a:r>
              <a:rPr lang="id-ID" i="1" dirty="0" smtClean="0"/>
              <a:t> the trickster</a:t>
            </a:r>
            <a:r>
              <a:rPr lang="id-ID" dirty="0" smtClean="0"/>
              <a:t>/penipu, dalam arti kata yang membawa perubahan, dalam hal ini penipu yang baik dapat berada di sisi baik atau sisi jahat, bisa mendukung dan bermanfaat merubah karakter utama untuk memilih sehingga jadi lebih baik.</a:t>
            </a:r>
          </a:p>
          <a:p>
            <a:pPr algn="ctr"/>
            <a:endParaRPr lang="id-ID"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Simbolisme</a:t>
            </a:r>
            <a:endParaRPr lang="id-ID" b="1" dirty="0"/>
          </a:p>
        </p:txBody>
      </p:sp>
      <p:sp>
        <p:nvSpPr>
          <p:cNvPr id="3" name="Content Placeholder 2"/>
          <p:cNvSpPr>
            <a:spLocks noGrp="1"/>
          </p:cNvSpPr>
          <p:nvPr>
            <p:ph idx="1"/>
          </p:nvPr>
        </p:nvSpPr>
        <p:spPr/>
        <p:txBody>
          <a:bodyPr/>
          <a:lstStyle/>
          <a:p>
            <a:pPr algn="ctr"/>
            <a:r>
              <a:rPr lang="en-US" dirty="0" err="1" smtClean="0"/>
              <a:t>Segala</a:t>
            </a:r>
            <a:r>
              <a:rPr lang="en-US" dirty="0" smtClean="0"/>
              <a:t> </a:t>
            </a:r>
            <a:r>
              <a:rPr lang="en-US" dirty="0" err="1" smtClean="0"/>
              <a:t>properti</a:t>
            </a:r>
            <a:r>
              <a:rPr lang="en-US" dirty="0" smtClean="0"/>
              <a:t>, </a:t>
            </a:r>
            <a:r>
              <a:rPr lang="en-US" dirty="0" err="1" smtClean="0"/>
              <a:t>simbol-simbol</a:t>
            </a:r>
            <a:r>
              <a:rPr lang="en-US" dirty="0" smtClean="0"/>
              <a:t> </a:t>
            </a:r>
            <a:r>
              <a:rPr lang="en-US" dirty="0" err="1" smtClean="0"/>
              <a:t>atau</a:t>
            </a:r>
            <a:r>
              <a:rPr lang="en-US" dirty="0" smtClean="0"/>
              <a:t> </a:t>
            </a:r>
            <a:r>
              <a:rPr lang="en-US" dirty="0" err="1" smtClean="0"/>
              <a:t>perwakilan</a:t>
            </a:r>
            <a:r>
              <a:rPr lang="en-US" dirty="0" smtClean="0"/>
              <a:t>, </a:t>
            </a:r>
            <a:r>
              <a:rPr lang="en-US" dirty="0" err="1" smtClean="0"/>
              <a:t>entitas</a:t>
            </a:r>
            <a:r>
              <a:rPr lang="en-US" dirty="0" smtClean="0"/>
              <a:t> visual yang </a:t>
            </a:r>
            <a:r>
              <a:rPr lang="en-US" dirty="0" err="1" smtClean="0"/>
              <a:t>mengarahkan</a:t>
            </a:r>
            <a:r>
              <a:rPr lang="en-US" dirty="0" smtClean="0"/>
              <a:t> </a:t>
            </a:r>
            <a:r>
              <a:rPr lang="en-US" dirty="0" err="1" smtClean="0"/>
              <a:t>tokoh</a:t>
            </a:r>
            <a:r>
              <a:rPr lang="en-US" dirty="0" smtClean="0"/>
              <a:t> </a:t>
            </a:r>
            <a:r>
              <a:rPr lang="en-US" dirty="0" err="1" smtClean="0"/>
              <a:t>pada</a:t>
            </a:r>
            <a:r>
              <a:rPr lang="en-US" dirty="0" smtClean="0"/>
              <a:t> </a:t>
            </a:r>
            <a:r>
              <a:rPr lang="en-US" dirty="0" err="1" smtClean="0"/>
              <a:t>karakter</a:t>
            </a:r>
            <a:r>
              <a:rPr lang="en-US" dirty="0" smtClean="0"/>
              <a:t> </a:t>
            </a:r>
            <a:r>
              <a:rPr lang="en-US" dirty="0" err="1" smtClean="0"/>
              <a:t>tertentu</a:t>
            </a:r>
            <a:endParaRPr lang="en-US" dirty="0" smtClean="0"/>
          </a:p>
          <a:p>
            <a:pPr algn="ctr"/>
            <a:endParaRPr lang="en-US" dirty="0" smtClean="0"/>
          </a:p>
          <a:p>
            <a:pPr algn="ctr"/>
            <a:r>
              <a:rPr lang="en-US" dirty="0" err="1" smtClean="0"/>
              <a:t>Meliputi</a:t>
            </a:r>
            <a:r>
              <a:rPr lang="en-US" dirty="0" smtClean="0"/>
              <a:t> fashion-</a:t>
            </a:r>
            <a:r>
              <a:rPr lang="en-US" dirty="0" err="1" smtClean="0"/>
              <a:t>pakaian</a:t>
            </a:r>
            <a:r>
              <a:rPr lang="en-US" dirty="0" smtClean="0"/>
              <a:t>-</a:t>
            </a:r>
            <a:r>
              <a:rPr lang="en-US" dirty="0" err="1" smtClean="0"/>
              <a:t>properti</a:t>
            </a:r>
            <a:r>
              <a:rPr lang="en-US" dirty="0" smtClean="0"/>
              <a:t>-</a:t>
            </a:r>
            <a:r>
              <a:rPr lang="en-US" dirty="0" err="1" smtClean="0"/>
              <a:t>gestur</a:t>
            </a:r>
            <a:r>
              <a:rPr lang="en-US" dirty="0" smtClean="0"/>
              <a:t> </a:t>
            </a:r>
            <a:r>
              <a:rPr lang="en-US" dirty="0" err="1" smtClean="0"/>
              <a:t>dan</a:t>
            </a:r>
            <a:r>
              <a:rPr lang="en-US" dirty="0" smtClean="0"/>
              <a:t> </a:t>
            </a:r>
            <a:r>
              <a:rPr lang="en-US" dirty="0" err="1" smtClean="0"/>
              <a:t>postur</a:t>
            </a:r>
            <a:r>
              <a:rPr lang="en-US" dirty="0" smtClean="0"/>
              <a:t> </a:t>
            </a:r>
            <a:r>
              <a:rPr lang="en-US" dirty="0" err="1" smtClean="0"/>
              <a:t>dll</a:t>
            </a:r>
            <a:r>
              <a:rPr lang="en-US" dirty="0"/>
              <a:t>.</a:t>
            </a:r>
            <a:endParaRPr lang="en-US" dirty="0" smtClean="0"/>
          </a:p>
          <a:p>
            <a:pPr algn="ctr">
              <a:buNone/>
            </a:pPr>
            <a:endParaRPr lang="id-ID"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Setting/Background</a:t>
            </a:r>
            <a:endParaRPr lang="id-ID" b="1" dirty="0"/>
          </a:p>
        </p:txBody>
      </p:sp>
      <p:sp>
        <p:nvSpPr>
          <p:cNvPr id="3" name="Content Placeholder 2"/>
          <p:cNvSpPr>
            <a:spLocks noGrp="1"/>
          </p:cNvSpPr>
          <p:nvPr>
            <p:ph idx="1"/>
          </p:nvPr>
        </p:nvSpPr>
        <p:spPr/>
        <p:txBody>
          <a:bodyPr/>
          <a:lstStyle/>
          <a:p>
            <a:pPr algn="ctr"/>
            <a:r>
              <a:rPr lang="en-US" dirty="0" err="1" smtClean="0"/>
              <a:t>Tempat</a:t>
            </a:r>
            <a:r>
              <a:rPr lang="en-US" dirty="0" smtClean="0"/>
              <a:t>:</a:t>
            </a:r>
          </a:p>
          <a:p>
            <a:pPr algn="ctr">
              <a:buNone/>
            </a:pPr>
            <a:r>
              <a:rPr lang="en-US" dirty="0" err="1" smtClean="0"/>
              <a:t>Geografis</a:t>
            </a:r>
            <a:r>
              <a:rPr lang="en-US" dirty="0" smtClean="0"/>
              <a:t>, </a:t>
            </a:r>
            <a:r>
              <a:rPr lang="en-US" dirty="0" err="1" smtClean="0"/>
              <a:t>demografis</a:t>
            </a:r>
            <a:r>
              <a:rPr lang="en-US" dirty="0" smtClean="0"/>
              <a:t>, </a:t>
            </a:r>
            <a:r>
              <a:rPr lang="en-US" dirty="0" err="1" smtClean="0"/>
              <a:t>fisiografis</a:t>
            </a:r>
            <a:endParaRPr lang="en-US" dirty="0" smtClean="0"/>
          </a:p>
          <a:p>
            <a:pPr algn="ctr"/>
            <a:r>
              <a:rPr lang="en-US" dirty="0" err="1" smtClean="0"/>
              <a:t>Waktu</a:t>
            </a:r>
            <a:r>
              <a:rPr lang="en-US" dirty="0" smtClean="0"/>
              <a:t>: </a:t>
            </a:r>
          </a:p>
          <a:p>
            <a:pPr algn="ctr">
              <a:buNone/>
            </a:pPr>
            <a:r>
              <a:rPr lang="en-US" dirty="0" err="1" smtClean="0"/>
              <a:t>Zaman-abad-dekade-tahun-bulan-hari</a:t>
            </a:r>
            <a:endParaRPr lang="en-US" dirty="0" smtClean="0"/>
          </a:p>
          <a:p>
            <a:pPr algn="ctr">
              <a:buNone/>
            </a:pPr>
            <a:r>
              <a:rPr lang="en-US" dirty="0" smtClean="0"/>
              <a:t>(zeitgeist-</a:t>
            </a:r>
            <a:r>
              <a:rPr lang="en-US" dirty="0" err="1" smtClean="0"/>
              <a:t>zaman</a:t>
            </a:r>
            <a:r>
              <a:rPr lang="en-US" dirty="0" smtClean="0"/>
              <a:t>-</a:t>
            </a:r>
            <a:r>
              <a:rPr lang="en-US" dirty="0" err="1" smtClean="0"/>
              <a:t>siang</a:t>
            </a:r>
            <a:r>
              <a:rPr lang="en-US" dirty="0" smtClean="0"/>
              <a:t>-</a:t>
            </a:r>
            <a:r>
              <a:rPr lang="en-US" dirty="0" err="1" smtClean="0"/>
              <a:t>pagi</a:t>
            </a:r>
            <a:r>
              <a:rPr lang="en-US" dirty="0" smtClean="0"/>
              <a:t>-</a:t>
            </a:r>
            <a:r>
              <a:rPr lang="en-US" dirty="0" err="1" smtClean="0"/>
              <a:t>malam</a:t>
            </a:r>
            <a:r>
              <a:rPr lang="en-US" dirty="0" smtClean="0"/>
              <a:t>)</a:t>
            </a:r>
          </a:p>
          <a:p>
            <a:pPr algn="ctr"/>
            <a:r>
              <a:rPr lang="en-US" dirty="0" err="1" smtClean="0"/>
              <a:t>Sosial</a:t>
            </a:r>
            <a:r>
              <a:rPr lang="en-US" dirty="0" smtClean="0"/>
              <a:t>: </a:t>
            </a:r>
          </a:p>
          <a:p>
            <a:pPr algn="ctr">
              <a:buNone/>
            </a:pPr>
            <a:r>
              <a:rPr lang="en-US" dirty="0" err="1" smtClean="0"/>
              <a:t>Interaksi</a:t>
            </a:r>
            <a:r>
              <a:rPr lang="en-US" dirty="0" smtClean="0"/>
              <a:t> </a:t>
            </a:r>
            <a:r>
              <a:rPr lang="en-US" dirty="0" err="1" smtClean="0"/>
              <a:t>sosial-budaya</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229600" cy="1143000"/>
          </a:xfrm>
        </p:spPr>
        <p:txBody>
          <a:bodyPr/>
          <a:lstStyle/>
          <a:p>
            <a:r>
              <a:rPr lang="en-US" b="1" dirty="0" smtClean="0"/>
              <a:t>Setting</a:t>
            </a:r>
            <a:endParaRPr lang="id-ID" b="1" dirty="0"/>
          </a:p>
        </p:txBody>
      </p:sp>
      <p:sp>
        <p:nvSpPr>
          <p:cNvPr id="3" name="Content Placeholder 2"/>
          <p:cNvSpPr>
            <a:spLocks noGrp="1"/>
          </p:cNvSpPr>
          <p:nvPr>
            <p:ph idx="1"/>
          </p:nvPr>
        </p:nvSpPr>
        <p:spPr/>
        <p:txBody>
          <a:bodyPr/>
          <a:lstStyle/>
          <a:p>
            <a:pPr algn="ctr"/>
            <a:endParaRPr lang="en-US" dirty="0" smtClean="0"/>
          </a:p>
          <a:p>
            <a:pPr algn="ctr"/>
            <a:r>
              <a:rPr lang="en-US" dirty="0" smtClean="0"/>
              <a:t>Fore ground</a:t>
            </a:r>
          </a:p>
          <a:p>
            <a:pPr algn="ctr"/>
            <a:r>
              <a:rPr lang="en-US" dirty="0" err="1" smtClean="0"/>
              <a:t>Midleground</a:t>
            </a:r>
            <a:endParaRPr lang="en-US" dirty="0" smtClean="0"/>
          </a:p>
          <a:p>
            <a:pPr algn="ctr"/>
            <a:r>
              <a:rPr lang="en-US" dirty="0" smtClean="0"/>
              <a:t>Background</a:t>
            </a:r>
            <a:endParaRPr lang="id-ID"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Next Step</a:t>
            </a:r>
            <a:endParaRPr lang="id-ID" b="1" dirty="0"/>
          </a:p>
        </p:txBody>
      </p:sp>
      <p:sp>
        <p:nvSpPr>
          <p:cNvPr id="3" name="Content Placeholder 2"/>
          <p:cNvSpPr>
            <a:spLocks noGrp="1"/>
          </p:cNvSpPr>
          <p:nvPr>
            <p:ph idx="1"/>
          </p:nvPr>
        </p:nvSpPr>
        <p:spPr/>
        <p:txBody>
          <a:bodyPr/>
          <a:lstStyle/>
          <a:p>
            <a:pPr algn="ctr"/>
            <a:r>
              <a:rPr lang="en-US" dirty="0" err="1" smtClean="0"/>
              <a:t>Cari</a:t>
            </a:r>
            <a:r>
              <a:rPr lang="en-US" dirty="0" smtClean="0"/>
              <a:t> </a:t>
            </a:r>
            <a:r>
              <a:rPr lang="en-US" dirty="0" err="1" smtClean="0"/>
              <a:t>referensi</a:t>
            </a:r>
            <a:r>
              <a:rPr lang="en-US" dirty="0" smtClean="0"/>
              <a:t> visual yang </a:t>
            </a:r>
            <a:r>
              <a:rPr lang="en-US" dirty="0" err="1" smtClean="0"/>
              <a:t>berkaitan</a:t>
            </a:r>
            <a:r>
              <a:rPr lang="en-US" dirty="0" smtClean="0"/>
              <a:t> </a:t>
            </a:r>
            <a:r>
              <a:rPr lang="en-US" dirty="0" err="1" smtClean="0"/>
              <a:t>dengan</a:t>
            </a:r>
            <a:r>
              <a:rPr lang="en-US" dirty="0"/>
              <a:t> </a:t>
            </a:r>
            <a:r>
              <a:rPr lang="en-US" i="1" dirty="0" smtClean="0"/>
              <a:t>mind mapping </a:t>
            </a:r>
            <a:r>
              <a:rPr lang="en-US" dirty="0" err="1" smtClean="0"/>
              <a:t>tersebut</a:t>
            </a:r>
            <a:r>
              <a:rPr lang="en-US" dirty="0" smtClean="0"/>
              <a:t> </a:t>
            </a:r>
            <a:r>
              <a:rPr lang="en-US" dirty="0" err="1" smtClean="0"/>
              <a:t>di</a:t>
            </a:r>
            <a:r>
              <a:rPr lang="en-US" dirty="0" smtClean="0"/>
              <a:t> </a:t>
            </a:r>
            <a:r>
              <a:rPr lang="en-US" dirty="0" err="1" smtClean="0"/>
              <a:t>atas</a:t>
            </a:r>
            <a:endParaRPr lang="en-US" dirty="0" smtClean="0"/>
          </a:p>
          <a:p>
            <a:pPr algn="ctr"/>
            <a:endParaRPr lang="en-US" dirty="0"/>
          </a:p>
          <a:p>
            <a:pPr algn="ctr"/>
            <a:r>
              <a:rPr lang="en-US" dirty="0" err="1" smtClean="0"/>
              <a:t>Buat</a:t>
            </a:r>
            <a:r>
              <a:rPr lang="en-US" dirty="0" smtClean="0"/>
              <a:t> 5 </a:t>
            </a:r>
            <a:r>
              <a:rPr lang="en-US" dirty="0" err="1" smtClean="0"/>
              <a:t>sketsa</a:t>
            </a:r>
            <a:endParaRPr lang="en-US" dirty="0" smtClean="0"/>
          </a:p>
          <a:p>
            <a:pPr algn="ctr"/>
            <a:endParaRPr lang="en-US" dirty="0" smtClean="0"/>
          </a:p>
          <a:p>
            <a:pPr algn="ctr"/>
            <a:r>
              <a:rPr lang="en-US" dirty="0" err="1" smtClean="0"/>
              <a:t>Pertimbangkan</a:t>
            </a:r>
            <a:r>
              <a:rPr lang="en-US" dirty="0" smtClean="0"/>
              <a:t> angle, </a:t>
            </a:r>
            <a:r>
              <a:rPr lang="en-US" dirty="0" err="1" smtClean="0"/>
              <a:t>gambar</a:t>
            </a:r>
            <a:r>
              <a:rPr lang="en-US" dirty="0" smtClean="0"/>
              <a:t>, gestalt, vocal point/point of interest, decisive moment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lgn="ctr"/>
            <a:r>
              <a:rPr lang="en-US" sz="6000" b="1" dirty="0" err="1" smtClean="0"/>
              <a:t>Dapat</a:t>
            </a:r>
            <a:r>
              <a:rPr lang="en-US" sz="6000" b="1" dirty="0" smtClean="0"/>
              <a:t> </a:t>
            </a:r>
            <a:r>
              <a:rPr lang="en-US" sz="6000" b="1" dirty="0" err="1" smtClean="0"/>
              <a:t>Novelnya</a:t>
            </a:r>
            <a:r>
              <a:rPr lang="en-US" sz="6000" b="1" dirty="0" smtClean="0"/>
              <a:t>?</a:t>
            </a:r>
          </a:p>
          <a:p>
            <a:pPr algn="ctr">
              <a:buNone/>
            </a:pPr>
            <a:endParaRPr lang="en-US" sz="6000" b="1" dirty="0" smtClean="0"/>
          </a:p>
          <a:p>
            <a:pPr algn="ctr"/>
            <a:r>
              <a:rPr lang="en-US" sz="6000" b="1" dirty="0" err="1" smtClean="0"/>
              <a:t>Sudah</a:t>
            </a:r>
            <a:r>
              <a:rPr lang="en-US" sz="6000" b="1" dirty="0" smtClean="0"/>
              <a:t> </a:t>
            </a:r>
            <a:r>
              <a:rPr lang="en-US" sz="6000" b="1" dirty="0" err="1" smtClean="0"/>
              <a:t>di</a:t>
            </a:r>
            <a:r>
              <a:rPr lang="en-US" sz="6000" b="1" dirty="0" smtClean="0"/>
              <a:t> Baca?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ctr"/>
            <a:r>
              <a:rPr lang="en-US" sz="4800" b="1" dirty="0" err="1" smtClean="0"/>
              <a:t>Kalau</a:t>
            </a:r>
            <a:r>
              <a:rPr lang="en-US" sz="4800" b="1" dirty="0" smtClean="0"/>
              <a:t> </a:t>
            </a:r>
            <a:r>
              <a:rPr lang="en-US" sz="4800" b="1" dirty="0" err="1" smtClean="0"/>
              <a:t>sudah</a:t>
            </a:r>
            <a:r>
              <a:rPr lang="en-US" sz="4800" b="1" dirty="0" smtClean="0"/>
              <a:t> </a:t>
            </a:r>
            <a:r>
              <a:rPr lang="en-US" sz="4800" b="1" dirty="0" err="1" smtClean="0"/>
              <a:t>di</a:t>
            </a:r>
            <a:r>
              <a:rPr lang="en-US" sz="4800" b="1" dirty="0" smtClean="0"/>
              <a:t> </a:t>
            </a:r>
            <a:r>
              <a:rPr lang="en-US" sz="4800" b="1" dirty="0" err="1" smtClean="0"/>
              <a:t>baca</a:t>
            </a:r>
            <a:r>
              <a:rPr lang="en-US" sz="4800" b="1" dirty="0" smtClean="0"/>
              <a:t>,</a:t>
            </a:r>
          </a:p>
          <a:p>
            <a:pPr algn="ctr"/>
            <a:endParaRPr lang="en-US" sz="3600" b="1" dirty="0" smtClean="0"/>
          </a:p>
          <a:p>
            <a:pPr algn="ctr"/>
            <a:r>
              <a:rPr lang="en-US" sz="3600" dirty="0" err="1" smtClean="0"/>
              <a:t>Silakan</a:t>
            </a:r>
            <a:r>
              <a:rPr lang="en-US" sz="3600" dirty="0" smtClean="0"/>
              <a:t> </a:t>
            </a:r>
            <a:r>
              <a:rPr lang="en-US" sz="3600" dirty="0" err="1" smtClean="0"/>
              <a:t>pilih</a:t>
            </a:r>
            <a:r>
              <a:rPr lang="en-US" sz="3600" dirty="0" smtClean="0"/>
              <a:t> 5 </a:t>
            </a:r>
            <a:r>
              <a:rPr lang="en-US" sz="3600" dirty="0" err="1" smtClean="0"/>
              <a:t>adegan</a:t>
            </a:r>
            <a:r>
              <a:rPr lang="en-US" sz="3600" dirty="0" smtClean="0"/>
              <a:t> </a:t>
            </a:r>
            <a:r>
              <a:rPr lang="en-US" sz="3600" dirty="0" err="1" smtClean="0"/>
              <a:t>dari</a:t>
            </a:r>
            <a:r>
              <a:rPr lang="en-US" sz="3600" dirty="0"/>
              <a:t> </a:t>
            </a:r>
            <a:r>
              <a:rPr lang="en-US" sz="3600" dirty="0" err="1" smtClean="0"/>
              <a:t>potongan</a:t>
            </a:r>
            <a:r>
              <a:rPr lang="en-US" sz="3600" dirty="0" smtClean="0"/>
              <a:t> </a:t>
            </a:r>
            <a:r>
              <a:rPr lang="en-US" sz="3600" dirty="0" err="1" smtClean="0"/>
              <a:t>cerita</a:t>
            </a:r>
            <a:r>
              <a:rPr lang="en-US" sz="3600" dirty="0" smtClean="0"/>
              <a:t> yang </a:t>
            </a:r>
            <a:r>
              <a:rPr lang="en-US" sz="3600" dirty="0" err="1" smtClean="0"/>
              <a:t>menurut</a:t>
            </a:r>
            <a:r>
              <a:rPr lang="en-US" sz="3600" dirty="0" smtClean="0"/>
              <a:t> </a:t>
            </a:r>
            <a:r>
              <a:rPr lang="en-US" sz="3600" dirty="0" err="1" smtClean="0"/>
              <a:t>Anda</a:t>
            </a:r>
            <a:r>
              <a:rPr lang="en-US" sz="3600" dirty="0" smtClean="0"/>
              <a:t> </a:t>
            </a:r>
            <a:r>
              <a:rPr lang="en-US" sz="3600" dirty="0" err="1" smtClean="0"/>
              <a:t>menarik</a:t>
            </a:r>
            <a:r>
              <a:rPr lang="en-US" sz="3600" dirty="0" smtClean="0"/>
              <a:t> </a:t>
            </a:r>
            <a:r>
              <a:rPr lang="en-US" sz="3600" dirty="0" err="1" smtClean="0"/>
              <a:t>untuk</a:t>
            </a:r>
            <a:r>
              <a:rPr lang="en-US" sz="3600" dirty="0" smtClean="0"/>
              <a:t> </a:t>
            </a:r>
            <a:r>
              <a:rPr lang="en-US" sz="3600" dirty="0" err="1" smtClean="0"/>
              <a:t>di</a:t>
            </a:r>
            <a:r>
              <a:rPr lang="en-US" sz="3600" dirty="0" smtClean="0"/>
              <a:t> </a:t>
            </a:r>
            <a:r>
              <a:rPr lang="en-US" sz="3600" dirty="0" err="1" smtClean="0"/>
              <a:t>visualkan</a:t>
            </a:r>
            <a:endParaRPr lang="en-US" sz="3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err="1" smtClean="0"/>
              <a:t>Pilihan</a:t>
            </a:r>
            <a:r>
              <a:rPr lang="en-US" sz="6000" b="1" dirty="0" smtClean="0"/>
              <a:t> </a:t>
            </a:r>
            <a:r>
              <a:rPr lang="en-US" sz="6000" b="1" dirty="0" err="1" smtClean="0"/>
              <a:t>Berdasar</a:t>
            </a:r>
            <a:r>
              <a:rPr lang="en-US" sz="6000" b="1" dirty="0" smtClean="0"/>
              <a:t> </a:t>
            </a:r>
            <a:r>
              <a:rPr lang="en-US" sz="6000" b="1" dirty="0" err="1" smtClean="0"/>
              <a:t>Plotnya</a:t>
            </a:r>
            <a:endParaRPr lang="id-ID" dirty="0"/>
          </a:p>
        </p:txBody>
      </p:sp>
      <p:sp>
        <p:nvSpPr>
          <p:cNvPr id="3" name="Content Placeholder 2"/>
          <p:cNvSpPr>
            <a:spLocks noGrp="1"/>
          </p:cNvSpPr>
          <p:nvPr>
            <p:ph idx="1"/>
          </p:nvPr>
        </p:nvSpPr>
        <p:spPr/>
        <p:txBody>
          <a:bodyPr>
            <a:normAutofit/>
          </a:bodyPr>
          <a:lstStyle/>
          <a:p>
            <a:pPr algn="ctr"/>
            <a:endParaRPr lang="en-US" dirty="0" smtClean="0"/>
          </a:p>
          <a:p>
            <a:pPr algn="ctr"/>
            <a:r>
              <a:rPr lang="en-US" dirty="0" err="1" smtClean="0"/>
              <a:t>Perkenalan</a:t>
            </a:r>
            <a:r>
              <a:rPr lang="en-US" dirty="0" smtClean="0"/>
              <a:t> </a:t>
            </a:r>
            <a:r>
              <a:rPr lang="en-US" dirty="0" err="1" smtClean="0"/>
              <a:t>Cerita</a:t>
            </a:r>
            <a:endParaRPr lang="en-US" dirty="0" smtClean="0"/>
          </a:p>
          <a:p>
            <a:pPr algn="ctr"/>
            <a:r>
              <a:rPr lang="en-US" dirty="0" err="1" smtClean="0"/>
              <a:t>Pengenalan</a:t>
            </a:r>
            <a:r>
              <a:rPr lang="en-US" dirty="0" smtClean="0"/>
              <a:t> </a:t>
            </a:r>
            <a:r>
              <a:rPr lang="en-US" dirty="0" err="1" smtClean="0"/>
              <a:t>Masalah</a:t>
            </a:r>
            <a:endParaRPr lang="en-US" dirty="0" smtClean="0"/>
          </a:p>
          <a:p>
            <a:pPr algn="ctr"/>
            <a:r>
              <a:rPr lang="en-US" dirty="0" err="1" smtClean="0"/>
              <a:t>Klimaks</a:t>
            </a:r>
            <a:endParaRPr lang="en-US" dirty="0" smtClean="0"/>
          </a:p>
          <a:p>
            <a:pPr algn="ctr"/>
            <a:r>
              <a:rPr lang="en-US" dirty="0" smtClean="0"/>
              <a:t>Anti </a:t>
            </a:r>
            <a:r>
              <a:rPr lang="en-US" dirty="0" err="1" smtClean="0"/>
              <a:t>Klimaks</a:t>
            </a:r>
            <a:endParaRPr lang="en-US" dirty="0" smtClean="0"/>
          </a:p>
          <a:p>
            <a:pPr algn="ctr"/>
            <a:r>
              <a:rPr lang="en-US" dirty="0" err="1" smtClean="0"/>
              <a:t>Penyelesaian</a:t>
            </a:r>
            <a:endParaRPr lang="id-ID"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ctr"/>
            <a:r>
              <a:rPr lang="en-US" dirty="0" err="1" smtClean="0"/>
              <a:t>Tulis</a:t>
            </a:r>
            <a:r>
              <a:rPr lang="en-US" dirty="0" smtClean="0"/>
              <a:t> </a:t>
            </a:r>
            <a:r>
              <a:rPr lang="en-US" dirty="0" err="1" smtClean="0"/>
              <a:t>kembali</a:t>
            </a:r>
            <a:r>
              <a:rPr lang="en-US" dirty="0" smtClean="0"/>
              <a:t> </a:t>
            </a:r>
            <a:r>
              <a:rPr lang="en-US" dirty="0" err="1" smtClean="0"/>
              <a:t>dalam</a:t>
            </a:r>
            <a:r>
              <a:rPr lang="en-US" dirty="0" smtClean="0"/>
              <a:t> </a:t>
            </a:r>
            <a:r>
              <a:rPr lang="en-US" dirty="0" err="1" smtClean="0"/>
              <a:t>selembar</a:t>
            </a:r>
            <a:r>
              <a:rPr lang="en-US" dirty="0" smtClean="0"/>
              <a:t> </a:t>
            </a:r>
            <a:r>
              <a:rPr lang="en-US" dirty="0" err="1" smtClean="0"/>
              <a:t>kertas</a:t>
            </a:r>
            <a:r>
              <a:rPr lang="en-US" dirty="0" smtClean="0"/>
              <a:t> </a:t>
            </a:r>
            <a:r>
              <a:rPr lang="en-US" dirty="0" err="1" smtClean="0"/>
              <a:t>adegan</a:t>
            </a:r>
            <a:r>
              <a:rPr lang="en-US" dirty="0" smtClean="0"/>
              <a:t> </a:t>
            </a:r>
            <a:r>
              <a:rPr lang="en-US" dirty="0" err="1" smtClean="0"/>
              <a:t>terpilih</a:t>
            </a:r>
            <a:r>
              <a:rPr lang="en-US" dirty="0" smtClean="0"/>
              <a:t> </a:t>
            </a:r>
            <a:r>
              <a:rPr lang="en-US" dirty="0" err="1" smtClean="0"/>
              <a:t>tersebut</a:t>
            </a:r>
            <a:r>
              <a:rPr lang="en-US" dirty="0" smtClean="0"/>
              <a:t>.</a:t>
            </a:r>
          </a:p>
          <a:p>
            <a:pPr algn="ctr">
              <a:buNone/>
            </a:pPr>
            <a:endParaRPr lang="en-US" dirty="0" smtClean="0"/>
          </a:p>
          <a:p>
            <a:pPr algn="ctr"/>
            <a:r>
              <a:rPr lang="en-US" dirty="0" err="1" smtClean="0"/>
              <a:t>Buat</a:t>
            </a:r>
            <a:r>
              <a:rPr lang="en-US" dirty="0" smtClean="0"/>
              <a:t> </a:t>
            </a:r>
            <a:r>
              <a:rPr lang="en-US" dirty="0" err="1" smtClean="0"/>
              <a:t>dalam</a:t>
            </a:r>
            <a:r>
              <a:rPr lang="en-US" dirty="0" smtClean="0"/>
              <a:t> </a:t>
            </a:r>
            <a:r>
              <a:rPr lang="en-US" dirty="0" err="1" smtClean="0"/>
              <a:t>bentuk</a:t>
            </a:r>
            <a:r>
              <a:rPr lang="en-US" dirty="0" smtClean="0"/>
              <a:t> mind mapping </a:t>
            </a:r>
            <a:r>
              <a:rPr lang="en-US" dirty="0" err="1" smtClean="0"/>
              <a:t>unsur</a:t>
            </a:r>
            <a:r>
              <a:rPr lang="en-US" dirty="0" smtClean="0"/>
              <a:t> </a:t>
            </a:r>
            <a:r>
              <a:rPr lang="en-US" dirty="0" err="1" smtClean="0"/>
              <a:t>sastra</a:t>
            </a:r>
            <a:r>
              <a:rPr lang="en-US" dirty="0" smtClean="0"/>
              <a:t> </a:t>
            </a:r>
            <a:r>
              <a:rPr lang="en-US" dirty="0" err="1" smtClean="0"/>
              <a:t>pendukung</a:t>
            </a:r>
            <a:r>
              <a:rPr lang="en-US" dirty="0" smtClean="0"/>
              <a:t> </a:t>
            </a:r>
            <a:r>
              <a:rPr lang="en-US" dirty="0" err="1" smtClean="0"/>
              <a:t>adegan</a:t>
            </a:r>
            <a:r>
              <a:rPr lang="en-US" dirty="0" smtClean="0"/>
              <a:t> </a:t>
            </a:r>
            <a:r>
              <a:rPr lang="en-US" dirty="0" err="1" smtClean="0"/>
              <a:t>tersebut</a:t>
            </a:r>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Unsur</a:t>
            </a:r>
            <a:r>
              <a:rPr lang="en-US" b="1" dirty="0" smtClean="0"/>
              <a:t> </a:t>
            </a:r>
            <a:r>
              <a:rPr lang="en-US" b="1" dirty="0" err="1" smtClean="0"/>
              <a:t>Sastra</a:t>
            </a:r>
            <a:r>
              <a:rPr lang="en-US" b="1" dirty="0" smtClean="0"/>
              <a:t> yang </a:t>
            </a:r>
            <a:r>
              <a:rPr lang="en-US" b="1" dirty="0" err="1" smtClean="0"/>
              <a:t>Dipertimbangkan</a:t>
            </a:r>
            <a:endParaRPr lang="id-ID" b="1" dirty="0"/>
          </a:p>
        </p:txBody>
      </p:sp>
      <p:sp>
        <p:nvSpPr>
          <p:cNvPr id="3" name="Content Placeholder 2"/>
          <p:cNvSpPr>
            <a:spLocks noGrp="1"/>
          </p:cNvSpPr>
          <p:nvPr>
            <p:ph idx="1"/>
          </p:nvPr>
        </p:nvSpPr>
        <p:spPr/>
        <p:txBody>
          <a:bodyPr>
            <a:normAutofit fontScale="92500" lnSpcReduction="20000"/>
          </a:bodyPr>
          <a:lstStyle/>
          <a:p>
            <a:pPr algn="ctr"/>
            <a:r>
              <a:rPr lang="en-US" dirty="0" err="1" smtClean="0"/>
              <a:t>Tokoh</a:t>
            </a:r>
            <a:r>
              <a:rPr lang="en-US" dirty="0" smtClean="0"/>
              <a:t> </a:t>
            </a:r>
            <a:r>
              <a:rPr lang="en-US" dirty="0" err="1" smtClean="0"/>
              <a:t>dan</a:t>
            </a:r>
            <a:r>
              <a:rPr lang="en-US" dirty="0" smtClean="0"/>
              <a:t> </a:t>
            </a:r>
            <a:r>
              <a:rPr lang="en-US" dirty="0" err="1" smtClean="0"/>
              <a:t>Penokohan</a:t>
            </a:r>
            <a:endParaRPr lang="en-US" dirty="0" smtClean="0"/>
          </a:p>
          <a:p>
            <a:pPr algn="ctr"/>
            <a:r>
              <a:rPr lang="en-US" dirty="0" err="1" smtClean="0"/>
              <a:t>Antagonis</a:t>
            </a:r>
            <a:r>
              <a:rPr lang="en-US" dirty="0" smtClean="0"/>
              <a:t>/</a:t>
            </a:r>
            <a:r>
              <a:rPr lang="en-US" dirty="0" err="1" smtClean="0"/>
              <a:t>protagonis</a:t>
            </a:r>
            <a:endParaRPr lang="en-US" dirty="0" smtClean="0"/>
          </a:p>
          <a:p>
            <a:pPr algn="ctr"/>
            <a:r>
              <a:rPr lang="en-US" dirty="0" err="1" smtClean="0"/>
              <a:t>Tokoh</a:t>
            </a:r>
            <a:r>
              <a:rPr lang="en-US" dirty="0" smtClean="0"/>
              <a:t> </a:t>
            </a:r>
            <a:r>
              <a:rPr lang="en-US" dirty="0" err="1" smtClean="0"/>
              <a:t>utama</a:t>
            </a:r>
            <a:r>
              <a:rPr lang="en-US" dirty="0" smtClean="0"/>
              <a:t>/</a:t>
            </a:r>
            <a:r>
              <a:rPr lang="en-US" dirty="0" err="1" smtClean="0"/>
              <a:t>pendukung</a:t>
            </a:r>
            <a:endParaRPr lang="en-US" dirty="0" smtClean="0"/>
          </a:p>
          <a:p>
            <a:pPr algn="ctr"/>
            <a:r>
              <a:rPr lang="en-US" dirty="0" err="1" smtClean="0"/>
              <a:t>Karakterisasi</a:t>
            </a:r>
            <a:r>
              <a:rPr lang="en-US" dirty="0" smtClean="0"/>
              <a:t>: </a:t>
            </a:r>
            <a:r>
              <a:rPr lang="en-US" dirty="0" err="1" smtClean="0"/>
              <a:t>sifat</a:t>
            </a:r>
            <a:r>
              <a:rPr lang="en-US" dirty="0" smtClean="0"/>
              <a:t>, </a:t>
            </a:r>
            <a:r>
              <a:rPr lang="en-US" dirty="0" err="1" smtClean="0"/>
              <a:t>tingkah</a:t>
            </a:r>
            <a:r>
              <a:rPr lang="en-US" dirty="0" smtClean="0"/>
              <a:t> </a:t>
            </a:r>
            <a:r>
              <a:rPr lang="en-US" dirty="0" err="1" smtClean="0"/>
              <a:t>laku</a:t>
            </a:r>
            <a:r>
              <a:rPr lang="en-US" dirty="0" smtClean="0"/>
              <a:t>, </a:t>
            </a:r>
            <a:r>
              <a:rPr lang="en-US" dirty="0" err="1" smtClean="0"/>
              <a:t>perangai</a:t>
            </a:r>
            <a:endParaRPr lang="en-US" dirty="0" smtClean="0"/>
          </a:p>
          <a:p>
            <a:pPr algn="ctr"/>
            <a:r>
              <a:rPr lang="en-US" dirty="0" err="1" smtClean="0"/>
              <a:t>Stereotipe</a:t>
            </a:r>
            <a:r>
              <a:rPr lang="en-US" dirty="0" smtClean="0"/>
              <a:t>: </a:t>
            </a:r>
          </a:p>
          <a:p>
            <a:pPr algn="ctr"/>
            <a:r>
              <a:rPr lang="en-US" dirty="0" smtClean="0"/>
              <a:t>S</a:t>
            </a:r>
            <a:r>
              <a:rPr lang="id-ID" dirty="0" smtClean="0"/>
              <a:t>tandardisasi </a:t>
            </a:r>
            <a:r>
              <a:rPr lang="id-ID" dirty="0"/>
              <a:t>karakter melalui tampilan konvensional yang dihubungkan dengan profesi/pekerjaan seseorang termasuk perwatakannya dalam menciptakan sebuah entitas.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
            </a:r>
            <a:br>
              <a:rPr lang="id-ID" dirty="0" smtClean="0"/>
            </a:br>
            <a:r>
              <a:rPr lang="id-ID" b="1" dirty="0" smtClean="0"/>
              <a:t>Tillman</a:t>
            </a:r>
            <a:r>
              <a:rPr lang="en-US" b="1" dirty="0" smtClean="0"/>
              <a:t> (2011)</a:t>
            </a:r>
            <a:r>
              <a:rPr lang="id-ID" b="1" dirty="0" smtClean="0"/>
              <a:t> mengungkapkan </a:t>
            </a:r>
            <a:r>
              <a:rPr lang="en-US" b="1" dirty="0" smtClean="0"/>
              <a:t> </a:t>
            </a:r>
            <a:r>
              <a:rPr lang="en-US" b="1" dirty="0" err="1" smtClean="0"/>
              <a:t>statistik</a:t>
            </a:r>
            <a:r>
              <a:rPr lang="en-US" b="1" dirty="0" smtClean="0"/>
              <a:t> </a:t>
            </a:r>
            <a:r>
              <a:rPr lang="id-ID" b="1" dirty="0" smtClean="0"/>
              <a:t>bangunan karakter:</a:t>
            </a:r>
            <a:endParaRPr lang="id-ID" dirty="0"/>
          </a:p>
        </p:txBody>
      </p:sp>
      <p:sp>
        <p:nvSpPr>
          <p:cNvPr id="3" name="Content Placeholder 2"/>
          <p:cNvSpPr>
            <a:spLocks noGrp="1"/>
          </p:cNvSpPr>
          <p:nvPr>
            <p:ph idx="1"/>
          </p:nvPr>
        </p:nvSpPr>
        <p:spPr>
          <a:xfrm>
            <a:off x="357158" y="2071678"/>
            <a:ext cx="8229600" cy="4525963"/>
          </a:xfrm>
        </p:spPr>
        <p:txBody>
          <a:bodyPr>
            <a:noAutofit/>
          </a:bodyPr>
          <a:lstStyle/>
          <a:p>
            <a:pPr lvl="0" algn="ctr"/>
            <a:r>
              <a:rPr lang="id-ID" sz="2400" dirty="0" smtClean="0"/>
              <a:t>Statistik </a:t>
            </a:r>
            <a:r>
              <a:rPr lang="id-ID" sz="2400" dirty="0"/>
              <a:t>dasar meliputi nama, alias, usia, tinggi badan, berat, jenis kelamin, ras, warna mata, warna rambut, kacamata, kebangsaan, warna kulit, serta bentuk muka</a:t>
            </a:r>
            <a:r>
              <a:rPr lang="en-US" sz="2400" dirty="0"/>
              <a:t>.</a:t>
            </a:r>
            <a:endParaRPr lang="id-ID" sz="2400" dirty="0"/>
          </a:p>
          <a:p>
            <a:pPr lvl="0" algn="ctr"/>
            <a:r>
              <a:rPr lang="id-ID" sz="2400" dirty="0"/>
              <a:t>Fitur pembeda meliputi pakaian, </a:t>
            </a:r>
            <a:r>
              <a:rPr lang="id-ID" sz="2400" i="1" dirty="0"/>
              <a:t>mannerism</a:t>
            </a:r>
            <a:r>
              <a:rPr lang="id-ID" sz="2400" dirty="0"/>
              <a:t> (perangai; sikap atau cara berbicara atau berperilaku; keistimewaan), kebiasaan, kesehatan, hobi, ucapan yang disukai, suara, cara berjalan, cacat diri, celah,</a:t>
            </a:r>
            <a:r>
              <a:rPr lang="en-US" sz="2400" dirty="0"/>
              <a:t> </a:t>
            </a:r>
            <a:r>
              <a:rPr lang="en-US" sz="2400" dirty="0" err="1"/>
              <a:t>dan</a:t>
            </a:r>
            <a:r>
              <a:rPr lang="id-ID" sz="2400" dirty="0"/>
              <a:t> ekselensi</a:t>
            </a:r>
            <a:r>
              <a:rPr lang="en-US" sz="2400" dirty="0"/>
              <a:t>.</a:t>
            </a:r>
            <a:endParaRPr lang="id-ID" sz="2400" dirty="0"/>
          </a:p>
          <a:p>
            <a:pPr lvl="0" algn="ctr"/>
            <a:r>
              <a:rPr lang="id-ID" sz="2400" dirty="0"/>
              <a:t>Karakteristik sosial meliputi asal atau kampung halaman, alamat tinggal, pekerjaan, penghasilan, talenta/kemampuan, status keluarga, karakter saat kecil, karakter saat dewasa</a:t>
            </a:r>
            <a:r>
              <a:rPr lang="en-US" sz="2400" dirty="0"/>
              <a:t>.</a:t>
            </a:r>
            <a:endParaRPr lang="id-ID" sz="2400" dirty="0"/>
          </a:p>
          <a:p>
            <a:pPr lvl="0" algn="ctr"/>
            <a:endParaRPr lang="id-ID"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10000"/>
          </a:bodyPr>
          <a:lstStyle/>
          <a:p>
            <a:pPr lvl="0" algn="ctr"/>
            <a:r>
              <a:rPr lang="id-ID" dirty="0" smtClean="0"/>
              <a:t>Atribut dan tingkah laku meliputi latar belakang pendidikan, level intelegensi, tujuan karakter, penghargaan terhadap diri, kepercayaan diri, serta keadaan emosi</a:t>
            </a:r>
            <a:r>
              <a:rPr lang="en-US" dirty="0" smtClean="0"/>
              <a:t>.</a:t>
            </a:r>
            <a:endParaRPr lang="id-ID" dirty="0" smtClean="0"/>
          </a:p>
          <a:p>
            <a:pPr lvl="0" algn="ctr"/>
            <a:r>
              <a:rPr lang="id-ID" dirty="0" smtClean="0"/>
              <a:t>Karakteristik emosi meliputi introvert atau ekstrovert</a:t>
            </a:r>
            <a:r>
              <a:rPr lang="en-US" dirty="0" smtClean="0"/>
              <a:t>,</a:t>
            </a:r>
            <a:r>
              <a:rPr lang="id-ID" dirty="0" smtClean="0"/>
              <a:t> motivasi, ketakutan, kebahagiaan, </a:t>
            </a:r>
            <a:r>
              <a:rPr lang="en-US" dirty="0" err="1" smtClean="0"/>
              <a:t>dan</a:t>
            </a:r>
            <a:r>
              <a:rPr lang="en-US" dirty="0" smtClean="0"/>
              <a:t> </a:t>
            </a:r>
            <a:r>
              <a:rPr lang="id-ID" dirty="0" smtClean="0"/>
              <a:t>hubungan</a:t>
            </a:r>
            <a:r>
              <a:rPr lang="en-US" dirty="0" smtClean="0"/>
              <a:t>.</a:t>
            </a:r>
            <a:endParaRPr lang="id-ID" dirty="0" smtClean="0"/>
          </a:p>
          <a:p>
            <a:pPr lvl="0" algn="ctr"/>
            <a:r>
              <a:rPr lang="id-ID" dirty="0" smtClean="0"/>
              <a:t>Karakteristik spritual meliputi keyakinan akan Tuhan, keyakinan pada takdir, hidup sesuai perintah Tuhan</a:t>
            </a:r>
          </a:p>
          <a:p>
            <a:pPr lvl="0" algn="ctr"/>
            <a:r>
              <a:rPr lang="id-ID" dirty="0" smtClean="0"/>
              <a:t>Keterlibatan karakter dalam cerita meliputi arketip (seperti dijelaskan sebelumnya), lingkungan, serta keterlibatan tokoh dalam </a:t>
            </a:r>
            <a:r>
              <a:rPr lang="id-ID" i="1" dirty="0" smtClean="0"/>
              <a:t>storyline</a:t>
            </a:r>
            <a:r>
              <a:rPr lang="id-ID" dirty="0" smtClean="0"/>
              <a:t>.</a:t>
            </a:r>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Arketipe</a:t>
            </a:r>
            <a:r>
              <a:rPr lang="en-US" b="1" dirty="0" smtClean="0"/>
              <a:t> (Jung: 1977)</a:t>
            </a:r>
            <a:endParaRPr lang="id-ID" b="1" dirty="0"/>
          </a:p>
        </p:txBody>
      </p:sp>
      <p:sp>
        <p:nvSpPr>
          <p:cNvPr id="3" name="Content Placeholder 2"/>
          <p:cNvSpPr>
            <a:spLocks noGrp="1"/>
          </p:cNvSpPr>
          <p:nvPr>
            <p:ph idx="1"/>
          </p:nvPr>
        </p:nvSpPr>
        <p:spPr/>
        <p:txBody>
          <a:bodyPr>
            <a:normAutofit fontScale="32500" lnSpcReduction="20000"/>
          </a:bodyPr>
          <a:lstStyle/>
          <a:p>
            <a:pPr lvl="0" algn="ctr"/>
            <a:r>
              <a:rPr lang="id-ID" sz="7400" dirty="0" smtClean="0"/>
              <a:t>Persona</a:t>
            </a:r>
            <a:r>
              <a:rPr lang="id-ID" sz="7400" dirty="0"/>
              <a:t>, sisi kepribadian manusia yang ditunjukkan pada dunia nyata, apa yang ditunjukkan kepada publik belum tentu sama dengan kepribadian sebenarnya, dan secara psikologis menurut Jung sebaiknya seseorang menyeimbangkan antara tuntutan masyarakat atas kepribadian seseorang dengan dirinya sebenarnya.</a:t>
            </a:r>
          </a:p>
          <a:p>
            <a:pPr lvl="0" algn="ctr"/>
            <a:r>
              <a:rPr lang="id-ID" sz="7400" dirty="0"/>
              <a:t>Bayangan (</a:t>
            </a:r>
            <a:r>
              <a:rPr lang="id-ID" sz="7400" i="1" dirty="0"/>
              <a:t>the shadow</a:t>
            </a:r>
            <a:r>
              <a:rPr lang="id-ID" sz="7400" dirty="0"/>
              <a:t>) adalah pola dasar dari kegelapan dan penindasan, mewakili kualitas diri yang tidak diinginkan, diakui tapi dicoba untuk disembunyikan dari diri sendiri maupun orang lain. Keberadaanmya tidak pernah disadari. Tillman (2011) menyebutkan </a:t>
            </a:r>
            <a:r>
              <a:rPr lang="id-ID" sz="7400" i="1" dirty="0"/>
              <a:t>the shadow </a:t>
            </a:r>
            <a:r>
              <a:rPr lang="id-ID" sz="7400" dirty="0"/>
              <a:t>adalah orang yang terhubung dengan masa lalu, insting hewan, kejam, misterius, tidak menyenangkan, dan jahat.</a:t>
            </a:r>
          </a:p>
          <a:p>
            <a:endParaRPr lang="id-ID"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482</TotalTime>
  <Words>733</Words>
  <Application>Microsoft Office PowerPoint</Application>
  <PresentationFormat>On-screen Show (4:3)</PresentationFormat>
  <Paragraphs>65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Ilustrasi 2</vt:lpstr>
      <vt:lpstr>Slide 2</vt:lpstr>
      <vt:lpstr>Slide 3</vt:lpstr>
      <vt:lpstr>Pilihan Berdasar Plotnya</vt:lpstr>
      <vt:lpstr>Slide 5</vt:lpstr>
      <vt:lpstr>Unsur Sastra yang Dipertimbangkan</vt:lpstr>
      <vt:lpstr> Tillman (2011) mengungkapkan  statistik bangunan karakter:</vt:lpstr>
      <vt:lpstr>Slide 8</vt:lpstr>
      <vt:lpstr>Arketipe (Jung: 1977)</vt:lpstr>
      <vt:lpstr>Slide 10</vt:lpstr>
      <vt:lpstr>Slide 11</vt:lpstr>
      <vt:lpstr>Simbolisme</vt:lpstr>
      <vt:lpstr>Setting/Background</vt:lpstr>
      <vt:lpstr>Setting</vt:lpstr>
      <vt:lpstr>Next Step</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Ilustrasi 2</dc:title>
  <dc:creator>Katharina</dc:creator>
  <cp:lastModifiedBy>Katharina</cp:lastModifiedBy>
  <cp:revision>3</cp:revision>
  <dcterms:created xsi:type="dcterms:W3CDTF">2020-03-17T22:40:10Z</dcterms:created>
  <dcterms:modified xsi:type="dcterms:W3CDTF">2020-03-18T06:42:13Z</dcterms:modified>
</cp:coreProperties>
</file>