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9" r:id="rId3"/>
    <p:sldId id="293" r:id="rId4"/>
    <p:sldId id="304" r:id="rId5"/>
    <p:sldId id="305" r:id="rId6"/>
    <p:sldId id="306" r:id="rId7"/>
    <p:sldId id="307" r:id="rId8"/>
    <p:sldId id="277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3716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2319-BC5D-401B-8484-D83E14293CB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42B8B-50AA-4C5A-9C26-9133D24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2B8B-50AA-4C5A-9C26-9133D24F87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94C4-BC97-4236-B9AE-64636086FD90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C73-7DCD-4706-9762-90420258DF72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9F81-012B-49B8-ADBF-A8D14D9E7A76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B576-E956-4BD6-9151-C0572CAC77C1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DD93-71A6-4870-A3A1-E594CA74D46B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6B37-9375-4AD9-94C0-54A209C8034F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0DC1-5B7B-4156-8A6E-547B57B652F7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7FC0-523A-4AFB-B39D-AE9B0CF8DA0C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9419-BD21-494B-805E-82E152BA18B8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3CA-48D0-48AC-982D-7F79C480EBB9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4E88-2F42-49CB-8967-18FCD868ABA9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36A0-BC0C-4EEE-86EF-EE094B62339D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9BD2-9F9C-4232-B949-B2FA686D2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PANCASILA </a:t>
            </a:r>
            <a:endParaRPr lang="en-US" sz="4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PANCASILA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19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828800" y="3162181"/>
            <a:ext cx="3657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SEBAGAI</a:t>
            </a:r>
            <a:endParaRPr lang="en-US" sz="4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924181"/>
            <a:ext cx="655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gal Font" pitchFamily="2" charset="0"/>
              </a:rPr>
              <a:t> DASAR NEGARA </a:t>
            </a:r>
            <a:endParaRPr lang="en-US" sz="4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agal Font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D2C0-D009-4ABD-9A48-11E3BA9D4EC7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11566" y="2546866"/>
            <a:ext cx="65532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 BUKTI PANCASILA SEBAGAI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3" action="ppaction://hlinksldjump"/>
              </a:rPr>
              <a:t>DASAR NEGARA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0" y="19050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Quad Arrow 15"/>
          <p:cNvSpPr/>
          <p:nvPr/>
        </p:nvSpPr>
        <p:spPr>
          <a:xfrm>
            <a:off x="1524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Quad Arrow 17"/>
          <p:cNvSpPr/>
          <p:nvPr/>
        </p:nvSpPr>
        <p:spPr>
          <a:xfrm>
            <a:off x="6934200" y="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381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Quad Arrow 19"/>
          <p:cNvSpPr/>
          <p:nvPr/>
        </p:nvSpPr>
        <p:spPr>
          <a:xfrm>
            <a:off x="1524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4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Quad Arrow 21"/>
          <p:cNvSpPr/>
          <p:nvPr/>
        </p:nvSpPr>
        <p:spPr>
          <a:xfrm>
            <a:off x="6934200" y="4267200"/>
            <a:ext cx="2057400" cy="1905000"/>
          </a:xfrm>
          <a:prstGeom prst="quad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15200" y="46482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SUS-PC\Pictures\hj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1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" descr="C:\Users\ASUS-PC\Pictures\hj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" descr="C:\Users\ASUS-PC\Pictures\hj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" descr="C:\Users\ASUS-PC\Pictures\hj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572000"/>
            <a:ext cx="1304925" cy="1304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7162800" y="624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b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Insomni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63966" y="1400175"/>
            <a:ext cx="64008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5" action="ppaction://hlinksldjump"/>
              </a:rPr>
              <a:t> MAKNA PANCASILA SEBAGAI </a:t>
            </a:r>
          </a:p>
          <a:p>
            <a:pPr algn="ctr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nsomnia" pitchFamily="34" charset="0"/>
                <a:hlinkClick r:id="rId5" action="ppaction://hlinksldjump"/>
              </a:rPr>
              <a:t>DASAR NEGARA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nsomni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34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239000" y="3200400"/>
            <a:ext cx="1295400" cy="1143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1222-D10B-4D6B-B156-E69AB4421DDA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85900" y="3652838"/>
            <a:ext cx="65532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Insomnia" pitchFamily="34" charset="0"/>
              </a:rPr>
              <a:t>DINAMIKA PANCASILA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Insomni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85900" y="4827032"/>
            <a:ext cx="6553200" cy="838200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Insomnia" pitchFamily="34" charset="0"/>
              </a:rPr>
              <a:t>TANTANGAN PANCASILA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latin typeface="Insomni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MAKNA PANCASILA SEBAGAI DAS</a:t>
            </a:r>
            <a:r>
              <a:rPr lang="id-ID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A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R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Makna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Negara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ialah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berperan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landasan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pelaksanaan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pemerintahan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membentukan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peraturan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mengatur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penyelenggaraan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Melihat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dari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makna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dasar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negara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kita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tentu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dapat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menyimpulkan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bahwa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pancasila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sangat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berperan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sebagai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kacamata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bagi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bangsa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Indonesia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dalam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menilai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kebijakan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pemeritahan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maupun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segala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fenomena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yang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terjadi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di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masayrakat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pPr>
              <a:buNone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7DD6C-7D13-4FDE-82A6-FD4BF5AD539F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BUKTI PANCASILA SEBAGAI DASAR NEGARA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12800" lvl="1" indent="-342900" algn="just">
              <a:spcBef>
                <a:spcPts val="100"/>
              </a:spcBef>
              <a:buAutoNum type="arabicPeriod"/>
            </a:pPr>
            <a:endParaRPr lang="en-ID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dimuat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didalam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pembukaan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UUD 1945</a:t>
            </a: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dijadikan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dasar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pembentukan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batang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tubuh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UUD 1945</a:t>
            </a:r>
          </a:p>
          <a:p>
            <a:pPr marL="812800" lvl="1" indent="-342900" algn="just">
              <a:spcBef>
                <a:spcPts val="100"/>
              </a:spcBef>
              <a:buAutoNum type="arabicPeriod"/>
            </a:pP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Sila-sila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dalam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pancasila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mengatur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semua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sendi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kehidupan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banga</a:t>
            </a:r>
            <a:r>
              <a:rPr lang="en-ID" b="1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 </a:t>
            </a:r>
            <a:r>
              <a:rPr lang="en-ID" b="1" dirty="0" err="1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indonesia</a:t>
            </a:r>
            <a:endParaRPr lang="en-US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endParaRPr lang="en-US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F5E0-B934-46A7-B4CB-987D95D8AF4A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DINAMIKA PANCASILA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69900" lvl="1" indent="0" algn="just">
              <a:spcBef>
                <a:spcPts val="100"/>
              </a:spcBef>
              <a:buNone/>
            </a:pPr>
            <a:r>
              <a:rPr lang="id-ID" dirty="0">
                <a:solidFill>
                  <a:schemeClr val="bg1"/>
                </a:solidFill>
              </a:rPr>
              <a:t>Penetapan Pancasila sebagai dasar negara itu memberikan pengertian bahwa negara </a:t>
            </a:r>
            <a:r>
              <a:rPr lang="id-ID" dirty="0" smtClean="0">
                <a:solidFill>
                  <a:schemeClr val="bg1"/>
                </a:solidFill>
              </a:rPr>
              <a:t>Indonesia adalah </a:t>
            </a:r>
            <a:r>
              <a:rPr lang="id-ID" dirty="0">
                <a:solidFill>
                  <a:schemeClr val="bg1"/>
                </a:solidFill>
              </a:rPr>
              <a:t>Negara Pancasila. Hal itu mengandung arti bahwa negara harus tunduk kepadanya,membela dan melaksanakannya dalam seluruh perundang-undangan. menurut </a:t>
            </a:r>
            <a:r>
              <a:rPr lang="id-ID" b="1" dirty="0">
                <a:solidFill>
                  <a:schemeClr val="bg1"/>
                </a:solidFill>
              </a:rPr>
              <a:t>Ernest Renan</a:t>
            </a:r>
            <a:r>
              <a:rPr lang="id-ID" dirty="0">
                <a:solidFill>
                  <a:schemeClr val="bg1"/>
                </a:solidFill>
              </a:rPr>
              <a:t>:kehendak untuk bersatu (le desir d’etre ensemble) dan memahami Pancasila dari </a:t>
            </a:r>
            <a:r>
              <a:rPr lang="id-ID" dirty="0" smtClean="0">
                <a:solidFill>
                  <a:schemeClr val="bg1"/>
                </a:solidFill>
              </a:rPr>
              <a:t>sejarahnya dapat </a:t>
            </a:r>
            <a:r>
              <a:rPr lang="id-ID" dirty="0">
                <a:solidFill>
                  <a:schemeClr val="bg1"/>
                </a:solidFill>
              </a:rPr>
              <a:t>diketahui bahwa Pancasila merupakan sebuah kompromi dan konsensus </a:t>
            </a:r>
            <a:r>
              <a:rPr lang="id-ID" dirty="0" smtClean="0">
                <a:solidFill>
                  <a:schemeClr val="bg1"/>
                </a:solidFill>
              </a:rPr>
              <a:t>nasional karena </a:t>
            </a:r>
            <a:r>
              <a:rPr lang="id-ID" dirty="0">
                <a:solidFill>
                  <a:schemeClr val="bg1"/>
                </a:solidFill>
              </a:rPr>
              <a:t>memuat nilai-nilai yang dijunjung tinggi oleh semua golongan dan lapisan </a:t>
            </a:r>
            <a:r>
              <a:rPr lang="id-ID" dirty="0" smtClean="0">
                <a:solidFill>
                  <a:schemeClr val="bg1"/>
                </a:solidFill>
              </a:rPr>
              <a:t>masyarakat Indonesia. Penetapan </a:t>
            </a:r>
            <a:r>
              <a:rPr lang="id-ID" dirty="0">
                <a:solidFill>
                  <a:schemeClr val="bg1"/>
                </a:solidFill>
              </a:rPr>
              <a:t>Pancasila sebagai dasar negara tak hendak menghapuskan </a:t>
            </a:r>
            <a:r>
              <a:rPr lang="id-ID" dirty="0" smtClean="0">
                <a:solidFill>
                  <a:schemeClr val="bg1"/>
                </a:solidFill>
              </a:rPr>
              <a:t>perbedaan (</a:t>
            </a:r>
            <a:r>
              <a:rPr lang="id-ID" dirty="0">
                <a:solidFill>
                  <a:schemeClr val="bg1"/>
                </a:solidFill>
              </a:rPr>
              <a:t>indifferentism), tetapi merangkum semuanya dalam satu semboyan empiris khas </a:t>
            </a:r>
            <a:r>
              <a:rPr lang="id-ID" dirty="0" smtClean="0">
                <a:solidFill>
                  <a:schemeClr val="bg1"/>
                </a:solidFill>
              </a:rPr>
              <a:t>Indonesia yang </a:t>
            </a:r>
            <a:r>
              <a:rPr lang="id-ID" dirty="0">
                <a:solidFill>
                  <a:schemeClr val="bg1"/>
                </a:solidFill>
              </a:rPr>
              <a:t>dinyatakan dalam seloka “Bhinneka Tunggal Ika”. Maka Pancasila </a:t>
            </a:r>
            <a:r>
              <a:rPr lang="id-ID" dirty="0" smtClean="0">
                <a:solidFill>
                  <a:schemeClr val="bg1"/>
                </a:solidFill>
              </a:rPr>
              <a:t>merupakan intelligent </a:t>
            </a:r>
            <a:r>
              <a:rPr lang="id-ID" dirty="0">
                <a:solidFill>
                  <a:schemeClr val="bg1"/>
                </a:solidFill>
              </a:rPr>
              <a:t>choice karena mengatasi keanekaragaman dalam masyarakat Indonesia </a:t>
            </a:r>
            <a:r>
              <a:rPr lang="id-ID" dirty="0" smtClean="0">
                <a:solidFill>
                  <a:schemeClr val="bg1"/>
                </a:solidFill>
              </a:rPr>
              <a:t>dengan tetap </a:t>
            </a:r>
            <a:r>
              <a:rPr lang="id-ID" dirty="0">
                <a:solidFill>
                  <a:schemeClr val="bg1"/>
                </a:solidFill>
              </a:rPr>
              <a:t>toleran terhadap adanya </a:t>
            </a:r>
            <a:r>
              <a:rPr lang="id-ID" dirty="0" smtClean="0">
                <a:solidFill>
                  <a:schemeClr val="bg1"/>
                </a:solidFill>
              </a:rPr>
              <a:t>perbedaan mengenai </a:t>
            </a:r>
            <a:r>
              <a:rPr lang="id-ID" dirty="0">
                <a:solidFill>
                  <a:schemeClr val="bg1"/>
                </a:solidFill>
              </a:rPr>
              <a:t>hal </a:t>
            </a:r>
            <a:r>
              <a:rPr lang="id-ID" dirty="0" smtClean="0">
                <a:solidFill>
                  <a:schemeClr val="bg1"/>
                </a:solidFill>
              </a:rPr>
              <a:t>itu</a:t>
            </a:r>
            <a:endParaRPr lang="en-US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F5E0-B934-46A7-B4CB-987D95D8AF4A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6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DINAMIKA PANCASILA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69900" lvl="1" indent="0" algn="just">
              <a:spcBef>
                <a:spcPts val="100"/>
              </a:spcBef>
              <a:buNone/>
            </a:pPr>
            <a:r>
              <a:rPr lang="id-ID" dirty="0" smtClean="0">
                <a:solidFill>
                  <a:schemeClr val="bg1"/>
                </a:solidFill>
              </a:rPr>
              <a:t>Kirdi </a:t>
            </a:r>
            <a:r>
              <a:rPr lang="id-ID" dirty="0">
                <a:solidFill>
                  <a:schemeClr val="bg1"/>
                </a:solidFill>
              </a:rPr>
              <a:t>Dipoyudo (1979:30) menjelaskan: “Negara Pancasila adalah </a:t>
            </a:r>
            <a:r>
              <a:rPr lang="id-ID" dirty="0" smtClean="0">
                <a:solidFill>
                  <a:schemeClr val="bg1"/>
                </a:solidFill>
              </a:rPr>
              <a:t>suatu negara </a:t>
            </a:r>
            <a:r>
              <a:rPr lang="id-ID" dirty="0">
                <a:solidFill>
                  <a:schemeClr val="bg1"/>
                </a:solidFill>
              </a:rPr>
              <a:t>yang didirikan, dipertahankan dan dikembangkan dengan tujuan untuk </a:t>
            </a:r>
            <a:r>
              <a:rPr lang="id-ID" dirty="0" smtClean="0">
                <a:solidFill>
                  <a:schemeClr val="bg1"/>
                </a:solidFill>
              </a:rPr>
              <a:t>melindungi dan </a:t>
            </a:r>
            <a:r>
              <a:rPr lang="id-ID" dirty="0">
                <a:solidFill>
                  <a:schemeClr val="bg1"/>
                </a:solidFill>
              </a:rPr>
              <a:t>mengembangkan martabat dan hak-hak asasi semua warga bangsa Indonesia(kemanusiaan yang adil dan beradab), agar masing-masing dapat hidup layak </a:t>
            </a:r>
            <a:r>
              <a:rPr lang="id-ID" dirty="0" smtClean="0">
                <a:solidFill>
                  <a:schemeClr val="bg1"/>
                </a:solidFill>
              </a:rPr>
              <a:t>sebagai manusia</a:t>
            </a:r>
            <a:r>
              <a:rPr lang="id-ID" dirty="0">
                <a:solidFill>
                  <a:schemeClr val="bg1"/>
                </a:solidFill>
              </a:rPr>
              <a:t>, mengembangkan dirinya dan mewujudkan kesejahteraannya lahir batin </a:t>
            </a:r>
            <a:r>
              <a:rPr lang="id-ID" dirty="0" smtClean="0">
                <a:solidFill>
                  <a:schemeClr val="bg1"/>
                </a:solidFill>
              </a:rPr>
              <a:t>selengkap mungkin</a:t>
            </a:r>
            <a:r>
              <a:rPr lang="id-ID" dirty="0">
                <a:solidFill>
                  <a:schemeClr val="bg1"/>
                </a:solidFill>
              </a:rPr>
              <a:t>, memajukan kesejahteraan umum, yaitu kesejahteraan lahir batin seluruh rakyat</a:t>
            </a:r>
            <a:r>
              <a:rPr lang="id-ID" dirty="0" smtClean="0">
                <a:solidFill>
                  <a:schemeClr val="bg1"/>
                </a:solidFill>
              </a:rPr>
              <a:t>, dan </a:t>
            </a:r>
            <a:r>
              <a:rPr lang="id-ID" dirty="0">
                <a:solidFill>
                  <a:schemeClr val="bg1"/>
                </a:solidFill>
              </a:rPr>
              <a:t>mencerdaskan kehidupan bangsa (keadilan sosial).”</a:t>
            </a:r>
            <a:endParaRPr lang="en-US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F5E0-B934-46A7-B4CB-987D95D8AF4A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3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ambar terk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399"/>
            <a:ext cx="7772400" cy="914401"/>
          </a:xfrm>
        </p:spPr>
        <p:txBody>
          <a:bodyPr>
            <a:normAutofit/>
          </a:bodyPr>
          <a:lstStyle/>
          <a:p>
            <a:r>
              <a:rPr lang="id-ID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28 Days Later" pitchFamily="34" charset="0"/>
              </a:rPr>
              <a:t>TANTANGAN PANCASILA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1425574"/>
            <a:ext cx="8534400" cy="4930776"/>
          </a:xfrm>
        </p:spPr>
        <p:txBody>
          <a:bodyPr>
            <a:noAutofit/>
          </a:bodyPr>
          <a:lstStyle/>
          <a:p>
            <a:pPr algn="just"/>
            <a:r>
              <a:rPr lang="id-ID" sz="1900" dirty="0">
                <a:solidFill>
                  <a:schemeClr val="bg1"/>
                </a:solidFill>
              </a:rPr>
              <a:t>Masih ada sederet fakta empiris yang menunjukkan betapa Pancasila sebagai dasar </a:t>
            </a:r>
            <a:r>
              <a:rPr lang="id-ID" sz="1900" dirty="0" smtClean="0">
                <a:solidFill>
                  <a:schemeClr val="bg1"/>
                </a:solidFill>
              </a:rPr>
              <a:t>negara Republik </a:t>
            </a:r>
            <a:r>
              <a:rPr lang="id-ID" sz="1900" dirty="0">
                <a:solidFill>
                  <a:schemeClr val="bg1"/>
                </a:solidFill>
              </a:rPr>
              <a:t>Indonesia kini tak lebih bagaikan macan </a:t>
            </a:r>
            <a:r>
              <a:rPr lang="id-ID" sz="1900" dirty="0" smtClean="0">
                <a:solidFill>
                  <a:schemeClr val="bg1"/>
                </a:solidFill>
              </a:rPr>
              <a:t>kertas</a:t>
            </a:r>
            <a:r>
              <a:rPr lang="id-ID" sz="1900" dirty="0">
                <a:solidFill>
                  <a:schemeClr val="bg1"/>
                </a:solidFill>
              </a:rPr>
              <a:t>. Nilai-nilai ekonomi kerakyatan</a:t>
            </a:r>
            <a:r>
              <a:rPr lang="id-ID" sz="1900" dirty="0" smtClean="0">
                <a:solidFill>
                  <a:schemeClr val="bg1"/>
                </a:solidFill>
              </a:rPr>
              <a:t>, misalnya</a:t>
            </a:r>
            <a:r>
              <a:rPr lang="id-ID" sz="1900" dirty="0">
                <a:solidFill>
                  <a:schemeClr val="bg1"/>
                </a:solidFill>
              </a:rPr>
              <a:t>, sudah mulai ditinggalkan pelan-pelan digantikan sistem ekonomi pro-”kapital”.Pasar-pasar tradisional digusur digantikan dengan supermarket. Semuanya dilakukan seolah-olah sebagai hal wajar dan tidak memiliki dampak jangka panjang Akibatnya, rakyat </a:t>
            </a:r>
            <a:r>
              <a:rPr lang="id-ID" sz="1900" dirty="0" smtClean="0">
                <a:solidFill>
                  <a:schemeClr val="bg1"/>
                </a:solidFill>
              </a:rPr>
              <a:t>mulai kehilangan </a:t>
            </a:r>
            <a:r>
              <a:rPr lang="id-ID" sz="1900" dirty="0">
                <a:solidFill>
                  <a:schemeClr val="bg1"/>
                </a:solidFill>
              </a:rPr>
              <a:t>mata pencarian di satu sisi dan di sisi lain bangsa ini mulai kehilangan </a:t>
            </a:r>
            <a:r>
              <a:rPr lang="id-ID" sz="1900" dirty="0" smtClean="0">
                <a:solidFill>
                  <a:schemeClr val="bg1"/>
                </a:solidFill>
              </a:rPr>
              <a:t>daya kritisnya </a:t>
            </a:r>
            <a:r>
              <a:rPr lang="id-ID" sz="1900" dirty="0">
                <a:solidFill>
                  <a:schemeClr val="bg1"/>
                </a:solidFill>
              </a:rPr>
              <a:t>karena bekerja dalam bidang apa pun berada di bawah tekanan global. Nasib </a:t>
            </a:r>
            <a:r>
              <a:rPr lang="id-ID" sz="1900" dirty="0" smtClean="0">
                <a:solidFill>
                  <a:schemeClr val="bg1"/>
                </a:solidFill>
              </a:rPr>
              <a:t>buruh semakin </a:t>
            </a:r>
            <a:r>
              <a:rPr lang="id-ID" sz="1900" dirty="0">
                <a:solidFill>
                  <a:schemeClr val="bg1"/>
                </a:solidFill>
              </a:rPr>
              <a:t>ternistakan karena keserakahan juragannya dan kebijakan pemerintah </a:t>
            </a:r>
            <a:r>
              <a:rPr lang="id-ID" sz="1900" dirty="0" smtClean="0">
                <a:solidFill>
                  <a:schemeClr val="bg1"/>
                </a:solidFill>
              </a:rPr>
              <a:t>yang membiarkan </a:t>
            </a:r>
            <a:r>
              <a:rPr lang="id-ID" sz="1900" dirty="0">
                <a:solidFill>
                  <a:schemeClr val="bg1"/>
                </a:solidFill>
              </a:rPr>
              <a:t>praktik outsourcing yang kerap tak </a:t>
            </a:r>
            <a:r>
              <a:rPr lang="id-ID" sz="1900" dirty="0" smtClean="0">
                <a:solidFill>
                  <a:schemeClr val="bg1"/>
                </a:solidFill>
              </a:rPr>
              <a:t>manusiawi</a:t>
            </a:r>
          </a:p>
          <a:p>
            <a:pPr algn="just"/>
            <a:r>
              <a:rPr lang="id-ID" sz="1900" dirty="0">
                <a:solidFill>
                  <a:schemeClr val="bg1"/>
                </a:solidFill>
              </a:rPr>
              <a:t>Elite politik tampak membiarkan dirinya tercebur dalam pusaran arus global tanpa proteksi</a:t>
            </a:r>
            <a:r>
              <a:rPr lang="id-ID" sz="1900" dirty="0" smtClean="0">
                <a:solidFill>
                  <a:schemeClr val="bg1"/>
                </a:solidFill>
              </a:rPr>
              <a:t>. Kebanggaan </a:t>
            </a:r>
            <a:r>
              <a:rPr lang="id-ID" sz="1900" dirty="0">
                <a:solidFill>
                  <a:schemeClr val="bg1"/>
                </a:solidFill>
              </a:rPr>
              <a:t>diri sebagai bangsa bukan lagi menjadi acuan. Orientasi hidup hanya </a:t>
            </a:r>
            <a:r>
              <a:rPr lang="id-ID" sz="1900" dirty="0" smtClean="0">
                <a:solidFill>
                  <a:schemeClr val="bg1"/>
                </a:solidFill>
              </a:rPr>
              <a:t>mencari popularitas</a:t>
            </a:r>
            <a:r>
              <a:rPr lang="id-ID" sz="1900" dirty="0">
                <a:solidFill>
                  <a:schemeClr val="bg1"/>
                </a:solidFill>
              </a:rPr>
              <a:t>, maka munculnya fenomena ”mengiklankan diri sendiri” tanpa </a:t>
            </a:r>
            <a:r>
              <a:rPr lang="id-ID" sz="1900" dirty="0" smtClean="0">
                <a:solidFill>
                  <a:schemeClr val="bg1"/>
                </a:solidFill>
              </a:rPr>
              <a:t>memerhatikan aspek </a:t>
            </a:r>
            <a:r>
              <a:rPr lang="id-ID" sz="1900" dirty="0">
                <a:solidFill>
                  <a:schemeClr val="bg1"/>
                </a:solidFill>
              </a:rPr>
              <a:t>penderitaan rakyat. Pemerintah sulit menjadikan rasa empati sebagai </a:t>
            </a:r>
            <a:r>
              <a:rPr lang="id-ID" sz="1900" dirty="0" smtClean="0">
                <a:solidFill>
                  <a:schemeClr val="bg1"/>
                </a:solidFill>
              </a:rPr>
              <a:t>bahan pertimbangan </a:t>
            </a:r>
            <a:r>
              <a:rPr lang="id-ID" sz="1900" dirty="0">
                <a:solidFill>
                  <a:schemeClr val="bg1"/>
                </a:solidFill>
              </a:rPr>
              <a:t>utama merancang kebijakan, yang di luar terlihat populis tetapi </a:t>
            </a:r>
            <a:r>
              <a:rPr lang="id-ID" sz="1900" dirty="0" smtClean="0">
                <a:solidFill>
                  <a:schemeClr val="bg1"/>
                </a:solidFill>
              </a:rPr>
              <a:t>substansinya sebenarnya </a:t>
            </a:r>
            <a:r>
              <a:rPr lang="id-ID" sz="1900" dirty="0">
                <a:solidFill>
                  <a:schemeClr val="bg1"/>
                </a:solidFill>
              </a:rPr>
              <a:t>menindas.</a:t>
            </a:r>
            <a:endParaRPr lang="id-ID" sz="19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F5E0-B934-46A7-B4CB-987D95D8AF4A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2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asil gambar untuk wallpaper pancasi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914400" y="6248400"/>
            <a:ext cx="7391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6324600"/>
            <a:ext cx="13716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0" y="6324600"/>
            <a:ext cx="30480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6324600"/>
            <a:ext cx="19812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315200" y="6324600"/>
            <a:ext cx="990600" cy="3657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5400" y="1447800"/>
            <a:ext cx="6553200" cy="38862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Tanpa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pancasila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negara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bubar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pancasila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adalah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seperangkat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azas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dan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ia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selamanya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,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ia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adalah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gagasan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tentang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negara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yang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harus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Immortal" pitchFamily="2" charset="0"/>
              <a:cs typeface="Aldhabi" pitchFamily="2" charset="-78"/>
            </a:endParaRP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kita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miliki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dan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kita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perjuangkan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				    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Immortal" pitchFamily="2" charset="0"/>
                <a:cs typeface="Aldhabi" pitchFamily="2" charset="-78"/>
              </a:rPr>
              <a:t>                              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ldhabi" pitchFamily="2" charset="-78"/>
                <a:cs typeface="Aldhabi" pitchFamily="2" charset="-78"/>
              </a:rPr>
              <a:t>- GUS DUR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22" name="Sun 21"/>
          <p:cNvSpPr/>
          <p:nvPr/>
        </p:nvSpPr>
        <p:spPr>
          <a:xfrm>
            <a:off x="3810000" y="762000"/>
            <a:ext cx="1524000" cy="1143000"/>
          </a:xfrm>
          <a:prstGeom prst="su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D3A4-5249-475A-994A-DDDD73A6172A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Click="0" advTm="2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-PC\Pictures\Alhamdulillah-HD-Islamic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905"/>
            <a:ext cx="9525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019800" y="6172200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somnia" pitchFamily="34" charset="0"/>
              </a:rPr>
              <a:t>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41C1-404D-46B0-82AE-77AFC7CE2F19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Materi Pancasila By Tatik Rohmawati, S.IP.,M.Si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9BD2-9F9C-4232-B949-B2FA686D2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617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28 Days Later</vt:lpstr>
      <vt:lpstr>Aldhabi</vt:lpstr>
      <vt:lpstr>Andalus</vt:lpstr>
      <vt:lpstr>Arial</vt:lpstr>
      <vt:lpstr>Calibri</vt:lpstr>
      <vt:lpstr>Comic Sans MS</vt:lpstr>
      <vt:lpstr>Immortal</vt:lpstr>
      <vt:lpstr>Insomnia</vt:lpstr>
      <vt:lpstr>Pagal Font</vt:lpstr>
      <vt:lpstr>Trebuchet MS</vt:lpstr>
      <vt:lpstr>Office Theme</vt:lpstr>
      <vt:lpstr>PowerPoint Presentation</vt:lpstr>
      <vt:lpstr>PowerPoint Presentation</vt:lpstr>
      <vt:lpstr>MAKNA PANCASILA SEBAGAI DASAR NEGARA</vt:lpstr>
      <vt:lpstr>BUKTI PANCASILA SEBAGAI DASAR NEGARA</vt:lpstr>
      <vt:lpstr>DINAMIKA PANCASILA</vt:lpstr>
      <vt:lpstr>DINAMIKA PANCASILA</vt:lpstr>
      <vt:lpstr>TANTANGAN PANCASILA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Tatik Rohmawati</cp:lastModifiedBy>
  <cp:revision>237</cp:revision>
  <dcterms:created xsi:type="dcterms:W3CDTF">2017-03-01T10:10:32Z</dcterms:created>
  <dcterms:modified xsi:type="dcterms:W3CDTF">2020-04-19T19:35:18Z</dcterms:modified>
</cp:coreProperties>
</file>