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8" r:id="rId3"/>
    <p:sldId id="274" r:id="rId4"/>
    <p:sldId id="275" r:id="rId5"/>
    <p:sldId id="269" r:id="rId6"/>
    <p:sldId id="270" r:id="rId7"/>
    <p:sldId id="271" r:id="rId8"/>
    <p:sldId id="272" r:id="rId9"/>
    <p:sldId id="281" r:id="rId10"/>
    <p:sldId id="282" r:id="rId11"/>
    <p:sldId id="283" r:id="rId12"/>
    <p:sldId id="284" r:id="rId13"/>
    <p:sldId id="276" r:id="rId14"/>
    <p:sldId id="279" r:id="rId15"/>
    <p:sldId id="280" r:id="rId16"/>
    <p:sldId id="277" r:id="rId17"/>
    <p:sldId id="28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30"/>
    <a:srgbClr val="52CBBE"/>
    <a:srgbClr val="FF5969"/>
    <a:srgbClr val="5D7373"/>
    <a:srgbClr val="00A0A8"/>
    <a:srgbClr val="52C9BD"/>
    <a:srgbClr val="F0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7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3/26/20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eg"/><Relationship Id="rId5" Type="http://schemas.openxmlformats.org/officeDocument/2006/relationships/image" Target="../media/image24.jp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EB0FD16-689C-476C-8309-C7173C257513}"/>
              </a:ext>
            </a:extLst>
          </p:cNvPr>
          <p:cNvSpPr txBox="1"/>
          <p:nvPr/>
        </p:nvSpPr>
        <p:spPr>
          <a:xfrm>
            <a:off x="2763255" y="-55015"/>
            <a:ext cx="7278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6000" b="1" dirty="0" smtClean="0">
                <a:solidFill>
                  <a:schemeClr val="bg1">
                    <a:lumMod val="95000"/>
                  </a:schemeClr>
                </a:solidFill>
                <a:latin typeface="Tw Cen MT" panose="020B0602020104020603" pitchFamily="34" charset="0"/>
              </a:rPr>
              <a:t>SALES PROMOTION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163" y="5555372"/>
            <a:ext cx="27146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555747" y="0"/>
            <a:ext cx="10067409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56808" y="375544"/>
            <a:ext cx="33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Alat PROMOSI PENJUALAN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16" y="1317812"/>
            <a:ext cx="442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Tw Cen MT" panose="020B0602020104020603" pitchFamily="34" charset="0"/>
              </a:rPr>
              <a:t>3. Promosi Penjualan (Sales Promotion) </a:t>
            </a:r>
            <a:endParaRPr lang="id-ID" b="1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244" y="1913320"/>
            <a:ext cx="6095310" cy="31989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8" y="4548151"/>
            <a:ext cx="3271624" cy="24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25298"/>
      </p:ext>
    </p:extLst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555747" y="0"/>
            <a:ext cx="10067409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56808" y="375544"/>
            <a:ext cx="33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Alat PROMOSI PENJUALAN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16" y="1317812"/>
            <a:ext cx="442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latin typeface="Tw Cen MT" panose="020B0602020104020603" pitchFamily="34" charset="0"/>
              </a:rPr>
              <a:t>4</a:t>
            </a:r>
            <a:r>
              <a:rPr lang="id-ID" b="1" dirty="0" smtClean="0">
                <a:latin typeface="Tw Cen MT" panose="020B0602020104020603" pitchFamily="34" charset="0"/>
              </a:rPr>
              <a:t>. Hubungan Masyarakat (Public Relation) </a:t>
            </a:r>
            <a:endParaRPr lang="id-ID" b="1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67" y="1913320"/>
            <a:ext cx="5472813" cy="37209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8" y="4548151"/>
            <a:ext cx="3271624" cy="24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84120"/>
      </p:ext>
    </p:extLst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555747" y="0"/>
            <a:ext cx="10067409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56808" y="375544"/>
            <a:ext cx="33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Alat PROMOSI PENJUALAN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16" y="1317812"/>
            <a:ext cx="442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Tw Cen MT" panose="020B0602020104020603" pitchFamily="34" charset="0"/>
              </a:rPr>
              <a:t>5. Pemasaran Langsung (Direct Marketing) </a:t>
            </a:r>
            <a:endParaRPr lang="id-ID" b="1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32" y="1953800"/>
            <a:ext cx="6470417" cy="3989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8" y="4548151"/>
            <a:ext cx="3271624" cy="24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44281"/>
      </p:ext>
    </p:extLst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68164" y="-40266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27906" y="3130739"/>
              <a:ext cx="217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5766AE2-8191-4DD7-9F8B-FB3901844BFC}"/>
              </a:ext>
            </a:extLst>
          </p:cNvPr>
          <p:cNvSpPr txBox="1"/>
          <p:nvPr/>
        </p:nvSpPr>
        <p:spPr>
          <a:xfrm>
            <a:off x="1251514" y="372769"/>
            <a:ext cx="237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1. Kesepakatan harga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FF4D948F-8670-4F67-B5BD-4AC06968C522}"/>
              </a:ext>
            </a:extLst>
          </p:cNvPr>
          <p:cNvSpPr txBox="1"/>
          <p:nvPr/>
        </p:nvSpPr>
        <p:spPr>
          <a:xfrm>
            <a:off x="1252291" y="3698876"/>
            <a:ext cx="172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2. Diskon harga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4E1E449-1505-4788-9575-E71478300712}"/>
              </a:ext>
            </a:extLst>
          </p:cNvPr>
          <p:cNvSpPr txBox="1"/>
          <p:nvPr/>
        </p:nvSpPr>
        <p:spPr>
          <a:xfrm>
            <a:off x="5869270" y="384451"/>
            <a:ext cx="2972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3. Kesepakatan harga kemasan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2F1E812C-21E1-4AE8-8492-7C26987E24F5}"/>
              </a:ext>
            </a:extLst>
          </p:cNvPr>
          <p:cNvSpPr txBox="1"/>
          <p:nvPr/>
        </p:nvSpPr>
        <p:spPr>
          <a:xfrm>
            <a:off x="5869270" y="3693623"/>
            <a:ext cx="24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4. Pengembalian dana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22" y="861027"/>
            <a:ext cx="4204498" cy="2732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22" y="4137850"/>
            <a:ext cx="4153487" cy="2368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31" y="817303"/>
            <a:ext cx="2902019" cy="2784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31" y="4103219"/>
            <a:ext cx="2932913" cy="2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748"/>
      </p:ext>
    </p:extLst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0" grpId="0"/>
      <p:bldP spid="125" grpId="0"/>
      <p:bldP spid="1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68164" y="-40266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27906" y="3130739"/>
              <a:ext cx="217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5766AE2-8191-4DD7-9F8B-FB3901844BFC}"/>
              </a:ext>
            </a:extLst>
          </p:cNvPr>
          <p:cNvSpPr txBox="1"/>
          <p:nvPr/>
        </p:nvSpPr>
        <p:spPr>
          <a:xfrm>
            <a:off x="1251514" y="372769"/>
            <a:ext cx="280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5. Kupon berhadiah &amp; nota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FF4D948F-8670-4F67-B5BD-4AC06968C522}"/>
              </a:ext>
            </a:extLst>
          </p:cNvPr>
          <p:cNvSpPr txBox="1"/>
          <p:nvPr/>
        </p:nvSpPr>
        <p:spPr>
          <a:xfrm>
            <a:off x="1252291" y="3698876"/>
            <a:ext cx="172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6. Undian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4E1E449-1505-4788-9575-E71478300712}"/>
              </a:ext>
            </a:extLst>
          </p:cNvPr>
          <p:cNvSpPr txBox="1"/>
          <p:nvPr/>
        </p:nvSpPr>
        <p:spPr>
          <a:xfrm>
            <a:off x="5446109" y="403547"/>
            <a:ext cx="2972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7. Acara dan Pengalaman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2F1E812C-21E1-4AE8-8492-7C26987E24F5}"/>
              </a:ext>
            </a:extLst>
          </p:cNvPr>
          <p:cNvSpPr txBox="1"/>
          <p:nvPr/>
        </p:nvSpPr>
        <p:spPr>
          <a:xfrm>
            <a:off x="5490290" y="3328105"/>
            <a:ext cx="24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8. Premium (hadiah)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97" y="853325"/>
            <a:ext cx="3339228" cy="2748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95" y="4137850"/>
            <a:ext cx="3375530" cy="2368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213" y="853325"/>
            <a:ext cx="3505526" cy="2019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85" y="3697437"/>
            <a:ext cx="2330353" cy="25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4772"/>
      </p:ext>
    </p:extLst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0" grpId="0"/>
      <p:bldP spid="125" grpId="0"/>
      <p:bldP spid="1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=""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=""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=""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=""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=""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=""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68164" y="-40266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=""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827906" y="3130739"/>
              <a:ext cx="21713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=""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A5766AE2-8191-4DD7-9F8B-FB3901844BFC}"/>
              </a:ext>
            </a:extLst>
          </p:cNvPr>
          <p:cNvSpPr txBox="1"/>
          <p:nvPr/>
        </p:nvSpPr>
        <p:spPr>
          <a:xfrm>
            <a:off x="1251514" y="372769"/>
            <a:ext cx="2917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9. Pemberian contoh barang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FF4D948F-8670-4F67-B5BD-4AC06968C522}"/>
              </a:ext>
            </a:extLst>
          </p:cNvPr>
          <p:cNvSpPr txBox="1"/>
          <p:nvPr/>
        </p:nvSpPr>
        <p:spPr>
          <a:xfrm>
            <a:off x="1252291" y="3698876"/>
            <a:ext cx="172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10. Peragaan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97" y="975278"/>
            <a:ext cx="3339228" cy="2504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03" y="4137850"/>
            <a:ext cx="4023106" cy="23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3734"/>
      </p:ext>
    </p:extLst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1786364" y="-26894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924769" y="3220382"/>
              <a:ext cx="2362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32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874025" y="245139"/>
            <a:ext cx="603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KESIMPULAN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  <a:p>
            <a:endParaRPr lang="id-ID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766" y="245141"/>
            <a:ext cx="2022952" cy="3002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1293" y="1424424"/>
            <a:ext cx="5338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Tw Cen MT" panose="020B0602020104020603" pitchFamily="34" charset="0"/>
              </a:rPr>
              <a:t>Promosi penjualan harusnya digunakan dengan hemat. Pemberian diskon, kupon, dan hadiah jika dipergunakan terus menerus dapat mengurangi nilai suatu merek. </a:t>
            </a:r>
          </a:p>
          <a:p>
            <a:r>
              <a:rPr lang="id-ID" b="1" dirty="0" smtClean="0">
                <a:latin typeface="Tw Cen MT" panose="020B0602020104020603" pitchFamily="34" charset="0"/>
              </a:rPr>
              <a:t>Promosi dapat dilakukan dalam hitungan hari, perbulan, pertahun guna meningkatkan daya beli terhadap produk.</a:t>
            </a:r>
          </a:p>
          <a:p>
            <a:r>
              <a:rPr lang="id-ID" b="1" dirty="0" smtClean="0">
                <a:latin typeface="Tw Cen MT" panose="020B0602020104020603" pitchFamily="34" charset="0"/>
              </a:rPr>
              <a:t>Maka dari itu haruslah menggunakan metode terbaik dan paling efisien dalam prosesnya agar mendapat keuntungan yang lebih baik.</a:t>
            </a:r>
            <a:endParaRPr lang="id-ID" b="1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6131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26" y="0"/>
            <a:ext cx="6667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62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9FF904C5-2C25-4A4D-AFDC-CFEB7423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09" y="742122"/>
            <a:ext cx="5408308" cy="2862469"/>
          </a:xfrm>
          <a:prstGeom prst="ellipse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14E1B91-C212-4889-8705-49BCDB383225}"/>
              </a:ext>
            </a:extLst>
          </p:cNvPr>
          <p:cNvGrpSpPr/>
          <p:nvPr/>
        </p:nvGrpSpPr>
        <p:grpSpPr>
          <a:xfrm>
            <a:off x="3558406" y="3380566"/>
            <a:ext cx="6791601" cy="2542424"/>
            <a:chOff x="2712427" y="3825853"/>
            <a:chExt cx="6791601" cy="2542424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A94C4F95-2EDE-46B0-8B26-C72D6D3C8DB3}"/>
                </a:ext>
              </a:extLst>
            </p:cNvPr>
            <p:cNvSpPr txBox="1"/>
            <p:nvPr/>
          </p:nvSpPr>
          <p:spPr>
            <a:xfrm>
              <a:off x="4162668" y="3825853"/>
              <a:ext cx="4045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PROMOSI PENJUALAN</a:t>
              </a:r>
              <a:endParaRPr lang="en-US" sz="32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DC9F996-36A0-4A1D-8C4B-F6DAF0FDA7C8}"/>
                </a:ext>
              </a:extLst>
            </p:cNvPr>
            <p:cNvSpPr txBox="1"/>
            <p:nvPr/>
          </p:nvSpPr>
          <p:spPr>
            <a:xfrm>
              <a:off x="4670429" y="4361738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BAGIAN DARI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944799B2-E7B9-4C01-A37D-BB60C6C75D12}"/>
                </a:ext>
              </a:extLst>
            </p:cNvPr>
            <p:cNvSpPr txBox="1"/>
            <p:nvPr/>
          </p:nvSpPr>
          <p:spPr>
            <a:xfrm>
              <a:off x="2712427" y="4890949"/>
              <a:ext cx="67916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IKLAN</a:t>
              </a:r>
            </a:p>
            <a:p>
              <a:pPr marL="342900" indent="-342900">
                <a:buAutoNum type="arabicPeriod"/>
              </a:pPr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PERSONAL SELLING</a:t>
              </a:r>
            </a:p>
            <a:p>
              <a:pPr marL="342900" indent="-342900">
                <a:buAutoNum type="arabicPeriod"/>
              </a:pPr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PUBLIC RELATION</a:t>
              </a:r>
            </a:p>
            <a:p>
              <a:pPr marL="342900" indent="-342900">
                <a:buAutoNum type="arabicPeriod"/>
              </a:pPr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PUBLISITAS</a:t>
              </a:r>
            </a:p>
            <a:p>
              <a:pPr marL="342900" indent="-342900">
                <a:buAutoNum type="arabicPeriod"/>
              </a:pPr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PROMOSI MULUT KE MULUT</a:t>
              </a: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9FF904C5-2C25-4A4D-AFDC-CFEB7423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09" y="742122"/>
            <a:ext cx="5408308" cy="2862469"/>
          </a:xfrm>
          <a:prstGeom prst="ellipse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14E1B91-C212-4889-8705-49BCDB383225}"/>
              </a:ext>
            </a:extLst>
          </p:cNvPr>
          <p:cNvGrpSpPr/>
          <p:nvPr/>
        </p:nvGrpSpPr>
        <p:grpSpPr>
          <a:xfrm>
            <a:off x="3600440" y="3380566"/>
            <a:ext cx="7024620" cy="2406456"/>
            <a:chOff x="2754461" y="3825853"/>
            <a:chExt cx="7024620" cy="240645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A94C4F95-2EDE-46B0-8B26-C72D6D3C8DB3}"/>
                </a:ext>
              </a:extLst>
            </p:cNvPr>
            <p:cNvSpPr txBox="1"/>
            <p:nvPr/>
          </p:nvSpPr>
          <p:spPr>
            <a:xfrm>
              <a:off x="2812306" y="3825853"/>
              <a:ext cx="5802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Defenisi Strategi Promosi</a:t>
              </a:r>
              <a:endParaRPr lang="en-US" sz="32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DC9F996-36A0-4A1D-8C4B-F6DAF0FDA7C8}"/>
                </a:ext>
              </a:extLst>
            </p:cNvPr>
            <p:cNvSpPr txBox="1"/>
            <p:nvPr/>
          </p:nvSpPr>
          <p:spPr>
            <a:xfrm>
              <a:off x="2853112" y="4330335"/>
              <a:ext cx="69259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Adalah sebuah rencana untuk menyampaikan, menarik, atau membuat konsumen agar mau membeli produk sehingga tercapai tujuan dalam meningkatkan penjualan.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944799B2-E7B9-4C01-A37D-BB60C6C75D12}"/>
                </a:ext>
              </a:extLst>
            </p:cNvPr>
            <p:cNvSpPr txBox="1"/>
            <p:nvPr/>
          </p:nvSpPr>
          <p:spPr>
            <a:xfrm>
              <a:off x="2754461" y="5862977"/>
              <a:ext cx="679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405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9FF904C5-2C25-4A4D-AFDC-CFEB74230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09" y="742122"/>
            <a:ext cx="5408308" cy="2862469"/>
          </a:xfrm>
          <a:prstGeom prst="ellipse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14E1B91-C212-4889-8705-49BCDB383225}"/>
              </a:ext>
            </a:extLst>
          </p:cNvPr>
          <p:cNvGrpSpPr/>
          <p:nvPr/>
        </p:nvGrpSpPr>
        <p:grpSpPr>
          <a:xfrm>
            <a:off x="3600440" y="3380566"/>
            <a:ext cx="7024620" cy="2406456"/>
            <a:chOff x="2754461" y="3825853"/>
            <a:chExt cx="7024620" cy="240645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A94C4F95-2EDE-46B0-8B26-C72D6D3C8DB3}"/>
                </a:ext>
              </a:extLst>
            </p:cNvPr>
            <p:cNvSpPr txBox="1"/>
            <p:nvPr/>
          </p:nvSpPr>
          <p:spPr>
            <a:xfrm>
              <a:off x="2812306" y="3825853"/>
              <a:ext cx="5802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Defenisi Promosi Penjualan</a:t>
              </a:r>
              <a:endParaRPr lang="en-US" sz="32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DC9F996-36A0-4A1D-8C4B-F6DAF0FDA7C8}"/>
                </a:ext>
              </a:extLst>
            </p:cNvPr>
            <p:cNvSpPr txBox="1"/>
            <p:nvPr/>
          </p:nvSpPr>
          <p:spPr>
            <a:xfrm>
              <a:off x="2853112" y="4330335"/>
              <a:ext cx="69259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Kegiatan pemasaran yang mendorong efektifitas konsumen dan pedagang dengan menggunakan alat , peragaan , pameran , demonstrasi, agar meningkatkan penjualan perusahaan.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944799B2-E7B9-4C01-A37D-BB60C6C75D12}"/>
                </a:ext>
              </a:extLst>
            </p:cNvPr>
            <p:cNvSpPr txBox="1"/>
            <p:nvPr/>
          </p:nvSpPr>
          <p:spPr>
            <a:xfrm>
              <a:off x="2754461" y="5862977"/>
              <a:ext cx="679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endPara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305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3E93C38-ECA5-4094-81E9-196A3BD19EBD}"/>
              </a:ext>
            </a:extLst>
          </p:cNvPr>
          <p:cNvGrpSpPr/>
          <p:nvPr/>
        </p:nvGrpSpPr>
        <p:grpSpPr>
          <a:xfrm>
            <a:off x="252515" y="-43546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xmlns="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0B26FA9-EA76-44C1-BA33-E4EBB060AC7E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 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183EA2CA-A17F-4A6A-AC3E-6F8757F77880}"/>
              </a:ext>
            </a:extLst>
          </p:cNvPr>
          <p:cNvGrpSpPr/>
          <p:nvPr/>
        </p:nvGrpSpPr>
        <p:grpSpPr>
          <a:xfrm>
            <a:off x="7976170" y="1491437"/>
            <a:ext cx="1805441" cy="1894017"/>
            <a:chOff x="6381342" y="2182683"/>
            <a:chExt cx="1805441" cy="1894017"/>
          </a:xfrm>
        </p:grpSpPr>
        <p:sp>
          <p:nvSpPr>
            <p:cNvPr id="97" name="Rectangle: Top Corners Rounded 96">
              <a:extLst>
                <a:ext uri="{FF2B5EF4-FFF2-40B4-BE49-F238E27FC236}">
                  <a16:creationId xmlns:a16="http://schemas.microsoft.com/office/drawing/2014/main" xmlns="" id="{225A95EB-3596-4C52-91EE-39023E85BE2D}"/>
                </a:ext>
              </a:extLst>
            </p:cNvPr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D9A6427C-7201-480C-B8BA-C01C9BCA7B52}"/>
                </a:ext>
              </a:extLst>
            </p:cNvPr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74F68486-5533-4B47-B6BA-92533CBB4036}"/>
                </a:ext>
              </a:extLst>
            </p:cNvPr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12310FCA-56F2-4778-94B7-C1B5FD53AE20}"/>
              </a:ext>
            </a:extLst>
          </p:cNvPr>
          <p:cNvGrpSpPr/>
          <p:nvPr/>
        </p:nvGrpSpPr>
        <p:grpSpPr>
          <a:xfrm>
            <a:off x="5479293" y="1491437"/>
            <a:ext cx="1805441" cy="1894017"/>
            <a:chOff x="3884465" y="2182683"/>
            <a:chExt cx="1805441" cy="1894017"/>
          </a:xfrm>
        </p:grpSpPr>
        <p:sp>
          <p:nvSpPr>
            <p:cNvPr id="101" name="Rectangle: Top Corners Rounded 100">
              <a:extLst>
                <a:ext uri="{FF2B5EF4-FFF2-40B4-BE49-F238E27FC236}">
                  <a16:creationId xmlns:a16="http://schemas.microsoft.com/office/drawing/2014/main" xmlns="" id="{E792FABC-AA8F-4748-B8FA-DBB9112863AC}"/>
                </a:ext>
              </a:extLst>
            </p:cNvPr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83919267-9DA5-4811-B4F4-94D72398E7FD}"/>
                </a:ext>
              </a:extLst>
            </p:cNvPr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FECB41C1-3E79-45AA-B100-38C9E092C776}"/>
                </a:ext>
              </a:extLst>
            </p:cNvPr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A87830BE-EEF7-4034-8ABE-3212DB467DB4}"/>
              </a:ext>
            </a:extLst>
          </p:cNvPr>
          <p:cNvGrpSpPr/>
          <p:nvPr/>
        </p:nvGrpSpPr>
        <p:grpSpPr>
          <a:xfrm>
            <a:off x="2982416" y="1491437"/>
            <a:ext cx="1805441" cy="1894017"/>
            <a:chOff x="1387588" y="2182683"/>
            <a:chExt cx="1805441" cy="1894017"/>
          </a:xfrm>
        </p:grpSpPr>
        <p:sp>
          <p:nvSpPr>
            <p:cNvPr id="105" name="Rectangle: Top Corners Rounded 104">
              <a:extLst>
                <a:ext uri="{FF2B5EF4-FFF2-40B4-BE49-F238E27FC236}">
                  <a16:creationId xmlns:a16="http://schemas.microsoft.com/office/drawing/2014/main" xmlns="" id="{F1B87F23-BD02-4DB3-947D-2F61C5B87FEF}"/>
                </a:ext>
              </a:extLst>
            </p:cNvPr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5D8301A0-49D9-41A5-A227-2E35458E6401}"/>
                </a:ext>
              </a:extLst>
            </p:cNvPr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E6E7E9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xmlns="" id="{236675CF-5B12-4D6B-8C03-F29656450255}"/>
                </a:ext>
              </a:extLst>
            </p:cNvPr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</a:t>
              </a:r>
            </a:p>
          </p:txBody>
        </p:sp>
      </p:grp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xmlns="" id="{48958204-CE05-4E79-AC55-C76FBB79E37F}"/>
              </a:ext>
            </a:extLst>
          </p:cNvPr>
          <p:cNvSpPr/>
          <p:nvPr/>
        </p:nvSpPr>
        <p:spPr>
          <a:xfrm flipV="1">
            <a:off x="3089346" y="245200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xmlns="" id="{406A5A75-24F0-496A-82D6-E2B37B100BBD}"/>
              </a:ext>
            </a:extLst>
          </p:cNvPr>
          <p:cNvSpPr/>
          <p:nvPr/>
        </p:nvSpPr>
        <p:spPr>
          <a:xfrm flipV="1">
            <a:off x="5586223" y="245200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xmlns="" id="{B8C3E14B-EBB2-49A7-9A4E-9C6AFAF9A364}"/>
              </a:ext>
            </a:extLst>
          </p:cNvPr>
          <p:cNvSpPr/>
          <p:nvPr/>
        </p:nvSpPr>
        <p:spPr>
          <a:xfrm flipV="1">
            <a:off x="8083100" y="2452004"/>
            <a:ext cx="1591582" cy="3031986"/>
          </a:xfrm>
          <a:custGeom>
            <a:avLst/>
            <a:gdLst>
              <a:gd name="connsiteX0" fmla="*/ 0 w 1591582"/>
              <a:gd name="connsiteY0" fmla="*/ 3031986 h 3031986"/>
              <a:gd name="connsiteX1" fmla="*/ 357641 w 1591582"/>
              <a:gd name="connsiteY1" fmla="*/ 3031986 h 3031986"/>
              <a:gd name="connsiteX2" fmla="*/ 795791 w 1591582"/>
              <a:gd name="connsiteY2" fmla="*/ 2593836 h 3031986"/>
              <a:gd name="connsiteX3" fmla="*/ 1233941 w 1591582"/>
              <a:gd name="connsiteY3" fmla="*/ 3031986 h 3031986"/>
              <a:gd name="connsiteX4" fmla="*/ 1591582 w 1591582"/>
              <a:gd name="connsiteY4" fmla="*/ 3031986 h 3031986"/>
              <a:gd name="connsiteX5" fmla="*/ 1591582 w 1591582"/>
              <a:gd name="connsiteY5" fmla="*/ 314242 h 3031986"/>
              <a:gd name="connsiteX6" fmla="*/ 1277340 w 1591582"/>
              <a:gd name="connsiteY6" fmla="*/ 0 h 3031986"/>
              <a:gd name="connsiteX7" fmla="*/ 314242 w 1591582"/>
              <a:gd name="connsiteY7" fmla="*/ 0 h 3031986"/>
              <a:gd name="connsiteX8" fmla="*/ 0 w 1591582"/>
              <a:gd name="connsiteY8" fmla="*/ 314242 h 303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582" h="3031986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sx="107000" sy="107000" algn="ctr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8D94F991-2744-4D5C-BE57-A0C261539D2C}"/>
              </a:ext>
            </a:extLst>
          </p:cNvPr>
          <p:cNvGrpSpPr/>
          <p:nvPr/>
        </p:nvGrpSpPr>
        <p:grpSpPr>
          <a:xfrm>
            <a:off x="3083677" y="3146196"/>
            <a:ext cx="1591582" cy="617162"/>
            <a:chOff x="1488849" y="3837442"/>
            <a:chExt cx="1591582" cy="617162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8721CE74-40AC-4223-B129-B3A270C7429B}"/>
                </a:ext>
              </a:extLst>
            </p:cNvPr>
            <p:cNvSpPr txBox="1"/>
            <p:nvPr/>
          </p:nvSpPr>
          <p:spPr>
            <a:xfrm>
              <a:off x="1488849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Komunikasi</a:t>
              </a:r>
              <a:endParaRPr lang="en-US" b="1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FC94FF53-E358-452A-A5CE-3296318ABBE9}"/>
                </a:ext>
              </a:extLst>
            </p:cNvPr>
            <p:cNvSpPr txBox="1"/>
            <p:nvPr/>
          </p:nvSpPr>
          <p:spPr>
            <a:xfrm>
              <a:off x="1488849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860A9D1F-EDAE-418D-A3C8-F8109A2B052A}"/>
              </a:ext>
            </a:extLst>
          </p:cNvPr>
          <p:cNvGrpSpPr/>
          <p:nvPr/>
        </p:nvGrpSpPr>
        <p:grpSpPr>
          <a:xfrm>
            <a:off x="5572502" y="3146196"/>
            <a:ext cx="1591582" cy="617162"/>
            <a:chOff x="3977674" y="3837442"/>
            <a:chExt cx="1591582" cy="617162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91705BAF-DCDA-4FDC-8DA1-1FBA870AE5C8}"/>
                </a:ext>
              </a:extLst>
            </p:cNvPr>
            <p:cNvSpPr txBox="1"/>
            <p:nvPr/>
          </p:nvSpPr>
          <p:spPr>
            <a:xfrm>
              <a:off x="3977674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52CBBE"/>
                  </a:solidFill>
                  <a:latin typeface="Tw Cen MT" panose="020B0602020104020603" pitchFamily="34" charset="0"/>
                </a:rPr>
                <a:t>I</a:t>
              </a:r>
              <a:r>
                <a:rPr lang="id-ID" b="1" dirty="0" smtClean="0">
                  <a:solidFill>
                    <a:srgbClr val="52CBBE"/>
                  </a:solidFill>
                  <a:latin typeface="Tw Cen MT" panose="020B0602020104020603" pitchFamily="34" charset="0"/>
                </a:rPr>
                <a:t>nsentif</a:t>
              </a:r>
              <a:endParaRPr lang="en-US" b="1" dirty="0">
                <a:solidFill>
                  <a:srgbClr val="52CBBE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BBD17202-B0A7-4912-9A5D-8F55518824B3}"/>
                </a:ext>
              </a:extLst>
            </p:cNvPr>
            <p:cNvSpPr txBox="1"/>
            <p:nvPr/>
          </p:nvSpPr>
          <p:spPr>
            <a:xfrm>
              <a:off x="3977674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1F66AC79-730F-4E07-974E-4F08542F2C4A}"/>
              </a:ext>
            </a:extLst>
          </p:cNvPr>
          <p:cNvGrpSpPr/>
          <p:nvPr/>
        </p:nvGrpSpPr>
        <p:grpSpPr>
          <a:xfrm>
            <a:off x="8083100" y="3146196"/>
            <a:ext cx="1591582" cy="617162"/>
            <a:chOff x="6488272" y="3837442"/>
            <a:chExt cx="1591582" cy="617162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D025EBC6-5731-4D97-B58C-0E0C20D47817}"/>
                </a:ext>
              </a:extLst>
            </p:cNvPr>
            <p:cNvSpPr txBox="1"/>
            <p:nvPr/>
          </p:nvSpPr>
          <p:spPr>
            <a:xfrm>
              <a:off x="6488272" y="3837442"/>
              <a:ext cx="159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FEC630"/>
                  </a:solidFill>
                  <a:latin typeface="Tw Cen MT" panose="020B0602020104020603" pitchFamily="34" charset="0"/>
                </a:rPr>
                <a:t>U</a:t>
              </a:r>
              <a:r>
                <a:rPr lang="id-ID" b="1" dirty="0" smtClean="0">
                  <a:solidFill>
                    <a:srgbClr val="FEC630"/>
                  </a:solidFill>
                  <a:latin typeface="Tw Cen MT" panose="020B0602020104020603" pitchFamily="34" charset="0"/>
                </a:rPr>
                <a:t>ndangan</a:t>
              </a:r>
              <a:endParaRPr lang="en-US" b="1" dirty="0">
                <a:solidFill>
                  <a:srgbClr val="FEC630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B38973E8-8FEC-48EF-89C3-A1086AD31515}"/>
                </a:ext>
              </a:extLst>
            </p:cNvPr>
            <p:cNvSpPr txBox="1"/>
            <p:nvPr/>
          </p:nvSpPr>
          <p:spPr>
            <a:xfrm>
              <a:off x="6488272" y="4146827"/>
              <a:ext cx="1591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A6A6A6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40" y="4079647"/>
            <a:ext cx="1289707" cy="915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70" y="3849350"/>
            <a:ext cx="1253522" cy="1253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88" y="4077594"/>
            <a:ext cx="1167257" cy="1059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7347" y="591830"/>
            <a:ext cx="3761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Menurut Tjiptono dalam Eko Boedhi dan Joko Sembrono (2017 : 4)</a:t>
            </a:r>
            <a:endParaRPr lang="en-US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7728BA24-99D1-4E44-98AC-50745A94AD6C}"/>
              </a:ext>
            </a:extLst>
          </p:cNvPr>
          <p:cNvGrpSpPr/>
          <p:nvPr/>
        </p:nvGrpSpPr>
        <p:grpSpPr>
          <a:xfrm>
            <a:off x="1184133" y="13447"/>
            <a:ext cx="9961092" cy="6858000"/>
            <a:chOff x="491575" y="13447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1079FD4E-778D-428A-B08F-1B97893971C7}"/>
                </a:ext>
              </a:extLst>
            </p:cNvPr>
            <p:cNvSpPr/>
            <p:nvPr/>
          </p:nvSpPr>
          <p:spPr>
            <a:xfrm>
              <a:off x="491575" y="13447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6D3577A8-E9FC-43B7-B3E2-76EDDA51C160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7277CEC9-24C9-4B1D-964A-A216786A7724}"/>
              </a:ext>
            </a:extLst>
          </p:cNvPr>
          <p:cNvCxnSpPr/>
          <p:nvPr/>
        </p:nvCxnSpPr>
        <p:spPr>
          <a:xfrm>
            <a:off x="3850016" y="362325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F1840EDE-DF70-433F-86FE-A402BC5C2DDE}"/>
              </a:ext>
            </a:extLst>
          </p:cNvPr>
          <p:cNvGrpSpPr/>
          <p:nvPr/>
        </p:nvGrpSpPr>
        <p:grpSpPr>
          <a:xfrm>
            <a:off x="3638922" y="3517706"/>
            <a:ext cx="211094" cy="211094"/>
            <a:chOff x="1677812" y="4248152"/>
            <a:chExt cx="211094" cy="211094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43B84625-CD81-4477-AFEA-2D657FFA16C5}"/>
                </a:ext>
              </a:extLst>
            </p:cNvPr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90BB5737-FB23-4CC2-81BC-52D57E7FB8E9}"/>
                </a:ext>
              </a:extLst>
            </p:cNvPr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xmlns="" id="{D5DAD85F-381F-4EA0-9781-3C23F8D9AC73}"/>
              </a:ext>
            </a:extLst>
          </p:cNvPr>
          <p:cNvCxnSpPr/>
          <p:nvPr/>
        </p:nvCxnSpPr>
        <p:spPr>
          <a:xfrm>
            <a:off x="5997735" y="3623253"/>
            <a:ext cx="19669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E76B67BC-401F-4EA8-8CBE-EEB8DFAA45A7}"/>
              </a:ext>
            </a:extLst>
          </p:cNvPr>
          <p:cNvGrpSpPr/>
          <p:nvPr/>
        </p:nvGrpSpPr>
        <p:grpSpPr>
          <a:xfrm>
            <a:off x="7923147" y="3547994"/>
            <a:ext cx="211094" cy="211094"/>
            <a:chOff x="3855819" y="4248152"/>
            <a:chExt cx="211094" cy="211094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A399A27A-C7E8-457C-9D90-A66A1BF1F76F}"/>
                </a:ext>
              </a:extLst>
            </p:cNvPr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C4008114-54A1-42C2-9000-1CC3AE1D8927}"/>
                </a:ext>
              </a:extLst>
            </p:cNvPr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E9582EE9-5831-4F6F-B29E-0BEB719C4F1E}"/>
              </a:ext>
            </a:extLst>
          </p:cNvPr>
          <p:cNvGrpSpPr/>
          <p:nvPr/>
        </p:nvGrpSpPr>
        <p:grpSpPr>
          <a:xfrm>
            <a:off x="2594536" y="4142156"/>
            <a:ext cx="2289049" cy="733322"/>
            <a:chOff x="1514240" y="4816886"/>
            <a:chExt cx="2289049" cy="733322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895C2AE9-E6EE-4572-8B9B-0A1C8899D6FE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Consumer Sales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8DC71A93-B148-4A8B-B0CA-4AD086FE8D7B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Ditujukan kepada Konsumen akhir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70B20FE2-BC47-4EB2-B7EA-CBE6F5B390D3}"/>
              </a:ext>
            </a:extLst>
          </p:cNvPr>
          <p:cNvSpPr txBox="1"/>
          <p:nvPr/>
        </p:nvSpPr>
        <p:spPr>
          <a:xfrm>
            <a:off x="2594536" y="3709155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rgbClr val="FF5969"/>
                </a:solidFill>
                <a:latin typeface="Tw Cen MT" panose="020B0602020104020603" pitchFamily="34" charset="0"/>
              </a:rPr>
              <a:t>1</a:t>
            </a:r>
            <a:endParaRPr lang="en-US" sz="2800" b="1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EEB19012-A13E-4E01-97E1-4BD9BE0B2C4A}"/>
              </a:ext>
            </a:extLst>
          </p:cNvPr>
          <p:cNvGrpSpPr/>
          <p:nvPr/>
        </p:nvGrpSpPr>
        <p:grpSpPr>
          <a:xfrm>
            <a:off x="6889664" y="4172444"/>
            <a:ext cx="2289049" cy="733322"/>
            <a:chOff x="1514240" y="4816886"/>
            <a:chExt cx="2289049" cy="733322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5FF83314-6443-4064-B8AD-715FDF38C0B1}"/>
                </a:ext>
              </a:extLst>
            </p:cNvPr>
            <p:cNvSpPr txBox="1"/>
            <p:nvPr/>
          </p:nvSpPr>
          <p:spPr>
            <a:xfrm>
              <a:off x="1514240" y="4816886"/>
              <a:ext cx="22890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Trade Sales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AFB0129A-D09E-4693-96AE-20F4A2C31E42}"/>
                </a:ext>
              </a:extLst>
            </p:cNvPr>
            <p:cNvSpPr txBox="1"/>
            <p:nvPr/>
          </p:nvSpPr>
          <p:spPr>
            <a:xfrm>
              <a:off x="1733898" y="5088543"/>
              <a:ext cx="1849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Ditujukan pada pelanggan dan distributor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58D17C2-3595-44AD-9D77-27C29A8030BC}"/>
              </a:ext>
            </a:extLst>
          </p:cNvPr>
          <p:cNvSpPr txBox="1"/>
          <p:nvPr/>
        </p:nvSpPr>
        <p:spPr>
          <a:xfrm>
            <a:off x="6889664" y="3739443"/>
            <a:ext cx="2289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>
                <a:solidFill>
                  <a:srgbClr val="52CBBE"/>
                </a:solidFill>
                <a:latin typeface="Tw Cen MT" panose="020B0602020104020603" pitchFamily="34" charset="0"/>
              </a:rPr>
              <a:t>2</a:t>
            </a:r>
            <a:endParaRPr lang="en-US" sz="2800" b="1" dirty="0">
              <a:solidFill>
                <a:srgbClr val="52CBBE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11450F4-A7BD-494E-BD71-C6C5EB8D03D1}"/>
              </a:ext>
            </a:extLst>
          </p:cNvPr>
          <p:cNvGrpSpPr/>
          <p:nvPr/>
        </p:nvGrpSpPr>
        <p:grpSpPr>
          <a:xfrm>
            <a:off x="3101220" y="1755914"/>
            <a:ext cx="1275682" cy="1275682"/>
            <a:chOff x="3063120" y="1755914"/>
            <a:chExt cx="1275682" cy="1275682"/>
          </a:xfrm>
        </p:grpSpPr>
        <p:sp>
          <p:nvSpPr>
            <p:cNvPr id="120" name="Teardrop 119">
              <a:extLst>
                <a:ext uri="{FF2B5EF4-FFF2-40B4-BE49-F238E27FC236}">
                  <a16:creationId xmlns:a16="http://schemas.microsoft.com/office/drawing/2014/main" xmlns="" id="{5E489B47-B2BB-4EFB-8EC4-21C10615E463}"/>
                </a:ext>
              </a:extLst>
            </p:cNvPr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862B435C-D1B2-4C1C-B995-8D888E87C5D7}"/>
                </a:ext>
              </a:extLst>
            </p:cNvPr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xmlns="" id="{262C0D94-FE17-421D-AA32-BD4AFE13E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696" y="2066644"/>
              <a:ext cx="627392" cy="62739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1C1607-C8B7-4B99-9DC5-3321A9E92D49}"/>
              </a:ext>
            </a:extLst>
          </p:cNvPr>
          <p:cNvGrpSpPr/>
          <p:nvPr/>
        </p:nvGrpSpPr>
        <p:grpSpPr>
          <a:xfrm>
            <a:off x="7386758" y="1786202"/>
            <a:ext cx="1275682" cy="1275682"/>
            <a:chOff x="5242440" y="1755914"/>
            <a:chExt cx="1275682" cy="1275682"/>
          </a:xfrm>
        </p:grpSpPr>
        <p:sp>
          <p:nvSpPr>
            <p:cNvPr id="124" name="Teardrop 123">
              <a:extLst>
                <a:ext uri="{FF2B5EF4-FFF2-40B4-BE49-F238E27FC236}">
                  <a16:creationId xmlns:a16="http://schemas.microsoft.com/office/drawing/2014/main" xmlns="" id="{A44D7BEA-70F0-4773-A72C-A5B9951D3536}"/>
                </a:ext>
              </a:extLst>
            </p:cNvPr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1431DABB-47B8-4640-BD39-9CC7E2CDA115}"/>
                </a:ext>
              </a:extLst>
            </p:cNvPr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B5EEDA48-5891-495E-A9A5-8AEE83947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5681" y="2061164"/>
              <a:ext cx="659146" cy="6591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defenisi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1034161" y="0"/>
            <a:ext cx="10084176" cy="6858000"/>
            <a:chOff x="438454" y="0"/>
            <a:chExt cx="9627215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38454" y="0"/>
              <a:ext cx="9627215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E7044FAB-DB4A-4E59-B111-8CA4168E7FA4}"/>
              </a:ext>
            </a:extLst>
          </p:cNvPr>
          <p:cNvGrpSpPr/>
          <p:nvPr/>
        </p:nvGrpSpPr>
        <p:grpSpPr>
          <a:xfrm>
            <a:off x="-7525198" y="0"/>
            <a:ext cx="8692331" cy="6858000"/>
            <a:chOff x="831850" y="0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824F072A-08CC-4CC6-B5EF-C1833A244FA3}"/>
                </a:ext>
              </a:extLst>
            </p:cNvPr>
            <p:cNvSpPr/>
            <p:nvPr/>
          </p:nvSpPr>
          <p:spPr>
            <a:xfrm>
              <a:off x="831850" y="0"/>
              <a:ext cx="8692331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xmlns="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251163"/>
              <a:ext cx="1992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kesimpulan</a:t>
              </a:r>
              <a:endParaRPr lang="en-US" sz="28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FFECBB9F-A6DA-4867-8BFF-1EB9CC0E78D3}"/>
              </a:ext>
            </a:extLst>
          </p:cNvPr>
          <p:cNvGrpSpPr/>
          <p:nvPr/>
        </p:nvGrpSpPr>
        <p:grpSpPr>
          <a:xfrm>
            <a:off x="1671243" y="1589351"/>
            <a:ext cx="662608" cy="523220"/>
            <a:chOff x="668600" y="2123782"/>
            <a:chExt cx="662608" cy="523220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758FFA05-60D3-49D7-AD33-70C14A462582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6F674720-AA72-463C-A9F5-CC05A31FD455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01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F148DB69-DF3E-4C33-B538-AF9F73BD860D}"/>
              </a:ext>
            </a:extLst>
          </p:cNvPr>
          <p:cNvGrpSpPr/>
          <p:nvPr/>
        </p:nvGrpSpPr>
        <p:grpSpPr>
          <a:xfrm>
            <a:off x="4359048" y="1589351"/>
            <a:ext cx="662608" cy="523220"/>
            <a:chOff x="662610" y="2123782"/>
            <a:chExt cx="662608" cy="52322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AECF5359-B27A-4EA4-9470-E15A636740F1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45730238-5131-470C-B8FC-1D599D94B74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02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999227E9-EB21-4059-B513-140E8EB32283}"/>
              </a:ext>
            </a:extLst>
          </p:cNvPr>
          <p:cNvGrpSpPr/>
          <p:nvPr/>
        </p:nvGrpSpPr>
        <p:grpSpPr>
          <a:xfrm>
            <a:off x="7113378" y="1596925"/>
            <a:ext cx="662608" cy="508072"/>
            <a:chOff x="662610" y="2131356"/>
            <a:chExt cx="662608" cy="508072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16BFFE64-6C8E-4F76-92AF-FE854A15A057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xmlns="" id="{A560E021-6D3E-44E0-9017-02F6FD846B8E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03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642619BF-D98C-42FE-8077-B8745D93F239}"/>
              </a:ext>
            </a:extLst>
          </p:cNvPr>
          <p:cNvGrpSpPr/>
          <p:nvPr/>
        </p:nvGrpSpPr>
        <p:grpSpPr>
          <a:xfrm>
            <a:off x="1089803" y="3795679"/>
            <a:ext cx="3048141" cy="2877112"/>
            <a:chOff x="264581" y="4099573"/>
            <a:chExt cx="3048141" cy="2877112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7D438D1-4A2C-457A-A675-A2FFD11F8FC1}"/>
                </a:ext>
              </a:extLst>
            </p:cNvPr>
            <p:cNvSpPr txBox="1"/>
            <p:nvPr/>
          </p:nvSpPr>
          <p:spPr>
            <a:xfrm>
              <a:off x="477095" y="4099573"/>
              <a:ext cx="26447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 smtClean="0">
                  <a:solidFill>
                    <a:srgbClr val="FF5969"/>
                  </a:solidFill>
                  <a:latin typeface="Tw Cen MT" panose="020B0602020104020603" pitchFamily="34" charset="0"/>
                </a:rPr>
                <a:t>Eko Boedhi dalam Joko Sembrono (2017:4)</a:t>
              </a:r>
              <a:endParaRPr lang="en-US" sz="20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EFA98CF0-C7D5-4BB1-AE6B-892973EDC2B3}"/>
                </a:ext>
              </a:extLst>
            </p:cNvPr>
            <p:cNvSpPr txBox="1"/>
            <p:nvPr/>
          </p:nvSpPr>
          <p:spPr>
            <a:xfrm>
              <a:off x="479518" y="4853747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Untuk meningkatkan :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xmlns="" id="{ADB9B462-21BE-4A91-8264-768F8688631E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d-ID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K</a:t>
              </a:r>
              <a:r>
                <a:rPr lang="id-ID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unjungan</a:t>
              </a:r>
            </a:p>
            <a:p>
              <a:pPr marL="342900" indent="-342900">
                <a:buAutoNum type="arabicPeriod"/>
              </a:pPr>
              <a:r>
                <a:rPr lang="id-ID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Pembelian</a:t>
              </a:r>
            </a:p>
            <a:p>
              <a:pPr marL="342900" indent="-342900">
                <a:buAutoNum type="arabicPeriod"/>
              </a:pPr>
              <a:r>
                <a:rPr lang="id-ID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Pelanggan</a:t>
              </a:r>
            </a:p>
            <a:p>
              <a:pPr marL="342900" indent="-342900">
                <a:buAutoNum type="arabicPeriod"/>
              </a:pPr>
              <a:r>
                <a:rPr lang="id-ID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Pembelian coba coba</a:t>
              </a:r>
            </a:p>
            <a:p>
              <a:pPr marL="342900" indent="-342900">
                <a:buAutoNum type="arabicPeriod"/>
              </a:pPr>
              <a:r>
                <a:rPr lang="id-ID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Ketertarikan</a:t>
              </a:r>
            </a:p>
            <a:p>
              <a:pPr marL="342900" indent="-342900">
                <a:buAutoNum type="arabicPeriod"/>
              </a:pPr>
              <a:r>
                <a:rPr lang="id-ID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Kesadaran  </a:t>
              </a:r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EC238A46-6DC2-415E-858B-EDB9C705F5D2}"/>
              </a:ext>
            </a:extLst>
          </p:cNvPr>
          <p:cNvGrpSpPr/>
          <p:nvPr/>
        </p:nvGrpSpPr>
        <p:grpSpPr>
          <a:xfrm>
            <a:off x="3806113" y="3639212"/>
            <a:ext cx="3048141" cy="3095135"/>
            <a:chOff x="3143051" y="3943106"/>
            <a:chExt cx="3048141" cy="3095135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CCBD766E-1FDC-47EC-AFE3-250300F9E1D4}"/>
                </a:ext>
              </a:extLst>
            </p:cNvPr>
            <p:cNvSpPr txBox="1"/>
            <p:nvPr/>
          </p:nvSpPr>
          <p:spPr>
            <a:xfrm>
              <a:off x="3417504" y="3943106"/>
              <a:ext cx="26447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rgbClr val="03A1A4"/>
                  </a:solidFill>
                  <a:latin typeface="Tw Cen MT" panose="020B0602020104020603" pitchFamily="34" charset="0"/>
                </a:rPr>
                <a:t>Alma dalam Octaviana dan Agus Supandi (2016:136)</a:t>
              </a:r>
              <a:endParaRPr lang="en-US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9DD83A3E-FC84-4E9E-A039-E9CA92AC9309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Tujuan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D4656B8D-277C-459C-8AC5-1E3C9FBF12C4}"/>
                </a:ext>
              </a:extLst>
            </p:cNvPr>
            <p:cNvSpPr txBox="1"/>
            <p:nvPr/>
          </p:nvSpPr>
          <p:spPr>
            <a:xfrm>
              <a:off x="3143051" y="5222359"/>
              <a:ext cx="304814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d-ID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Menarik pembeli baru</a:t>
              </a:r>
            </a:p>
            <a:p>
              <a:pPr marL="342900" indent="-342900">
                <a:buAutoNum type="arabicPeriod"/>
              </a:pPr>
              <a:r>
                <a:rPr lang="id-ID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Memberi hadiah ke pelanggan lama</a:t>
              </a:r>
            </a:p>
            <a:p>
              <a:pPr marL="342900" indent="-342900">
                <a:buAutoNum type="arabicPeriod"/>
              </a:pPr>
              <a:r>
                <a:rPr lang="id-ID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Mengulangi pembelian</a:t>
              </a:r>
            </a:p>
            <a:p>
              <a:pPr marL="342900" indent="-342900">
                <a:buAutoNum type="arabicPeriod"/>
              </a:pPr>
              <a:r>
                <a:rPr lang="id-ID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Mencegah beralih kemerek lain</a:t>
              </a:r>
            </a:p>
            <a:p>
              <a:pPr marL="342900" indent="-342900">
                <a:buAutoNum type="arabicPeriod"/>
              </a:pPr>
              <a:r>
                <a:rPr lang="id-ID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Meningkatkan loyalitas</a:t>
              </a:r>
            </a:p>
            <a:p>
              <a:pPr marL="342900" indent="-342900">
                <a:buAutoNum type="arabicPeriod"/>
              </a:pPr>
              <a:r>
                <a:rPr lang="id-ID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Meningkatkan penjualan jangka pendek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A5E2E5DE-DB63-4888-A16C-FBB53DF5105F}"/>
              </a:ext>
            </a:extLst>
          </p:cNvPr>
          <p:cNvGrpSpPr/>
          <p:nvPr/>
        </p:nvGrpSpPr>
        <p:grpSpPr>
          <a:xfrm>
            <a:off x="6616828" y="3729375"/>
            <a:ext cx="3048141" cy="2948024"/>
            <a:chOff x="6230000" y="4033269"/>
            <a:chExt cx="3048141" cy="2948024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A72104E9-D31B-4FE5-8105-9C439D743046}"/>
                </a:ext>
              </a:extLst>
            </p:cNvPr>
            <p:cNvSpPr txBox="1"/>
            <p:nvPr/>
          </p:nvSpPr>
          <p:spPr>
            <a:xfrm>
              <a:off x="6476116" y="4033269"/>
              <a:ext cx="26447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rgbClr val="5D7373"/>
                  </a:solidFill>
                  <a:latin typeface="Tw Cen MT" panose="020B0602020104020603" pitchFamily="34" charset="0"/>
                </a:rPr>
                <a:t>Rositter dan Percy dalam Tjipciono (2000:222)</a:t>
              </a:r>
              <a:endParaRPr lang="en-US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2C9848EF-A792-46BC-8A1A-95DC4C6A8499}"/>
                </a:ext>
              </a:extLst>
            </p:cNvPr>
            <p:cNvSpPr txBox="1"/>
            <p:nvPr/>
          </p:nvSpPr>
          <p:spPr>
            <a:xfrm>
              <a:off x="6394565" y="4597922"/>
              <a:ext cx="2644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Tujuan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EC21C292-71CC-48CF-BD5C-47D7BFAC5B36}"/>
                </a:ext>
              </a:extLst>
            </p:cNvPr>
            <p:cNvSpPr txBox="1"/>
            <p:nvPr/>
          </p:nvSpPr>
          <p:spPr>
            <a:xfrm>
              <a:off x="6230000" y="4919190"/>
              <a:ext cx="3048141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id-I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Menumbuhkan persepsi konsumen</a:t>
              </a:r>
            </a:p>
            <a:p>
              <a:pPr marL="342900" indent="-342900">
                <a:buAutoNum type="arabicPeriod"/>
              </a:pPr>
              <a:r>
                <a:rPr lang="id-I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Memperkenalkan</a:t>
              </a:r>
            </a:p>
            <a:p>
              <a:pPr marL="342900" indent="-342900">
                <a:buAutoNum type="arabicPeriod"/>
              </a:pPr>
              <a:r>
                <a:rPr lang="id-I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Mendorong pemilihan </a:t>
              </a:r>
            </a:p>
            <a:p>
              <a:pPr marL="342900" indent="-342900">
                <a:buAutoNum type="arabicPeriod"/>
              </a:pPr>
              <a:r>
                <a:rPr lang="id-I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Membujuk konsumen</a:t>
              </a:r>
            </a:p>
            <a:p>
              <a:pPr marL="342900" indent="-342900">
                <a:buAutoNum type="arabicPeriod"/>
              </a:pPr>
              <a:r>
                <a:rPr lang="id-I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Mengimbangi kelemahan unsur bauran pemasaran lain</a:t>
              </a:r>
            </a:p>
            <a:p>
              <a:pPr marL="342900" indent="-342900">
                <a:buAutoNum type="arabicPeriod"/>
              </a:pPr>
              <a:r>
                <a:rPr lang="id-ID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w Cen MT" panose="020B0602020104020603" pitchFamily="34" charset="0"/>
                </a:rPr>
                <a:t>Menanamkan citra produk</a:t>
              </a:r>
              <a:endPara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497" y="1595880"/>
            <a:ext cx="1428730" cy="2112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001" y="1589351"/>
            <a:ext cx="1718902" cy="218872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22" y="1595880"/>
            <a:ext cx="1428730" cy="21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555747" y="0"/>
            <a:ext cx="10067409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56808" y="375544"/>
            <a:ext cx="33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Alat PROMOSI PENJUALAN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17" y="1317812"/>
            <a:ext cx="198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Tw Cen MT" panose="020B0602020104020603" pitchFamily="34" charset="0"/>
              </a:rPr>
              <a:t>1. Periklanan </a:t>
            </a:r>
            <a:endParaRPr lang="id-ID" b="1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82" y="1839733"/>
            <a:ext cx="5857875" cy="387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8" y="4548151"/>
            <a:ext cx="3271624" cy="24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sifat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jenis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xmlns="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Tujuan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xmlns="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4E70D3F9-D583-4ACD-8480-0F4A65ED3C83}"/>
              </a:ext>
            </a:extLst>
          </p:cNvPr>
          <p:cNvGrpSpPr/>
          <p:nvPr/>
        </p:nvGrpSpPr>
        <p:grpSpPr>
          <a:xfrm>
            <a:off x="555747" y="0"/>
            <a:ext cx="10067409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xmlns="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Alat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xmlns="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metode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56808" y="375544"/>
            <a:ext cx="339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Alat PROMOSI PENJUALAN 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416" y="1317812"/>
            <a:ext cx="442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>
                <a:latin typeface="Tw Cen MT" panose="020B0602020104020603" pitchFamily="34" charset="0"/>
              </a:rPr>
              <a:t>2. Penjualan Perorangan (Personal selling) </a:t>
            </a:r>
            <a:endParaRPr lang="id-ID" b="1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49" y="1839733"/>
            <a:ext cx="5012941" cy="38766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8" y="4548151"/>
            <a:ext cx="3271624" cy="24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48353"/>
      </p:ext>
    </p:extLst>
  </p:cSld>
  <p:clrMapOvr>
    <a:masterClrMapping/>
  </p:clrMapOvr>
  <p:transition xmlns:p14="http://schemas.microsoft.com/office/powerpoint/2010/main" spd="slow">
    <p:pull dir="l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429</Words>
  <Application>Microsoft Macintosh PowerPoint</Application>
  <PresentationFormat>Custom</PresentationFormat>
  <Paragraphs>170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Raeni Santy</cp:lastModifiedBy>
  <cp:revision>54</cp:revision>
  <dcterms:created xsi:type="dcterms:W3CDTF">2017-01-05T13:17:27Z</dcterms:created>
  <dcterms:modified xsi:type="dcterms:W3CDTF">2020-03-26T08:00:27Z</dcterms:modified>
</cp:coreProperties>
</file>