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ADB2281-3250-4DC7-8A7E-1C942373FCDF}" type="datetimeFigureOut">
              <a:rPr lang="en-ID" smtClean="0"/>
              <a:t>24/04/2020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5272FC23-A6ED-44F5-9B4F-8C49521339D0}" type="slidenum">
              <a:rPr lang="en-ID" smtClean="0"/>
              <a:t>‹#›</a:t>
            </a:fld>
            <a:endParaRPr lang="en-ID"/>
          </a:p>
        </p:txBody>
      </p:sp>
    </p:spTree>
    <p:extLst>
      <p:ext uri="{BB962C8B-B14F-4D97-AF65-F5344CB8AC3E}">
        <p14:creationId xmlns:p14="http://schemas.microsoft.com/office/powerpoint/2010/main" val="176401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DB2281-3250-4DC7-8A7E-1C942373FCDF}" type="datetimeFigureOut">
              <a:rPr lang="en-ID" smtClean="0"/>
              <a:t>24/04/2020</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5272FC23-A6ED-44F5-9B4F-8C49521339D0}" type="slidenum">
              <a:rPr lang="en-ID" smtClean="0"/>
              <a:t>‹#›</a:t>
            </a:fld>
            <a:endParaRPr lang="en-ID"/>
          </a:p>
        </p:txBody>
      </p:sp>
    </p:spTree>
    <p:extLst>
      <p:ext uri="{BB962C8B-B14F-4D97-AF65-F5344CB8AC3E}">
        <p14:creationId xmlns:p14="http://schemas.microsoft.com/office/powerpoint/2010/main" val="3815571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DB2281-3250-4DC7-8A7E-1C942373FCDF}" type="datetimeFigureOut">
              <a:rPr lang="en-ID" smtClean="0"/>
              <a:t>24/04/2020</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5272FC23-A6ED-44F5-9B4F-8C49521339D0}" type="slidenum">
              <a:rPr lang="en-ID" smtClean="0"/>
              <a:t>‹#›</a:t>
            </a:fld>
            <a:endParaRPr lang="en-ID"/>
          </a:p>
        </p:txBody>
      </p:sp>
    </p:spTree>
    <p:extLst>
      <p:ext uri="{BB962C8B-B14F-4D97-AF65-F5344CB8AC3E}">
        <p14:creationId xmlns:p14="http://schemas.microsoft.com/office/powerpoint/2010/main" val="4272070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DB2281-3250-4DC7-8A7E-1C942373FCDF}" type="datetimeFigureOut">
              <a:rPr lang="en-ID" smtClean="0"/>
              <a:t>24/04/2020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5272FC23-A6ED-44F5-9B4F-8C49521339D0}" type="slidenum">
              <a:rPr lang="en-ID" smtClean="0"/>
              <a:t>‹#›</a:t>
            </a:fld>
            <a:endParaRPr lang="en-ID"/>
          </a:p>
        </p:txBody>
      </p:sp>
    </p:spTree>
    <p:extLst>
      <p:ext uri="{BB962C8B-B14F-4D97-AF65-F5344CB8AC3E}">
        <p14:creationId xmlns:p14="http://schemas.microsoft.com/office/powerpoint/2010/main" val="3647797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DB2281-3250-4DC7-8A7E-1C942373FCDF}" type="datetimeFigureOut">
              <a:rPr lang="en-ID" smtClean="0"/>
              <a:t>24/04/2020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5272FC23-A6ED-44F5-9B4F-8C49521339D0}" type="slidenum">
              <a:rPr lang="en-ID" smtClean="0"/>
              <a:t>‹#›</a:t>
            </a:fld>
            <a:endParaRPr lang="en-ID"/>
          </a:p>
        </p:txBody>
      </p:sp>
    </p:spTree>
    <p:extLst>
      <p:ext uri="{BB962C8B-B14F-4D97-AF65-F5344CB8AC3E}">
        <p14:creationId xmlns:p14="http://schemas.microsoft.com/office/powerpoint/2010/main" val="1381773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CADB2281-3250-4DC7-8A7E-1C942373FCDF}" type="datetimeFigureOut">
              <a:rPr lang="en-ID" smtClean="0"/>
              <a:t>24/04/2020</a:t>
            </a:fld>
            <a:endParaRPr lang="en-ID"/>
          </a:p>
        </p:txBody>
      </p:sp>
      <p:sp>
        <p:nvSpPr>
          <p:cNvPr id="9" name="Footer Placeholder 8"/>
          <p:cNvSpPr>
            <a:spLocks noGrp="1"/>
          </p:cNvSpPr>
          <p:nvPr>
            <p:ph type="ftr" sz="quarter" idx="11"/>
          </p:nvPr>
        </p:nvSpPr>
        <p:spPr/>
        <p:txBody>
          <a:bodyPr/>
          <a:lstStyle/>
          <a:p>
            <a:endParaRPr lang="en-ID"/>
          </a:p>
        </p:txBody>
      </p:sp>
      <p:sp>
        <p:nvSpPr>
          <p:cNvPr id="10" name="Slide Number Placeholder 9"/>
          <p:cNvSpPr>
            <a:spLocks noGrp="1"/>
          </p:cNvSpPr>
          <p:nvPr>
            <p:ph type="sldNum" sz="quarter" idx="12"/>
          </p:nvPr>
        </p:nvSpPr>
        <p:spPr/>
        <p:txBody>
          <a:bodyPr/>
          <a:lstStyle/>
          <a:p>
            <a:fld id="{5272FC23-A6ED-44F5-9B4F-8C49521339D0}" type="slidenum">
              <a:rPr lang="en-ID" smtClean="0"/>
              <a:t>‹#›</a:t>
            </a:fld>
            <a:endParaRPr lang="en-ID"/>
          </a:p>
        </p:txBody>
      </p:sp>
    </p:spTree>
    <p:extLst>
      <p:ext uri="{BB962C8B-B14F-4D97-AF65-F5344CB8AC3E}">
        <p14:creationId xmlns:p14="http://schemas.microsoft.com/office/powerpoint/2010/main" val="509542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CADB2281-3250-4DC7-8A7E-1C942373FCDF}" type="datetimeFigureOut">
              <a:rPr lang="en-ID" smtClean="0"/>
              <a:t>24/04/2020</a:t>
            </a:fld>
            <a:endParaRPr lang="en-ID"/>
          </a:p>
        </p:txBody>
      </p:sp>
      <p:sp>
        <p:nvSpPr>
          <p:cNvPr id="11" name="Footer Placeholder 10"/>
          <p:cNvSpPr>
            <a:spLocks noGrp="1"/>
          </p:cNvSpPr>
          <p:nvPr>
            <p:ph type="ftr" sz="quarter" idx="11"/>
          </p:nvPr>
        </p:nvSpPr>
        <p:spPr/>
        <p:txBody>
          <a:bodyPr/>
          <a:lstStyle/>
          <a:p>
            <a:endParaRPr lang="en-ID"/>
          </a:p>
        </p:txBody>
      </p:sp>
      <p:sp>
        <p:nvSpPr>
          <p:cNvPr id="12" name="Slide Number Placeholder 11"/>
          <p:cNvSpPr>
            <a:spLocks noGrp="1"/>
          </p:cNvSpPr>
          <p:nvPr>
            <p:ph type="sldNum" sz="quarter" idx="12"/>
          </p:nvPr>
        </p:nvSpPr>
        <p:spPr/>
        <p:txBody>
          <a:bodyPr/>
          <a:lstStyle/>
          <a:p>
            <a:fld id="{5272FC23-A6ED-44F5-9B4F-8C49521339D0}" type="slidenum">
              <a:rPr lang="en-ID" smtClean="0"/>
              <a:t>‹#›</a:t>
            </a:fld>
            <a:endParaRPr lang="en-ID"/>
          </a:p>
        </p:txBody>
      </p:sp>
    </p:spTree>
    <p:extLst>
      <p:ext uri="{BB962C8B-B14F-4D97-AF65-F5344CB8AC3E}">
        <p14:creationId xmlns:p14="http://schemas.microsoft.com/office/powerpoint/2010/main" val="1416399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CADB2281-3250-4DC7-8A7E-1C942373FCDF}" type="datetimeFigureOut">
              <a:rPr lang="en-ID" smtClean="0"/>
              <a:t>24/04/2020</a:t>
            </a:fld>
            <a:endParaRPr lang="en-ID"/>
          </a:p>
        </p:txBody>
      </p:sp>
      <p:sp>
        <p:nvSpPr>
          <p:cNvPr id="7" name="Footer Placeholder 6"/>
          <p:cNvSpPr>
            <a:spLocks noGrp="1"/>
          </p:cNvSpPr>
          <p:nvPr>
            <p:ph type="ftr" sz="quarter" idx="11"/>
          </p:nvPr>
        </p:nvSpPr>
        <p:spPr/>
        <p:txBody>
          <a:bodyPr/>
          <a:lstStyle/>
          <a:p>
            <a:endParaRPr lang="en-ID"/>
          </a:p>
        </p:txBody>
      </p:sp>
      <p:sp>
        <p:nvSpPr>
          <p:cNvPr id="8" name="Slide Number Placeholder 7"/>
          <p:cNvSpPr>
            <a:spLocks noGrp="1"/>
          </p:cNvSpPr>
          <p:nvPr>
            <p:ph type="sldNum" sz="quarter" idx="12"/>
          </p:nvPr>
        </p:nvSpPr>
        <p:spPr/>
        <p:txBody>
          <a:bodyPr/>
          <a:lstStyle/>
          <a:p>
            <a:fld id="{5272FC23-A6ED-44F5-9B4F-8C49521339D0}" type="slidenum">
              <a:rPr lang="en-ID" smtClean="0"/>
              <a:t>‹#›</a:t>
            </a:fld>
            <a:endParaRPr lang="en-ID"/>
          </a:p>
        </p:txBody>
      </p:sp>
    </p:spTree>
    <p:extLst>
      <p:ext uri="{BB962C8B-B14F-4D97-AF65-F5344CB8AC3E}">
        <p14:creationId xmlns:p14="http://schemas.microsoft.com/office/powerpoint/2010/main" val="45865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ADB2281-3250-4DC7-8A7E-1C942373FCDF}" type="datetimeFigureOut">
              <a:rPr lang="en-ID" smtClean="0"/>
              <a:t>24/04/2020</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5272FC23-A6ED-44F5-9B4F-8C49521339D0}" type="slidenum">
              <a:rPr lang="en-ID" smtClean="0"/>
              <a:t>‹#›</a:t>
            </a:fld>
            <a:endParaRPr lang="en-ID"/>
          </a:p>
        </p:txBody>
      </p:sp>
    </p:spTree>
    <p:extLst>
      <p:ext uri="{BB962C8B-B14F-4D97-AF65-F5344CB8AC3E}">
        <p14:creationId xmlns:p14="http://schemas.microsoft.com/office/powerpoint/2010/main" val="270775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CADB2281-3250-4DC7-8A7E-1C942373FCDF}" type="datetimeFigureOut">
              <a:rPr lang="en-ID" smtClean="0"/>
              <a:t>24/04/2020</a:t>
            </a:fld>
            <a:endParaRPr lang="en-ID"/>
          </a:p>
        </p:txBody>
      </p:sp>
      <p:sp>
        <p:nvSpPr>
          <p:cNvPr id="9" name="Footer Placeholder 8"/>
          <p:cNvSpPr>
            <a:spLocks noGrp="1"/>
          </p:cNvSpPr>
          <p:nvPr>
            <p:ph type="ftr" sz="quarter" idx="11"/>
          </p:nvPr>
        </p:nvSpPr>
        <p:spPr/>
        <p:txBody>
          <a:bodyPr/>
          <a:lstStyle/>
          <a:p>
            <a:endParaRPr lang="en-ID"/>
          </a:p>
        </p:txBody>
      </p:sp>
      <p:sp>
        <p:nvSpPr>
          <p:cNvPr id="10" name="Slide Number Placeholder 9"/>
          <p:cNvSpPr>
            <a:spLocks noGrp="1"/>
          </p:cNvSpPr>
          <p:nvPr>
            <p:ph type="sldNum" sz="quarter" idx="12"/>
          </p:nvPr>
        </p:nvSpPr>
        <p:spPr/>
        <p:txBody>
          <a:bodyPr/>
          <a:lstStyle/>
          <a:p>
            <a:fld id="{5272FC23-A6ED-44F5-9B4F-8C49521339D0}" type="slidenum">
              <a:rPr lang="en-ID" smtClean="0"/>
              <a:t>‹#›</a:t>
            </a:fld>
            <a:endParaRPr lang="en-ID"/>
          </a:p>
        </p:txBody>
      </p:sp>
    </p:spTree>
    <p:extLst>
      <p:ext uri="{BB962C8B-B14F-4D97-AF65-F5344CB8AC3E}">
        <p14:creationId xmlns:p14="http://schemas.microsoft.com/office/powerpoint/2010/main" val="3795649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CADB2281-3250-4DC7-8A7E-1C942373FCDF}" type="datetimeFigureOut">
              <a:rPr lang="en-ID" smtClean="0"/>
              <a:t>24/04/2020</a:t>
            </a:fld>
            <a:endParaRPr lang="en-ID"/>
          </a:p>
        </p:txBody>
      </p:sp>
      <p:sp>
        <p:nvSpPr>
          <p:cNvPr id="9" name="Footer Placeholder 8"/>
          <p:cNvSpPr>
            <a:spLocks noGrp="1"/>
          </p:cNvSpPr>
          <p:nvPr>
            <p:ph type="ftr" sz="quarter" idx="11"/>
          </p:nvPr>
        </p:nvSpPr>
        <p:spPr>
          <a:xfrm>
            <a:off x="3499101" y="6356350"/>
            <a:ext cx="5911517" cy="365125"/>
          </a:xfrm>
        </p:spPr>
        <p:txBody>
          <a:bodyPr/>
          <a:lstStyle/>
          <a:p>
            <a:endParaRPr lang="en-ID"/>
          </a:p>
        </p:txBody>
      </p:sp>
      <p:sp>
        <p:nvSpPr>
          <p:cNvPr id="10" name="Slide Number Placeholder 9"/>
          <p:cNvSpPr>
            <a:spLocks noGrp="1"/>
          </p:cNvSpPr>
          <p:nvPr>
            <p:ph type="sldNum" sz="quarter" idx="12"/>
          </p:nvPr>
        </p:nvSpPr>
        <p:spPr/>
        <p:txBody>
          <a:bodyPr/>
          <a:lstStyle/>
          <a:p>
            <a:fld id="{5272FC23-A6ED-44F5-9B4F-8C49521339D0}" type="slidenum">
              <a:rPr lang="en-ID" smtClean="0"/>
              <a:t>‹#›</a:t>
            </a:fld>
            <a:endParaRPr lang="en-ID"/>
          </a:p>
        </p:txBody>
      </p:sp>
    </p:spTree>
    <p:extLst>
      <p:ext uri="{BB962C8B-B14F-4D97-AF65-F5344CB8AC3E}">
        <p14:creationId xmlns:p14="http://schemas.microsoft.com/office/powerpoint/2010/main" val="3214900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CADB2281-3250-4DC7-8A7E-1C942373FCDF}" type="datetimeFigureOut">
              <a:rPr lang="en-ID" smtClean="0"/>
              <a:t>24/04/2020</a:t>
            </a:fld>
            <a:endParaRPr lang="en-ID"/>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ID"/>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5272FC23-A6ED-44F5-9B4F-8C49521339D0}" type="slidenum">
              <a:rPr lang="en-ID" smtClean="0"/>
              <a:t>‹#›</a:t>
            </a:fld>
            <a:endParaRPr lang="en-ID"/>
          </a:p>
        </p:txBody>
      </p:sp>
    </p:spTree>
    <p:extLst>
      <p:ext uri="{BB962C8B-B14F-4D97-AF65-F5344CB8AC3E}">
        <p14:creationId xmlns:p14="http://schemas.microsoft.com/office/powerpoint/2010/main" val="19512873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ID" dirty="0" err="1" smtClean="0">
                <a:solidFill>
                  <a:schemeClr val="tx1"/>
                </a:solidFill>
              </a:rPr>
              <a:t>Tujuan</a:t>
            </a:r>
            <a:r>
              <a:rPr lang="en-ID" dirty="0" smtClean="0">
                <a:solidFill>
                  <a:schemeClr val="tx1"/>
                </a:solidFill>
              </a:rPr>
              <a:t>, </a:t>
            </a:r>
            <a:r>
              <a:rPr lang="en-ID" dirty="0" err="1" smtClean="0">
                <a:solidFill>
                  <a:schemeClr val="tx1"/>
                </a:solidFill>
              </a:rPr>
              <a:t>Manfaat</a:t>
            </a:r>
            <a:r>
              <a:rPr lang="en-ID" dirty="0" smtClean="0">
                <a:solidFill>
                  <a:schemeClr val="tx1"/>
                </a:solidFill>
              </a:rPr>
              <a:t> </a:t>
            </a:r>
            <a:r>
              <a:rPr lang="en-ID" dirty="0" err="1" smtClean="0">
                <a:solidFill>
                  <a:schemeClr val="tx1"/>
                </a:solidFill>
              </a:rPr>
              <a:t>dan</a:t>
            </a:r>
            <a:r>
              <a:rPr lang="en-ID" dirty="0" smtClean="0">
                <a:solidFill>
                  <a:schemeClr val="tx1"/>
                </a:solidFill>
              </a:rPr>
              <a:t> </a:t>
            </a:r>
            <a:r>
              <a:rPr lang="en-ID" dirty="0" err="1" smtClean="0">
                <a:solidFill>
                  <a:schemeClr val="tx1"/>
                </a:solidFill>
              </a:rPr>
              <a:t>Ruang</a:t>
            </a:r>
            <a:r>
              <a:rPr lang="en-ID" dirty="0" smtClean="0">
                <a:solidFill>
                  <a:schemeClr val="tx1"/>
                </a:solidFill>
              </a:rPr>
              <a:t> </a:t>
            </a:r>
            <a:r>
              <a:rPr lang="en-ID" dirty="0" err="1" smtClean="0">
                <a:solidFill>
                  <a:schemeClr val="tx1"/>
                </a:solidFill>
              </a:rPr>
              <a:t>Lingkup</a:t>
            </a:r>
            <a:r>
              <a:rPr lang="en-ID" dirty="0" smtClean="0">
                <a:solidFill>
                  <a:schemeClr val="tx1"/>
                </a:solidFill>
              </a:rPr>
              <a:t> </a:t>
            </a:r>
            <a:r>
              <a:rPr lang="en-ID" dirty="0" err="1" smtClean="0">
                <a:solidFill>
                  <a:schemeClr val="tx1"/>
                </a:solidFill>
              </a:rPr>
              <a:t>Penelitian</a:t>
            </a:r>
            <a:endParaRPr lang="en-ID" dirty="0">
              <a:solidFill>
                <a:schemeClr val="tx1"/>
              </a:solidFill>
            </a:endParaRPr>
          </a:p>
        </p:txBody>
      </p:sp>
      <p:pic>
        <p:nvPicPr>
          <p:cNvPr id="4" name="Picture 2" descr="Image result for logo uniko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81760" y="2368634"/>
            <a:ext cx="1663298" cy="16632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3518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D" b="1" dirty="0" err="1" smtClean="0">
                <a:solidFill>
                  <a:schemeClr val="tx1"/>
                </a:solidFill>
              </a:rPr>
              <a:t>Tujuan</a:t>
            </a:r>
            <a:r>
              <a:rPr lang="en-ID" b="1" dirty="0" smtClean="0">
                <a:solidFill>
                  <a:schemeClr val="tx1"/>
                </a:solidFill>
              </a:rPr>
              <a:t> </a:t>
            </a:r>
            <a:r>
              <a:rPr lang="en-ID" b="1" dirty="0" err="1" smtClean="0">
                <a:solidFill>
                  <a:schemeClr val="tx1"/>
                </a:solidFill>
              </a:rPr>
              <a:t>Penelitian</a:t>
            </a:r>
            <a:endParaRPr lang="en-ID" b="1" dirty="0">
              <a:solidFill>
                <a:schemeClr val="tx1"/>
              </a:solidFill>
            </a:endParaRPr>
          </a:p>
        </p:txBody>
      </p:sp>
      <p:sp>
        <p:nvSpPr>
          <p:cNvPr id="3" name="Content Placeholder 2"/>
          <p:cNvSpPr>
            <a:spLocks noGrp="1"/>
          </p:cNvSpPr>
          <p:nvPr>
            <p:ph idx="1"/>
          </p:nvPr>
        </p:nvSpPr>
        <p:spPr/>
        <p:txBody>
          <a:bodyPr>
            <a:normAutofit lnSpcReduction="10000"/>
          </a:bodyPr>
          <a:lstStyle/>
          <a:p>
            <a:pPr algn="just"/>
            <a:r>
              <a:rPr lang="id-ID" dirty="0"/>
              <a:t>Tujuan penelitian merupakan rumusan kalimat yang menunjukkan adanya hasil, sesuatu yang diperoleh setelah penelitian selesai, sesuatu yang akan dicapai atau dituju dalam sebuah penelitian. </a:t>
            </a:r>
            <a:endParaRPr lang="en-ID" dirty="0" smtClean="0"/>
          </a:p>
          <a:p>
            <a:pPr algn="just"/>
            <a:r>
              <a:rPr lang="id-ID" dirty="0" smtClean="0"/>
              <a:t>Rumusan </a:t>
            </a:r>
            <a:r>
              <a:rPr lang="id-ID" dirty="0"/>
              <a:t>tujuan </a:t>
            </a:r>
            <a:r>
              <a:rPr lang="id-ID" dirty="0" smtClean="0"/>
              <a:t>untuk </a:t>
            </a:r>
            <a:r>
              <a:rPr lang="id-ID" dirty="0"/>
              <a:t>memperoleh jawaban atas permasalahan penelitian yang diajukan. Oleh karena itu, rumusan tujuan harus relevan dengan identitas masalah yang ditemukan, rumusan masalah dan mencerminkan proses penelitian. </a:t>
            </a:r>
            <a:endParaRPr lang="en-ID" dirty="0" smtClean="0"/>
          </a:p>
          <a:p>
            <a:pPr algn="just"/>
            <a:r>
              <a:rPr lang="id-ID" dirty="0" smtClean="0"/>
              <a:t>Dalam </a:t>
            </a:r>
            <a:r>
              <a:rPr lang="id-ID" dirty="0"/>
              <a:t>beberapa penelitian dimana permasalahannya sangat sederhana terlihat bahwa tujuan sepertinya merupakan pengulangan dari rumusan masalah, hanya saja rumusan masalah dinyatakan dengan pertanyaan, sedangkan tujuan dituangkan dalam bentuk pernyataan yang biasanya diawali dengan kata ingin mengetahui.</a:t>
            </a:r>
          </a:p>
          <a:p>
            <a:pPr algn="just"/>
            <a:r>
              <a:rPr lang="id-ID" dirty="0"/>
              <a:t>Tetapi bila permasalahannya relatif komplek, permasalahan ini menjadi lebih jelas terjawab bila disusun sebuah tujuan penelitian yang lebih tegas yang memberikan arah bagi pelaksanaan penelitian. </a:t>
            </a:r>
            <a:endParaRPr lang="en-ID" dirty="0"/>
          </a:p>
          <a:p>
            <a:endParaRPr lang="en-ID" dirty="0"/>
          </a:p>
        </p:txBody>
      </p:sp>
    </p:spTree>
    <p:extLst>
      <p:ext uri="{BB962C8B-B14F-4D97-AF65-F5344CB8AC3E}">
        <p14:creationId xmlns:p14="http://schemas.microsoft.com/office/powerpoint/2010/main" val="1568354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D" b="1" dirty="0" err="1" smtClean="0">
                <a:solidFill>
                  <a:schemeClr val="tx1"/>
                </a:solidFill>
              </a:rPr>
              <a:t>Korelasi</a:t>
            </a:r>
            <a:r>
              <a:rPr lang="en-ID" b="1" dirty="0" smtClean="0">
                <a:solidFill>
                  <a:schemeClr val="tx1"/>
                </a:solidFill>
              </a:rPr>
              <a:t> </a:t>
            </a:r>
            <a:r>
              <a:rPr lang="en-ID" b="1" dirty="0" err="1" smtClean="0">
                <a:solidFill>
                  <a:schemeClr val="tx1"/>
                </a:solidFill>
              </a:rPr>
              <a:t>antara</a:t>
            </a:r>
            <a:r>
              <a:rPr lang="en-ID" b="1" dirty="0" smtClean="0">
                <a:solidFill>
                  <a:schemeClr val="tx1"/>
                </a:solidFill>
              </a:rPr>
              <a:t> </a:t>
            </a:r>
            <a:r>
              <a:rPr lang="en-ID" b="1" dirty="0" err="1" smtClean="0">
                <a:solidFill>
                  <a:schemeClr val="tx1"/>
                </a:solidFill>
              </a:rPr>
              <a:t>Tujuan</a:t>
            </a:r>
            <a:r>
              <a:rPr lang="en-ID" b="1" dirty="0" smtClean="0">
                <a:solidFill>
                  <a:schemeClr val="tx1"/>
                </a:solidFill>
              </a:rPr>
              <a:t> </a:t>
            </a:r>
            <a:r>
              <a:rPr lang="en-ID" b="1" dirty="0" err="1" smtClean="0">
                <a:solidFill>
                  <a:schemeClr val="tx1"/>
                </a:solidFill>
              </a:rPr>
              <a:t>dan</a:t>
            </a:r>
            <a:r>
              <a:rPr lang="en-ID" b="1" dirty="0" smtClean="0">
                <a:solidFill>
                  <a:schemeClr val="tx1"/>
                </a:solidFill>
              </a:rPr>
              <a:t> </a:t>
            </a:r>
            <a:r>
              <a:rPr lang="en-ID" b="1" dirty="0" err="1" smtClean="0">
                <a:solidFill>
                  <a:schemeClr val="tx1"/>
                </a:solidFill>
              </a:rPr>
              <a:t>Identifikasi</a:t>
            </a:r>
            <a:r>
              <a:rPr lang="en-ID" b="1" dirty="0" smtClean="0">
                <a:solidFill>
                  <a:schemeClr val="tx1"/>
                </a:solidFill>
              </a:rPr>
              <a:t> </a:t>
            </a:r>
            <a:r>
              <a:rPr lang="en-ID" b="1" dirty="0" err="1" smtClean="0">
                <a:solidFill>
                  <a:schemeClr val="tx1"/>
                </a:solidFill>
              </a:rPr>
              <a:t>Masalah</a:t>
            </a:r>
            <a:endParaRPr lang="en-ID" b="1" dirty="0">
              <a:solidFill>
                <a:schemeClr val="tx1"/>
              </a:solidFill>
            </a:endParaRPr>
          </a:p>
        </p:txBody>
      </p:sp>
      <p:sp>
        <p:nvSpPr>
          <p:cNvPr id="3" name="Content Placeholder 2"/>
          <p:cNvSpPr>
            <a:spLocks noGrp="1"/>
          </p:cNvSpPr>
          <p:nvPr>
            <p:ph idx="1"/>
          </p:nvPr>
        </p:nvSpPr>
        <p:spPr/>
        <p:txBody>
          <a:bodyPr/>
          <a:lstStyle/>
          <a:p>
            <a:pPr algn="just"/>
            <a:r>
              <a:rPr lang="en-ID" dirty="0" err="1" smtClean="0"/>
              <a:t>Identifikasi</a:t>
            </a:r>
            <a:r>
              <a:rPr lang="en-ID" dirty="0" smtClean="0"/>
              <a:t> </a:t>
            </a:r>
            <a:r>
              <a:rPr lang="en-ID" dirty="0" err="1" smtClean="0"/>
              <a:t>Masalah</a:t>
            </a:r>
            <a:r>
              <a:rPr lang="en-ID" dirty="0" smtClean="0"/>
              <a:t> : </a:t>
            </a:r>
            <a:r>
              <a:rPr lang="en-ID" dirty="0" err="1" smtClean="0"/>
              <a:t>Asumsi</a:t>
            </a:r>
            <a:r>
              <a:rPr lang="en-ID" dirty="0" smtClean="0"/>
              <a:t> </a:t>
            </a:r>
            <a:r>
              <a:rPr lang="en-ID" dirty="0" err="1" smtClean="0"/>
              <a:t>telah</a:t>
            </a:r>
            <a:r>
              <a:rPr lang="en-ID" dirty="0" smtClean="0"/>
              <a:t> </a:t>
            </a:r>
            <a:r>
              <a:rPr lang="en-ID" dirty="0" err="1" smtClean="0"/>
              <a:t>teridentifikasi</a:t>
            </a:r>
            <a:r>
              <a:rPr lang="en-ID" dirty="0" smtClean="0"/>
              <a:t> </a:t>
            </a:r>
            <a:r>
              <a:rPr lang="en-ID" dirty="0" err="1" smtClean="0"/>
              <a:t>Masalah</a:t>
            </a:r>
            <a:r>
              <a:rPr lang="en-ID" dirty="0" smtClean="0"/>
              <a:t> </a:t>
            </a:r>
            <a:r>
              <a:rPr lang="en-ID" dirty="0" err="1" smtClean="0"/>
              <a:t>jika</a:t>
            </a:r>
            <a:r>
              <a:rPr lang="en-ID" dirty="0" smtClean="0"/>
              <a:t> </a:t>
            </a:r>
            <a:r>
              <a:rPr lang="en-ID" dirty="0" err="1" smtClean="0"/>
              <a:t>perusahaan</a:t>
            </a:r>
            <a:r>
              <a:rPr lang="en-ID" dirty="0" smtClean="0"/>
              <a:t> </a:t>
            </a:r>
            <a:r>
              <a:rPr lang="en-ID" dirty="0" err="1" smtClean="0"/>
              <a:t>khususnya</a:t>
            </a:r>
            <a:r>
              <a:rPr lang="en-ID" dirty="0" smtClean="0"/>
              <a:t> </a:t>
            </a:r>
            <a:r>
              <a:rPr lang="en-ID" dirty="0" err="1" smtClean="0"/>
              <a:t>Kepala</a:t>
            </a:r>
            <a:r>
              <a:rPr lang="en-ID" dirty="0" smtClean="0"/>
              <a:t> </a:t>
            </a:r>
            <a:r>
              <a:rPr lang="en-ID" dirty="0" err="1" smtClean="0"/>
              <a:t>Bagian</a:t>
            </a:r>
            <a:r>
              <a:rPr lang="en-ID" dirty="0" smtClean="0"/>
              <a:t> </a:t>
            </a:r>
            <a:r>
              <a:rPr lang="en-ID" dirty="0" err="1" smtClean="0"/>
              <a:t>Keuangan</a:t>
            </a:r>
            <a:r>
              <a:rPr lang="en-ID" dirty="0" smtClean="0"/>
              <a:t> </a:t>
            </a:r>
            <a:r>
              <a:rPr lang="en-ID" dirty="0" err="1" smtClean="0"/>
              <a:t>kesulitan</a:t>
            </a:r>
            <a:r>
              <a:rPr lang="en-ID" dirty="0" smtClean="0"/>
              <a:t> </a:t>
            </a:r>
            <a:r>
              <a:rPr lang="en-ID" dirty="0" err="1" smtClean="0"/>
              <a:t>merencanakan</a:t>
            </a:r>
            <a:r>
              <a:rPr lang="en-ID" dirty="0" smtClean="0"/>
              <a:t> </a:t>
            </a:r>
            <a:r>
              <a:rPr lang="en-ID" dirty="0" err="1" smtClean="0"/>
              <a:t>Kegiatan</a:t>
            </a:r>
            <a:r>
              <a:rPr lang="en-ID" dirty="0" smtClean="0"/>
              <a:t> </a:t>
            </a:r>
            <a:r>
              <a:rPr lang="en-ID" dirty="0" err="1" smtClean="0"/>
              <a:t>Keuangan</a:t>
            </a:r>
            <a:r>
              <a:rPr lang="en-ID" dirty="0" smtClean="0"/>
              <a:t> di </a:t>
            </a:r>
            <a:r>
              <a:rPr lang="en-ID" dirty="0" err="1" smtClean="0"/>
              <a:t>perusahaannya</a:t>
            </a:r>
            <a:r>
              <a:rPr lang="en-ID" dirty="0" smtClean="0"/>
              <a:t>.</a:t>
            </a:r>
          </a:p>
          <a:p>
            <a:pPr algn="just"/>
            <a:r>
              <a:rPr lang="en-ID" dirty="0" err="1" smtClean="0"/>
              <a:t>Tujuan</a:t>
            </a:r>
            <a:r>
              <a:rPr lang="en-ID" dirty="0" smtClean="0"/>
              <a:t> : </a:t>
            </a:r>
            <a:r>
              <a:rPr lang="en-ID" dirty="0" err="1" smtClean="0"/>
              <a:t>Memudahkan</a:t>
            </a:r>
            <a:r>
              <a:rPr lang="en-ID" dirty="0" smtClean="0"/>
              <a:t> </a:t>
            </a:r>
            <a:r>
              <a:rPr lang="en-ID" dirty="0" err="1" smtClean="0"/>
              <a:t>Kepala</a:t>
            </a:r>
            <a:r>
              <a:rPr lang="en-ID" dirty="0" smtClean="0"/>
              <a:t> </a:t>
            </a:r>
            <a:r>
              <a:rPr lang="en-ID" dirty="0" err="1" smtClean="0"/>
              <a:t>Bagian</a:t>
            </a:r>
            <a:r>
              <a:rPr lang="en-ID" dirty="0" smtClean="0"/>
              <a:t> </a:t>
            </a:r>
            <a:r>
              <a:rPr lang="en-ID" dirty="0" err="1" smtClean="0"/>
              <a:t>Keuangan</a:t>
            </a:r>
            <a:r>
              <a:rPr lang="en-ID" dirty="0" smtClean="0"/>
              <a:t> </a:t>
            </a:r>
            <a:r>
              <a:rPr lang="en-ID" dirty="0" err="1" smtClean="0"/>
              <a:t>dalam</a:t>
            </a:r>
            <a:r>
              <a:rPr lang="en-ID" dirty="0" smtClean="0"/>
              <a:t> </a:t>
            </a:r>
            <a:r>
              <a:rPr lang="en-ID" dirty="0" err="1" smtClean="0"/>
              <a:t>merencanakan</a:t>
            </a:r>
            <a:r>
              <a:rPr lang="en-ID" dirty="0" smtClean="0"/>
              <a:t> </a:t>
            </a:r>
            <a:r>
              <a:rPr lang="en-ID" dirty="0" err="1" smtClean="0"/>
              <a:t>Kegiatan</a:t>
            </a:r>
            <a:r>
              <a:rPr lang="en-ID" dirty="0" smtClean="0"/>
              <a:t> </a:t>
            </a:r>
            <a:r>
              <a:rPr lang="en-ID" dirty="0" err="1" smtClean="0"/>
              <a:t>Keuangan</a:t>
            </a:r>
            <a:r>
              <a:rPr lang="en-ID" dirty="0" smtClean="0"/>
              <a:t> di </a:t>
            </a:r>
            <a:r>
              <a:rPr lang="en-ID" dirty="0" err="1" smtClean="0"/>
              <a:t>perusahaan</a:t>
            </a:r>
            <a:r>
              <a:rPr lang="en-ID" dirty="0" smtClean="0"/>
              <a:t>.</a:t>
            </a:r>
          </a:p>
          <a:p>
            <a:pPr algn="just"/>
            <a:endParaRPr lang="en-ID" dirty="0"/>
          </a:p>
          <a:p>
            <a:pPr algn="just"/>
            <a:r>
              <a:rPr lang="en-ID" dirty="0" err="1" smtClean="0"/>
              <a:t>Tujuan</a:t>
            </a:r>
            <a:r>
              <a:rPr lang="en-ID" dirty="0" smtClean="0"/>
              <a:t> </a:t>
            </a:r>
            <a:r>
              <a:rPr lang="en-ID" dirty="0" smtClean="0">
                <a:sym typeface="Wingdings" panose="05000000000000000000" pitchFamily="2" charset="2"/>
              </a:rPr>
              <a:t> Cara </a:t>
            </a:r>
            <a:r>
              <a:rPr lang="en-ID" dirty="0" err="1" smtClean="0">
                <a:sym typeface="Wingdings" panose="05000000000000000000" pitchFamily="2" charset="2"/>
              </a:rPr>
              <a:t>mendapatkan</a:t>
            </a:r>
            <a:r>
              <a:rPr lang="en-ID" dirty="0" smtClean="0">
                <a:sym typeface="Wingdings" panose="05000000000000000000" pitchFamily="2" charset="2"/>
              </a:rPr>
              <a:t> </a:t>
            </a:r>
            <a:r>
              <a:rPr lang="en-ID" dirty="0" err="1" smtClean="0">
                <a:sym typeface="Wingdings" panose="05000000000000000000" pitchFamily="2" charset="2"/>
              </a:rPr>
              <a:t>Kondisi</a:t>
            </a:r>
            <a:r>
              <a:rPr lang="en-ID" dirty="0" smtClean="0">
                <a:sym typeface="Wingdings" panose="05000000000000000000" pitchFamily="2" charset="2"/>
              </a:rPr>
              <a:t> ideal yang </a:t>
            </a:r>
            <a:r>
              <a:rPr lang="en-ID" dirty="0" err="1" smtClean="0">
                <a:sym typeface="Wingdings" panose="05000000000000000000" pitchFamily="2" charset="2"/>
              </a:rPr>
              <a:t>diinginkan</a:t>
            </a:r>
            <a:r>
              <a:rPr lang="en-ID" dirty="0" smtClean="0">
                <a:sym typeface="Wingdings" panose="05000000000000000000" pitchFamily="2" charset="2"/>
              </a:rPr>
              <a:t>. </a:t>
            </a:r>
          </a:p>
          <a:p>
            <a:pPr algn="just"/>
            <a:r>
              <a:rPr lang="en-ID" dirty="0" err="1" smtClean="0">
                <a:sym typeface="Wingdings" panose="05000000000000000000" pitchFamily="2" charset="2"/>
              </a:rPr>
              <a:t>Tujuan</a:t>
            </a:r>
            <a:r>
              <a:rPr lang="en-ID" dirty="0" smtClean="0">
                <a:sym typeface="Wingdings" panose="05000000000000000000" pitchFamily="2" charset="2"/>
              </a:rPr>
              <a:t>  </a:t>
            </a:r>
            <a:r>
              <a:rPr lang="en-ID" dirty="0" err="1" smtClean="0">
                <a:sym typeface="Wingdings" panose="05000000000000000000" pitchFamily="2" charset="2"/>
              </a:rPr>
              <a:t>Harus</a:t>
            </a:r>
            <a:r>
              <a:rPr lang="en-ID" dirty="0" smtClean="0">
                <a:sym typeface="Wingdings" panose="05000000000000000000" pitchFamily="2" charset="2"/>
              </a:rPr>
              <a:t> </a:t>
            </a:r>
            <a:r>
              <a:rPr lang="en-ID" dirty="0" err="1" smtClean="0">
                <a:sym typeface="Wingdings" panose="05000000000000000000" pitchFamily="2" charset="2"/>
              </a:rPr>
              <a:t>jelas</a:t>
            </a:r>
            <a:r>
              <a:rPr lang="en-ID" dirty="0" smtClean="0">
                <a:sym typeface="Wingdings" panose="05000000000000000000" pitchFamily="2" charset="2"/>
              </a:rPr>
              <a:t> </a:t>
            </a:r>
            <a:r>
              <a:rPr lang="en-ID" dirty="0" err="1" smtClean="0">
                <a:sym typeface="Wingdings" panose="05000000000000000000" pitchFamily="2" charset="2"/>
              </a:rPr>
              <a:t>siapa</a:t>
            </a:r>
            <a:r>
              <a:rPr lang="en-ID" dirty="0" smtClean="0">
                <a:sym typeface="Wingdings" panose="05000000000000000000" pitchFamily="2" charset="2"/>
              </a:rPr>
              <a:t> yang </a:t>
            </a:r>
            <a:r>
              <a:rPr lang="en-ID" dirty="0" err="1" smtClean="0">
                <a:sym typeface="Wingdings" panose="05000000000000000000" pitchFamily="2" charset="2"/>
              </a:rPr>
              <a:t>membutuhkan</a:t>
            </a:r>
            <a:r>
              <a:rPr lang="en-ID" dirty="0" smtClean="0">
                <a:sym typeface="Wingdings" panose="05000000000000000000" pitchFamily="2" charset="2"/>
              </a:rPr>
              <a:t> </a:t>
            </a:r>
            <a:r>
              <a:rPr lang="en-ID" dirty="0" err="1" smtClean="0">
                <a:sym typeface="Wingdings" panose="05000000000000000000" pitchFamily="2" charset="2"/>
              </a:rPr>
              <a:t>kondisi</a:t>
            </a:r>
            <a:r>
              <a:rPr lang="en-ID" dirty="0" smtClean="0">
                <a:sym typeface="Wingdings" panose="05000000000000000000" pitchFamily="2" charset="2"/>
              </a:rPr>
              <a:t> ideal </a:t>
            </a:r>
            <a:r>
              <a:rPr lang="en-ID" dirty="0" err="1" smtClean="0">
                <a:sym typeface="Wingdings" panose="05000000000000000000" pitchFamily="2" charset="2"/>
              </a:rPr>
              <a:t>tersebut</a:t>
            </a:r>
            <a:r>
              <a:rPr lang="en-ID" dirty="0" smtClean="0">
                <a:sym typeface="Wingdings" panose="05000000000000000000" pitchFamily="2" charset="2"/>
              </a:rPr>
              <a:t> </a:t>
            </a:r>
            <a:r>
              <a:rPr lang="en-ID" dirty="0" err="1" smtClean="0">
                <a:sym typeface="Wingdings" panose="05000000000000000000" pitchFamily="2" charset="2"/>
              </a:rPr>
              <a:t>sesuai</a:t>
            </a:r>
            <a:r>
              <a:rPr lang="en-ID" dirty="0" smtClean="0">
                <a:sym typeface="Wingdings" panose="05000000000000000000" pitchFamily="2" charset="2"/>
              </a:rPr>
              <a:t> </a:t>
            </a:r>
            <a:r>
              <a:rPr lang="en-ID" dirty="0" err="1" smtClean="0">
                <a:sym typeface="Wingdings" panose="05000000000000000000" pitchFamily="2" charset="2"/>
              </a:rPr>
              <a:t>dengan</a:t>
            </a:r>
            <a:r>
              <a:rPr lang="en-ID" dirty="0" smtClean="0">
                <a:sym typeface="Wingdings" panose="05000000000000000000" pitchFamily="2" charset="2"/>
              </a:rPr>
              <a:t> </a:t>
            </a:r>
            <a:r>
              <a:rPr lang="en-ID" dirty="0" err="1" smtClean="0">
                <a:sym typeface="Wingdings" panose="05000000000000000000" pitchFamily="2" charset="2"/>
              </a:rPr>
              <a:t>masalah</a:t>
            </a:r>
            <a:r>
              <a:rPr lang="en-ID" dirty="0" smtClean="0">
                <a:sym typeface="Wingdings" panose="05000000000000000000" pitchFamily="2" charset="2"/>
              </a:rPr>
              <a:t> yang </a:t>
            </a:r>
            <a:r>
              <a:rPr lang="en-ID" dirty="0" err="1" smtClean="0">
                <a:sym typeface="Wingdings" panose="05000000000000000000" pitchFamily="2" charset="2"/>
              </a:rPr>
              <a:t>telah</a:t>
            </a:r>
            <a:r>
              <a:rPr lang="en-ID" dirty="0" smtClean="0">
                <a:sym typeface="Wingdings" panose="05000000000000000000" pitchFamily="2" charset="2"/>
              </a:rPr>
              <a:t> </a:t>
            </a:r>
            <a:r>
              <a:rPr lang="en-ID" dirty="0" err="1" smtClean="0">
                <a:sym typeface="Wingdings" panose="05000000000000000000" pitchFamily="2" charset="2"/>
              </a:rPr>
              <a:t>diidentifikasi</a:t>
            </a:r>
            <a:endParaRPr lang="en-ID" dirty="0"/>
          </a:p>
        </p:txBody>
      </p:sp>
    </p:spTree>
    <p:extLst>
      <p:ext uri="{BB962C8B-B14F-4D97-AF65-F5344CB8AC3E}">
        <p14:creationId xmlns:p14="http://schemas.microsoft.com/office/powerpoint/2010/main" val="2255130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D" b="1" dirty="0" err="1" smtClean="0">
                <a:solidFill>
                  <a:schemeClr val="tx1"/>
                </a:solidFill>
              </a:rPr>
              <a:t>Contoh</a:t>
            </a:r>
            <a:endParaRPr lang="en-ID" b="1" dirty="0">
              <a:solidFill>
                <a:schemeClr val="tx1"/>
              </a:solidFill>
            </a:endParaRPr>
          </a:p>
        </p:txBody>
      </p:sp>
      <p:sp>
        <p:nvSpPr>
          <p:cNvPr id="3" name="Content Placeholder 2"/>
          <p:cNvSpPr>
            <a:spLocks noGrp="1"/>
          </p:cNvSpPr>
          <p:nvPr>
            <p:ph idx="1"/>
          </p:nvPr>
        </p:nvSpPr>
        <p:spPr/>
        <p:txBody>
          <a:bodyPr/>
          <a:lstStyle/>
          <a:p>
            <a:pPr marL="0" indent="0" algn="just">
              <a:buNone/>
            </a:pPr>
            <a:r>
              <a:rPr lang="en-ID" dirty="0" err="1" smtClean="0"/>
              <a:t>Tujuan</a:t>
            </a:r>
            <a:r>
              <a:rPr lang="en-ID" dirty="0" smtClean="0"/>
              <a:t> </a:t>
            </a:r>
            <a:r>
              <a:rPr lang="en-ID" dirty="0" err="1" smtClean="0"/>
              <a:t>dari</a:t>
            </a:r>
            <a:r>
              <a:rPr lang="en-ID" dirty="0" smtClean="0"/>
              <a:t> </a:t>
            </a:r>
            <a:r>
              <a:rPr lang="en-ID" dirty="0" err="1" smtClean="0"/>
              <a:t>Penelitian</a:t>
            </a:r>
            <a:r>
              <a:rPr lang="en-ID" dirty="0" smtClean="0"/>
              <a:t> di </a:t>
            </a:r>
            <a:r>
              <a:rPr lang="en-ID" dirty="0" err="1" smtClean="0"/>
              <a:t>perusahaan</a:t>
            </a:r>
            <a:r>
              <a:rPr lang="en-ID" dirty="0" smtClean="0"/>
              <a:t> </a:t>
            </a:r>
            <a:r>
              <a:rPr lang="en-ID" dirty="0" err="1" smtClean="0"/>
              <a:t>ini</a:t>
            </a:r>
            <a:r>
              <a:rPr lang="en-ID" dirty="0" smtClean="0"/>
              <a:t> </a:t>
            </a:r>
            <a:r>
              <a:rPr lang="en-ID" dirty="0" err="1" smtClean="0"/>
              <a:t>yaitu</a:t>
            </a:r>
            <a:r>
              <a:rPr lang="en-ID" dirty="0" smtClean="0"/>
              <a:t> :</a:t>
            </a:r>
          </a:p>
          <a:p>
            <a:pPr marL="457200" indent="-457200" algn="just">
              <a:buAutoNum type="arabicPeriod"/>
            </a:pPr>
            <a:r>
              <a:rPr lang="en-ID" dirty="0" err="1" smtClean="0"/>
              <a:t>Memudahkan</a:t>
            </a:r>
            <a:r>
              <a:rPr lang="en-ID" dirty="0" smtClean="0"/>
              <a:t> </a:t>
            </a:r>
            <a:r>
              <a:rPr lang="en-ID" dirty="0" err="1" smtClean="0"/>
              <a:t>Kepala</a:t>
            </a:r>
            <a:r>
              <a:rPr lang="en-ID" dirty="0" smtClean="0"/>
              <a:t> </a:t>
            </a:r>
            <a:r>
              <a:rPr lang="en-ID" dirty="0" err="1" smtClean="0"/>
              <a:t>Bagian</a:t>
            </a:r>
            <a:r>
              <a:rPr lang="en-ID" dirty="0" smtClean="0"/>
              <a:t> </a:t>
            </a:r>
            <a:r>
              <a:rPr lang="en-ID" dirty="0" err="1" smtClean="0"/>
              <a:t>Pengadaan</a:t>
            </a:r>
            <a:r>
              <a:rPr lang="en-ID" dirty="0" smtClean="0"/>
              <a:t> </a:t>
            </a:r>
            <a:r>
              <a:rPr lang="en-ID" dirty="0" err="1" smtClean="0"/>
              <a:t>menentukan</a:t>
            </a:r>
            <a:r>
              <a:rPr lang="en-ID" dirty="0" smtClean="0"/>
              <a:t> </a:t>
            </a:r>
            <a:r>
              <a:rPr lang="en-ID" dirty="0" err="1" smtClean="0"/>
              <a:t>jumlah</a:t>
            </a:r>
            <a:r>
              <a:rPr lang="en-ID" dirty="0" smtClean="0"/>
              <a:t> </a:t>
            </a:r>
            <a:r>
              <a:rPr lang="en-ID" dirty="0" err="1" smtClean="0"/>
              <a:t>pengadaan</a:t>
            </a:r>
            <a:r>
              <a:rPr lang="en-ID" dirty="0" smtClean="0"/>
              <a:t> </a:t>
            </a:r>
            <a:r>
              <a:rPr lang="en-ID" dirty="0" err="1" smtClean="0"/>
              <a:t>bahan</a:t>
            </a:r>
            <a:r>
              <a:rPr lang="en-ID" dirty="0" smtClean="0"/>
              <a:t> </a:t>
            </a:r>
            <a:r>
              <a:rPr lang="en-ID" dirty="0" err="1" smtClean="0"/>
              <a:t>baku</a:t>
            </a:r>
            <a:endParaRPr lang="en-ID" dirty="0" smtClean="0"/>
          </a:p>
          <a:p>
            <a:pPr marL="457200" indent="-457200" algn="just">
              <a:buAutoNum type="arabicPeriod"/>
            </a:pPr>
            <a:r>
              <a:rPr lang="en-ID" dirty="0" err="1" smtClean="0"/>
              <a:t>Memudahkan</a:t>
            </a:r>
            <a:r>
              <a:rPr lang="en-ID" dirty="0" smtClean="0"/>
              <a:t> </a:t>
            </a:r>
            <a:r>
              <a:rPr lang="en-ID" dirty="0" err="1" smtClean="0"/>
              <a:t>Kepala</a:t>
            </a:r>
            <a:r>
              <a:rPr lang="en-ID" dirty="0" smtClean="0"/>
              <a:t> </a:t>
            </a:r>
            <a:r>
              <a:rPr lang="en-ID" dirty="0" err="1" smtClean="0"/>
              <a:t>Bagian</a:t>
            </a:r>
            <a:r>
              <a:rPr lang="en-ID" dirty="0" smtClean="0"/>
              <a:t> </a:t>
            </a:r>
            <a:r>
              <a:rPr lang="en-ID" dirty="0" err="1" smtClean="0"/>
              <a:t>Produksi</a:t>
            </a:r>
            <a:r>
              <a:rPr lang="en-ID" dirty="0" smtClean="0"/>
              <a:t> </a:t>
            </a:r>
            <a:r>
              <a:rPr lang="en-ID" dirty="0" err="1" smtClean="0"/>
              <a:t>menentukan</a:t>
            </a:r>
            <a:r>
              <a:rPr lang="en-ID" dirty="0" smtClean="0"/>
              <a:t> </a:t>
            </a:r>
            <a:r>
              <a:rPr lang="en-ID" dirty="0" err="1" smtClean="0"/>
              <a:t>jadwal</a:t>
            </a:r>
            <a:r>
              <a:rPr lang="en-ID" dirty="0" smtClean="0"/>
              <a:t> </a:t>
            </a:r>
            <a:r>
              <a:rPr lang="en-ID" dirty="0" err="1" smtClean="0"/>
              <a:t>produksi</a:t>
            </a:r>
            <a:r>
              <a:rPr lang="en-ID" dirty="0" smtClean="0"/>
              <a:t> </a:t>
            </a:r>
            <a:r>
              <a:rPr lang="en-ID" dirty="0" err="1" smtClean="0"/>
              <a:t>produk</a:t>
            </a:r>
            <a:endParaRPr lang="en-ID" dirty="0" smtClean="0"/>
          </a:p>
          <a:p>
            <a:pPr marL="457200" indent="-457200" algn="just">
              <a:buAutoNum type="arabicPeriod"/>
            </a:pPr>
            <a:r>
              <a:rPr lang="en-ID" dirty="0" err="1" smtClean="0"/>
              <a:t>Memudahkan</a:t>
            </a:r>
            <a:r>
              <a:rPr lang="en-ID" dirty="0" smtClean="0"/>
              <a:t> </a:t>
            </a:r>
            <a:r>
              <a:rPr lang="en-ID" dirty="0" err="1" smtClean="0"/>
              <a:t>Kepala</a:t>
            </a:r>
            <a:r>
              <a:rPr lang="en-ID" dirty="0" smtClean="0"/>
              <a:t> </a:t>
            </a:r>
            <a:r>
              <a:rPr lang="en-ID" dirty="0" err="1" smtClean="0"/>
              <a:t>Bagian</a:t>
            </a:r>
            <a:r>
              <a:rPr lang="en-ID" dirty="0" smtClean="0"/>
              <a:t> </a:t>
            </a:r>
            <a:r>
              <a:rPr lang="en-ID" dirty="0" err="1" smtClean="0"/>
              <a:t>Distribusi</a:t>
            </a:r>
            <a:r>
              <a:rPr lang="en-ID" dirty="0" smtClean="0"/>
              <a:t> </a:t>
            </a:r>
            <a:r>
              <a:rPr lang="en-ID" dirty="0" err="1" smtClean="0"/>
              <a:t>menentukan</a:t>
            </a:r>
            <a:r>
              <a:rPr lang="en-ID" dirty="0" smtClean="0"/>
              <a:t> </a:t>
            </a:r>
            <a:r>
              <a:rPr lang="en-ID" dirty="0" err="1" smtClean="0"/>
              <a:t>Jadwal</a:t>
            </a:r>
            <a:r>
              <a:rPr lang="en-ID" dirty="0" smtClean="0"/>
              <a:t> </a:t>
            </a:r>
            <a:r>
              <a:rPr lang="en-ID" dirty="0" err="1" smtClean="0"/>
              <a:t>pengiriman</a:t>
            </a:r>
            <a:r>
              <a:rPr lang="en-ID" dirty="0" smtClean="0"/>
              <a:t> </a:t>
            </a:r>
            <a:r>
              <a:rPr lang="en-ID" dirty="0" err="1" smtClean="0"/>
              <a:t>Produk</a:t>
            </a:r>
            <a:r>
              <a:rPr lang="en-ID" dirty="0" smtClean="0"/>
              <a:t> </a:t>
            </a:r>
            <a:r>
              <a:rPr lang="en-ID" dirty="0" err="1" smtClean="0"/>
              <a:t>ke</a:t>
            </a:r>
            <a:r>
              <a:rPr lang="en-ID" dirty="0" smtClean="0"/>
              <a:t> </a:t>
            </a:r>
            <a:r>
              <a:rPr lang="en-ID" dirty="0" err="1" smtClean="0"/>
              <a:t>pelanggan</a:t>
            </a:r>
            <a:endParaRPr lang="en-ID" dirty="0"/>
          </a:p>
        </p:txBody>
      </p:sp>
    </p:spTree>
    <p:extLst>
      <p:ext uri="{BB962C8B-B14F-4D97-AF65-F5344CB8AC3E}">
        <p14:creationId xmlns:p14="http://schemas.microsoft.com/office/powerpoint/2010/main" val="1577794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D" b="1" dirty="0" err="1" smtClean="0">
                <a:solidFill>
                  <a:schemeClr val="tx1"/>
                </a:solidFill>
              </a:rPr>
              <a:t>Manfaat</a:t>
            </a:r>
            <a:r>
              <a:rPr lang="en-ID" b="1" dirty="0" smtClean="0">
                <a:solidFill>
                  <a:schemeClr val="tx1"/>
                </a:solidFill>
              </a:rPr>
              <a:t> </a:t>
            </a:r>
            <a:r>
              <a:rPr lang="en-ID" b="1" dirty="0" err="1" smtClean="0">
                <a:solidFill>
                  <a:schemeClr val="tx1"/>
                </a:solidFill>
              </a:rPr>
              <a:t>Penelitian</a:t>
            </a:r>
            <a:endParaRPr lang="en-ID" b="1" dirty="0">
              <a:solidFill>
                <a:schemeClr val="tx1"/>
              </a:solidFill>
            </a:endParaRPr>
          </a:p>
        </p:txBody>
      </p:sp>
      <p:sp>
        <p:nvSpPr>
          <p:cNvPr id="3" name="Content Placeholder 2"/>
          <p:cNvSpPr>
            <a:spLocks noGrp="1"/>
          </p:cNvSpPr>
          <p:nvPr>
            <p:ph idx="1"/>
          </p:nvPr>
        </p:nvSpPr>
        <p:spPr>
          <a:xfrm>
            <a:off x="3869268" y="864108"/>
            <a:ext cx="7813216" cy="5120640"/>
          </a:xfrm>
        </p:spPr>
        <p:txBody>
          <a:bodyPr>
            <a:normAutofit fontScale="92500" lnSpcReduction="10000"/>
          </a:bodyPr>
          <a:lstStyle/>
          <a:p>
            <a:pPr algn="just"/>
            <a:r>
              <a:rPr lang="id-ID" dirty="0"/>
              <a:t>Manfaat penelitian merupakan dampak dari pencapaiannya tujuan. Seandainya dalam penelitian, tujuan dapat tercapai dan rumusan masalah dapat dipecahkan secara tepat dan akurat, maka apa manfaatnya secara praktis maupun secara teoritis. Kegunaan penelitian mempunyai dua hal yaitu mengembangkan ilmu pengetahuan (secara teoritis) dan membantu mengatasi, memecahkan dan mencegah masalah yang ada pada objek yang diteliti. </a:t>
            </a:r>
          </a:p>
          <a:p>
            <a:pPr algn="just"/>
            <a:r>
              <a:rPr lang="id-ID" dirty="0"/>
              <a:t>Kegunaan hasil penelitian terhubung dengan saran-saran yang diajukan setelah kesimpulan.</a:t>
            </a:r>
            <a:endParaRPr lang="id-ID" i="1" dirty="0"/>
          </a:p>
          <a:p>
            <a:pPr algn="just"/>
            <a:r>
              <a:rPr lang="id-ID" dirty="0"/>
              <a:t>Manfaat penelitian adalah kegunaan hasil penelitian nanti, baik bagi kepentingan pengembangan program maupun kepentingan ilmu pengetahuan. Oleh sebab itu, dalam manfaat penelitian ini harus diuraikan secara terperinci manfaat atau apa gunanya hasil penelitian nanti. </a:t>
            </a:r>
          </a:p>
          <a:p>
            <a:pPr algn="just"/>
            <a:r>
              <a:rPr lang="id-ID" dirty="0"/>
              <a:t>Dengan kata lain, data (informasi) yang akan diperoleh dari penelitian tersebut akan dimanfaatkan untuk apa, dalam rangka pengembangan program/aplikatif.  Dari segi ilmu, data atau informasi yang diperoleh dari  penelitian tersebut akan mempunyai kontribusi apa bagi pengembangan ilm pengetahuan. </a:t>
            </a:r>
          </a:p>
          <a:p>
            <a:endParaRPr lang="en-ID" dirty="0"/>
          </a:p>
        </p:txBody>
      </p:sp>
    </p:spTree>
    <p:extLst>
      <p:ext uri="{BB962C8B-B14F-4D97-AF65-F5344CB8AC3E}">
        <p14:creationId xmlns:p14="http://schemas.microsoft.com/office/powerpoint/2010/main" val="2969998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D" b="1" dirty="0" err="1" smtClean="0">
                <a:solidFill>
                  <a:schemeClr val="tx1"/>
                </a:solidFill>
              </a:rPr>
              <a:t>Ruang</a:t>
            </a:r>
            <a:r>
              <a:rPr lang="en-ID" b="1" dirty="0" smtClean="0">
                <a:solidFill>
                  <a:schemeClr val="tx1"/>
                </a:solidFill>
              </a:rPr>
              <a:t> </a:t>
            </a:r>
            <a:r>
              <a:rPr lang="en-ID" b="1" dirty="0" err="1" smtClean="0">
                <a:solidFill>
                  <a:schemeClr val="tx1"/>
                </a:solidFill>
              </a:rPr>
              <a:t>Lingkup</a:t>
            </a:r>
            <a:r>
              <a:rPr lang="en-ID" b="1" dirty="0" smtClean="0">
                <a:solidFill>
                  <a:schemeClr val="tx1"/>
                </a:solidFill>
              </a:rPr>
              <a:t> </a:t>
            </a:r>
            <a:r>
              <a:rPr lang="en-ID" b="1" dirty="0" err="1" smtClean="0">
                <a:solidFill>
                  <a:schemeClr val="tx1"/>
                </a:solidFill>
              </a:rPr>
              <a:t>Penelitian</a:t>
            </a:r>
            <a:endParaRPr lang="en-ID" b="1" dirty="0">
              <a:solidFill>
                <a:schemeClr val="tx1"/>
              </a:solidFill>
            </a:endParaRPr>
          </a:p>
        </p:txBody>
      </p:sp>
      <p:sp>
        <p:nvSpPr>
          <p:cNvPr id="4" name="Content Placeholder 2"/>
          <p:cNvSpPr>
            <a:spLocks noGrp="1"/>
          </p:cNvSpPr>
          <p:nvPr>
            <p:ph idx="1"/>
          </p:nvPr>
        </p:nvSpPr>
        <p:spPr/>
        <p:txBody>
          <a:bodyPr>
            <a:normAutofit fontScale="55000" lnSpcReduction="20000"/>
          </a:bodyPr>
          <a:lstStyle/>
          <a:p>
            <a:pPr marL="0" indent="0">
              <a:lnSpc>
                <a:spcPct val="170000"/>
              </a:lnSpc>
              <a:buNone/>
            </a:pPr>
            <a:r>
              <a:rPr lang="id-ID" sz="3100" b="1" dirty="0" smtClean="0"/>
              <a:t>Arti Ruang Lingkup Permasalahan :</a:t>
            </a:r>
          </a:p>
          <a:p>
            <a:pPr algn="just">
              <a:lnSpc>
                <a:spcPct val="170000"/>
              </a:lnSpc>
            </a:pPr>
            <a:r>
              <a:rPr lang="id-ID" sz="3000" dirty="0"/>
              <a:t>Ruang lingkup adalah batasan banyaknya subjek yang tercakup dalam sebuah masalah.</a:t>
            </a:r>
          </a:p>
          <a:p>
            <a:pPr algn="just">
              <a:lnSpc>
                <a:spcPct val="170000"/>
              </a:lnSpc>
            </a:pPr>
            <a:r>
              <a:rPr lang="id-ID" sz="3000" dirty="0"/>
              <a:t>Secara umum memiliki makna batasan. Dalam arti luas batasan ini bisa dalam bentuk materi, variable yang diteliti, subjek, atau lokasi. Ruang lingkup bisa diartikan secara lebih khusus pada materi atau hal tertentu.</a:t>
            </a:r>
          </a:p>
          <a:p>
            <a:pPr algn="just">
              <a:lnSpc>
                <a:spcPct val="170000"/>
              </a:lnSpc>
            </a:pPr>
            <a:r>
              <a:rPr lang="id-ID" sz="3000" dirty="0"/>
              <a:t>Dalam sebuah penelitian ruang lingkup bisa berarti pembatasan variable yang digunakan, berapa banyak subjek yang akan diteliti, luas lokasi penelitian, materi yang dikaji, dan sebagainya. adanya pembatasan atau ruang lingkup dalam sebuah penelitian penting adanya karena akan mempengaruhi validitas dari hasil penelitian itu sendiri</a:t>
            </a:r>
            <a:r>
              <a:rPr lang="id-ID" sz="3000" dirty="0" smtClean="0"/>
              <a:t>.</a:t>
            </a:r>
            <a:endParaRPr lang="id-ID" sz="3000" dirty="0"/>
          </a:p>
        </p:txBody>
      </p:sp>
    </p:spTree>
    <p:extLst>
      <p:ext uri="{BB962C8B-B14F-4D97-AF65-F5344CB8AC3E}">
        <p14:creationId xmlns:p14="http://schemas.microsoft.com/office/powerpoint/2010/main" val="952637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D" b="1" dirty="0" err="1" smtClean="0">
                <a:solidFill>
                  <a:schemeClr val="tx1"/>
                </a:solidFill>
              </a:rPr>
              <a:t>Ruang</a:t>
            </a:r>
            <a:r>
              <a:rPr lang="en-ID" b="1" dirty="0" smtClean="0">
                <a:solidFill>
                  <a:schemeClr val="tx1"/>
                </a:solidFill>
              </a:rPr>
              <a:t> </a:t>
            </a:r>
            <a:r>
              <a:rPr lang="en-ID" b="1" dirty="0" err="1" smtClean="0">
                <a:solidFill>
                  <a:schemeClr val="tx1"/>
                </a:solidFill>
              </a:rPr>
              <a:t>Lingkup</a:t>
            </a:r>
            <a:r>
              <a:rPr lang="en-ID" b="1" dirty="0" smtClean="0">
                <a:solidFill>
                  <a:schemeClr val="tx1"/>
                </a:solidFill>
              </a:rPr>
              <a:t> </a:t>
            </a:r>
            <a:r>
              <a:rPr lang="en-ID" b="1" dirty="0" err="1" smtClean="0">
                <a:solidFill>
                  <a:schemeClr val="tx1"/>
                </a:solidFill>
              </a:rPr>
              <a:t>Penelitian</a:t>
            </a:r>
            <a:endParaRPr lang="en-ID" b="1" dirty="0">
              <a:solidFill>
                <a:schemeClr val="tx1"/>
              </a:solidFill>
            </a:endParaRPr>
          </a:p>
        </p:txBody>
      </p:sp>
      <p:sp>
        <p:nvSpPr>
          <p:cNvPr id="3" name="Content Placeholder 2"/>
          <p:cNvSpPr>
            <a:spLocks noGrp="1"/>
          </p:cNvSpPr>
          <p:nvPr>
            <p:ph idx="1"/>
          </p:nvPr>
        </p:nvSpPr>
        <p:spPr/>
        <p:txBody>
          <a:bodyPr>
            <a:normAutofit lnSpcReduction="10000"/>
          </a:bodyPr>
          <a:lstStyle/>
          <a:p>
            <a:pPr marL="0" indent="0">
              <a:buNone/>
            </a:pPr>
            <a:r>
              <a:rPr lang="id-ID" b="1" dirty="0"/>
              <a:t>Manfaat Membuat Ruang Lingkup Permasalahan :</a:t>
            </a:r>
          </a:p>
          <a:p>
            <a:pPr marL="0" indent="0" algn="just">
              <a:buNone/>
            </a:pPr>
            <a:r>
              <a:rPr lang="id-ID" dirty="0"/>
              <a:t>Ruang lingkup sering digunakan untuk membahas sesuatu. Jadi dengan adanya ruang lingkup pembahasan akan lebih fokus dan tidak akan melebar kemana-mana. Adapun beberapa manfaat membuat ruang lingkup dalam kajian suatu masalah adalah sebagai berikut : </a:t>
            </a:r>
          </a:p>
          <a:p>
            <a:pPr algn="just"/>
            <a:r>
              <a:rPr lang="id-ID" dirty="0"/>
              <a:t>Membatasi masalah, sehingga masalah tidak melebar kepada hal yang tidak berkaitan dan tidak perlu.</a:t>
            </a:r>
          </a:p>
          <a:p>
            <a:pPr algn="just"/>
            <a:r>
              <a:rPr lang="id-ID" dirty="0"/>
              <a:t>Mempermudah pembahasan, dengan membuat ruang lingkup pembahasan akan lebih mudah menemukan teori dan pembahasannya.</a:t>
            </a:r>
          </a:p>
          <a:p>
            <a:pPr algn="just"/>
            <a:r>
              <a:rPr lang="id-ID" dirty="0"/>
              <a:t>Mempercepat penyelesaian masalah. Dengan adanya ruang lingkup maka masalah yang akan dikaji akan lebih cepat terselesaikan karena sudah terarah bagaimana langkah yang harus dilakukan.</a:t>
            </a:r>
          </a:p>
          <a:p>
            <a:pPr algn="just"/>
            <a:r>
              <a:rPr lang="id-ID" dirty="0"/>
              <a:t>Ruang lingkup permasalahan sering juga disebut sebagai </a:t>
            </a:r>
            <a:r>
              <a:rPr lang="id-ID" b="1" dirty="0"/>
              <a:t>Batasan Masalah</a:t>
            </a:r>
            <a:r>
              <a:rPr lang="id-ID" dirty="0"/>
              <a:t>.</a:t>
            </a:r>
          </a:p>
          <a:p>
            <a:endParaRPr lang="en-ID" dirty="0"/>
          </a:p>
        </p:txBody>
      </p:sp>
    </p:spTree>
    <p:extLst>
      <p:ext uri="{BB962C8B-B14F-4D97-AF65-F5344CB8AC3E}">
        <p14:creationId xmlns:p14="http://schemas.microsoft.com/office/powerpoint/2010/main" val="1718036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D" b="1" dirty="0" err="1" smtClean="0">
                <a:solidFill>
                  <a:schemeClr val="tx1"/>
                </a:solidFill>
              </a:rPr>
              <a:t>Contoh</a:t>
            </a:r>
            <a:r>
              <a:rPr lang="en-ID" b="1" dirty="0" smtClean="0">
                <a:solidFill>
                  <a:schemeClr val="tx1"/>
                </a:solidFill>
              </a:rPr>
              <a:t> </a:t>
            </a:r>
            <a:r>
              <a:rPr lang="en-ID" b="1" dirty="0" err="1" smtClean="0">
                <a:solidFill>
                  <a:schemeClr val="tx1"/>
                </a:solidFill>
              </a:rPr>
              <a:t>Ruang</a:t>
            </a:r>
            <a:r>
              <a:rPr lang="en-ID" b="1" dirty="0" smtClean="0">
                <a:solidFill>
                  <a:schemeClr val="tx1"/>
                </a:solidFill>
              </a:rPr>
              <a:t> </a:t>
            </a:r>
            <a:r>
              <a:rPr lang="en-ID" b="1" dirty="0" err="1" smtClean="0">
                <a:solidFill>
                  <a:schemeClr val="tx1"/>
                </a:solidFill>
              </a:rPr>
              <a:t>Lingkup</a:t>
            </a:r>
            <a:r>
              <a:rPr lang="en-ID" b="1" dirty="0" smtClean="0">
                <a:solidFill>
                  <a:schemeClr val="tx1"/>
                </a:solidFill>
              </a:rPr>
              <a:t> (</a:t>
            </a:r>
            <a:r>
              <a:rPr lang="en-ID" b="1" dirty="0" err="1" smtClean="0">
                <a:solidFill>
                  <a:schemeClr val="tx1"/>
                </a:solidFill>
              </a:rPr>
              <a:t>Batasan</a:t>
            </a:r>
            <a:r>
              <a:rPr lang="en-ID" b="1" dirty="0" smtClean="0">
                <a:solidFill>
                  <a:schemeClr val="tx1"/>
                </a:solidFill>
              </a:rPr>
              <a:t> </a:t>
            </a:r>
            <a:r>
              <a:rPr lang="en-ID" b="1" dirty="0" err="1" smtClean="0">
                <a:solidFill>
                  <a:schemeClr val="tx1"/>
                </a:solidFill>
              </a:rPr>
              <a:t>Masalah</a:t>
            </a:r>
            <a:r>
              <a:rPr lang="en-ID" b="1" dirty="0" smtClean="0">
                <a:solidFill>
                  <a:schemeClr val="tx1"/>
                </a:solidFill>
              </a:rPr>
              <a:t>)</a:t>
            </a:r>
            <a:endParaRPr lang="en-ID" b="1" dirty="0">
              <a:solidFill>
                <a:schemeClr val="tx1"/>
              </a:solidFill>
            </a:endParaRPr>
          </a:p>
        </p:txBody>
      </p:sp>
      <p:sp>
        <p:nvSpPr>
          <p:cNvPr id="3" name="Content Placeholder 2"/>
          <p:cNvSpPr>
            <a:spLocks noGrp="1"/>
          </p:cNvSpPr>
          <p:nvPr>
            <p:ph idx="1"/>
          </p:nvPr>
        </p:nvSpPr>
        <p:spPr>
          <a:xfrm>
            <a:off x="3698543" y="864108"/>
            <a:ext cx="8011235" cy="5120640"/>
          </a:xfrm>
        </p:spPr>
        <p:txBody>
          <a:bodyPr>
            <a:noAutofit/>
          </a:bodyPr>
          <a:lstStyle/>
          <a:p>
            <a:pPr marL="0" indent="0">
              <a:lnSpc>
                <a:spcPct val="100000"/>
              </a:lnSpc>
              <a:buNone/>
            </a:pPr>
            <a:r>
              <a:rPr lang="en-ID" sz="1400" dirty="0" err="1" smtClean="0"/>
              <a:t>Penelitian</a:t>
            </a:r>
            <a:r>
              <a:rPr lang="en-ID" sz="1400" dirty="0" smtClean="0"/>
              <a:t> </a:t>
            </a:r>
            <a:r>
              <a:rPr lang="en-ID" sz="1400" dirty="0" err="1" smtClean="0"/>
              <a:t>ini</a:t>
            </a:r>
            <a:r>
              <a:rPr lang="en-ID" sz="1400" dirty="0" smtClean="0"/>
              <a:t> </a:t>
            </a:r>
            <a:r>
              <a:rPr lang="en-ID" sz="1400" dirty="0" err="1" smtClean="0"/>
              <a:t>memiliki</a:t>
            </a:r>
            <a:r>
              <a:rPr lang="en-ID" sz="1400" dirty="0" smtClean="0"/>
              <a:t> </a:t>
            </a:r>
            <a:r>
              <a:rPr lang="en-ID" sz="1400" dirty="0" err="1" smtClean="0"/>
              <a:t>ruang</a:t>
            </a:r>
            <a:r>
              <a:rPr lang="en-ID" sz="1400" dirty="0" smtClean="0"/>
              <a:t> </a:t>
            </a:r>
            <a:r>
              <a:rPr lang="en-ID" sz="1400" dirty="0" err="1" smtClean="0"/>
              <a:t>lingkup</a:t>
            </a:r>
            <a:r>
              <a:rPr lang="en-ID" sz="1400" dirty="0" smtClean="0"/>
              <a:t> /</a:t>
            </a:r>
            <a:r>
              <a:rPr lang="en-ID" sz="1400" dirty="0" err="1" smtClean="0"/>
              <a:t>batasan</a:t>
            </a:r>
            <a:r>
              <a:rPr lang="en-ID" sz="1400" dirty="0" smtClean="0"/>
              <a:t> </a:t>
            </a:r>
            <a:r>
              <a:rPr lang="en-ID" sz="1400" dirty="0" err="1" smtClean="0"/>
              <a:t>masalah</a:t>
            </a:r>
            <a:r>
              <a:rPr lang="en-ID" sz="1400" dirty="0" smtClean="0"/>
              <a:t> :</a:t>
            </a:r>
          </a:p>
          <a:p>
            <a:pPr marL="0" indent="0">
              <a:lnSpc>
                <a:spcPct val="100000"/>
              </a:lnSpc>
              <a:buNone/>
            </a:pPr>
            <a:r>
              <a:rPr lang="en-ID" sz="1400" dirty="0" smtClean="0"/>
              <a:t>1. Data yang </a:t>
            </a:r>
            <a:r>
              <a:rPr lang="en-ID" sz="1400" dirty="0" err="1" smtClean="0"/>
              <a:t>digunakan</a:t>
            </a:r>
            <a:r>
              <a:rPr lang="en-ID" sz="1400" dirty="0" smtClean="0"/>
              <a:t> </a:t>
            </a:r>
            <a:r>
              <a:rPr lang="en-ID" sz="1400" dirty="0" err="1" smtClean="0"/>
              <a:t>yaitu</a:t>
            </a:r>
            <a:r>
              <a:rPr lang="en-ID" sz="1400" dirty="0" smtClean="0"/>
              <a:t> :</a:t>
            </a:r>
          </a:p>
          <a:p>
            <a:pPr>
              <a:lnSpc>
                <a:spcPct val="100000"/>
              </a:lnSpc>
              <a:buFontTx/>
              <a:buChar char="-"/>
            </a:pPr>
            <a:r>
              <a:rPr lang="en-ID" sz="1400" dirty="0" smtClean="0"/>
              <a:t>Data </a:t>
            </a:r>
            <a:r>
              <a:rPr lang="en-ID" sz="1400" dirty="0" err="1" smtClean="0"/>
              <a:t>Bahan</a:t>
            </a:r>
            <a:r>
              <a:rPr lang="en-ID" sz="1400" dirty="0" smtClean="0"/>
              <a:t> Baku </a:t>
            </a:r>
          </a:p>
          <a:p>
            <a:pPr>
              <a:lnSpc>
                <a:spcPct val="100000"/>
              </a:lnSpc>
              <a:buFontTx/>
              <a:buChar char="-"/>
            </a:pPr>
            <a:r>
              <a:rPr lang="en-ID" sz="1400" dirty="0" smtClean="0"/>
              <a:t>Data </a:t>
            </a:r>
            <a:r>
              <a:rPr lang="en-ID" sz="1400" dirty="0" err="1" smtClean="0"/>
              <a:t>Produk</a:t>
            </a:r>
            <a:r>
              <a:rPr lang="en-ID" sz="1400" dirty="0" smtClean="0"/>
              <a:t> </a:t>
            </a:r>
          </a:p>
          <a:p>
            <a:pPr>
              <a:lnSpc>
                <a:spcPct val="100000"/>
              </a:lnSpc>
              <a:buFontTx/>
              <a:buChar char="-"/>
            </a:pPr>
            <a:r>
              <a:rPr lang="en-ID" sz="1400" dirty="0" smtClean="0"/>
              <a:t>Data </a:t>
            </a:r>
            <a:r>
              <a:rPr lang="en-ID" sz="1400" dirty="0" err="1" smtClean="0"/>
              <a:t>Pemesanan</a:t>
            </a:r>
            <a:endParaRPr lang="en-ID" sz="1400" dirty="0" smtClean="0"/>
          </a:p>
          <a:p>
            <a:pPr>
              <a:lnSpc>
                <a:spcPct val="100000"/>
              </a:lnSpc>
              <a:buFontTx/>
              <a:buChar char="-"/>
            </a:pPr>
            <a:r>
              <a:rPr lang="en-ID" sz="1400" dirty="0" smtClean="0"/>
              <a:t>Data </a:t>
            </a:r>
            <a:r>
              <a:rPr lang="en-ID" sz="1400" dirty="0" err="1" smtClean="0"/>
              <a:t>Produksi</a:t>
            </a:r>
            <a:endParaRPr lang="en-ID" sz="1400" dirty="0" smtClean="0"/>
          </a:p>
          <a:p>
            <a:pPr>
              <a:lnSpc>
                <a:spcPct val="100000"/>
              </a:lnSpc>
              <a:buFontTx/>
              <a:buChar char="-"/>
            </a:pPr>
            <a:r>
              <a:rPr lang="en-ID" sz="1400" dirty="0" smtClean="0"/>
              <a:t>Data </a:t>
            </a:r>
            <a:r>
              <a:rPr lang="en-ID" sz="1400" dirty="0" err="1" smtClean="0"/>
              <a:t>Pengiriman</a:t>
            </a:r>
            <a:r>
              <a:rPr lang="en-ID" sz="1400" dirty="0" smtClean="0"/>
              <a:t>, </a:t>
            </a:r>
            <a:r>
              <a:rPr lang="en-ID" sz="1400" dirty="0" err="1" smtClean="0"/>
              <a:t>dst</a:t>
            </a:r>
            <a:endParaRPr lang="en-ID" sz="1400" dirty="0" smtClean="0"/>
          </a:p>
          <a:p>
            <a:pPr marL="0" indent="0">
              <a:lnSpc>
                <a:spcPct val="100000"/>
              </a:lnSpc>
              <a:buNone/>
            </a:pPr>
            <a:r>
              <a:rPr lang="en-ID" sz="1400" dirty="0" smtClean="0"/>
              <a:t>2. </a:t>
            </a:r>
            <a:r>
              <a:rPr lang="en-ID" sz="1400" dirty="0" err="1" smtClean="0"/>
              <a:t>Pengolahan</a:t>
            </a:r>
            <a:r>
              <a:rPr lang="en-ID" sz="1400" dirty="0" smtClean="0"/>
              <a:t> data yang </a:t>
            </a:r>
            <a:r>
              <a:rPr lang="en-ID" sz="1400" dirty="0" err="1" smtClean="0"/>
              <a:t>akan</a:t>
            </a:r>
            <a:r>
              <a:rPr lang="en-ID" sz="1400" dirty="0" smtClean="0"/>
              <a:t> </a:t>
            </a:r>
            <a:r>
              <a:rPr lang="en-ID" sz="1400" dirty="0" err="1" smtClean="0"/>
              <a:t>dilakukan</a:t>
            </a:r>
            <a:r>
              <a:rPr lang="en-ID" sz="1400" dirty="0" smtClean="0"/>
              <a:t> </a:t>
            </a:r>
            <a:r>
              <a:rPr lang="en-ID" sz="1400" dirty="0" err="1" smtClean="0"/>
              <a:t>yaitu</a:t>
            </a:r>
            <a:r>
              <a:rPr lang="en-ID" sz="1400" dirty="0" smtClean="0"/>
              <a:t> :</a:t>
            </a:r>
          </a:p>
          <a:p>
            <a:pPr>
              <a:lnSpc>
                <a:spcPct val="100000"/>
              </a:lnSpc>
              <a:buFontTx/>
              <a:buChar char="-"/>
            </a:pPr>
            <a:r>
              <a:rPr lang="en-ID" sz="1400" dirty="0" err="1" smtClean="0"/>
              <a:t>Penentuan</a:t>
            </a:r>
            <a:r>
              <a:rPr lang="en-ID" sz="1400" dirty="0" smtClean="0"/>
              <a:t> </a:t>
            </a:r>
            <a:r>
              <a:rPr lang="en-ID" sz="1400" dirty="0" err="1" smtClean="0"/>
              <a:t>Jumlah</a:t>
            </a:r>
            <a:r>
              <a:rPr lang="en-ID" sz="1400" dirty="0" smtClean="0"/>
              <a:t> </a:t>
            </a:r>
            <a:r>
              <a:rPr lang="en-ID" sz="1400" dirty="0" err="1" smtClean="0"/>
              <a:t>Pengadaan</a:t>
            </a:r>
            <a:r>
              <a:rPr lang="en-ID" sz="1400" dirty="0" smtClean="0"/>
              <a:t> </a:t>
            </a:r>
            <a:r>
              <a:rPr lang="en-ID" sz="1400" dirty="0" err="1" smtClean="0"/>
              <a:t>Bahan</a:t>
            </a:r>
            <a:r>
              <a:rPr lang="en-ID" sz="1400" dirty="0" smtClean="0"/>
              <a:t> Baku</a:t>
            </a:r>
          </a:p>
          <a:p>
            <a:pPr>
              <a:lnSpc>
                <a:spcPct val="100000"/>
              </a:lnSpc>
              <a:buFontTx/>
              <a:buChar char="-"/>
            </a:pPr>
            <a:r>
              <a:rPr lang="en-ID" sz="1400" dirty="0" err="1" smtClean="0"/>
              <a:t>Penentuan</a:t>
            </a:r>
            <a:r>
              <a:rPr lang="en-ID" sz="1400" dirty="0" smtClean="0"/>
              <a:t> </a:t>
            </a:r>
            <a:r>
              <a:rPr lang="en-ID" sz="1400" dirty="0" err="1" smtClean="0"/>
              <a:t>Pemesanan</a:t>
            </a:r>
            <a:r>
              <a:rPr lang="en-ID" sz="1400" dirty="0" smtClean="0"/>
              <a:t> </a:t>
            </a:r>
            <a:r>
              <a:rPr lang="en-ID" sz="1400" dirty="0" err="1" smtClean="0"/>
              <a:t>Bahan</a:t>
            </a:r>
            <a:r>
              <a:rPr lang="en-ID" sz="1400" dirty="0" smtClean="0"/>
              <a:t> Baku</a:t>
            </a:r>
          </a:p>
          <a:p>
            <a:pPr>
              <a:lnSpc>
                <a:spcPct val="100000"/>
              </a:lnSpc>
              <a:buFontTx/>
              <a:buChar char="-"/>
            </a:pPr>
            <a:r>
              <a:rPr lang="en-ID" sz="1400" dirty="0" err="1" smtClean="0"/>
              <a:t>Pengolahan</a:t>
            </a:r>
            <a:r>
              <a:rPr lang="en-ID" sz="1400" dirty="0" smtClean="0"/>
              <a:t> </a:t>
            </a:r>
            <a:r>
              <a:rPr lang="en-ID" sz="1400" dirty="0" err="1" smtClean="0"/>
              <a:t>Pemesanan</a:t>
            </a:r>
            <a:r>
              <a:rPr lang="en-ID" sz="1400" dirty="0" smtClean="0"/>
              <a:t> </a:t>
            </a:r>
            <a:r>
              <a:rPr lang="en-ID" sz="1400" dirty="0" err="1" smtClean="0"/>
              <a:t>Pelanggan</a:t>
            </a:r>
            <a:r>
              <a:rPr lang="en-ID" sz="1400" dirty="0" smtClean="0"/>
              <a:t>, </a:t>
            </a:r>
            <a:r>
              <a:rPr lang="en-ID" sz="1400" dirty="0" err="1" smtClean="0"/>
              <a:t>dst</a:t>
            </a:r>
            <a:endParaRPr lang="en-ID" sz="1400" dirty="0" smtClean="0"/>
          </a:p>
          <a:p>
            <a:pPr marL="0" indent="0">
              <a:lnSpc>
                <a:spcPct val="100000"/>
              </a:lnSpc>
              <a:buNone/>
            </a:pPr>
            <a:r>
              <a:rPr lang="en-ID" sz="1400" dirty="0" smtClean="0"/>
              <a:t>3. </a:t>
            </a:r>
            <a:r>
              <a:rPr lang="en-ID" sz="1400" dirty="0" err="1" smtClean="0"/>
              <a:t>Informasi</a:t>
            </a:r>
            <a:r>
              <a:rPr lang="en-ID" sz="1400" dirty="0" smtClean="0"/>
              <a:t> yang </a:t>
            </a:r>
            <a:r>
              <a:rPr lang="en-ID" sz="1400" dirty="0" err="1" smtClean="0"/>
              <a:t>dihasilkan</a:t>
            </a:r>
            <a:r>
              <a:rPr lang="en-ID" sz="1400" dirty="0" smtClean="0"/>
              <a:t> </a:t>
            </a:r>
            <a:r>
              <a:rPr lang="en-ID" sz="1400" dirty="0" err="1" smtClean="0"/>
              <a:t>yaitu</a:t>
            </a:r>
            <a:r>
              <a:rPr lang="en-ID" sz="1400" dirty="0" smtClean="0"/>
              <a:t> :</a:t>
            </a:r>
          </a:p>
          <a:p>
            <a:pPr>
              <a:lnSpc>
                <a:spcPct val="100000"/>
              </a:lnSpc>
              <a:buFontTx/>
              <a:buChar char="-"/>
            </a:pPr>
            <a:r>
              <a:rPr lang="en-ID" sz="1400" dirty="0" err="1" smtClean="0"/>
              <a:t>Informasi</a:t>
            </a:r>
            <a:r>
              <a:rPr lang="en-ID" sz="1400" dirty="0" smtClean="0"/>
              <a:t> </a:t>
            </a:r>
            <a:r>
              <a:rPr lang="en-ID" sz="1400" dirty="0" err="1" smtClean="0"/>
              <a:t>Jumlah</a:t>
            </a:r>
            <a:r>
              <a:rPr lang="en-ID" sz="1400" dirty="0" smtClean="0"/>
              <a:t> </a:t>
            </a:r>
            <a:r>
              <a:rPr lang="en-ID" sz="1400" dirty="0" err="1" smtClean="0"/>
              <a:t>Pengadaan</a:t>
            </a:r>
            <a:endParaRPr lang="en-ID" sz="1400" dirty="0" smtClean="0"/>
          </a:p>
          <a:p>
            <a:pPr>
              <a:lnSpc>
                <a:spcPct val="100000"/>
              </a:lnSpc>
              <a:buFontTx/>
              <a:buChar char="-"/>
            </a:pPr>
            <a:r>
              <a:rPr lang="en-ID" sz="1400" dirty="0" err="1" smtClean="0"/>
              <a:t>Informasi</a:t>
            </a:r>
            <a:r>
              <a:rPr lang="en-ID" sz="1400" dirty="0" smtClean="0"/>
              <a:t> </a:t>
            </a:r>
            <a:r>
              <a:rPr lang="en-ID" sz="1400" dirty="0" err="1" smtClean="0"/>
              <a:t>Pemesanan</a:t>
            </a:r>
            <a:r>
              <a:rPr lang="en-ID" sz="1400" dirty="0" smtClean="0"/>
              <a:t> </a:t>
            </a:r>
            <a:r>
              <a:rPr lang="en-ID" sz="1400" dirty="0" err="1" smtClean="0"/>
              <a:t>Bahan</a:t>
            </a:r>
            <a:r>
              <a:rPr lang="en-ID" sz="1400" dirty="0" smtClean="0"/>
              <a:t> Baku, </a:t>
            </a:r>
            <a:r>
              <a:rPr lang="en-ID" sz="1400" dirty="0" err="1" smtClean="0"/>
              <a:t>dst</a:t>
            </a:r>
            <a:endParaRPr lang="en-ID" sz="1400" dirty="0" smtClean="0"/>
          </a:p>
          <a:p>
            <a:pPr marL="0" indent="0">
              <a:lnSpc>
                <a:spcPct val="100000"/>
              </a:lnSpc>
              <a:buNone/>
            </a:pPr>
            <a:r>
              <a:rPr lang="en-ID" sz="1400" dirty="0" smtClean="0"/>
              <a:t>4. </a:t>
            </a:r>
            <a:r>
              <a:rPr lang="en-ID" sz="1400" dirty="0" err="1" smtClean="0"/>
              <a:t>Metode</a:t>
            </a:r>
            <a:r>
              <a:rPr lang="en-ID" sz="1400" dirty="0" smtClean="0"/>
              <a:t> yang </a:t>
            </a:r>
            <a:r>
              <a:rPr lang="en-ID" sz="1400" dirty="0" err="1" smtClean="0"/>
              <a:t>digunakan</a:t>
            </a:r>
            <a:r>
              <a:rPr lang="en-ID" sz="1400" dirty="0" smtClean="0"/>
              <a:t> </a:t>
            </a:r>
            <a:r>
              <a:rPr lang="en-ID" sz="1400" dirty="0" err="1" smtClean="0"/>
              <a:t>untuk</a:t>
            </a:r>
            <a:r>
              <a:rPr lang="en-ID" sz="1400" dirty="0" smtClean="0"/>
              <a:t> </a:t>
            </a:r>
            <a:r>
              <a:rPr lang="en-ID" sz="1400" dirty="0" err="1" smtClean="0"/>
              <a:t>penentuan</a:t>
            </a:r>
            <a:r>
              <a:rPr lang="en-ID" sz="1400" dirty="0" smtClean="0"/>
              <a:t> </a:t>
            </a:r>
            <a:r>
              <a:rPr lang="en-ID" sz="1400" dirty="0" err="1" smtClean="0"/>
              <a:t>Jumlah</a:t>
            </a:r>
            <a:r>
              <a:rPr lang="en-ID" sz="1400" dirty="0" smtClean="0"/>
              <a:t> </a:t>
            </a:r>
            <a:r>
              <a:rPr lang="en-ID" sz="1400" dirty="0" err="1" smtClean="0"/>
              <a:t>pengadaan</a:t>
            </a:r>
            <a:r>
              <a:rPr lang="en-ID" sz="1400" dirty="0" smtClean="0"/>
              <a:t> </a:t>
            </a:r>
            <a:r>
              <a:rPr lang="en-ID" sz="1400" dirty="0" err="1" smtClean="0"/>
              <a:t>bahan</a:t>
            </a:r>
            <a:r>
              <a:rPr lang="en-ID" sz="1400" dirty="0" smtClean="0"/>
              <a:t> </a:t>
            </a:r>
            <a:r>
              <a:rPr lang="en-ID" sz="1400" dirty="0" err="1" smtClean="0"/>
              <a:t>baku</a:t>
            </a:r>
            <a:r>
              <a:rPr lang="en-ID" sz="1400" dirty="0" smtClean="0"/>
              <a:t> </a:t>
            </a:r>
            <a:r>
              <a:rPr lang="en-ID" sz="1400" dirty="0" err="1" smtClean="0"/>
              <a:t>yaitu</a:t>
            </a:r>
            <a:r>
              <a:rPr lang="en-ID" sz="1400" dirty="0" smtClean="0"/>
              <a:t> Single Moving Average, </a:t>
            </a:r>
            <a:r>
              <a:rPr lang="en-ID" sz="1400" dirty="0" err="1" smtClean="0"/>
              <a:t>dst</a:t>
            </a:r>
            <a:endParaRPr lang="en-ID" sz="1400" dirty="0" smtClean="0"/>
          </a:p>
        </p:txBody>
      </p:sp>
    </p:spTree>
    <p:extLst>
      <p:ext uri="{BB962C8B-B14F-4D97-AF65-F5344CB8AC3E}">
        <p14:creationId xmlns:p14="http://schemas.microsoft.com/office/powerpoint/2010/main" val="3811382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ID" b="1" dirty="0" err="1"/>
              <a:t>Terimakasih</a:t>
            </a:r>
            <a:r>
              <a:rPr lang="en-ID" dirty="0"/>
              <a:t/>
            </a:r>
            <a:br>
              <a:rPr lang="en-ID" dirty="0"/>
            </a:br>
            <a:endParaRPr lang="en-ID" dirty="0"/>
          </a:p>
        </p:txBody>
      </p:sp>
      <p:sp>
        <p:nvSpPr>
          <p:cNvPr id="3" name="Content Placeholder 2"/>
          <p:cNvSpPr>
            <a:spLocks noGrp="1"/>
          </p:cNvSpPr>
          <p:nvPr>
            <p:ph type="subTitle" idx="1"/>
          </p:nvPr>
        </p:nvSpPr>
        <p:spPr/>
        <p:txBody>
          <a:bodyPr/>
          <a:lstStyle/>
          <a:p>
            <a:pPr marL="0" indent="0">
              <a:buNone/>
            </a:pPr>
            <a:endParaRPr lang="en-ID" dirty="0"/>
          </a:p>
        </p:txBody>
      </p:sp>
    </p:spTree>
    <p:extLst>
      <p:ext uri="{BB962C8B-B14F-4D97-AF65-F5344CB8AC3E}">
        <p14:creationId xmlns:p14="http://schemas.microsoft.com/office/powerpoint/2010/main" val="1799481204"/>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32</TotalTime>
  <Words>707</Words>
  <Application>Microsoft Office PowerPoint</Application>
  <PresentationFormat>Widescreen</PresentationFormat>
  <Paragraphs>51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Corbel</vt:lpstr>
      <vt:lpstr>Wingdings</vt:lpstr>
      <vt:lpstr>Wingdings 2</vt:lpstr>
      <vt:lpstr>Frame</vt:lpstr>
      <vt:lpstr>Tujuan, Manfaat dan Ruang Lingkup Penelitian</vt:lpstr>
      <vt:lpstr>Tujuan Penelitian</vt:lpstr>
      <vt:lpstr>Korelasi antara Tujuan dan Identifikasi Masalah</vt:lpstr>
      <vt:lpstr>Contoh</vt:lpstr>
      <vt:lpstr>Manfaat Penelitian</vt:lpstr>
      <vt:lpstr>Ruang Lingkup Penelitian</vt:lpstr>
      <vt:lpstr>Ruang Lingkup Penelitian</vt:lpstr>
      <vt:lpstr>Contoh Ruang Lingkup (Batasan Masalah)</vt:lpstr>
      <vt:lpstr>Terimakasih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Tujuan, Manfaat dan Ruang Lingkup Penelitian</dc:title>
  <dc:creator>Windows User</dc:creator>
  <cp:lastModifiedBy>Windows User</cp:lastModifiedBy>
  <cp:revision>6</cp:revision>
  <dcterms:created xsi:type="dcterms:W3CDTF">2020-04-24T04:50:07Z</dcterms:created>
  <dcterms:modified xsi:type="dcterms:W3CDTF">2020-04-24T05:23:01Z</dcterms:modified>
</cp:coreProperties>
</file>