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307" r:id="rId4"/>
    <p:sldId id="316" r:id="rId5"/>
    <p:sldId id="317" r:id="rId6"/>
    <p:sldId id="318" r:id="rId7"/>
    <p:sldId id="331" r:id="rId8"/>
    <p:sldId id="319" r:id="rId9"/>
    <p:sldId id="321" r:id="rId10"/>
    <p:sldId id="332" r:id="rId11"/>
    <p:sldId id="333" r:id="rId12"/>
    <p:sldId id="322" r:id="rId13"/>
    <p:sldId id="334"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5" d="100"/>
          <a:sy n="75" d="100"/>
        </p:scale>
        <p:origin x="-1224"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DBE8823-70A5-442B-A36D-BA3D391620C0}" type="datetimeFigureOut">
              <a:rPr lang="id-ID" smtClean="0"/>
              <a:pPr/>
              <a:t>24/04/2020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DBE8823-70A5-442B-A36D-BA3D391620C0}" type="datetimeFigureOut">
              <a:rPr lang="id-ID" smtClean="0"/>
              <a:pPr/>
              <a:t>24/04/2020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DBE8823-70A5-442B-A36D-BA3D391620C0}" type="datetimeFigureOut">
              <a:rPr lang="id-ID" smtClean="0"/>
              <a:pPr/>
              <a:t>24/04/2020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DBE8823-70A5-442B-A36D-BA3D391620C0}" type="datetimeFigureOut">
              <a:rPr lang="id-ID" smtClean="0"/>
              <a:pPr/>
              <a:t>24/04/2020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BE8823-70A5-442B-A36D-BA3D391620C0}" type="datetimeFigureOut">
              <a:rPr lang="id-ID" smtClean="0"/>
              <a:pPr/>
              <a:t>24/04/2020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1DBE8823-70A5-442B-A36D-BA3D391620C0}" type="datetimeFigureOut">
              <a:rPr lang="id-ID" smtClean="0"/>
              <a:pPr/>
              <a:t>24/04/2020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DBE8823-70A5-442B-A36D-BA3D391620C0}" type="datetimeFigureOut">
              <a:rPr lang="id-ID" smtClean="0"/>
              <a:pPr/>
              <a:t>24/04/2020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1DBE8823-70A5-442B-A36D-BA3D391620C0}" type="datetimeFigureOut">
              <a:rPr lang="id-ID" smtClean="0"/>
              <a:pPr/>
              <a:t>24/04/2020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E8823-70A5-442B-A36D-BA3D391620C0}" type="datetimeFigureOut">
              <a:rPr lang="id-ID" smtClean="0"/>
              <a:pPr/>
              <a:t>24/04/2020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E8823-70A5-442B-A36D-BA3D391620C0}" type="datetimeFigureOut">
              <a:rPr lang="id-ID" smtClean="0"/>
              <a:pPr/>
              <a:t>24/04/2020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E8823-70A5-442B-A36D-BA3D391620C0}" type="datetimeFigureOut">
              <a:rPr lang="id-ID" smtClean="0"/>
              <a:pPr/>
              <a:t>24/04/2020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C2A1282-DB82-4B51-86C2-CBC910BB3051}"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E8823-70A5-442B-A36D-BA3D391620C0}" type="datetimeFigureOut">
              <a:rPr lang="id-ID" smtClean="0"/>
              <a:pPr/>
              <a:t>24/04/2020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2A1282-DB82-4B51-86C2-CBC910BB3051}"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1714488"/>
            <a:ext cx="7715304" cy="830997"/>
          </a:xfrm>
          <a:prstGeom prst="rect">
            <a:avLst/>
          </a:prstGeom>
          <a:noFill/>
        </p:spPr>
        <p:txBody>
          <a:bodyPr wrap="square" rtlCol="0">
            <a:spAutoFit/>
          </a:bodyPr>
          <a:lstStyle/>
          <a:p>
            <a:pPr algn="ctr"/>
            <a:r>
              <a:rPr lang="id-ID" sz="4800" dirty="0" smtClean="0"/>
              <a:t>TEORI AKUNTANSI</a:t>
            </a:r>
            <a:endParaRPr lang="id-ID" sz="4800" dirty="0"/>
          </a:p>
        </p:txBody>
      </p:sp>
      <p:sp>
        <p:nvSpPr>
          <p:cNvPr id="3" name="TextBox 2"/>
          <p:cNvSpPr txBox="1"/>
          <p:nvPr/>
        </p:nvSpPr>
        <p:spPr>
          <a:xfrm>
            <a:off x="4929190" y="4143380"/>
            <a:ext cx="3429024" cy="369332"/>
          </a:xfrm>
          <a:prstGeom prst="rect">
            <a:avLst/>
          </a:prstGeom>
          <a:noFill/>
        </p:spPr>
        <p:txBody>
          <a:bodyPr wrap="square" rtlCol="0">
            <a:spAutoFit/>
          </a:bodyPr>
          <a:lstStyle/>
          <a:p>
            <a:r>
              <a:rPr lang="id-ID" dirty="0" smtClean="0"/>
              <a:t>DOSEN PENGAMPU</a:t>
            </a:r>
            <a:endParaRPr lang="id-ID" dirty="0"/>
          </a:p>
        </p:txBody>
      </p:sp>
      <p:sp>
        <p:nvSpPr>
          <p:cNvPr id="4" name="TextBox 3"/>
          <p:cNvSpPr txBox="1"/>
          <p:nvPr/>
        </p:nvSpPr>
        <p:spPr>
          <a:xfrm>
            <a:off x="5072066" y="4643446"/>
            <a:ext cx="3643338" cy="369332"/>
          </a:xfrm>
          <a:prstGeom prst="rect">
            <a:avLst/>
          </a:prstGeom>
          <a:noFill/>
        </p:spPr>
        <p:txBody>
          <a:bodyPr wrap="square" rtlCol="0">
            <a:spAutoFit/>
          </a:bodyPr>
          <a:lstStyle/>
          <a:p>
            <a:r>
              <a:rPr lang="id-ID" dirty="0" smtClean="0"/>
              <a:t>Doni Pratomo SE Mak Ak CA </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034" y="500042"/>
            <a:ext cx="8001056" cy="4093428"/>
          </a:xfrm>
          <a:prstGeom prst="rect">
            <a:avLst/>
          </a:prstGeom>
          <a:noFill/>
        </p:spPr>
        <p:txBody>
          <a:bodyPr wrap="square" rtlCol="0">
            <a:spAutoFit/>
          </a:bodyPr>
          <a:lstStyle/>
          <a:p>
            <a:r>
              <a:rPr lang="id" sz="2000" dirty="0" smtClean="0"/>
              <a:t>Berikut adalah elemen - elemen secara eksplisit yang diidentifikasi FASB, antara lain </a:t>
            </a:r>
            <a:r>
              <a:rPr lang="id" sz="2000" dirty="0" smtClean="0"/>
              <a:t>:</a:t>
            </a:r>
            <a:endParaRPr lang="id-ID" sz="2000" dirty="0" smtClean="0"/>
          </a:p>
          <a:p>
            <a:pPr marL="457200" indent="-457200" algn="just">
              <a:buFont typeface="+mj-lt"/>
              <a:buAutoNum type="alphaLcPeriod"/>
            </a:pPr>
            <a:r>
              <a:rPr lang="en-US" sz="2000" dirty="0" err="1" smtClean="0"/>
              <a:t>Aset</a:t>
            </a:r>
            <a:endParaRPr lang="id-ID" sz="2000" dirty="0" smtClean="0"/>
          </a:p>
          <a:p>
            <a:pPr marL="457200" indent="-457200" algn="just">
              <a:buFont typeface="+mj-lt"/>
              <a:buAutoNum type="alphaLcPeriod"/>
            </a:pPr>
            <a:r>
              <a:rPr lang="id" sz="2000" dirty="0" smtClean="0"/>
              <a:t>Kewajiban</a:t>
            </a:r>
            <a:endParaRPr lang="id-ID" sz="2000" dirty="0" smtClean="0"/>
          </a:p>
          <a:p>
            <a:pPr marL="457200" indent="-457200" algn="just">
              <a:buFont typeface="+mj-lt"/>
              <a:buAutoNum type="alphaLcPeriod"/>
            </a:pPr>
            <a:r>
              <a:rPr lang="id" sz="2000" dirty="0" smtClean="0"/>
              <a:t>Ekuitas atau asset </a:t>
            </a:r>
            <a:r>
              <a:rPr lang="id" sz="2000" dirty="0" smtClean="0"/>
              <a:t>bersih</a:t>
            </a:r>
            <a:endParaRPr lang="id-ID" sz="2000" dirty="0" smtClean="0"/>
          </a:p>
          <a:p>
            <a:pPr marL="457200" indent="-457200" algn="just">
              <a:buFont typeface="+mj-lt"/>
              <a:buAutoNum type="alphaLcPeriod"/>
            </a:pPr>
            <a:r>
              <a:rPr lang="id" sz="2000" dirty="0" smtClean="0"/>
              <a:t>Investasi oleh pemilik</a:t>
            </a:r>
          </a:p>
          <a:p>
            <a:pPr marL="457200" indent="-457200" algn="just">
              <a:buFont typeface="+mj-lt"/>
              <a:buAutoNum type="alphaLcPeriod"/>
            </a:pPr>
            <a:r>
              <a:rPr lang="id" sz="2000" dirty="0" smtClean="0"/>
              <a:t>Distribusi ke </a:t>
            </a:r>
            <a:r>
              <a:rPr lang="id" sz="2000" dirty="0" smtClean="0"/>
              <a:t>pemilik</a:t>
            </a:r>
            <a:endParaRPr lang="id-ID" sz="2000" dirty="0" smtClean="0"/>
          </a:p>
          <a:p>
            <a:pPr marL="457200" indent="-457200" algn="just">
              <a:buFont typeface="+mj-lt"/>
              <a:buAutoNum type="alphaLcPeriod"/>
            </a:pPr>
            <a:r>
              <a:rPr lang="en-US" sz="2000" dirty="0" err="1" smtClean="0"/>
              <a:t>Laba</a:t>
            </a:r>
            <a:r>
              <a:rPr lang="en-US" sz="2000" dirty="0" smtClean="0"/>
              <a:t> </a:t>
            </a:r>
            <a:r>
              <a:rPr lang="en-US" sz="2000" dirty="0" err="1" smtClean="0"/>
              <a:t>komprehensif</a:t>
            </a:r>
            <a:endParaRPr lang="id-ID" sz="2000" dirty="0" smtClean="0"/>
          </a:p>
          <a:p>
            <a:pPr marL="457200" indent="-457200" algn="just">
              <a:buFont typeface="+mj-lt"/>
              <a:buAutoNum type="alphaLcPeriod"/>
            </a:pPr>
            <a:r>
              <a:rPr lang="en-US" sz="2000" dirty="0" err="1" smtClean="0"/>
              <a:t>Pendpatan</a:t>
            </a:r>
            <a:endParaRPr lang="id-ID" sz="2000" dirty="0" smtClean="0"/>
          </a:p>
          <a:p>
            <a:pPr marL="457200" indent="-457200" algn="just">
              <a:buFont typeface="+mj-lt"/>
              <a:buAutoNum type="alphaLcPeriod"/>
            </a:pPr>
            <a:r>
              <a:rPr lang="en-US" sz="2000" dirty="0" err="1" smtClean="0"/>
              <a:t>Biaya</a:t>
            </a:r>
            <a:endParaRPr lang="id-ID" sz="2000" dirty="0" smtClean="0"/>
          </a:p>
          <a:p>
            <a:pPr marL="457200" indent="-457200" algn="just">
              <a:buFont typeface="+mj-lt"/>
              <a:buAutoNum type="alphaLcPeriod"/>
            </a:pPr>
            <a:r>
              <a:rPr lang="en-US" sz="2000" dirty="0" err="1" smtClean="0"/>
              <a:t>Untung</a:t>
            </a:r>
            <a:r>
              <a:rPr lang="id-ID" sz="2000" dirty="0" smtClean="0"/>
              <a:t>/laba</a:t>
            </a:r>
          </a:p>
          <a:p>
            <a:pPr marL="457200" indent="-457200" algn="just">
              <a:buFont typeface="+mj-lt"/>
              <a:buAutoNum type="alphaLcPeriod"/>
            </a:pPr>
            <a:r>
              <a:rPr lang="en-US" sz="2000" dirty="0" err="1" smtClean="0"/>
              <a:t>Rugi</a:t>
            </a:r>
            <a:endParaRPr lang="id" sz="2000" dirty="0" smtClean="0"/>
          </a:p>
          <a:p>
            <a:endParaRPr lang="id-ID"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500042"/>
            <a:ext cx="7929618" cy="4401205"/>
          </a:xfrm>
          <a:prstGeom prst="rect">
            <a:avLst/>
          </a:prstGeom>
          <a:noFill/>
        </p:spPr>
        <p:txBody>
          <a:bodyPr wrap="square" rtlCol="0">
            <a:spAutoFit/>
          </a:bodyPr>
          <a:lstStyle/>
          <a:p>
            <a:pPr algn="just"/>
            <a:r>
              <a:rPr lang="en-US" sz="2000" dirty="0" err="1" smtClean="0"/>
              <a:t>Aset</a:t>
            </a:r>
            <a:r>
              <a:rPr lang="en-US" sz="2000" dirty="0" smtClean="0"/>
              <a:t>, </a:t>
            </a:r>
            <a:r>
              <a:rPr lang="en-US" sz="2000" dirty="0" err="1" smtClean="0"/>
              <a:t>kewajiban</a:t>
            </a:r>
            <a:r>
              <a:rPr lang="en-US" sz="2000" dirty="0" smtClean="0"/>
              <a:t>, </a:t>
            </a:r>
            <a:r>
              <a:rPr lang="en-US" sz="2000" dirty="0" err="1" smtClean="0"/>
              <a:t>dan</a:t>
            </a:r>
            <a:r>
              <a:rPr lang="en-US" sz="2000" dirty="0" smtClean="0"/>
              <a:t> </a:t>
            </a:r>
            <a:r>
              <a:rPr lang="en-US" sz="2000" dirty="0" err="1" smtClean="0"/>
              <a:t>ekuitas</a:t>
            </a:r>
            <a:r>
              <a:rPr lang="en-US" sz="2000" dirty="0" smtClean="0"/>
              <a:t> </a:t>
            </a:r>
            <a:r>
              <a:rPr lang="en-US" sz="2000" dirty="0" err="1" smtClean="0"/>
              <a:t>sebagai</a:t>
            </a:r>
            <a:r>
              <a:rPr lang="en-US" sz="2000" dirty="0" smtClean="0"/>
              <a:t> </a:t>
            </a:r>
            <a:r>
              <a:rPr lang="en-US" sz="2000" dirty="0" err="1" smtClean="0"/>
              <a:t>elemen</a:t>
            </a:r>
            <a:r>
              <a:rPr lang="en-US" sz="2000" dirty="0" smtClean="0"/>
              <a:t> </a:t>
            </a:r>
            <a:r>
              <a:rPr lang="en-US" sz="2000" dirty="0" err="1" smtClean="0"/>
              <a:t>posisi</a:t>
            </a:r>
            <a:r>
              <a:rPr lang="en-US" sz="2000" dirty="0" smtClean="0"/>
              <a:t> </a:t>
            </a:r>
            <a:r>
              <a:rPr lang="en-US" sz="2000" dirty="0" err="1" smtClean="0"/>
              <a:t>keuangan</a:t>
            </a:r>
            <a:r>
              <a:rPr lang="en-US" sz="2000" dirty="0" smtClean="0"/>
              <a:t> </a:t>
            </a:r>
            <a:r>
              <a:rPr lang="en-US" sz="2000" dirty="0" err="1" smtClean="0"/>
              <a:t>dapat</a:t>
            </a:r>
            <a:r>
              <a:rPr lang="en-US" sz="2000" dirty="0" smtClean="0"/>
              <a:t> </a:t>
            </a:r>
            <a:r>
              <a:rPr lang="en-US" sz="2000" dirty="0" err="1" smtClean="0"/>
              <a:t>berubah</a:t>
            </a:r>
            <a:r>
              <a:rPr lang="en-US" sz="2000" dirty="0" smtClean="0"/>
              <a:t> </a:t>
            </a:r>
            <a:r>
              <a:rPr lang="en-US" sz="2000" dirty="0" err="1" smtClean="0"/>
              <a:t>akibat</a:t>
            </a:r>
            <a:r>
              <a:rPr lang="en-US" sz="2000" dirty="0" smtClean="0"/>
              <a:t> </a:t>
            </a:r>
            <a:r>
              <a:rPr lang="en-US" sz="2000" dirty="0" err="1" smtClean="0"/>
              <a:t>tiga</a:t>
            </a:r>
            <a:r>
              <a:rPr lang="en-US" sz="2000" dirty="0" smtClean="0"/>
              <a:t> </a:t>
            </a:r>
            <a:r>
              <a:rPr lang="en-US" sz="2000" dirty="0" err="1" smtClean="0"/>
              <a:t>hal</a:t>
            </a:r>
            <a:r>
              <a:rPr lang="en-US" sz="2000" dirty="0" smtClean="0"/>
              <a:t> </a:t>
            </a:r>
            <a:r>
              <a:rPr lang="en-US" sz="2000" dirty="0" err="1" smtClean="0"/>
              <a:t>yaitu</a:t>
            </a:r>
            <a:r>
              <a:rPr lang="en-US" sz="2000" dirty="0" smtClean="0"/>
              <a:t> </a:t>
            </a:r>
            <a:r>
              <a:rPr lang="en-US" sz="2000" dirty="0" smtClean="0"/>
              <a:t>:</a:t>
            </a:r>
            <a:endParaRPr lang="id-ID" sz="2000" dirty="0" smtClean="0"/>
          </a:p>
          <a:p>
            <a:pPr marL="457200" indent="-457200" algn="just">
              <a:buFont typeface="+mj-lt"/>
              <a:buAutoNum type="alphaLcPeriod"/>
            </a:pPr>
            <a:r>
              <a:rPr lang="en-US" sz="2000" dirty="0" err="1" smtClean="0"/>
              <a:t>kejadian</a:t>
            </a:r>
            <a:r>
              <a:rPr lang="en-US" sz="2000" dirty="0" smtClean="0"/>
              <a:t>, </a:t>
            </a:r>
            <a:r>
              <a:rPr lang="en-US" sz="2000" dirty="0" err="1" smtClean="0"/>
              <a:t>adalah</a:t>
            </a:r>
            <a:r>
              <a:rPr lang="en-US" sz="2000" dirty="0" smtClean="0"/>
              <a:t> </a:t>
            </a:r>
            <a:r>
              <a:rPr lang="en-US" sz="2000" dirty="0" err="1" smtClean="0"/>
              <a:t>terjadinya</a:t>
            </a:r>
            <a:r>
              <a:rPr lang="en-US" sz="2000" dirty="0" smtClean="0"/>
              <a:t> </a:t>
            </a:r>
            <a:r>
              <a:rPr lang="en-US" sz="2000" dirty="0" err="1" smtClean="0"/>
              <a:t>suatu</a:t>
            </a:r>
            <a:r>
              <a:rPr lang="en-US" sz="2000" dirty="0" smtClean="0"/>
              <a:t> </a:t>
            </a:r>
            <a:r>
              <a:rPr lang="en-US" sz="2000" dirty="0" err="1" smtClean="0"/>
              <a:t>perkara</a:t>
            </a:r>
            <a:r>
              <a:rPr lang="en-US" sz="2000" dirty="0" smtClean="0"/>
              <a:t> </a:t>
            </a:r>
            <a:r>
              <a:rPr lang="en-US" sz="2000" dirty="0" err="1" smtClean="0"/>
              <a:t>atau</a:t>
            </a:r>
            <a:r>
              <a:rPr lang="en-US" sz="2000" dirty="0" smtClean="0"/>
              <a:t> </a:t>
            </a:r>
            <a:r>
              <a:rPr lang="en-US" sz="2000" dirty="0" err="1" smtClean="0"/>
              <a:t>urusan</a:t>
            </a:r>
            <a:r>
              <a:rPr lang="en-US" sz="2000" dirty="0" smtClean="0"/>
              <a:t> yang </a:t>
            </a:r>
            <a:r>
              <a:rPr lang="en-US" sz="2000" dirty="0" err="1" smtClean="0"/>
              <a:t>mempunyai</a:t>
            </a:r>
            <a:r>
              <a:rPr lang="en-US" sz="2000" dirty="0" smtClean="0"/>
              <a:t> </a:t>
            </a:r>
            <a:r>
              <a:rPr lang="en-US" sz="2000" dirty="0" err="1" smtClean="0"/>
              <a:t>konsekuensi</a:t>
            </a:r>
            <a:r>
              <a:rPr lang="en-US" sz="2000" dirty="0" smtClean="0"/>
              <a:t> </a:t>
            </a:r>
            <a:r>
              <a:rPr lang="en-US" sz="2000" dirty="0" err="1" smtClean="0"/>
              <a:t>terhadap</a:t>
            </a:r>
            <a:r>
              <a:rPr lang="en-US" sz="2000" dirty="0" smtClean="0"/>
              <a:t> </a:t>
            </a:r>
            <a:r>
              <a:rPr lang="en-US" sz="2000" dirty="0" err="1" smtClean="0"/>
              <a:t>suatu</a:t>
            </a:r>
            <a:r>
              <a:rPr lang="en-US" sz="2000" dirty="0" smtClean="0"/>
              <a:t> </a:t>
            </a:r>
            <a:r>
              <a:rPr lang="en-US" sz="2000" dirty="0" err="1" smtClean="0"/>
              <a:t>entitas</a:t>
            </a:r>
            <a:r>
              <a:rPr lang="en-US" sz="2000" dirty="0" smtClean="0"/>
              <a:t>.</a:t>
            </a:r>
            <a:endParaRPr lang="id-ID" sz="2000" dirty="0" smtClean="0"/>
          </a:p>
          <a:p>
            <a:pPr marL="457200" indent="-457200" algn="just">
              <a:buFont typeface="+mj-lt"/>
              <a:buAutoNum type="alphaLcPeriod"/>
            </a:pPr>
            <a:r>
              <a:rPr lang="en-US" sz="2000" dirty="0" err="1" smtClean="0"/>
              <a:t>keadaan</a:t>
            </a:r>
            <a:r>
              <a:rPr lang="en-US" sz="2000" dirty="0" smtClean="0"/>
              <a:t>, </a:t>
            </a:r>
            <a:r>
              <a:rPr lang="en-US" sz="2000" dirty="0" err="1" smtClean="0"/>
              <a:t>adalah</a:t>
            </a:r>
            <a:r>
              <a:rPr lang="en-US" sz="2000" dirty="0" smtClean="0"/>
              <a:t> </a:t>
            </a:r>
            <a:r>
              <a:rPr lang="en-US" sz="2000" dirty="0" err="1" smtClean="0"/>
              <a:t>suasana</a:t>
            </a:r>
            <a:r>
              <a:rPr lang="en-US" sz="2000" dirty="0" smtClean="0"/>
              <a:t> </a:t>
            </a:r>
            <a:r>
              <a:rPr lang="en-US" sz="2000" dirty="0" err="1" smtClean="0"/>
              <a:t>atau</a:t>
            </a:r>
            <a:r>
              <a:rPr lang="en-US" sz="2000" dirty="0" smtClean="0"/>
              <a:t> </a:t>
            </a:r>
            <a:r>
              <a:rPr lang="en-US" sz="2000" dirty="0" err="1" smtClean="0"/>
              <a:t>seperangkat</a:t>
            </a:r>
            <a:r>
              <a:rPr lang="en-US" sz="2000" dirty="0" smtClean="0"/>
              <a:t> </a:t>
            </a:r>
            <a:r>
              <a:rPr lang="en-US" sz="2000" dirty="0" err="1" smtClean="0"/>
              <a:t>kondisi</a:t>
            </a:r>
            <a:r>
              <a:rPr lang="en-US" sz="2000" dirty="0" smtClean="0"/>
              <a:t> yang </a:t>
            </a:r>
            <a:r>
              <a:rPr lang="en-US" sz="2000" dirty="0" err="1" smtClean="0"/>
              <a:t>berkembang</a:t>
            </a:r>
            <a:r>
              <a:rPr lang="en-US" sz="2000" dirty="0" smtClean="0"/>
              <a:t> </a:t>
            </a:r>
            <a:r>
              <a:rPr lang="en-US" sz="2000" dirty="0" err="1" smtClean="0"/>
              <a:t>dari</a:t>
            </a:r>
            <a:r>
              <a:rPr lang="en-US" sz="2000" dirty="0" smtClean="0"/>
              <a:t> </a:t>
            </a:r>
            <a:r>
              <a:rPr lang="en-US" sz="2000" dirty="0" err="1" smtClean="0"/>
              <a:t>suatu</a:t>
            </a:r>
            <a:r>
              <a:rPr lang="en-US" sz="2000" dirty="0" smtClean="0"/>
              <a:t> </a:t>
            </a:r>
            <a:r>
              <a:rPr lang="en-US" sz="2000" dirty="0" err="1" smtClean="0"/>
              <a:t>kejadian</a:t>
            </a:r>
            <a:r>
              <a:rPr lang="en-US" sz="2000" dirty="0" smtClean="0"/>
              <a:t> </a:t>
            </a:r>
            <a:r>
              <a:rPr lang="en-US" sz="2000" dirty="0" err="1" smtClean="0"/>
              <a:t>atau</a:t>
            </a:r>
            <a:r>
              <a:rPr lang="en-US" sz="2000" dirty="0" smtClean="0"/>
              <a:t> </a:t>
            </a:r>
            <a:r>
              <a:rPr lang="en-US" sz="2000" dirty="0" err="1" smtClean="0"/>
              <a:t>serangkaian</a:t>
            </a:r>
            <a:r>
              <a:rPr lang="en-US" sz="2000" dirty="0" smtClean="0"/>
              <a:t> </a:t>
            </a:r>
            <a:r>
              <a:rPr lang="en-US" sz="2000" dirty="0" err="1" smtClean="0"/>
              <a:t>kejadian</a:t>
            </a:r>
            <a:r>
              <a:rPr lang="en-US" sz="2000" dirty="0" smtClean="0"/>
              <a:t> yang </a:t>
            </a:r>
            <a:r>
              <a:rPr lang="en-US" sz="2000" dirty="0" err="1" smtClean="0"/>
              <a:t>berkulminasi</a:t>
            </a:r>
            <a:r>
              <a:rPr lang="en-US" sz="2000" dirty="0" smtClean="0"/>
              <a:t> </a:t>
            </a:r>
            <a:r>
              <a:rPr lang="en-US" sz="2000" dirty="0" err="1" smtClean="0"/>
              <a:t>pada</a:t>
            </a:r>
            <a:r>
              <a:rPr lang="en-US" sz="2000" dirty="0" smtClean="0"/>
              <a:t> </a:t>
            </a:r>
            <a:r>
              <a:rPr lang="en-US" sz="2000" dirty="0" err="1" smtClean="0"/>
              <a:t>situasi</a:t>
            </a:r>
            <a:r>
              <a:rPr lang="en-US" sz="2000" dirty="0" smtClean="0"/>
              <a:t> </a:t>
            </a:r>
            <a:r>
              <a:rPr lang="en-US" sz="2000" dirty="0" err="1" smtClean="0"/>
              <a:t>tak</a:t>
            </a:r>
            <a:r>
              <a:rPr lang="en-US" sz="2000" dirty="0" smtClean="0"/>
              <a:t> </a:t>
            </a:r>
            <a:r>
              <a:rPr lang="en-US" sz="2000" dirty="0" err="1" smtClean="0"/>
              <a:t>terduga</a:t>
            </a:r>
            <a:r>
              <a:rPr lang="en-US" sz="2000" dirty="0" smtClean="0"/>
              <a:t> </a:t>
            </a:r>
            <a:r>
              <a:rPr lang="en-US" sz="2000" dirty="0" err="1" smtClean="0"/>
              <a:t>atau</a:t>
            </a:r>
            <a:r>
              <a:rPr lang="en-US" sz="2000" dirty="0" smtClean="0"/>
              <a:t> </a:t>
            </a:r>
            <a:r>
              <a:rPr lang="en-US" sz="2000" dirty="0" err="1" smtClean="0"/>
              <a:t>sulit</a:t>
            </a:r>
            <a:r>
              <a:rPr lang="en-US" sz="2000" dirty="0" smtClean="0"/>
              <a:t> </a:t>
            </a:r>
            <a:r>
              <a:rPr lang="en-US" sz="2000" dirty="0" err="1" smtClean="0"/>
              <a:t>diduga</a:t>
            </a:r>
            <a:r>
              <a:rPr lang="en-US" sz="2000" dirty="0" smtClean="0"/>
              <a:t>.</a:t>
            </a:r>
            <a:endParaRPr lang="id-ID" sz="2000" dirty="0" smtClean="0"/>
          </a:p>
          <a:p>
            <a:pPr marL="457200" indent="-457200" algn="just">
              <a:buFont typeface="+mj-lt"/>
              <a:buAutoNum type="alphaLcPeriod"/>
            </a:pPr>
            <a:r>
              <a:rPr lang="en-US" sz="2000" dirty="0" err="1" smtClean="0"/>
              <a:t>transaksi</a:t>
            </a:r>
            <a:r>
              <a:rPr lang="en-US" sz="2000" dirty="0" smtClean="0"/>
              <a:t>, </a:t>
            </a:r>
            <a:r>
              <a:rPr lang="en-US" sz="2000" dirty="0" err="1" smtClean="0"/>
              <a:t>adalah</a:t>
            </a:r>
            <a:r>
              <a:rPr lang="en-US" sz="2000" dirty="0" smtClean="0"/>
              <a:t> </a:t>
            </a:r>
            <a:r>
              <a:rPr lang="en-US" sz="2000" dirty="0" err="1" smtClean="0"/>
              <a:t>salah</a:t>
            </a:r>
            <a:r>
              <a:rPr lang="en-US" sz="2000" dirty="0" smtClean="0"/>
              <a:t> </a:t>
            </a:r>
            <a:r>
              <a:rPr lang="en-US" sz="2000" dirty="0" err="1" smtClean="0"/>
              <a:t>satu</a:t>
            </a:r>
            <a:r>
              <a:rPr lang="en-US" sz="2000" dirty="0" smtClean="0"/>
              <a:t> </a:t>
            </a:r>
            <a:r>
              <a:rPr lang="en-US" sz="2000" dirty="0" err="1" smtClean="0"/>
              <a:t>bentuk</a:t>
            </a:r>
            <a:r>
              <a:rPr lang="en-US" sz="2000" dirty="0" smtClean="0"/>
              <a:t> </a:t>
            </a:r>
            <a:r>
              <a:rPr lang="en-US" sz="2000" dirty="0" err="1" smtClean="0"/>
              <a:t>kejadian</a:t>
            </a:r>
            <a:r>
              <a:rPr lang="en-US" sz="2000" dirty="0" smtClean="0"/>
              <a:t> </a:t>
            </a:r>
            <a:r>
              <a:rPr lang="en-US" sz="2000" dirty="0" err="1" smtClean="0"/>
              <a:t>eksternal</a:t>
            </a:r>
            <a:r>
              <a:rPr lang="en-US" sz="2000" dirty="0" smtClean="0"/>
              <a:t> yang </a:t>
            </a:r>
            <a:r>
              <a:rPr lang="en-US" sz="2000" dirty="0" err="1" smtClean="0"/>
              <a:t>melibatkan</a:t>
            </a:r>
            <a:r>
              <a:rPr lang="en-US" sz="2000" dirty="0" smtClean="0"/>
              <a:t> transfer </a:t>
            </a:r>
            <a:r>
              <a:rPr lang="en-US" sz="2000" dirty="0" err="1" smtClean="0"/>
              <a:t>sesuatu</a:t>
            </a:r>
            <a:r>
              <a:rPr lang="en-US" sz="2000" dirty="0" smtClean="0"/>
              <a:t> yang </a:t>
            </a:r>
            <a:r>
              <a:rPr lang="en-US" sz="2000" dirty="0" err="1" smtClean="0"/>
              <a:t>bernilai</a:t>
            </a:r>
            <a:r>
              <a:rPr lang="en-US" sz="2000" dirty="0" smtClean="0"/>
              <a:t> ( </a:t>
            </a:r>
            <a:r>
              <a:rPr lang="en-US" sz="2000" dirty="0" err="1" smtClean="0"/>
              <a:t>manfaat</a:t>
            </a:r>
            <a:r>
              <a:rPr lang="en-US" sz="2000" dirty="0" smtClean="0"/>
              <a:t> </a:t>
            </a:r>
            <a:r>
              <a:rPr lang="en-US" sz="2000" dirty="0" err="1" smtClean="0"/>
              <a:t>ekonomi</a:t>
            </a:r>
            <a:r>
              <a:rPr lang="en-US" sz="2000" dirty="0" smtClean="0"/>
              <a:t> </a:t>
            </a:r>
            <a:r>
              <a:rPr lang="en-US" sz="2000" dirty="0" err="1" smtClean="0"/>
              <a:t>masa</a:t>
            </a:r>
            <a:r>
              <a:rPr lang="en-US" sz="2000" dirty="0" smtClean="0"/>
              <a:t> </a:t>
            </a:r>
            <a:r>
              <a:rPr lang="en-US" sz="2000" dirty="0" err="1" smtClean="0"/>
              <a:t>datang</a:t>
            </a:r>
            <a:r>
              <a:rPr lang="en-US" sz="2000" dirty="0" smtClean="0"/>
              <a:t> ) </a:t>
            </a:r>
            <a:r>
              <a:rPr lang="en-US" sz="2000" dirty="0" err="1" smtClean="0"/>
              <a:t>antara</a:t>
            </a:r>
            <a:r>
              <a:rPr lang="en-US" sz="2000" dirty="0" smtClean="0"/>
              <a:t> </a:t>
            </a:r>
            <a:r>
              <a:rPr lang="en-US" sz="2000" dirty="0" err="1" smtClean="0"/>
              <a:t>dua</a:t>
            </a:r>
            <a:r>
              <a:rPr lang="en-US" sz="2000" dirty="0" smtClean="0"/>
              <a:t> </a:t>
            </a:r>
            <a:r>
              <a:rPr lang="en-US" sz="2000" dirty="0" err="1" smtClean="0"/>
              <a:t>entitas</a:t>
            </a:r>
            <a:r>
              <a:rPr lang="en-US" sz="2000" dirty="0" smtClean="0"/>
              <a:t> </a:t>
            </a:r>
            <a:r>
              <a:rPr lang="en-US" sz="2000" dirty="0" err="1" smtClean="0"/>
              <a:t>atau</a:t>
            </a:r>
            <a:r>
              <a:rPr lang="en-US" sz="2000" dirty="0" smtClean="0"/>
              <a:t> </a:t>
            </a:r>
            <a:r>
              <a:rPr lang="en-US" sz="2000" dirty="0" err="1" smtClean="0"/>
              <a:t>lebih</a:t>
            </a:r>
            <a:r>
              <a:rPr lang="en-US" sz="2000" dirty="0" smtClean="0"/>
              <a:t>.</a:t>
            </a:r>
          </a:p>
          <a:p>
            <a:pPr algn="just"/>
            <a:endParaRPr lang="id-ID" sz="2000" dirty="0" smtClean="0"/>
          </a:p>
          <a:p>
            <a:pPr algn="just"/>
            <a:r>
              <a:rPr lang="en-US" sz="2000" dirty="0" err="1" smtClean="0"/>
              <a:t>Pengaruh</a:t>
            </a:r>
            <a:r>
              <a:rPr lang="en-US" sz="2000" dirty="0" smtClean="0"/>
              <a:t> </a:t>
            </a:r>
            <a:r>
              <a:rPr lang="en-US" sz="2000" dirty="0" err="1" smtClean="0"/>
              <a:t>ketiga</a:t>
            </a:r>
            <a:r>
              <a:rPr lang="en-US" sz="2000" dirty="0" smtClean="0"/>
              <a:t> </a:t>
            </a:r>
            <a:r>
              <a:rPr lang="en-US" sz="2000" dirty="0" err="1" smtClean="0"/>
              <a:t>hal</a:t>
            </a:r>
            <a:r>
              <a:rPr lang="en-US" sz="2000" dirty="0" smtClean="0"/>
              <a:t> </a:t>
            </a:r>
            <a:r>
              <a:rPr lang="en-US" sz="2000" dirty="0" err="1" smtClean="0"/>
              <a:t>di</a:t>
            </a:r>
            <a:r>
              <a:rPr lang="en-US" sz="2000" dirty="0" smtClean="0"/>
              <a:t> </a:t>
            </a:r>
            <a:r>
              <a:rPr lang="en-US" sz="2000" dirty="0" err="1" smtClean="0"/>
              <a:t>atas</a:t>
            </a:r>
            <a:r>
              <a:rPr lang="en-US" sz="2000" dirty="0" smtClean="0"/>
              <a:t> </a:t>
            </a:r>
            <a:r>
              <a:rPr lang="en-US" sz="2000" dirty="0" err="1" smtClean="0"/>
              <a:t>dapat</a:t>
            </a:r>
            <a:r>
              <a:rPr lang="en-US" sz="2000" dirty="0" smtClean="0"/>
              <a:t> </a:t>
            </a:r>
            <a:r>
              <a:rPr lang="en-US" sz="2000" dirty="0" err="1" smtClean="0"/>
              <a:t>terjadi</a:t>
            </a:r>
            <a:r>
              <a:rPr lang="en-US" sz="2000" dirty="0" smtClean="0"/>
              <a:t> </a:t>
            </a:r>
            <a:r>
              <a:rPr lang="en-US" sz="2000" dirty="0" err="1" smtClean="0"/>
              <a:t>pada</a:t>
            </a:r>
            <a:r>
              <a:rPr lang="en-US" sz="2000" dirty="0" smtClean="0"/>
              <a:t> </a:t>
            </a:r>
            <a:r>
              <a:rPr lang="en-US" sz="2000" dirty="0" err="1" smtClean="0"/>
              <a:t>setiap</a:t>
            </a:r>
            <a:r>
              <a:rPr lang="en-US" sz="2000" dirty="0" smtClean="0"/>
              <a:t> </a:t>
            </a:r>
            <a:r>
              <a:rPr lang="en-US" sz="2000" dirty="0" err="1" smtClean="0"/>
              <a:t>elemen</a:t>
            </a:r>
            <a:r>
              <a:rPr lang="en-US" sz="2000" dirty="0" smtClean="0"/>
              <a:t> asset, </a:t>
            </a:r>
            <a:r>
              <a:rPr lang="en-US" sz="2000" dirty="0" err="1" smtClean="0"/>
              <a:t>kewajiban</a:t>
            </a:r>
            <a:r>
              <a:rPr lang="en-US" sz="2000" dirty="0" smtClean="0"/>
              <a:t>, </a:t>
            </a:r>
            <a:r>
              <a:rPr lang="en-US" sz="2000" dirty="0" err="1" smtClean="0"/>
              <a:t>atau</a:t>
            </a:r>
            <a:r>
              <a:rPr lang="en-US" sz="2000" dirty="0" smtClean="0"/>
              <a:t> </a:t>
            </a:r>
            <a:r>
              <a:rPr lang="en-US" sz="2000" dirty="0" err="1" smtClean="0"/>
              <a:t>ekuitas</a:t>
            </a:r>
            <a:r>
              <a:rPr lang="en-US" sz="2000" dirty="0" smtClean="0"/>
              <a:t> </a:t>
            </a:r>
            <a:r>
              <a:rPr lang="en-US" sz="2000" dirty="0" err="1" smtClean="0"/>
              <a:t>saja</a:t>
            </a:r>
            <a:r>
              <a:rPr lang="en-US" sz="2000" dirty="0" smtClean="0"/>
              <a:t> </a:t>
            </a:r>
            <a:r>
              <a:rPr lang="en-US" sz="2000" dirty="0" err="1" smtClean="0"/>
              <a:t>atau</a:t>
            </a:r>
            <a:r>
              <a:rPr lang="en-US" sz="2000" dirty="0" smtClean="0"/>
              <a:t> </a:t>
            </a:r>
            <a:r>
              <a:rPr lang="en-US" sz="2000" dirty="0" err="1" smtClean="0"/>
              <a:t>pada</a:t>
            </a:r>
            <a:r>
              <a:rPr lang="en-US" sz="2000" dirty="0" smtClean="0"/>
              <a:t> </a:t>
            </a:r>
            <a:r>
              <a:rPr lang="en-US" sz="2000" dirty="0" err="1" smtClean="0"/>
              <a:t>dua</a:t>
            </a:r>
            <a:r>
              <a:rPr lang="en-US" sz="2000" dirty="0" smtClean="0"/>
              <a:t> </a:t>
            </a:r>
            <a:r>
              <a:rPr lang="en-US" sz="2000" dirty="0" err="1" smtClean="0"/>
              <a:t>atau</a:t>
            </a:r>
            <a:r>
              <a:rPr lang="en-US" sz="2000" dirty="0" smtClean="0"/>
              <a:t> </a:t>
            </a:r>
            <a:r>
              <a:rPr lang="en-US" sz="2000" dirty="0" err="1" smtClean="0"/>
              <a:t>tiga</a:t>
            </a:r>
            <a:r>
              <a:rPr lang="en-US" sz="2000" dirty="0" smtClean="0"/>
              <a:t> </a:t>
            </a:r>
            <a:r>
              <a:rPr lang="en-US" sz="2000" dirty="0" err="1" smtClean="0"/>
              <a:t>elemen</a:t>
            </a:r>
            <a:r>
              <a:rPr lang="en-US" sz="2000" dirty="0" smtClean="0"/>
              <a:t> </a:t>
            </a:r>
            <a:r>
              <a:rPr lang="en-US" sz="2000" dirty="0" err="1" smtClean="0"/>
              <a:t>sekaligus</a:t>
            </a:r>
            <a:r>
              <a:rPr lang="en-US" sz="2000" dirty="0" smtClean="0"/>
              <a:t>.</a:t>
            </a:r>
          </a:p>
          <a:p>
            <a:pPr algn="just"/>
            <a:endParaRPr lang="id-ID"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710967"/>
            <a:ext cx="7786742" cy="400110"/>
          </a:xfrm>
          <a:prstGeom prst="rect">
            <a:avLst/>
          </a:prstGeom>
          <a:noFill/>
        </p:spPr>
        <p:txBody>
          <a:bodyPr wrap="square" rtlCol="0">
            <a:spAutoFit/>
          </a:bodyPr>
          <a:lstStyle/>
          <a:p>
            <a:r>
              <a:rPr lang="id-ID" sz="2000" dirty="0" smtClean="0"/>
              <a:t>4. </a:t>
            </a:r>
            <a:r>
              <a:rPr lang="id" sz="2000" dirty="0" smtClean="0"/>
              <a:t>Pengukuran dan pengakuan</a:t>
            </a:r>
            <a:endParaRPr lang="id-ID" sz="2000" dirty="0"/>
          </a:p>
        </p:txBody>
      </p:sp>
      <p:sp>
        <p:nvSpPr>
          <p:cNvPr id="3" name="TextBox 2"/>
          <p:cNvSpPr txBox="1"/>
          <p:nvPr/>
        </p:nvSpPr>
        <p:spPr>
          <a:xfrm>
            <a:off x="500034" y="1214422"/>
            <a:ext cx="8001056" cy="5324535"/>
          </a:xfrm>
          <a:prstGeom prst="rect">
            <a:avLst/>
          </a:prstGeom>
          <a:noFill/>
        </p:spPr>
        <p:txBody>
          <a:bodyPr wrap="square" rtlCol="0">
            <a:spAutoFit/>
          </a:bodyPr>
          <a:lstStyle/>
          <a:p>
            <a:pPr algn="just"/>
            <a:r>
              <a:rPr lang="id-ID" sz="2000" dirty="0" smtClean="0"/>
              <a:t>Elemen-elemen statemen keuangan harus diukur untuk membentuk informasi semantic yaitu (1) elemen (object), (2) ukuran (size) dan (3) hubungan (relationship). Atribut elemen harus diidentifikasi dan artibut pengukuran yang sesuai dipilih untuk mendapatkan ketepatan penyimbolan</a:t>
            </a:r>
            <a:r>
              <a:rPr lang="id-ID" sz="2000" dirty="0" smtClean="0"/>
              <a:t>.</a:t>
            </a:r>
          </a:p>
          <a:p>
            <a:pPr algn="just"/>
            <a:endParaRPr lang="id-ID" sz="2000" dirty="0" smtClean="0"/>
          </a:p>
          <a:p>
            <a:pPr algn="just"/>
            <a:r>
              <a:rPr lang="id-ID" sz="2000" dirty="0" smtClean="0"/>
              <a:t>PENGUKURAN adalah penentuan besarnya unit pengukur yang akan dilekatkan pada suatu objek yang terlibat dalam transaksi, kejadian, dan keadaan untuk merepresentasi makna (atribut) objek tersebut sehingga dua objek atau lebih dapat dibedakan dan diperbandingkan atas dasar makna tersebut</a:t>
            </a:r>
            <a:r>
              <a:rPr lang="id-ID" sz="2000" dirty="0" smtClean="0"/>
              <a:t>.</a:t>
            </a:r>
          </a:p>
          <a:p>
            <a:pPr algn="just"/>
            <a:r>
              <a:rPr lang="id" sz="2000" dirty="0" smtClean="0"/>
              <a:t>Secara konseptual, </a:t>
            </a:r>
            <a:r>
              <a:rPr lang="id-ID" sz="2000" dirty="0" smtClean="0"/>
              <a:t>PENGAKUAN</a:t>
            </a:r>
            <a:r>
              <a:rPr lang="id" sz="2000" dirty="0" smtClean="0"/>
              <a:t> </a:t>
            </a:r>
            <a:r>
              <a:rPr lang="id" sz="2000" dirty="0" smtClean="0"/>
              <a:t>adalah penyajian suatu informasi melalui statemen keuangan sebagai ciri sentral pelaporan keuangan</a:t>
            </a:r>
            <a:r>
              <a:rPr lang="id" sz="2000" dirty="0" smtClean="0"/>
              <a:t>.</a:t>
            </a:r>
            <a:r>
              <a:rPr lang="id" sz="2000" dirty="0" smtClean="0"/>
              <a:t> Secara teknis, pengakuan merupakan pencatatan secara resmi ( penjurnalan ) suatu kuantitas ( jumlah rupiah ) hasil pengukuran ke dalam </a:t>
            </a:r>
            <a:r>
              <a:rPr lang="en-US" sz="2000" dirty="0" smtClean="0"/>
              <a:t>system </a:t>
            </a:r>
            <a:r>
              <a:rPr lang="id" sz="2000" dirty="0" smtClean="0"/>
              <a:t>akuntansi sehingga jumlah rupiah tersebut akan mempengaruhi suatu pos terefleksi ke dalam statemen keuangan</a:t>
            </a:r>
            <a:r>
              <a:rPr lang="id" sz="2000" dirty="0" smtClean="0"/>
              <a:t>.</a:t>
            </a:r>
            <a:endParaRPr lang="id-ID" sz="20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500042"/>
            <a:ext cx="8429684" cy="2862322"/>
          </a:xfrm>
          <a:prstGeom prst="rect">
            <a:avLst/>
          </a:prstGeom>
          <a:noFill/>
        </p:spPr>
        <p:txBody>
          <a:bodyPr wrap="square" rtlCol="0">
            <a:spAutoFit/>
          </a:bodyPr>
          <a:lstStyle/>
          <a:p>
            <a:pPr algn="just"/>
            <a:r>
              <a:rPr lang="id-ID" sz="2000" dirty="0" smtClean="0"/>
              <a:t>FASB mengidentifikasi atribut pengukuran yang sekarang diterapkan dan masih dapat dilanjutkan penggunaanya yaitu:</a:t>
            </a:r>
          </a:p>
          <a:p>
            <a:pPr marL="457200" indent="-457200" algn="just">
              <a:buFont typeface="+mj-lt"/>
              <a:buAutoNum type="arabicPeriod"/>
            </a:pPr>
            <a:r>
              <a:rPr lang="id-ID" sz="2000" dirty="0" smtClean="0"/>
              <a:t>Kos Historis atau Perolehan Kas Historis (Historical Cost)</a:t>
            </a:r>
          </a:p>
          <a:p>
            <a:pPr marL="457200" indent="-457200" algn="just">
              <a:buFont typeface="+mj-lt"/>
              <a:buAutoNum type="arabicPeriod"/>
            </a:pPr>
            <a:r>
              <a:rPr lang="id-ID" sz="2000" dirty="0" smtClean="0"/>
              <a:t>Kos Sekarang (Current Cost)</a:t>
            </a:r>
          </a:p>
          <a:p>
            <a:pPr marL="457200" indent="-457200" algn="just">
              <a:buFont typeface="+mj-lt"/>
              <a:buAutoNum type="arabicPeriod"/>
            </a:pPr>
            <a:r>
              <a:rPr lang="id-ID" sz="2000" dirty="0" smtClean="0"/>
              <a:t>NIlai Pasar Sekarang (Current market value)</a:t>
            </a:r>
          </a:p>
          <a:p>
            <a:pPr marL="457200" indent="-457200" algn="just">
              <a:buFont typeface="+mj-lt"/>
              <a:buAutoNum type="arabicPeriod"/>
            </a:pPr>
            <a:r>
              <a:rPr lang="id-ID" sz="2000" dirty="0" smtClean="0"/>
              <a:t>Nilai terealisasi/penulasan neto (net realizable/settlement value)</a:t>
            </a:r>
          </a:p>
          <a:p>
            <a:pPr marL="457200" indent="-457200" algn="just">
              <a:buFont typeface="+mj-lt"/>
              <a:buAutoNum type="arabicPeriod"/>
            </a:pPr>
            <a:r>
              <a:rPr lang="en-US" sz="2000" dirty="0" err="1" smtClean="0"/>
              <a:t>Nilai</a:t>
            </a:r>
            <a:r>
              <a:rPr lang="en-US" sz="2000" dirty="0" smtClean="0"/>
              <a:t> </a:t>
            </a:r>
            <a:r>
              <a:rPr lang="en-US" sz="2000" dirty="0" err="1" smtClean="0"/>
              <a:t>sekarang</a:t>
            </a:r>
            <a:r>
              <a:rPr lang="en-US" sz="2000" dirty="0" smtClean="0"/>
              <a:t> </a:t>
            </a:r>
            <a:r>
              <a:rPr lang="en-US" sz="2000" dirty="0" err="1" smtClean="0"/>
              <a:t>atau</a:t>
            </a:r>
            <a:r>
              <a:rPr lang="en-US" sz="2000" dirty="0" smtClean="0"/>
              <a:t> </a:t>
            </a:r>
            <a:r>
              <a:rPr lang="en-US" sz="2000" dirty="0" err="1" smtClean="0"/>
              <a:t>diskon</a:t>
            </a:r>
            <a:r>
              <a:rPr lang="en-US" sz="2000" dirty="0" smtClean="0"/>
              <a:t> </a:t>
            </a:r>
            <a:r>
              <a:rPr lang="en-US" sz="2000" dirty="0" err="1" smtClean="0"/>
              <a:t>aliran</a:t>
            </a:r>
            <a:r>
              <a:rPr lang="en-US" sz="2000" dirty="0" smtClean="0"/>
              <a:t> </a:t>
            </a:r>
            <a:r>
              <a:rPr lang="en-US" sz="2000" dirty="0" err="1" smtClean="0"/>
              <a:t>kas</a:t>
            </a:r>
            <a:r>
              <a:rPr lang="en-US" sz="2000" dirty="0" smtClean="0"/>
              <a:t> </a:t>
            </a:r>
            <a:r>
              <a:rPr lang="en-US" sz="2000" dirty="0" err="1" smtClean="0"/>
              <a:t>masa</a:t>
            </a:r>
            <a:r>
              <a:rPr lang="en-US" sz="2000" dirty="0" smtClean="0"/>
              <a:t> </a:t>
            </a:r>
            <a:r>
              <a:rPr lang="en-US" sz="2000" dirty="0" err="1" smtClean="0"/>
              <a:t>datang</a:t>
            </a:r>
            <a:r>
              <a:rPr lang="en-US" sz="2000" dirty="0" smtClean="0"/>
              <a:t> (present or discounted value of future cash flows)</a:t>
            </a:r>
            <a:endParaRPr lang="id-ID" sz="2000" dirty="0" smtClean="0"/>
          </a:p>
          <a:p>
            <a:endParaRPr lang="id-ID"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500042"/>
            <a:ext cx="7572428" cy="523220"/>
          </a:xfrm>
          <a:prstGeom prst="rect">
            <a:avLst/>
          </a:prstGeom>
          <a:noFill/>
        </p:spPr>
        <p:txBody>
          <a:bodyPr wrap="square" rtlCol="0">
            <a:spAutoFit/>
          </a:bodyPr>
          <a:lstStyle/>
          <a:p>
            <a:pPr lvl="0"/>
            <a:r>
              <a:rPr lang="en-ID" sz="2800" b="1" dirty="0"/>
              <a:t>RENCANA PEMBELAJARAN SEMESTER (RPS</a:t>
            </a:r>
            <a:r>
              <a:rPr lang="en-ID" sz="2800" b="1" dirty="0" smtClean="0"/>
              <a:t>)</a:t>
            </a:r>
            <a:endParaRPr lang="id-ID" sz="2800" dirty="0"/>
          </a:p>
        </p:txBody>
      </p:sp>
      <p:sp>
        <p:nvSpPr>
          <p:cNvPr id="4" name="TextBox 3"/>
          <p:cNvSpPr txBox="1"/>
          <p:nvPr/>
        </p:nvSpPr>
        <p:spPr>
          <a:xfrm>
            <a:off x="571472" y="1214422"/>
            <a:ext cx="7929618" cy="5078313"/>
          </a:xfrm>
          <a:prstGeom prst="rect">
            <a:avLst/>
          </a:prstGeom>
          <a:noFill/>
        </p:spPr>
        <p:txBody>
          <a:bodyPr wrap="square" rtlCol="0">
            <a:spAutoFit/>
          </a:bodyPr>
          <a:lstStyle/>
          <a:p>
            <a:pPr marL="342900" indent="-342900">
              <a:buAutoNum type="arabicPeriod"/>
            </a:pPr>
            <a:r>
              <a:rPr lang="id-ID" dirty="0" smtClean="0"/>
              <a:t>Mengetahui  </a:t>
            </a:r>
            <a:r>
              <a:rPr lang="id-ID" dirty="0"/>
              <a:t>sejarah Perkembangan Ilmu Akuntansi </a:t>
            </a:r>
            <a:r>
              <a:rPr lang="id-ID" dirty="0" smtClean="0"/>
              <a:t> (pertemuan 1)</a:t>
            </a:r>
          </a:p>
          <a:p>
            <a:pPr marL="342900" indent="-342900">
              <a:buAutoNum type="arabicPeriod"/>
            </a:pPr>
            <a:r>
              <a:rPr lang="en-US" dirty="0" err="1"/>
              <a:t>Memahami</a:t>
            </a:r>
            <a:r>
              <a:rPr lang="en-US" dirty="0"/>
              <a:t> </a:t>
            </a:r>
            <a:r>
              <a:rPr lang="en-US" dirty="0" err="1"/>
              <a:t>Konsep</a:t>
            </a:r>
            <a:r>
              <a:rPr lang="en-US" dirty="0"/>
              <a:t> </a:t>
            </a:r>
            <a:r>
              <a:rPr lang="id-ID" dirty="0"/>
              <a:t>Teori Akuntansi </a:t>
            </a:r>
            <a:r>
              <a:rPr lang="id-ID" dirty="0" smtClean="0"/>
              <a:t>(pertemuan 2 dan 3)</a:t>
            </a:r>
          </a:p>
          <a:p>
            <a:pPr marL="342900" indent="-342900">
              <a:buAutoNum type="arabicPeriod"/>
            </a:pPr>
            <a:r>
              <a:rPr lang="id-ID" dirty="0"/>
              <a:t>Memahami konsep dari Struktur Teori Akuntansi </a:t>
            </a:r>
            <a:r>
              <a:rPr lang="id-ID" dirty="0" smtClean="0"/>
              <a:t>(pertemuan 4)</a:t>
            </a:r>
          </a:p>
          <a:p>
            <a:pPr marL="342900" indent="-342900">
              <a:buFontTx/>
              <a:buAutoNum type="arabicPeriod"/>
            </a:pPr>
            <a:r>
              <a:rPr lang="id-ID" dirty="0"/>
              <a:t>Memahami konsep dari Sifat dan Penguna </a:t>
            </a:r>
            <a:r>
              <a:rPr lang="id-ID" dirty="0" smtClean="0"/>
              <a:t>Akuntansi (pertemuan 5)</a:t>
            </a:r>
          </a:p>
          <a:p>
            <a:pPr marL="342900" indent="-342900">
              <a:buAutoNum type="arabicPeriod"/>
            </a:pPr>
            <a:r>
              <a:rPr lang="id-ID" dirty="0"/>
              <a:t>Memahami Konsep  Perekayasaan Pelaporan </a:t>
            </a:r>
            <a:r>
              <a:rPr lang="id-ID" dirty="0" smtClean="0"/>
              <a:t>Keuangan (pertemuan 6)</a:t>
            </a:r>
          </a:p>
          <a:p>
            <a:pPr marL="342900" indent="-342900">
              <a:buFontTx/>
              <a:buAutoNum type="arabicPeriod"/>
            </a:pPr>
            <a:r>
              <a:rPr lang="id-ID" dirty="0"/>
              <a:t>Memahami Konsep  Kerangka  </a:t>
            </a:r>
            <a:r>
              <a:rPr lang="id-ID" dirty="0" smtClean="0"/>
              <a:t>Konseptual (pertemuan 7 dan 8)</a:t>
            </a:r>
          </a:p>
          <a:p>
            <a:pPr marL="342900" indent="-342900">
              <a:buAutoNum type="arabicPeriod"/>
            </a:pPr>
            <a:r>
              <a:rPr lang="id-ID" dirty="0" smtClean="0"/>
              <a:t> UTS </a:t>
            </a:r>
          </a:p>
          <a:p>
            <a:pPr marL="342900" indent="-342900">
              <a:buAutoNum type="arabicPeriod"/>
            </a:pPr>
            <a:r>
              <a:rPr lang="id-ID" dirty="0" smtClean="0"/>
              <a:t>Diskusi Kelompok </a:t>
            </a:r>
            <a:r>
              <a:rPr lang="id-ID" b="1" dirty="0"/>
              <a:t>Perkembangan Standar Akuntansi  Keuangan Di Indonesia </a:t>
            </a:r>
            <a:endParaRPr lang="id-ID" b="1" dirty="0" smtClean="0"/>
          </a:p>
          <a:p>
            <a:pPr marL="342900" indent="-342900">
              <a:buAutoNum type="arabicPeriod"/>
            </a:pPr>
            <a:r>
              <a:rPr lang="id-ID" dirty="0" smtClean="0"/>
              <a:t>Diskusi Kelompok </a:t>
            </a:r>
            <a:r>
              <a:rPr lang="id-ID" b="1" dirty="0"/>
              <a:t>Perkembangan  IFSR di dunia &amp; implementasi  di Indonesia </a:t>
            </a:r>
            <a:endParaRPr lang="id-ID" dirty="0" smtClean="0"/>
          </a:p>
          <a:p>
            <a:pPr marL="342900" indent="-342900">
              <a:buAutoNum type="arabicPeriod"/>
            </a:pPr>
            <a:r>
              <a:rPr lang="id-ID" dirty="0" smtClean="0"/>
              <a:t>Diskusi Kelompok </a:t>
            </a:r>
            <a:r>
              <a:rPr lang="id-ID" b="1" dirty="0"/>
              <a:t>Perkembangan  Standar Akuntansi Pemerintahan  dan  implementasi Indonesia</a:t>
            </a:r>
            <a:endParaRPr lang="id-ID" dirty="0" smtClean="0"/>
          </a:p>
          <a:p>
            <a:pPr marL="342900" indent="-342900">
              <a:buAutoNum type="arabicPeriod"/>
            </a:pPr>
            <a:r>
              <a:rPr lang="id-ID" dirty="0" smtClean="0"/>
              <a:t>Diskusi Kelompok </a:t>
            </a:r>
            <a:r>
              <a:rPr lang="en-US" b="1" dirty="0" err="1"/>
              <a:t>Perkembangan</a:t>
            </a:r>
            <a:r>
              <a:rPr lang="en-US" b="1" dirty="0"/>
              <a:t>  </a:t>
            </a:r>
            <a:r>
              <a:rPr lang="id-ID" b="1" dirty="0"/>
              <a:t>Akuntansi Syariah </a:t>
            </a:r>
            <a:r>
              <a:rPr lang="en-US" b="1" dirty="0" err="1"/>
              <a:t>dan</a:t>
            </a:r>
            <a:r>
              <a:rPr lang="en-US" b="1" dirty="0"/>
              <a:t> </a:t>
            </a:r>
            <a:r>
              <a:rPr lang="en-US" b="1" dirty="0" err="1"/>
              <a:t>implementasi</a:t>
            </a:r>
            <a:r>
              <a:rPr lang="en-US" b="1" dirty="0"/>
              <a:t>  </a:t>
            </a:r>
            <a:r>
              <a:rPr lang="en-US" b="1" dirty="0" err="1"/>
              <a:t>di</a:t>
            </a:r>
            <a:r>
              <a:rPr lang="en-US" b="1" dirty="0"/>
              <a:t> Indonesia </a:t>
            </a:r>
            <a:endParaRPr lang="id-ID" dirty="0" smtClean="0"/>
          </a:p>
          <a:p>
            <a:pPr marL="342900" indent="-342900">
              <a:buAutoNum type="arabicPeriod"/>
            </a:pPr>
            <a:r>
              <a:rPr lang="id-ID" dirty="0" smtClean="0"/>
              <a:t>Diskusi Kelompok </a:t>
            </a:r>
            <a:r>
              <a:rPr lang="id-ID" b="1" dirty="0"/>
              <a:t>Kasus Fraud Accounting di </a:t>
            </a:r>
            <a:r>
              <a:rPr lang="id-ID" b="1" dirty="0" smtClean="0"/>
              <a:t>Indonesia/internasional </a:t>
            </a:r>
          </a:p>
          <a:p>
            <a:pPr marL="342900" indent="-342900">
              <a:buAutoNum type="arabicPeriod"/>
            </a:pPr>
            <a:r>
              <a:rPr lang="id-ID" dirty="0" smtClean="0"/>
              <a:t>Diskusi Kelompok </a:t>
            </a:r>
            <a:r>
              <a:rPr lang="id-ID" b="1" dirty="0" smtClean="0"/>
              <a:t>Kasus </a:t>
            </a:r>
            <a:r>
              <a:rPr lang="id-ID" b="1" dirty="0"/>
              <a:t>Manajemen Laba (1)  di Indonesia/internasional</a:t>
            </a:r>
            <a:endParaRPr lang="id-ID" dirty="0" smtClean="0"/>
          </a:p>
          <a:p>
            <a:pPr marL="342900" indent="-342900">
              <a:buAutoNum type="arabicPeriod"/>
            </a:pPr>
            <a:r>
              <a:rPr lang="id-ID" dirty="0" smtClean="0"/>
              <a:t>Diskusi Kelompok </a:t>
            </a:r>
            <a:r>
              <a:rPr lang="en-US" b="1" dirty="0" err="1"/>
              <a:t>Kasus</a:t>
            </a:r>
            <a:r>
              <a:rPr lang="en-US" b="1" dirty="0"/>
              <a:t> </a:t>
            </a:r>
            <a:r>
              <a:rPr lang="en-US" b="1" dirty="0" err="1"/>
              <a:t>Manajemen</a:t>
            </a:r>
            <a:r>
              <a:rPr lang="en-US" b="1" dirty="0"/>
              <a:t> </a:t>
            </a:r>
            <a:r>
              <a:rPr lang="en-US" b="1" dirty="0" err="1"/>
              <a:t>Laba</a:t>
            </a:r>
            <a:r>
              <a:rPr lang="en-US" b="1" dirty="0"/>
              <a:t> (</a:t>
            </a:r>
            <a:r>
              <a:rPr lang="id-ID" b="1" dirty="0"/>
              <a:t>2</a:t>
            </a:r>
            <a:r>
              <a:rPr lang="en-US" b="1" dirty="0"/>
              <a:t>)  </a:t>
            </a:r>
            <a:r>
              <a:rPr lang="en-US" b="1" dirty="0" err="1"/>
              <a:t>di</a:t>
            </a:r>
            <a:r>
              <a:rPr lang="en-US" b="1" dirty="0"/>
              <a:t> </a:t>
            </a:r>
            <a:r>
              <a:rPr lang="en-US" b="1" dirty="0" smtClean="0"/>
              <a:t>Indonesia/</a:t>
            </a:r>
            <a:r>
              <a:rPr lang="en-US" b="1" dirty="0" err="1" smtClean="0"/>
              <a:t>internasional</a:t>
            </a:r>
            <a:endParaRPr lang="id-ID" b="1" dirty="0" smtClean="0"/>
          </a:p>
          <a:p>
            <a:pPr marL="342900" indent="-342900">
              <a:buAutoNum type="arabicPeriod"/>
            </a:pPr>
            <a:r>
              <a:rPr lang="id-ID" dirty="0" smtClean="0"/>
              <a:t>UAS</a:t>
            </a:r>
          </a:p>
          <a:p>
            <a:pPr marL="342900" indent="-342900"/>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1428736"/>
            <a:ext cx="7215238" cy="4370427"/>
          </a:xfrm>
          <a:prstGeom prst="rect">
            <a:avLst/>
          </a:prstGeom>
          <a:noFill/>
        </p:spPr>
        <p:txBody>
          <a:bodyPr wrap="square" rtlCol="0">
            <a:spAutoFit/>
          </a:bodyPr>
          <a:lstStyle/>
          <a:p>
            <a:pPr marL="342900" lvl="0" indent="-342900" algn="just">
              <a:buFont typeface="+mj-lt"/>
              <a:buAutoNum type="arabicPeriod"/>
            </a:pPr>
            <a:r>
              <a:rPr lang="id-ID" sz="2000" dirty="0" smtClean="0"/>
              <a:t>Ahmed Riahi Belkaoui.2004. Accounting Theory , Cenage learning, USA.</a:t>
            </a:r>
          </a:p>
          <a:p>
            <a:pPr marL="342900" lvl="0" indent="-342900" algn="just">
              <a:buFont typeface="+mj-lt"/>
              <a:buAutoNum type="arabicPeriod"/>
            </a:pPr>
            <a:r>
              <a:rPr lang="id-ID" sz="2000" dirty="0" smtClean="0"/>
              <a:t>Soewarjono. 2008. Teori Akuntansi : perekayasaan Pelaporan Keuangan. Edisi ke 2. BPFE Yogyakarta. </a:t>
            </a:r>
          </a:p>
          <a:p>
            <a:pPr marL="342900" lvl="0" indent="-342900" algn="just">
              <a:buFont typeface="+mj-lt"/>
              <a:buAutoNum type="arabicPeriod"/>
            </a:pPr>
            <a:r>
              <a:rPr lang="id-ID" sz="2000" dirty="0" smtClean="0"/>
              <a:t>Standar Akuntansi Keuangan. </a:t>
            </a:r>
          </a:p>
          <a:p>
            <a:pPr marL="342900" lvl="0" indent="-342900" algn="just">
              <a:buFont typeface="+mj-lt"/>
              <a:buAutoNum type="arabicPeriod"/>
            </a:pPr>
            <a:r>
              <a:rPr lang="en-US" sz="2000" dirty="0" smtClean="0"/>
              <a:t>Armstrong, Christopher, Mary E. Barth, Alan </a:t>
            </a:r>
            <a:r>
              <a:rPr lang="en-US" sz="2000" dirty="0" err="1" smtClean="0"/>
              <a:t>Jagolinzer</a:t>
            </a:r>
            <a:r>
              <a:rPr lang="en-US" sz="2000" dirty="0" smtClean="0"/>
              <a:t> and Edward J. </a:t>
            </a:r>
            <a:r>
              <a:rPr lang="en-US" sz="2000" dirty="0" err="1" smtClean="0"/>
              <a:t>Riedl</a:t>
            </a:r>
            <a:r>
              <a:rPr lang="en-US" sz="2000" dirty="0" smtClean="0"/>
              <a:t>, “</a:t>
            </a:r>
            <a:r>
              <a:rPr lang="en-US" sz="2000" i="1" dirty="0" smtClean="0"/>
              <a:t>Market Reaction to The Adoption of IFRS in </a:t>
            </a:r>
            <a:r>
              <a:rPr lang="en-US" sz="2000" i="1" dirty="0" err="1" smtClean="0"/>
              <a:t>Europa</a:t>
            </a:r>
            <a:r>
              <a:rPr lang="en-US" sz="2000" dirty="0" smtClean="0"/>
              <a:t>”. June 2007.</a:t>
            </a:r>
            <a:endParaRPr lang="id-ID" sz="2000" dirty="0" smtClean="0"/>
          </a:p>
          <a:p>
            <a:pPr marL="342900" lvl="0" indent="-342900" algn="just">
              <a:buFont typeface="+mj-lt"/>
              <a:buAutoNum type="arabicPeriod"/>
            </a:pPr>
            <a:r>
              <a:rPr lang="en-US" sz="2000" dirty="0" smtClean="0"/>
              <a:t>Epstein, Barry J., Eva K. </a:t>
            </a:r>
            <a:r>
              <a:rPr lang="en-US" sz="2000" dirty="0" err="1" smtClean="0"/>
              <a:t>Jermakowicz</a:t>
            </a:r>
            <a:r>
              <a:rPr lang="en-US" sz="2000" dirty="0" smtClean="0"/>
              <a:t>, “</a:t>
            </a:r>
            <a:r>
              <a:rPr lang="en-US" sz="2000" i="1" dirty="0" smtClean="0"/>
              <a:t>IFRS 2008, Interpretation and Application of Internal Accounting and Financial Reporting Standards</a:t>
            </a:r>
            <a:r>
              <a:rPr lang="en-US" sz="2000" dirty="0" smtClean="0"/>
              <a:t>”. John Wiley &amp; Sons, Inc, Hoboken, New Jersey. 2008.</a:t>
            </a:r>
            <a:endParaRPr lang="id-ID" sz="2000" dirty="0" smtClean="0"/>
          </a:p>
          <a:p>
            <a:pPr marL="342900" lvl="0" indent="-342900" algn="just">
              <a:buFont typeface="+mj-lt"/>
              <a:buAutoNum type="arabicPeriod"/>
            </a:pPr>
            <a:r>
              <a:rPr lang="id-ID" sz="2000" dirty="0" smtClean="0"/>
              <a:t>Reeve, Warren, Duchac. “</a:t>
            </a:r>
            <a:r>
              <a:rPr lang="id-ID" sz="2000" i="1" dirty="0" smtClean="0"/>
              <a:t>Principles of Accounting</a:t>
            </a:r>
            <a:r>
              <a:rPr lang="id-ID" sz="2000" dirty="0" smtClean="0"/>
              <a:t>” Twenty-Third Edition. South Western. Cengange Learning. 2009</a:t>
            </a:r>
            <a:r>
              <a:rPr lang="id-ID" dirty="0" smtClean="0"/>
              <a:t>.</a:t>
            </a:r>
          </a:p>
          <a:p>
            <a:endParaRPr lang="id-ID" dirty="0"/>
          </a:p>
        </p:txBody>
      </p:sp>
      <p:sp>
        <p:nvSpPr>
          <p:cNvPr id="3" name="TextBox 2"/>
          <p:cNvSpPr txBox="1"/>
          <p:nvPr/>
        </p:nvSpPr>
        <p:spPr>
          <a:xfrm>
            <a:off x="642910" y="571480"/>
            <a:ext cx="7143800" cy="461665"/>
          </a:xfrm>
          <a:prstGeom prst="rect">
            <a:avLst/>
          </a:prstGeom>
          <a:noFill/>
        </p:spPr>
        <p:txBody>
          <a:bodyPr wrap="square" rtlCol="0">
            <a:spAutoFit/>
          </a:bodyPr>
          <a:lstStyle/>
          <a:p>
            <a:r>
              <a:rPr lang="en-US" sz="2400" b="1" dirty="0" smtClean="0"/>
              <a:t>REFERENSI :</a:t>
            </a:r>
            <a:endParaRPr lang="id-ID"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1538" y="2285992"/>
            <a:ext cx="6858048" cy="523220"/>
          </a:xfrm>
          <a:prstGeom prst="rect">
            <a:avLst/>
          </a:prstGeom>
          <a:noFill/>
        </p:spPr>
        <p:txBody>
          <a:bodyPr wrap="square" rtlCol="0">
            <a:spAutoFit/>
          </a:bodyPr>
          <a:lstStyle/>
          <a:p>
            <a:pPr algn="ctr"/>
            <a:r>
              <a:rPr lang="id-ID" sz="2800" dirty="0" smtClean="0"/>
              <a:t>KONSEP KERANGKA KONSEPTUAL</a:t>
            </a:r>
            <a:endParaRPr lang="id-ID" sz="2800" dirty="0"/>
          </a:p>
        </p:txBody>
      </p:sp>
      <p:sp>
        <p:nvSpPr>
          <p:cNvPr id="3" name="TextBox 2"/>
          <p:cNvSpPr txBox="1"/>
          <p:nvPr/>
        </p:nvSpPr>
        <p:spPr>
          <a:xfrm>
            <a:off x="357158" y="571480"/>
            <a:ext cx="2500330" cy="369332"/>
          </a:xfrm>
          <a:prstGeom prst="rect">
            <a:avLst/>
          </a:prstGeom>
          <a:noFill/>
        </p:spPr>
        <p:txBody>
          <a:bodyPr wrap="square" rtlCol="0">
            <a:spAutoFit/>
          </a:bodyPr>
          <a:lstStyle/>
          <a:p>
            <a:r>
              <a:rPr lang="id-ID" dirty="0" smtClean="0"/>
              <a:t>PERTEMUAN  7</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785794"/>
            <a:ext cx="8286808" cy="1569660"/>
          </a:xfrm>
          <a:prstGeom prst="rect">
            <a:avLst/>
          </a:prstGeom>
          <a:noFill/>
        </p:spPr>
        <p:txBody>
          <a:bodyPr wrap="square" rtlCol="0">
            <a:spAutoFit/>
          </a:bodyPr>
          <a:lstStyle/>
          <a:p>
            <a:pPr algn="just"/>
            <a:r>
              <a:rPr lang="id-ID" sz="2400" dirty="0" smtClean="0"/>
              <a:t>Rerangka </a:t>
            </a:r>
            <a:r>
              <a:rPr lang="id-ID" sz="2400" dirty="0" smtClean="0"/>
              <a:t>konseptual melindungi profesi akuntansi dari politisasi. Meskipun akuntansi merupakan alat untuk mencapai tujuan nasional, akuntansi tidak bisa netral dari politisasi dalam arti kebijakan politik ekonomi suatu negara.</a:t>
            </a:r>
            <a:endParaRPr lang="id-ID" sz="2400" dirty="0"/>
          </a:p>
        </p:txBody>
      </p:sp>
      <p:sp>
        <p:nvSpPr>
          <p:cNvPr id="3" name="TextBox 2"/>
          <p:cNvSpPr txBox="1"/>
          <p:nvPr/>
        </p:nvSpPr>
        <p:spPr>
          <a:xfrm>
            <a:off x="428596" y="2544917"/>
            <a:ext cx="8215370" cy="3170099"/>
          </a:xfrm>
          <a:prstGeom prst="rect">
            <a:avLst/>
          </a:prstGeom>
          <a:noFill/>
        </p:spPr>
        <p:txBody>
          <a:bodyPr wrap="square" rtlCol="0">
            <a:spAutoFit/>
          </a:bodyPr>
          <a:lstStyle/>
          <a:p>
            <a:r>
              <a:rPr lang="id-ID" sz="2000" dirty="0" smtClean="0"/>
              <a:t>Kam(1990) menyatakan beberapa manfaat rerangka konseptual yaitu :</a:t>
            </a:r>
          </a:p>
          <a:p>
            <a:endParaRPr lang="id-ID" sz="2000" dirty="0" smtClean="0"/>
          </a:p>
          <a:p>
            <a:pPr marL="342900" indent="-342900" algn="just">
              <a:buFont typeface="+mj-lt"/>
              <a:buAutoNum type="arabicPeriod"/>
            </a:pPr>
            <a:r>
              <a:rPr lang="id-ID" sz="2000" dirty="0" smtClean="0"/>
              <a:t>Memberikan pengarahan/pedoman kepada pihak/badan yang bertanggungjawab didalam penyusunan standar akuntansi.</a:t>
            </a:r>
          </a:p>
          <a:p>
            <a:pPr marL="342900" indent="-342900" algn="just">
              <a:buFont typeface="+mj-lt"/>
              <a:buAutoNum type="arabicPeriod"/>
            </a:pPr>
            <a:r>
              <a:rPr lang="id-ID" sz="2000" dirty="0" smtClean="0"/>
              <a:t>Menjadi acuan dalam memecahkan masalah akuntansi.</a:t>
            </a:r>
          </a:p>
          <a:p>
            <a:pPr marL="342900" indent="-342900" algn="just">
              <a:buFont typeface="+mj-lt"/>
              <a:buAutoNum type="arabicPeriod"/>
            </a:pPr>
            <a:r>
              <a:rPr lang="id-ID" sz="2000" dirty="0" smtClean="0"/>
              <a:t>Menentukan batas pertimbangan dalam menyusun statemen keuangan.</a:t>
            </a:r>
          </a:p>
          <a:p>
            <a:pPr marL="342900" indent="-342900" algn="just">
              <a:buFont typeface="+mj-lt"/>
              <a:buAutoNum type="arabicPeriod"/>
            </a:pPr>
            <a:r>
              <a:rPr lang="id-ID" sz="2000" dirty="0" smtClean="0"/>
              <a:t>Meningkatkan pemahaman pemakai statemen keuangan serta keyakinannya terhadap statemen keuangan.</a:t>
            </a:r>
          </a:p>
          <a:p>
            <a:pPr marL="342900" indent="-342900" algn="just">
              <a:buFont typeface="+mj-lt"/>
              <a:buAutoNum type="arabicPeriod"/>
            </a:pPr>
            <a:r>
              <a:rPr lang="id-ID" sz="2000" dirty="0" smtClean="0"/>
              <a:t>Meningkatkan keterbandingan statemen  keuangan antara perusahaan satu dengan yang lainnya.</a:t>
            </a:r>
            <a:endParaRPr lang="id-ID"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71472" y="704190"/>
            <a:ext cx="7929618" cy="1938992"/>
          </a:xfrm>
          <a:prstGeom prst="rect">
            <a:avLst/>
          </a:prstGeom>
          <a:noFill/>
        </p:spPr>
        <p:txBody>
          <a:bodyPr wrap="square" rtlCol="0">
            <a:spAutoFit/>
          </a:bodyPr>
          <a:lstStyle/>
          <a:p>
            <a:pPr algn="just"/>
            <a:r>
              <a:rPr lang="id" sz="2000" dirty="0" smtClean="0"/>
              <a:t>F</a:t>
            </a:r>
            <a:r>
              <a:rPr lang="id-ID" sz="2000" dirty="0" smtClean="0"/>
              <a:t>o</a:t>
            </a:r>
            <a:r>
              <a:rPr lang="id" sz="2000" dirty="0" smtClean="0"/>
              <a:t>ndasi (berupa konsep-konsep) dan penalaran-penalaran yang melekat pada rerangka konseptual itulah yang sebenarnya membentuk teori akuntansi sebagai penalaran logis yang dapat digunakan untuk mengevaluasi standar dan praktek yang berjalan dan mengembangkan (memperbaiki) standar dan praktek di masa datang.</a:t>
            </a:r>
          </a:p>
          <a:p>
            <a:pPr algn="just"/>
            <a:endParaRPr lang="id-ID" sz="2000" dirty="0"/>
          </a:p>
        </p:txBody>
      </p:sp>
      <p:sp>
        <p:nvSpPr>
          <p:cNvPr id="4" name="TextBox 3"/>
          <p:cNvSpPr txBox="1"/>
          <p:nvPr/>
        </p:nvSpPr>
        <p:spPr>
          <a:xfrm>
            <a:off x="571472" y="2428868"/>
            <a:ext cx="8001056" cy="1323439"/>
          </a:xfrm>
          <a:prstGeom prst="rect">
            <a:avLst/>
          </a:prstGeom>
          <a:noFill/>
        </p:spPr>
        <p:txBody>
          <a:bodyPr wrap="square" rtlCol="0">
            <a:spAutoFit/>
          </a:bodyPr>
          <a:lstStyle/>
          <a:p>
            <a:pPr algn="just"/>
            <a:r>
              <a:rPr lang="id" sz="2000" dirty="0" smtClean="0"/>
              <a:t>Salah satu model </a:t>
            </a:r>
            <a:r>
              <a:rPr lang="id" sz="2000" dirty="0" smtClean="0"/>
              <a:t>konseptual </a:t>
            </a:r>
            <a:r>
              <a:rPr lang="id" sz="2000" dirty="0" smtClean="0"/>
              <a:t>yang dikembangkan oleh FSAB yang diwujudkan dalam seperangkat pernyataan resmi yang disebut </a:t>
            </a:r>
            <a:r>
              <a:rPr lang="en-US" sz="2000" dirty="0" smtClean="0"/>
              <a:t>Statement of </a:t>
            </a:r>
            <a:r>
              <a:rPr lang="id" sz="2000" dirty="0" smtClean="0"/>
              <a:t>Financial </a:t>
            </a:r>
            <a:r>
              <a:rPr lang="en-US" sz="2000" dirty="0" smtClean="0"/>
              <a:t>Accounting </a:t>
            </a:r>
            <a:r>
              <a:rPr lang="en-US" sz="2000" dirty="0" smtClean="0"/>
              <a:t>Concept</a:t>
            </a:r>
            <a:r>
              <a:rPr lang="id" sz="2000" dirty="0" smtClean="0"/>
              <a:t>, </a:t>
            </a:r>
            <a:r>
              <a:rPr lang="id" sz="2000" dirty="0" smtClean="0"/>
              <a:t>memuat empat komponen konsep penting yaitu :</a:t>
            </a:r>
            <a:endParaRPr lang="id-ID" sz="2000" dirty="0" smtClean="0"/>
          </a:p>
        </p:txBody>
      </p:sp>
      <p:sp>
        <p:nvSpPr>
          <p:cNvPr id="5" name="TextBox 4"/>
          <p:cNvSpPr txBox="1"/>
          <p:nvPr/>
        </p:nvSpPr>
        <p:spPr>
          <a:xfrm>
            <a:off x="642910" y="3857628"/>
            <a:ext cx="6357982" cy="400110"/>
          </a:xfrm>
          <a:prstGeom prst="rect">
            <a:avLst/>
          </a:prstGeom>
          <a:noFill/>
        </p:spPr>
        <p:txBody>
          <a:bodyPr wrap="square" rtlCol="0">
            <a:spAutoFit/>
          </a:bodyPr>
          <a:lstStyle/>
          <a:p>
            <a:r>
              <a:rPr lang="id-ID" sz="2000" dirty="0" smtClean="0"/>
              <a:t>1. </a:t>
            </a:r>
            <a:r>
              <a:rPr lang="id" sz="2000" dirty="0" smtClean="0"/>
              <a:t>Tujuan pelaporan </a:t>
            </a:r>
            <a:r>
              <a:rPr lang="id" sz="2000" dirty="0" smtClean="0"/>
              <a:t>keuangan</a:t>
            </a:r>
            <a:r>
              <a:rPr lang="id-ID" sz="2000" dirty="0" smtClean="0"/>
              <a:t> </a:t>
            </a:r>
            <a:r>
              <a:rPr lang="id-ID" sz="2000" dirty="0" smtClean="0"/>
              <a:t>(Bisnis dan Non Bisnis)</a:t>
            </a:r>
            <a:endParaRPr lang="id-ID" sz="2000" dirty="0"/>
          </a:p>
        </p:txBody>
      </p:sp>
      <p:sp>
        <p:nvSpPr>
          <p:cNvPr id="6" name="TextBox 5"/>
          <p:cNvSpPr txBox="1"/>
          <p:nvPr/>
        </p:nvSpPr>
        <p:spPr>
          <a:xfrm>
            <a:off x="571472" y="4357694"/>
            <a:ext cx="8072494" cy="2246769"/>
          </a:xfrm>
          <a:prstGeom prst="rect">
            <a:avLst/>
          </a:prstGeom>
          <a:noFill/>
        </p:spPr>
        <p:txBody>
          <a:bodyPr wrap="square" rtlCol="0">
            <a:spAutoFit/>
          </a:bodyPr>
          <a:lstStyle/>
          <a:p>
            <a:pPr algn="just"/>
            <a:r>
              <a:rPr lang="id-ID" sz="2000" i="1" dirty="0" smtClean="0"/>
              <a:t>Tujuan merupakan komponen utama FASB berusaha untuk melekatkan tujuan fungsional akuntansi dengan memfokuskan pada investor dan kreditor</a:t>
            </a:r>
            <a:r>
              <a:rPr lang="id-ID" sz="2000" dirty="0" smtClean="0"/>
              <a:t> sebagai pihak dominan yang dituju. Pemfokusan tersebut didasarkan atas konteks lingkungan di Amerika. Secara implisit FASB disusun dalam rangka membantu pencapaian tujuan ekonomik nasional</a:t>
            </a:r>
            <a:r>
              <a:rPr lang="id-ID" sz="2000" dirty="0" smtClean="0"/>
              <a:t>.</a:t>
            </a:r>
            <a:r>
              <a:rPr lang="id-ID" sz="2000" b="1" dirty="0" smtClean="0"/>
              <a:t> Keputusan investasi dan kredit adalah keputusan yang ingin dilayani oleh penyediaan informasi melalui pelaporan keuangan</a:t>
            </a:r>
            <a:endParaRPr lang="id-ID"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500042"/>
            <a:ext cx="8215370" cy="3477875"/>
          </a:xfrm>
          <a:prstGeom prst="rect">
            <a:avLst/>
          </a:prstGeom>
          <a:noFill/>
        </p:spPr>
        <p:txBody>
          <a:bodyPr wrap="square" rtlCol="0">
            <a:spAutoFit/>
          </a:bodyPr>
          <a:lstStyle/>
          <a:p>
            <a:pPr algn="just"/>
            <a:r>
              <a:rPr lang="id-ID" sz="2000" dirty="0" smtClean="0"/>
              <a:t>Tujuan pelaporan keuangan bisnis terdiri dari:</a:t>
            </a:r>
          </a:p>
          <a:p>
            <a:pPr marL="342900" indent="-342900" algn="just">
              <a:buFont typeface="+mj-lt"/>
              <a:buAutoNum type="alphaLcPeriod"/>
            </a:pPr>
            <a:r>
              <a:rPr lang="id-ID" sz="2000" dirty="0" smtClean="0"/>
              <a:t>Pelaporan keuangan harus menyediakan informasi yang bermanfaat bagi para investor dan kreditor dan pemakai lain, dalam membuat keputusan-keputusan investasi dan </a:t>
            </a:r>
            <a:r>
              <a:rPr lang="id-ID" sz="2000" dirty="0" smtClean="0"/>
              <a:t>kredit</a:t>
            </a:r>
          </a:p>
          <a:p>
            <a:pPr marL="342900" indent="-342900" algn="just">
              <a:buFont typeface="+mj-lt"/>
              <a:buAutoNum type="alphaLcPeriod"/>
            </a:pPr>
            <a:r>
              <a:rPr lang="id-ID" sz="2000" dirty="0" smtClean="0"/>
              <a:t>Pelaporan keuangan harus menyediakan informasi untuk membantu para investor dan kreditor dalam menilai jumlah, saat terjadi, dan ketidakkpastian penerimaan kas mendatang</a:t>
            </a:r>
            <a:r>
              <a:rPr lang="id-ID" sz="2000" dirty="0" smtClean="0"/>
              <a:t>.</a:t>
            </a:r>
          </a:p>
          <a:p>
            <a:pPr marL="342900" indent="-342900" algn="just">
              <a:buFont typeface="+mj-lt"/>
              <a:buAutoNum type="alphaLcPeriod"/>
            </a:pPr>
            <a:r>
              <a:rPr lang="id-ID" sz="2000" dirty="0" smtClean="0"/>
              <a:t>Pelaporan keuangan harus menyediakan informasi tentang sumber-sumber daya ekonomik, klaim terhadap sumber-sumber tersebut (kewajiban untuk mentransfer sumber daya ekonomik ke entitas lain dan ekuitas pemilik), dan akibat-akibat perubahan-perubahannya.</a:t>
            </a:r>
            <a:endParaRPr lang="id-ID" sz="2000" dirty="0"/>
          </a:p>
        </p:txBody>
      </p:sp>
      <p:sp>
        <p:nvSpPr>
          <p:cNvPr id="3" name="TextBox 2"/>
          <p:cNvSpPr txBox="1"/>
          <p:nvPr/>
        </p:nvSpPr>
        <p:spPr>
          <a:xfrm>
            <a:off x="428596" y="4220182"/>
            <a:ext cx="8001056" cy="1015663"/>
          </a:xfrm>
          <a:prstGeom prst="rect">
            <a:avLst/>
          </a:prstGeom>
          <a:noFill/>
        </p:spPr>
        <p:txBody>
          <a:bodyPr wrap="square" rtlCol="0">
            <a:spAutoFit/>
          </a:bodyPr>
          <a:lstStyle/>
          <a:p>
            <a:pPr algn="just"/>
            <a:r>
              <a:rPr lang="id-ID" sz="2000" dirty="0" smtClean="0"/>
              <a:t>Untuk organisasi nonbisnis, tujuan pelaporan adalah melayani </a:t>
            </a:r>
            <a:r>
              <a:rPr lang="id-ID" sz="2000" dirty="0" smtClean="0"/>
              <a:t>berbagai keputusan</a:t>
            </a:r>
            <a:r>
              <a:rPr lang="id-ID" sz="2000" dirty="0" smtClean="0"/>
              <a:t>  rasional tentang alokasi dana ke organisasi nonbisnis.</a:t>
            </a:r>
          </a:p>
          <a:p>
            <a:pPr algn="just"/>
            <a:endParaRPr lang="id-ID"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42910" y="571480"/>
            <a:ext cx="5429288" cy="400110"/>
          </a:xfrm>
          <a:prstGeom prst="rect">
            <a:avLst/>
          </a:prstGeom>
          <a:noFill/>
        </p:spPr>
        <p:txBody>
          <a:bodyPr wrap="square" rtlCol="0">
            <a:spAutoFit/>
          </a:bodyPr>
          <a:lstStyle/>
          <a:p>
            <a:pPr algn="just"/>
            <a:r>
              <a:rPr lang="id-ID" sz="2000" dirty="0" smtClean="0"/>
              <a:t>2. </a:t>
            </a:r>
            <a:r>
              <a:rPr lang="id" sz="2000" dirty="0" smtClean="0"/>
              <a:t>Kriteria kualitas informasi</a:t>
            </a:r>
            <a:endParaRPr lang="id-ID" sz="2000" dirty="0" smtClean="0"/>
          </a:p>
        </p:txBody>
      </p:sp>
      <p:sp>
        <p:nvSpPr>
          <p:cNvPr id="6" name="TextBox 5"/>
          <p:cNvSpPr txBox="1"/>
          <p:nvPr/>
        </p:nvSpPr>
        <p:spPr>
          <a:xfrm>
            <a:off x="714348" y="1000108"/>
            <a:ext cx="7715304" cy="4093428"/>
          </a:xfrm>
          <a:prstGeom prst="rect">
            <a:avLst/>
          </a:prstGeom>
          <a:noFill/>
        </p:spPr>
        <p:txBody>
          <a:bodyPr wrap="square" rtlCol="0">
            <a:spAutoFit/>
          </a:bodyPr>
          <a:lstStyle/>
          <a:p>
            <a:pPr algn="just"/>
            <a:r>
              <a:rPr lang="id-ID" sz="2000" dirty="0" smtClean="0"/>
              <a:t>Tujuan pelaporan menentukan karakteristik kualitatif informasi Primer (utama) </a:t>
            </a:r>
            <a:r>
              <a:rPr lang="id" sz="2000" dirty="0" smtClean="0"/>
              <a:t>beserta unsur-unsurnya (</a:t>
            </a:r>
            <a:r>
              <a:rPr lang="en-US" sz="2000" dirty="0" smtClean="0"/>
              <a:t>ingredients</a:t>
            </a:r>
            <a:r>
              <a:rPr lang="id" sz="2000" dirty="0" smtClean="0"/>
              <a:t>), dan sekunder (secondary/interactive). </a:t>
            </a:r>
            <a:endParaRPr lang="id-ID" sz="2000" dirty="0" smtClean="0"/>
          </a:p>
          <a:p>
            <a:pPr algn="just"/>
            <a:endParaRPr lang="id-ID" sz="2000" dirty="0" smtClean="0"/>
          </a:p>
          <a:p>
            <a:pPr algn="just"/>
            <a:r>
              <a:rPr lang="id" sz="2000" dirty="0" smtClean="0"/>
              <a:t>Kualitas </a:t>
            </a:r>
            <a:r>
              <a:rPr lang="id" sz="2000" dirty="0" smtClean="0"/>
              <a:t>primer terdiri atas</a:t>
            </a:r>
            <a:r>
              <a:rPr lang="id" sz="2000" dirty="0" smtClean="0"/>
              <a:t>:</a:t>
            </a:r>
            <a:endParaRPr lang="id-ID" sz="2000" dirty="0" smtClean="0"/>
          </a:p>
          <a:p>
            <a:pPr algn="just">
              <a:buFont typeface="Arial" pitchFamily="34" charset="0"/>
              <a:buChar char="•"/>
            </a:pPr>
            <a:r>
              <a:rPr lang="id" sz="2000" dirty="0" smtClean="0"/>
              <a:t>Kerelavanan atau keterpautan atau relevansi </a:t>
            </a:r>
            <a:r>
              <a:rPr lang="en-US" sz="2000" dirty="0" smtClean="0"/>
              <a:t>(relevance) </a:t>
            </a:r>
            <a:r>
              <a:rPr lang="id" sz="2000" dirty="0" smtClean="0"/>
              <a:t>dan </a:t>
            </a:r>
            <a:endParaRPr lang="id-ID" sz="2000" dirty="0" smtClean="0"/>
          </a:p>
          <a:p>
            <a:pPr algn="just">
              <a:buFont typeface="Arial" pitchFamily="34" charset="0"/>
              <a:buChar char="•"/>
            </a:pPr>
            <a:r>
              <a:rPr lang="id" sz="2000" dirty="0" smtClean="0"/>
              <a:t>keterandalan </a:t>
            </a:r>
            <a:r>
              <a:rPr lang="id" sz="2000" dirty="0" smtClean="0"/>
              <a:t>atau reliabilitas </a:t>
            </a:r>
            <a:r>
              <a:rPr lang="en-US" sz="2000" dirty="0" smtClean="0"/>
              <a:t>(reliability</a:t>
            </a:r>
            <a:r>
              <a:rPr lang="en-US" sz="2000" dirty="0" smtClean="0"/>
              <a:t>).</a:t>
            </a:r>
            <a:endParaRPr lang="id-ID" sz="2000" dirty="0" smtClean="0"/>
          </a:p>
          <a:p>
            <a:pPr algn="just">
              <a:buFont typeface="Arial" pitchFamily="34" charset="0"/>
              <a:buChar char="•"/>
            </a:pPr>
            <a:r>
              <a:rPr lang="id" sz="2000" dirty="0" smtClean="0"/>
              <a:t>Keterandalan atau reliabilitas atau keberpautan atau </a:t>
            </a:r>
            <a:r>
              <a:rPr lang="id" sz="2000" dirty="0" smtClean="0"/>
              <a:t>relevansi</a:t>
            </a:r>
            <a:endParaRPr lang="id-ID" sz="2000" dirty="0" smtClean="0"/>
          </a:p>
          <a:p>
            <a:pPr algn="just"/>
            <a:endParaRPr lang="id-ID" sz="2000" dirty="0" smtClean="0"/>
          </a:p>
          <a:p>
            <a:pPr algn="just"/>
            <a:r>
              <a:rPr lang="id" sz="2000" dirty="0" smtClean="0"/>
              <a:t>Kualitas </a:t>
            </a:r>
            <a:r>
              <a:rPr lang="id" sz="2000" dirty="0" smtClean="0"/>
              <a:t>sekunder terdiri atas </a:t>
            </a:r>
            <a:r>
              <a:rPr lang="id" sz="2000" dirty="0" smtClean="0"/>
              <a:t>:</a:t>
            </a:r>
            <a:endParaRPr lang="id-ID" sz="2000" dirty="0" smtClean="0"/>
          </a:p>
          <a:p>
            <a:pPr algn="just">
              <a:buFont typeface="Arial" pitchFamily="34" charset="0"/>
              <a:buChar char="•"/>
            </a:pPr>
            <a:r>
              <a:rPr lang="id" sz="2000" dirty="0" smtClean="0"/>
              <a:t>Keterbandingan </a:t>
            </a:r>
            <a:r>
              <a:rPr lang="en-US" sz="2000" dirty="0" smtClean="0"/>
              <a:t>(comparability</a:t>
            </a:r>
            <a:r>
              <a:rPr lang="en-US" sz="2000" dirty="0" smtClean="0"/>
              <a:t>)</a:t>
            </a:r>
            <a:endParaRPr lang="id-ID" sz="2000" dirty="0" smtClean="0"/>
          </a:p>
          <a:p>
            <a:pPr algn="just">
              <a:buFont typeface="Arial" pitchFamily="34" charset="0"/>
              <a:buChar char="•"/>
            </a:pPr>
            <a:r>
              <a:rPr lang="en-US" sz="2000" dirty="0" err="1" smtClean="0"/>
              <a:t>Konsistensi</a:t>
            </a:r>
            <a:r>
              <a:rPr lang="en-US" sz="2000" dirty="0" smtClean="0"/>
              <a:t> (consistency</a:t>
            </a:r>
            <a:r>
              <a:rPr lang="en-US" sz="2000" dirty="0" smtClean="0"/>
              <a:t>)</a:t>
            </a:r>
            <a:endParaRPr lang="id-ID" sz="2000" dirty="0" smtClean="0"/>
          </a:p>
          <a:p>
            <a:pPr algn="just">
              <a:buFont typeface="Arial" pitchFamily="34" charset="0"/>
              <a:buChar char="•"/>
            </a:pPr>
            <a:r>
              <a:rPr lang="id" sz="2000" dirty="0" smtClean="0"/>
              <a:t>Kenetralan atau netralitas </a:t>
            </a:r>
            <a:r>
              <a:rPr lang="en-US" sz="2000" dirty="0" smtClean="0"/>
              <a:t>(neutrality)</a:t>
            </a:r>
            <a:endParaRPr lang="id-ID"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773652"/>
            <a:ext cx="6357982" cy="400110"/>
          </a:xfrm>
          <a:prstGeom prst="rect">
            <a:avLst/>
          </a:prstGeom>
          <a:noFill/>
        </p:spPr>
        <p:txBody>
          <a:bodyPr wrap="square" rtlCol="0">
            <a:spAutoFit/>
          </a:bodyPr>
          <a:lstStyle/>
          <a:p>
            <a:pPr algn="just"/>
            <a:r>
              <a:rPr lang="id-ID" sz="2000" dirty="0" smtClean="0"/>
              <a:t>3. </a:t>
            </a:r>
            <a:r>
              <a:rPr lang="id" sz="2000" dirty="0" smtClean="0"/>
              <a:t>Elemen - elemen statemen keuangan</a:t>
            </a:r>
            <a:endParaRPr lang="id-ID" sz="2000" dirty="0"/>
          </a:p>
        </p:txBody>
      </p:sp>
      <p:sp>
        <p:nvSpPr>
          <p:cNvPr id="4" name="TextBox 3"/>
          <p:cNvSpPr txBox="1"/>
          <p:nvPr/>
        </p:nvSpPr>
        <p:spPr>
          <a:xfrm>
            <a:off x="571472" y="1401909"/>
            <a:ext cx="7929618" cy="3170099"/>
          </a:xfrm>
          <a:prstGeom prst="rect">
            <a:avLst/>
          </a:prstGeom>
          <a:noFill/>
        </p:spPr>
        <p:txBody>
          <a:bodyPr wrap="square" rtlCol="0">
            <a:spAutoFit/>
          </a:bodyPr>
          <a:lstStyle/>
          <a:p>
            <a:pPr algn="just"/>
            <a:r>
              <a:rPr lang="id-ID" sz="2000" i="1" dirty="0" smtClean="0"/>
              <a:t>Atas dasar tujuan pelaporan dan kualitas informasi, harus diidentifikasi fenomena atau realitas dan disimbolkannya secara tepat melalui statemen keuangan</a:t>
            </a:r>
            <a:r>
              <a:rPr lang="id-ID" sz="2000" dirty="0" smtClean="0"/>
              <a:t>. Elemen Statemen keuangan adalah makna (meaning) atau konstruk yang sengaja ditentukan untuk merepresentasi realitas kegiatan perusahaan sehingga orang dapat membayangkan realitas tersebut tanpa harus menyaksikan sendiri secara fisik kegiatan tersebut.</a:t>
            </a:r>
          </a:p>
          <a:p>
            <a:pPr algn="just"/>
            <a:r>
              <a:rPr lang="id" sz="2000" dirty="0" smtClean="0"/>
              <a:t>Elemen - elemen statemen keuangan </a:t>
            </a:r>
            <a:r>
              <a:rPr lang="id-ID" sz="2000" dirty="0" smtClean="0"/>
              <a:t>memuat informasi semantik yang berpaut dengan keputusan investasi yaitu: (1) Posisi Keuangan, (2) kemampuan melaba, (3) kinerja manajemen dan (4) pertanggungjawaban manajemen</a:t>
            </a:r>
            <a:endParaRPr lang="id-ID"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1006</TotalTime>
  <Words>1125</Words>
  <Application>Microsoft Office PowerPoint</Application>
  <PresentationFormat>On-screen Show (4:3)</PresentationFormat>
  <Paragraphs>88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win7</dc:creator>
  <cp:lastModifiedBy>win7</cp:lastModifiedBy>
  <cp:revision>114</cp:revision>
  <dcterms:created xsi:type="dcterms:W3CDTF">2020-02-17T12:52:00Z</dcterms:created>
  <dcterms:modified xsi:type="dcterms:W3CDTF">2020-04-24T08:17:12Z</dcterms:modified>
</cp:coreProperties>
</file>