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3" r:id="rId8"/>
    <p:sldId id="264" r:id="rId9"/>
    <p:sldId id="273" r:id="rId10"/>
    <p:sldId id="265" r:id="rId11"/>
    <p:sldId id="267" r:id="rId12"/>
    <p:sldId id="261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Persuasive; advertising</a:t>
            </a:r>
            <a:br>
              <a:rPr lang="en-US" dirty="0" smtClean="0"/>
            </a:br>
            <a:r>
              <a:rPr lang="en-US" dirty="0" err="1" smtClean="0"/>
              <a:t>oleh</a:t>
            </a:r>
            <a:r>
              <a:rPr lang="en-US" dirty="0" smtClean="0"/>
              <a:t>: Dr. 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0"/>
            <a:ext cx="10744200" cy="759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9417" cy="68621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39" y="2084832"/>
            <a:ext cx="3238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" y="757645"/>
            <a:ext cx="2672502" cy="5345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33" y="757645"/>
            <a:ext cx="9520367" cy="53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36" t="13483" r="10008" b="6339"/>
          <a:stretch/>
        </p:blipFill>
        <p:spPr>
          <a:xfrm>
            <a:off x="0" y="-49639"/>
            <a:ext cx="12192000" cy="84871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27" y="0"/>
            <a:ext cx="6374674" cy="6861067"/>
          </a:xfrm>
        </p:spPr>
      </p:pic>
    </p:spTree>
    <p:extLst>
      <p:ext uri="{BB962C8B-B14F-4D97-AF65-F5344CB8AC3E}">
        <p14:creationId xmlns:p14="http://schemas.microsoft.com/office/powerpoint/2010/main" val="34778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Strategies in Persuasive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Avante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Garde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The </a:t>
            </a:r>
            <a:r>
              <a:rPr lang="en-US" sz="2800" dirty="0"/>
              <a:t>suggestion that using this product puts the user ahead of the times. A </a:t>
            </a:r>
            <a:r>
              <a:rPr lang="en-US" sz="2800" dirty="0" smtClean="0"/>
              <a:t>toy manufacturer </a:t>
            </a:r>
            <a:r>
              <a:rPr lang="en-US" sz="2800" dirty="0"/>
              <a:t>encourages kids to be the first on their block to have a new toy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Weasel Words </a:t>
            </a:r>
            <a:r>
              <a:rPr lang="en-US" sz="2800" dirty="0" smtClean="0"/>
              <a:t>“</a:t>
            </a:r>
            <a:r>
              <a:rPr lang="en-US" sz="2800" dirty="0"/>
              <a:t>Weasel words</a:t>
            </a:r>
            <a:r>
              <a:rPr lang="en-US" sz="2800" dirty="0" smtClean="0"/>
              <a:t>” are </a:t>
            </a:r>
            <a:r>
              <a:rPr lang="en-US" sz="2800" dirty="0"/>
              <a:t>used to suggest a positive meaning without actually </a:t>
            </a:r>
            <a:r>
              <a:rPr lang="en-US" sz="2800" dirty="0" smtClean="0"/>
              <a:t>really making </a:t>
            </a:r>
            <a:r>
              <a:rPr lang="en-US" sz="2800" dirty="0"/>
              <a:t>any guarantee</a:t>
            </a:r>
            <a:r>
              <a:rPr lang="en-US" sz="2800" dirty="0" smtClean="0"/>
              <a:t>. A </a:t>
            </a:r>
            <a:r>
              <a:rPr lang="en-US" sz="2800" dirty="0"/>
              <a:t>scientist says that a diet </a:t>
            </a:r>
            <a:r>
              <a:rPr lang="en-US" sz="2800" dirty="0" smtClean="0"/>
              <a:t>product might help </a:t>
            </a:r>
            <a:r>
              <a:rPr lang="en-US" sz="2800" dirty="0"/>
              <a:t>you to </a:t>
            </a:r>
            <a:r>
              <a:rPr lang="en-US" sz="2800" dirty="0" smtClean="0"/>
              <a:t>lose weight </a:t>
            </a:r>
            <a:r>
              <a:rPr lang="en-US" sz="2800" dirty="0"/>
              <a:t>the way it helped him to lose weight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Magic Ingredients </a:t>
            </a:r>
            <a:r>
              <a:rPr lang="en-US" sz="2800" dirty="0" smtClean="0"/>
              <a:t>The </a:t>
            </a:r>
            <a:r>
              <a:rPr lang="en-US" sz="2800" dirty="0"/>
              <a:t>suggestion that some almost miraculous discovery </a:t>
            </a:r>
            <a:r>
              <a:rPr lang="en-US" sz="2800" dirty="0" smtClean="0"/>
              <a:t>makes the product exceptionally </a:t>
            </a:r>
            <a:r>
              <a:rPr lang="en-US" sz="2800" dirty="0"/>
              <a:t>effective</a:t>
            </a:r>
            <a:r>
              <a:rPr lang="en-US" sz="2800" dirty="0" smtClean="0"/>
              <a:t>. A </a:t>
            </a:r>
            <a:r>
              <a:rPr lang="en-US" sz="2800" dirty="0"/>
              <a:t>pharmaceutical manufacturer describes a special </a:t>
            </a:r>
            <a:r>
              <a:rPr lang="en-US" sz="2800" dirty="0" smtClean="0"/>
              <a:t>coating that </a:t>
            </a:r>
            <a:r>
              <a:rPr lang="en-US" sz="2800" dirty="0"/>
              <a:t>makes their pain reliever less irritating to the stomach than a competitor’s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82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14432" cy="402336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Patriotism; </a:t>
            </a:r>
            <a:r>
              <a:rPr lang="en-US" sz="2800" dirty="0" smtClean="0"/>
              <a:t>The </a:t>
            </a:r>
            <a:r>
              <a:rPr lang="en-US" sz="2800" dirty="0"/>
              <a:t>suggestion that purchasing this product shows your love of your </a:t>
            </a:r>
            <a:r>
              <a:rPr lang="en-US" sz="2800" dirty="0" smtClean="0"/>
              <a:t>country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Transfer Positive; </a:t>
            </a:r>
            <a:r>
              <a:rPr lang="en-US" sz="2800" dirty="0" smtClean="0"/>
              <a:t>Words</a:t>
            </a:r>
            <a:r>
              <a:rPr lang="en-US" sz="2800" dirty="0"/>
              <a:t>, images, and ideas are used to suggest that the product being sold </a:t>
            </a:r>
            <a:r>
              <a:rPr lang="en-US" sz="2800" dirty="0" smtClean="0"/>
              <a:t>is also </a:t>
            </a:r>
            <a:r>
              <a:rPr lang="en-US" sz="2800" dirty="0"/>
              <a:t>positive</a:t>
            </a:r>
            <a:r>
              <a:rPr lang="en-US" sz="2800" dirty="0" smtClean="0"/>
              <a:t>. A </a:t>
            </a:r>
            <a:r>
              <a:rPr lang="en-US" sz="2800" dirty="0"/>
              <a:t>textile manufacturer wanting </a:t>
            </a:r>
            <a:r>
              <a:rPr lang="en-US" sz="2800" dirty="0" smtClean="0"/>
              <a:t>people to wear their product to stay cool during the </a:t>
            </a:r>
            <a:r>
              <a:rPr lang="en-US" sz="2800" dirty="0"/>
              <a:t>summer shows people wearing fashions made from </a:t>
            </a:r>
            <a:r>
              <a:rPr lang="en-US" sz="2800" dirty="0" smtClean="0"/>
              <a:t>their </a:t>
            </a:r>
            <a:r>
              <a:rPr lang="en-US" sz="2800" dirty="0"/>
              <a:t>cloth at </a:t>
            </a:r>
            <a:r>
              <a:rPr lang="en-US" sz="2800" dirty="0" smtClean="0"/>
              <a:t>a sunny </a:t>
            </a:r>
            <a:r>
              <a:rPr lang="en-US" sz="2800" dirty="0"/>
              <a:t>seaside setting where there is a cool </a:t>
            </a:r>
            <a:r>
              <a:rPr lang="en-US" sz="2800" dirty="0" smtClean="0"/>
              <a:t>breeze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Plain Folks; </a:t>
            </a:r>
            <a:r>
              <a:rPr lang="en-US" sz="2800" dirty="0" smtClean="0"/>
              <a:t>The </a:t>
            </a:r>
            <a:r>
              <a:rPr lang="en-US" sz="2800" dirty="0"/>
              <a:t>suggestion that the product is a practical product of good value for </a:t>
            </a:r>
            <a:r>
              <a:rPr lang="en-US" sz="2800" dirty="0" smtClean="0"/>
              <a:t>ordinary people. A </a:t>
            </a:r>
            <a:r>
              <a:rPr lang="en-US" sz="2800" dirty="0"/>
              <a:t>cereal manufacturer </a:t>
            </a:r>
            <a:r>
              <a:rPr lang="en-US" sz="2800" dirty="0" smtClean="0"/>
              <a:t>show san </a:t>
            </a:r>
            <a:r>
              <a:rPr lang="en-US" sz="2800" dirty="0"/>
              <a:t>ordinary family sitting down to </a:t>
            </a:r>
            <a:r>
              <a:rPr lang="en-US" sz="2800" dirty="0" smtClean="0"/>
              <a:t>breakfast and </a:t>
            </a:r>
            <a:r>
              <a:rPr lang="en-US" sz="2800" dirty="0"/>
              <a:t>enjoying their product.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57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Snob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Appeal </a:t>
            </a:r>
            <a:r>
              <a:rPr lang="en-US" sz="2800" dirty="0" smtClean="0"/>
              <a:t>The </a:t>
            </a:r>
            <a:r>
              <a:rPr lang="en-US" sz="2800" dirty="0"/>
              <a:t>suggestion that the use of the product makes the customer part of an </a:t>
            </a:r>
            <a:r>
              <a:rPr lang="en-US" sz="2800" dirty="0" smtClean="0"/>
              <a:t>elite group </a:t>
            </a:r>
            <a:r>
              <a:rPr lang="en-US" sz="2800" dirty="0"/>
              <a:t>with a luxurious and glamorous lifestyle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Bribery; </a:t>
            </a:r>
            <a:r>
              <a:rPr lang="en-US" sz="2800" dirty="0" smtClean="0"/>
              <a:t>Bribery </a:t>
            </a:r>
            <a:r>
              <a:rPr lang="en-US" sz="2800" dirty="0"/>
              <a:t>offers you something “extra</a:t>
            </a:r>
            <a:r>
              <a:rPr lang="en-US" sz="2800" dirty="0" smtClean="0"/>
              <a:t>.” Buy </a:t>
            </a:r>
            <a:r>
              <a:rPr lang="en-US" sz="2800" dirty="0"/>
              <a:t>a burger; get free fries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Bandwagon; </a:t>
            </a:r>
            <a:r>
              <a:rPr lang="en-US" sz="2800" dirty="0" smtClean="0"/>
              <a:t>The suggestion that </a:t>
            </a:r>
            <a:r>
              <a:rPr lang="en-US" sz="2800" dirty="0"/>
              <a:t>you should join the crowd or be on the winning side by </a:t>
            </a:r>
            <a:r>
              <a:rPr lang="en-US" sz="2800" dirty="0" smtClean="0"/>
              <a:t>using a product—you </a:t>
            </a:r>
            <a:r>
              <a:rPr lang="en-US" sz="2800" dirty="0"/>
              <a:t>don’t want to be the only person without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5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Ajakan</a:t>
            </a:r>
            <a:r>
              <a:rPr lang="en-US" sz="2800" dirty="0" smtClean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seseorang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prospek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yang </a:t>
            </a:r>
            <a:r>
              <a:rPr lang="en-US" sz="2800" dirty="0" err="1"/>
              <a:t>meyakinkannya</a:t>
            </a:r>
            <a:r>
              <a:rPr lang="en-US" sz="2800" dirty="0"/>
              <a:t>; </a:t>
            </a:r>
            <a:r>
              <a:rPr lang="en-US" sz="2800" dirty="0" err="1"/>
              <a:t>bujukan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r>
              <a:rPr lang="en-US" sz="2800" dirty="0"/>
              <a:t>: </a:t>
            </a:r>
            <a:r>
              <a:rPr lang="en-US" sz="2800" i="1" dirty="0" err="1"/>
              <a:t>mereka</a:t>
            </a:r>
            <a:r>
              <a:rPr lang="en-US" sz="2800" i="1" dirty="0"/>
              <a:t> </a:t>
            </a:r>
            <a:r>
              <a:rPr lang="en-US" sz="2800" i="1" dirty="0" err="1"/>
              <a:t>percaya</a:t>
            </a:r>
            <a:r>
              <a:rPr lang="en-US" sz="2800" i="1" dirty="0"/>
              <a:t> </a:t>
            </a:r>
            <a:r>
              <a:rPr lang="en-US" sz="2800" i="1" dirty="0" err="1"/>
              <a:t>dapat</a:t>
            </a:r>
            <a:r>
              <a:rPr lang="en-US" sz="2800" i="1" dirty="0"/>
              <a:t> </a:t>
            </a:r>
            <a:r>
              <a:rPr lang="en-US" sz="2800" i="1" dirty="0" err="1"/>
              <a:t>meyakinkan</a:t>
            </a:r>
            <a:r>
              <a:rPr lang="en-US" sz="2800" i="1" dirty="0"/>
              <a:t> orang lain </a:t>
            </a:r>
            <a:r>
              <a:rPr lang="en-US" sz="2800" i="1" dirty="0" err="1"/>
              <a:t>dengan</a:t>
            </a:r>
            <a:r>
              <a:rPr lang="en-US" sz="2800" i="1" dirty="0"/>
              <a:t> -- </a:t>
            </a:r>
            <a:r>
              <a:rPr lang="en-US" sz="2800" i="1" dirty="0" err="1"/>
              <a:t>saja</a:t>
            </a:r>
            <a:r>
              <a:rPr lang="en-US" sz="2800" i="1" dirty="0"/>
              <a:t>;</a:t>
            </a:r>
            <a:r>
              <a:rPr lang="en-US" sz="2800" dirty="0"/>
              <a:t> </a:t>
            </a:r>
            <a:r>
              <a:rPr lang="en-US" sz="2800" dirty="0" err="1"/>
              <a:t>imbauan</a:t>
            </a:r>
            <a:r>
              <a:rPr lang="en-US" sz="2800" dirty="0"/>
              <a:t>; </a:t>
            </a:r>
            <a:r>
              <a:rPr lang="en-US" sz="2800" b="1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karangan</a:t>
            </a:r>
            <a:r>
              <a:rPr lang="en-US" sz="2800" dirty="0"/>
              <a:t> yang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membuktikan</a:t>
            </a:r>
            <a:r>
              <a:rPr lang="en-US" sz="2800" dirty="0"/>
              <a:t> </a:t>
            </a:r>
            <a:r>
              <a:rPr lang="en-US" sz="2800" dirty="0" err="1"/>
              <a:t>pendapat</a:t>
            </a:r>
            <a:r>
              <a:rPr lang="en-US" sz="2800" dirty="0" smtClean="0"/>
              <a:t>; (KBBI; 2020)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err="1" smtClean="0"/>
              <a:t>Pesuade</a:t>
            </a:r>
            <a:r>
              <a:rPr lang="en-US" sz="2800" dirty="0" smtClean="0"/>
              <a:t>: to </a:t>
            </a:r>
            <a:r>
              <a:rPr lang="en-US" sz="2800" dirty="0"/>
              <a:t>make someone do or believe something by giving them a good reason to do it or by talking to that person and making them believe it: </a:t>
            </a:r>
            <a:r>
              <a:rPr lang="en-US" sz="2800" dirty="0" smtClean="0"/>
              <a:t>(Cambridge Dictionary;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1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/>
              <a:t>orang lain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bahasa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pemikiran</a:t>
            </a:r>
            <a:r>
              <a:rPr lang="en-US" sz="2800" dirty="0" smtClean="0"/>
              <a:t>, paradigm, mindset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 smtClean="0"/>
              <a:t>prilaku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kebiasaan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Bahas</a:t>
            </a:r>
            <a:r>
              <a:rPr lang="en-US" sz="2800" dirty="0"/>
              <a:t>a </a:t>
            </a:r>
            <a:r>
              <a:rPr lang="en-US" sz="2800" dirty="0" err="1"/>
              <a:t>perangkatnya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teks</a:t>
            </a:r>
            <a:endParaRPr lang="en-US" sz="2800" dirty="0"/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Jenis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Teks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Verbal &amp;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Visual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0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sz="5400" dirty="0" smtClean="0"/>
              <a:t>(</a:t>
            </a:r>
            <a:r>
              <a:rPr lang="en-US" sz="5400" dirty="0" err="1"/>
              <a:t>Putri</a:t>
            </a:r>
            <a:r>
              <a:rPr lang="en-US" sz="5400" dirty="0"/>
              <a:t> 2019)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politik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orang-orang yang </a:t>
            </a:r>
            <a:r>
              <a:rPr lang="en-US" sz="2800" dirty="0" err="1"/>
              <a:t>berkecimpung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politik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kenegaraan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Pendidikan</a:t>
            </a:r>
            <a:r>
              <a:rPr lang="en-US" sz="2800" dirty="0"/>
              <a:t>.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orang-orang yang </a:t>
            </a:r>
            <a:r>
              <a:rPr lang="en-US" sz="2800" dirty="0" err="1"/>
              <a:t>berkecimpung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34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advertensi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iklan</a:t>
            </a:r>
            <a:r>
              <a:rPr lang="en-US" sz="2800" dirty="0"/>
              <a:t>.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dimanfaatkan</a:t>
            </a:r>
            <a:r>
              <a:rPr lang="en-US" sz="2800" dirty="0"/>
              <a:t>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memperkenalkan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</a:t>
            </a:r>
            <a:r>
              <a:rPr lang="en-US" sz="2800" dirty="0" err="1"/>
              <a:t>Lewat</a:t>
            </a:r>
            <a:r>
              <a:rPr lang="en-US" sz="2800" dirty="0"/>
              <a:t> </a:t>
            </a:r>
            <a:r>
              <a:rPr lang="en-US" sz="2800" dirty="0" err="1"/>
              <a:t>persuasi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pendengar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kenal</a:t>
            </a:r>
            <a:r>
              <a:rPr lang="en-US" sz="2800" dirty="0"/>
              <a:t>, </a:t>
            </a:r>
            <a:r>
              <a:rPr lang="en-US" sz="2800" dirty="0" err="1"/>
              <a:t>senang</a:t>
            </a:r>
            <a:r>
              <a:rPr lang="en-US" sz="2800" dirty="0"/>
              <a:t>,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yang </a:t>
            </a:r>
            <a:r>
              <a:rPr lang="en-US" sz="2800" dirty="0" err="1"/>
              <a:t>ditawarkan</a:t>
            </a:r>
            <a:r>
              <a:rPr lang="en-US" sz="2800" dirty="0"/>
              <a:t>. </a:t>
            </a:r>
          </a:p>
          <a:p>
            <a:pPr algn="just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Persuasi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Propaganda. </a:t>
            </a:r>
            <a:r>
              <a:rPr lang="en-US" sz="2800" dirty="0" err="1"/>
              <a:t>Objek</a:t>
            </a:r>
            <a:r>
              <a:rPr lang="en-US" sz="2800" dirty="0"/>
              <a:t> yang </a:t>
            </a:r>
            <a:r>
              <a:rPr lang="en-US" sz="2800" dirty="0" err="1"/>
              <a:t>disampaikan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persuasi</a:t>
            </a:r>
            <a:r>
              <a:rPr lang="en-US" sz="2800" dirty="0"/>
              <a:t> propaganda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</a:t>
            </a:r>
            <a:r>
              <a:rPr lang="en-US" sz="2800" dirty="0" err="1"/>
              <a:t>Tujuannya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penyebaran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.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pembaca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pendengar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sadar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berbuat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1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persuasive strategies used by advertisers </a:t>
            </a:r>
            <a:r>
              <a:rPr lang="en-US" sz="2800" dirty="0" smtClean="0"/>
              <a:t>can </a:t>
            </a:r>
            <a:r>
              <a:rPr lang="en-US" sz="2800" dirty="0"/>
              <a:t>be divided into three categories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Pathos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appeal to emotion. </a:t>
            </a:r>
            <a:r>
              <a:rPr lang="en-US" sz="2800" dirty="0" smtClean="0"/>
              <a:t>An advertisement using pathos will attempt to evoke an emotional response in the consumer. Sometimes, it is a positive emotion such as happiness: an image of people enjoying themselves while drinking Pepsi. Other times, advertisers will use negative emotions such as pain: a person having back problems after buying the “wrong” mattress. Pathos can also include emotions such as fear and guilt: images of a starving child persuade you to send money.</a:t>
            </a:r>
          </a:p>
        </p:txBody>
      </p:sp>
    </p:spTree>
    <p:extLst>
      <p:ext uri="{BB962C8B-B14F-4D97-AF65-F5344CB8AC3E}">
        <p14:creationId xmlns:p14="http://schemas.microsoft.com/office/powerpoint/2010/main" val="35935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Periklanan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Logos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appeal to logic or reason</a:t>
            </a:r>
            <a:r>
              <a:rPr lang="en-US" sz="2800" dirty="0" smtClean="0"/>
              <a:t>. An </a:t>
            </a:r>
            <a:r>
              <a:rPr lang="en-US" sz="2800" dirty="0"/>
              <a:t>advertisement </a:t>
            </a:r>
            <a:r>
              <a:rPr lang="en-US" sz="2800" dirty="0" smtClean="0"/>
              <a:t>using logos will </a:t>
            </a:r>
            <a:r>
              <a:rPr lang="en-US" sz="2800" dirty="0"/>
              <a:t>give you the evidence and statistics </a:t>
            </a:r>
            <a:r>
              <a:rPr lang="en-US" sz="2800" dirty="0" smtClean="0"/>
              <a:t>you need </a:t>
            </a:r>
            <a:r>
              <a:rPr lang="en-US" sz="2800" dirty="0"/>
              <a:t>to fully understand what the product does. </a:t>
            </a:r>
            <a:r>
              <a:rPr lang="en-US" sz="2800" dirty="0" smtClean="0"/>
              <a:t>The logos of an advertisement </a:t>
            </a:r>
            <a:r>
              <a:rPr lang="en-US" sz="2800" dirty="0"/>
              <a:t>will be the "straight facts" </a:t>
            </a:r>
            <a:endParaRPr lang="en-US" sz="2800" dirty="0" smtClean="0"/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Ethos: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appeal to credibility or character</a:t>
            </a:r>
            <a:r>
              <a:rPr lang="en-US" sz="2800" dirty="0" smtClean="0"/>
              <a:t>. An </a:t>
            </a:r>
            <a:r>
              <a:rPr lang="en-US" sz="2800" dirty="0"/>
              <a:t>advertisement </a:t>
            </a:r>
            <a:r>
              <a:rPr lang="en-US" sz="2800" dirty="0" smtClean="0"/>
              <a:t>using ethos will </a:t>
            </a:r>
            <a:r>
              <a:rPr lang="en-US" sz="2800" dirty="0"/>
              <a:t>try to convince you that </a:t>
            </a:r>
            <a:r>
              <a:rPr lang="en-US" sz="2800" dirty="0" smtClean="0"/>
              <a:t>the company is more </a:t>
            </a:r>
            <a:r>
              <a:rPr lang="en-US" sz="2800" dirty="0"/>
              <a:t>reliable, honest, and credible; therefore, you should buy </a:t>
            </a:r>
            <a:r>
              <a:rPr lang="en-US" sz="2800" dirty="0" smtClean="0"/>
              <a:t>its product. Ethos often </a:t>
            </a:r>
            <a:r>
              <a:rPr lang="en-US" sz="2800" dirty="0"/>
              <a:t>involves statistics from reliable </a:t>
            </a:r>
            <a:r>
              <a:rPr lang="en-US" sz="2800" dirty="0" smtClean="0"/>
              <a:t>experts. Often</a:t>
            </a:r>
            <a:r>
              <a:rPr lang="en-US" sz="2800" dirty="0"/>
              <a:t>, a celebrity endorses a product to lend </a:t>
            </a:r>
            <a:r>
              <a:rPr lang="en-US" sz="2800" dirty="0" smtClean="0"/>
              <a:t>it more credibility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0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-56579"/>
            <a:ext cx="5440992" cy="7037451"/>
          </a:xfrm>
        </p:spPr>
      </p:pic>
    </p:spTree>
    <p:extLst>
      <p:ext uri="{BB962C8B-B14F-4D97-AF65-F5344CB8AC3E}">
        <p14:creationId xmlns:p14="http://schemas.microsoft.com/office/powerpoint/2010/main" val="16293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000"/>
          </a:xfrm>
        </p:spPr>
      </p:pic>
    </p:spTree>
    <p:extLst>
      <p:ext uri="{BB962C8B-B14F-4D97-AF65-F5344CB8AC3E}">
        <p14:creationId xmlns:p14="http://schemas.microsoft.com/office/powerpoint/2010/main" val="4160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254</TotalTime>
  <Words>735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Persuasive; advertising oleh: Dr. K</vt:lpstr>
      <vt:lpstr>Arti Persuasi</vt:lpstr>
      <vt:lpstr>Tujuan persuasi</vt:lpstr>
      <vt:lpstr>Jenis Persuasi (Putri 2019) </vt:lpstr>
      <vt:lpstr>PowerPoint Presentation</vt:lpstr>
      <vt:lpstr>Persuasi dalam Periklanan</vt:lpstr>
      <vt:lpstr>Persuasi dalam Periklanan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Strategies in Persuasive Advertising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 oleh: Dr. K</dc:title>
  <dc:creator>Admin_Design</dc:creator>
  <cp:lastModifiedBy>Admin_Design</cp:lastModifiedBy>
  <cp:revision>11</cp:revision>
  <dcterms:created xsi:type="dcterms:W3CDTF">2020-04-17T02:23:19Z</dcterms:created>
  <dcterms:modified xsi:type="dcterms:W3CDTF">2020-04-17T06:38:12Z</dcterms:modified>
</cp:coreProperties>
</file>