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20"/>
  </p:notesMasterIdLst>
  <p:sldIdLst>
    <p:sldId id="263" r:id="rId3"/>
    <p:sldId id="257" r:id="rId4"/>
    <p:sldId id="268" r:id="rId5"/>
    <p:sldId id="270" r:id="rId6"/>
    <p:sldId id="258" r:id="rId7"/>
    <p:sldId id="267" r:id="rId8"/>
    <p:sldId id="266" r:id="rId9"/>
    <p:sldId id="271" r:id="rId10"/>
    <p:sldId id="269" r:id="rId11"/>
    <p:sldId id="272" r:id="rId12"/>
    <p:sldId id="273" r:id="rId13"/>
    <p:sldId id="274" r:id="rId14"/>
    <p:sldId id="276" r:id="rId15"/>
    <p:sldId id="275" r:id="rId16"/>
    <p:sldId id="277" r:id="rId17"/>
    <p:sldId id="279" r:id="rId18"/>
    <p:sldId id="278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A21"/>
    <a:srgbClr val="FFFF66"/>
    <a:srgbClr val="FFFF99"/>
    <a:srgbClr val="BAE2D5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9FB52-29F7-4F8D-8ECF-B2E70D2EF05F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8983AC-0209-4463-A8A0-C37016B3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FA3A49-1CC9-4783-9A3B-E5902F9AF55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D0009D-179C-4242-97C2-C1FC5322D4B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7966C-81A9-4AF6-B6E0-BBC7ECA5E70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03296-96A0-4874-B53B-AC1CBF5FDF0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A7F92-A01A-4333-9A35-4BB9859FAAB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782FF-F040-4531-8069-78E93DD036D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A44EAF-E8BA-4CAF-98A7-E1C747AF58D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2E8A0-D0CA-40A7-B735-CD42AF16E9B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6E1DC-5AEF-4432-8C53-738AEB8CB19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26DF-ED01-4344-87C6-BC625285834D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7AC3-95C5-4CDF-851F-C95ED851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EBF17-ED82-45D6-BEB4-7D87C67FABD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808D-257E-4BCF-983C-CAEEBD570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E9C0-3AE3-46ED-8BEC-939236B9570B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A008-3845-4BA9-ADBB-BF6075C2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98F1-BE98-48DD-9F3D-3B4FED806895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F6EEE-3E21-4002-BCD6-F7C3D817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BCBD-3C0E-474D-942A-B2E4FFD64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B737-6E53-47E1-AEF0-011838EB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0803-B705-4403-9C89-AC39AE79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B4EA-2DF5-4D04-9664-BB610A043803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68FB-FAAD-4A38-B7D8-28267C3F8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6986-19AB-4AA5-8AB7-5A7E5053929D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EDEE-A7A0-4056-A03B-7B12C44DE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6A0A-10E0-47F8-BDB0-D0DC44E9E365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A78C-DAB2-42DB-97DF-4021B352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5FC9-AE9E-4047-918B-F2BB8BF76F52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8F20-D4D6-4116-AA92-90B866BF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59E-B506-4394-8983-4901D83A2E61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5B57-7204-419A-A20F-18557AA1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B218-0AFB-43B9-85F7-447F04072282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0165-78BB-4952-8031-D5B872E5F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867E-052D-4D5D-AA31-7D0756DFA012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54FB-C4E9-4494-AA2E-A5ECB2772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46F9-BCE5-4166-AFC5-43D926081E57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2E5A-48C4-4CF9-AEDD-AF15D0D3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F7051DFE-F5FE-4CC2-AD6E-CD719C54A555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583FB0-F9BF-4391-B66E-083DAA0C0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531818E-A929-4E83-9B63-9A92887E6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 flipH="1">
            <a:off x="0" y="0"/>
            <a:ext cx="6357938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642938"/>
            <a:ext cx="5286375" cy="731837"/>
          </a:xfrm>
        </p:spPr>
        <p:txBody>
          <a:bodyPr lIns="0" rIns="0" bIns="0" anchor="b"/>
          <a:lstStyle/>
          <a:p>
            <a:pPr algn="l" eaLnBrk="1" hangingPunct="1"/>
            <a:r>
              <a:rPr lang="en-US" sz="3600" smtClean="0">
                <a:solidFill>
                  <a:schemeClr val="tx1"/>
                </a:solidFill>
                <a:latin typeface="Coolvetica Rg" pitchFamily="34" charset="0"/>
              </a:rPr>
              <a:t>TARGET AUDIENCE   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1500188"/>
            <a:ext cx="5286375" cy="2301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Merupakan salah satu bagian terpenting dalam proses sebuah perencanaan kampanye periklanan/sosial/sales promo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429000"/>
            <a:ext cx="542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785813" y="4143375"/>
            <a:ext cx="4786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Kajian TARGET AUDIEN  meliputi : </a:t>
            </a:r>
          </a:p>
          <a:p>
            <a:pPr marL="273050" indent="-273050" algn="l"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1. Demografis   </a:t>
            </a:r>
            <a:endParaRPr lang="id-ID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273050" indent="-273050" algn="l"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2.Geografis  </a:t>
            </a:r>
            <a:endParaRPr lang="id-ID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273050" indent="-273050" algn="l"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3. Psikografis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75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2938" y="476250"/>
            <a:ext cx="80724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Pertimbangan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pemilihan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media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bahasa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Iklan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dapat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disesuaikan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target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audiens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melalui</a:t>
            </a:r>
            <a:endParaRPr lang="en-US" sz="20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3600" b="1" kern="0" dirty="0">
                <a:latin typeface="Coolvetica Rg" pitchFamily="34" charset="0"/>
                <a:ea typeface="Roboto Lt" pitchFamily="2" charset="0"/>
              </a:rPr>
              <a:t>Consumer </a:t>
            </a:r>
            <a:r>
              <a:rPr lang="en-US" sz="3600" b="1" kern="0" dirty="0" err="1">
                <a:latin typeface="Coolvetica Rg" pitchFamily="34" charset="0"/>
                <a:ea typeface="Roboto Lt" pitchFamily="2" charset="0"/>
              </a:rPr>
              <a:t>Jounrey</a:t>
            </a:r>
            <a:endParaRPr lang="en-US" sz="3600" b="1" kern="0" dirty="0">
              <a:latin typeface="Coolvetica Rg" pitchFamily="34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adalah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menganalisa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individu</a:t>
            </a:r>
            <a:r>
              <a:rPr lang="id-ID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berdasarkan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endParaRPr lang="en-US" sz="2000" b="1" kern="0" dirty="0">
              <a:latin typeface="Roboto Lt" pitchFamily="2" charset="0"/>
              <a:ea typeface="Roboto Lt" pitchFamily="2" charset="0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pilihan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point of contact media-media yang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digunakan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/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dimanfaatkan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oleh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target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audiens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selama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berkegiatan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sehari-hari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(journal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aktivitas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harian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b="1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kern="0" dirty="0">
                <a:latin typeface="Roboto Lt" pitchFamily="2" charset="0"/>
                <a:ea typeface="Roboto Lt" pitchFamily="2" charset="0"/>
              </a:rPr>
              <a:t/>
            </a:r>
            <a:br>
              <a:rPr lang="en-US" sz="1600" kern="0" dirty="0">
                <a:latin typeface="Roboto Lt" pitchFamily="2" charset="0"/>
                <a:ea typeface="Roboto Lt" pitchFamily="2" charset="0"/>
              </a:rPr>
            </a:br>
            <a:r>
              <a:rPr lang="en-US" sz="1600" kern="0" dirty="0">
                <a:latin typeface="Roboto Lt" pitchFamily="2" charset="0"/>
                <a:ea typeface="Roboto Lt" pitchFamily="2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2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3000" b="1" kern="0" dirty="0">
                <a:latin typeface="Roboto Lt" pitchFamily="2" charset="0"/>
                <a:ea typeface="Roboto Lt" pitchFamily="2" charset="0"/>
              </a:rPr>
              <a:t>	</a:t>
            </a:r>
            <a:r>
              <a:rPr lang="en-US" sz="3300" kern="0" dirty="0">
                <a:latin typeface="Roboto Lt" pitchFamily="2" charset="0"/>
                <a:ea typeface="Roboto Lt" pitchFamily="2" charset="0"/>
              </a:rPr>
              <a:t>	</a:t>
            </a:r>
          </a:p>
        </p:txBody>
      </p:sp>
      <p:pic>
        <p:nvPicPr>
          <p:cNvPr id="15363" name="Picture 3" descr="tuhan-dan-meds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3"/>
            <a:ext cx="45767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lustrasi-meds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929063"/>
            <a:ext cx="47386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-must-know-facts-about-millennials_54cb17b5c49fa_w1500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0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Millennials_InitialVisual_10.02_2-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715125" cy="70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Millennials_InitialVisual_10.02_2-21.jpg"/>
          <p:cNvPicPr>
            <a:picLocks noChangeAspect="1"/>
          </p:cNvPicPr>
          <p:nvPr/>
        </p:nvPicPr>
        <p:blipFill>
          <a:blip r:embed="rId2"/>
          <a:srcRect b="35417"/>
          <a:stretch>
            <a:fillRect/>
          </a:stretch>
        </p:blipFill>
        <p:spPr bwMode="auto">
          <a:xfrm>
            <a:off x="231775" y="0"/>
            <a:ext cx="876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illennials_InitialVisual_10.02_2-21.jpg"/>
          <p:cNvPicPr>
            <a:picLocks noChangeAspect="1"/>
          </p:cNvPicPr>
          <p:nvPr/>
        </p:nvPicPr>
        <p:blipFill>
          <a:blip r:embed="rId2"/>
          <a:srcRect t="67442" b="4720"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 l="18750" t="10312" r="20313" b="6250"/>
          <a:stretch>
            <a:fillRect/>
          </a:stretch>
        </p:blipFill>
        <p:spPr bwMode="auto">
          <a:xfrm>
            <a:off x="571500" y="0"/>
            <a:ext cx="8001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8750" t="20625" r="20313" b="51250"/>
          <a:stretch>
            <a:fillRect/>
          </a:stretch>
        </p:blipFill>
        <p:spPr bwMode="auto">
          <a:xfrm>
            <a:off x="428625" y="500063"/>
            <a:ext cx="81724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8750" t="10312" r="20313" b="6250"/>
          <a:stretch>
            <a:fillRect/>
          </a:stretch>
        </p:blipFill>
        <p:spPr bwMode="auto">
          <a:xfrm>
            <a:off x="500063" y="0"/>
            <a:ext cx="8143875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714750"/>
            <a:ext cx="9150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16013" y="285750"/>
            <a:ext cx="73437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en-US" sz="4300">
                <a:solidFill>
                  <a:schemeClr val="tx2"/>
                </a:solidFill>
                <a:latin typeface="Coolvetica Rg" pitchFamily="34" charset="0"/>
              </a:rPr>
              <a:t>1. Demografis</a:t>
            </a:r>
            <a:r>
              <a:rPr lang="en-US" sz="4100">
                <a:solidFill>
                  <a:schemeClr val="tx2"/>
                </a:solidFill>
                <a:latin typeface="Coolvetica Rg" pitchFamily="34" charset="0"/>
              </a:rPr>
              <a:t> </a:t>
            </a:r>
            <a:br>
              <a:rPr lang="en-US" sz="4100">
                <a:solidFill>
                  <a:schemeClr val="tx2"/>
                </a:solidFill>
                <a:latin typeface="Coolvetica Rg" pitchFamily="34" charset="0"/>
              </a:rPr>
            </a:br>
            <a:r>
              <a:rPr lang="en-US" sz="1400" b="1">
                <a:solidFill>
                  <a:schemeClr val="tx2"/>
                </a:solidFill>
                <a:latin typeface="Coolvetica Rg" pitchFamily="34" charset="0"/>
              </a:rPr>
              <a:t/>
            </a:r>
            <a:br>
              <a:rPr lang="en-US" sz="1400" b="1">
                <a:solidFill>
                  <a:schemeClr val="tx2"/>
                </a:solidFill>
                <a:latin typeface="Coolvetica Rg" pitchFamily="34" charset="0"/>
              </a:rPr>
            </a:b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Demografis adalah gambaran tentang penduduk pada suatu negara atau wilayah (</a:t>
            </a:r>
            <a:r>
              <a:rPr lang="en-US" i="1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demos</a:t>
            </a: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 = rakyat atau penduduk dan </a:t>
            </a:r>
            <a:r>
              <a:rPr lang="en-US" i="1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graphien = </a:t>
            </a: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gambaran) </a:t>
            </a:r>
            <a:b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</a:b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/>
            </a:r>
            <a:b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</a:b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>Data yang diperoleh tentang demografi ini digunakan untuk menyusun perencanaan disegala bidang yang memerlukan data khusus dan spesifik, seperti bidang-bidang : sosial, politik, ekonomi, pendidikan dan bidang-bidang lainnya. </a:t>
            </a:r>
            <a:b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</a:br>
            <a: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  <a:t/>
            </a:r>
            <a:br>
              <a:rPr lang="en-US">
                <a:solidFill>
                  <a:schemeClr val="tx2"/>
                </a:solidFill>
                <a:latin typeface="Roboto Lt" pitchFamily="2" charset="0"/>
                <a:ea typeface="Roboto Lt" pitchFamily="2" charset="0"/>
                <a:cs typeface="Roboto Lt" pitchFamily="2" charset="0"/>
              </a:rPr>
            </a:br>
            <a:r>
              <a:rPr lang="en-US">
                <a:latin typeface="Roboto Lt" pitchFamily="2" charset="0"/>
                <a:ea typeface="Roboto Lt" pitchFamily="2" charset="0"/>
                <a:cs typeface="Roboto Lt" pitchFamily="2" charset="0"/>
              </a:rPr>
              <a:t/>
            </a:r>
            <a:br>
              <a:rPr lang="en-US">
                <a:latin typeface="Roboto Lt" pitchFamily="2" charset="0"/>
                <a:ea typeface="Roboto Lt" pitchFamily="2" charset="0"/>
                <a:cs typeface="Roboto Lt" pitchFamily="2" charset="0"/>
              </a:rPr>
            </a:br>
            <a:endParaRPr lang="en-US">
              <a:latin typeface="Roboto Lt" pitchFamily="2" charset="0"/>
              <a:ea typeface="Roboto Lt" pitchFamily="2" charset="0"/>
              <a:cs typeface="Roboto L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6275" y="500063"/>
            <a:ext cx="48244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Jenis kelamin/Gender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Kelompok Umur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Kelompok pekerjaan 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Kelompok Pendidikan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Status : Kawin, Tidak Kawin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SES (Status Ekonomi Sosial )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	A – kelas atas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	B – kelas menengah atas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	C – kelas menengah bawah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	D – kelas bawah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endParaRPr lang="en-US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     (Pendapatan/</a:t>
            </a:r>
            <a:r>
              <a:rPr lang="en-US" sz="2000" i="1">
                <a:latin typeface="Roboto Lt" pitchFamily="2" charset="0"/>
                <a:ea typeface="Roboto Lt" pitchFamily="2" charset="0"/>
                <a:cs typeface="Roboto Lt" pitchFamily="2" charset="0"/>
              </a:rPr>
              <a:t>Income, </a:t>
            </a: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Tempat Tinggal)</a:t>
            </a: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273050" indent="-273050" algn="l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0" y="4500563"/>
          <a:ext cx="4117975" cy="2357437"/>
        </p:xfrm>
        <a:graphic>
          <a:graphicData uri="http://schemas.openxmlformats.org/presentationml/2006/ole">
            <p:oleObj spid="_x0000_s1026" name="Image" r:id="rId4" imgW="4596825" imgH="2400000" progId="Photoshop.Image.7">
              <p:embed/>
            </p:oleObj>
          </a:graphicData>
        </a:graphic>
      </p:graphicFrame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0"/>
            <a:ext cx="32146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4506913"/>
            <a:ext cx="50720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0" y="2357438"/>
            <a:ext cx="3238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00113" y="549275"/>
            <a:ext cx="45354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Ada beberapa metoda lain dalam menganalisis target audience/sasaran, seperti :</a:t>
            </a:r>
          </a:p>
          <a:p>
            <a:pPr algn="l"/>
            <a:endParaRPr lang="en-US" sz="2000" b="1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algn="l"/>
            <a:r>
              <a:rPr lang="en-US" sz="2000" b="1">
                <a:latin typeface="Roboto Lt" pitchFamily="2" charset="0"/>
                <a:ea typeface="Roboto Lt" pitchFamily="2" charset="0"/>
                <a:cs typeface="Roboto Lt" pitchFamily="2" charset="0"/>
              </a:rPr>
              <a:t>Hedonisme</a:t>
            </a: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 : </a:t>
            </a:r>
          </a:p>
          <a:p>
            <a:pPr algn="l"/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kelompok yang suka dengan hura-hura, penghayal</a:t>
            </a:r>
          </a:p>
          <a:p>
            <a:pPr algn="l"/>
            <a:endParaRPr lang="en-US" sz="2000" b="1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algn="l"/>
            <a:r>
              <a:rPr lang="en-US" sz="2000" b="1">
                <a:latin typeface="Roboto Lt" pitchFamily="2" charset="0"/>
                <a:ea typeface="Roboto Lt" pitchFamily="2" charset="0"/>
                <a:cs typeface="Roboto Lt" pitchFamily="2" charset="0"/>
              </a:rPr>
              <a:t>Yuppies</a:t>
            </a: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: </a:t>
            </a:r>
          </a:p>
          <a:p>
            <a:pPr algn="l"/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anak muda yang bebas bergaul</a:t>
            </a:r>
          </a:p>
          <a:p>
            <a:pPr algn="l"/>
            <a:endParaRPr lang="en-US" sz="2000" b="1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algn="l"/>
            <a:r>
              <a:rPr lang="en-US" sz="2000" b="1">
                <a:latin typeface="Roboto Lt" pitchFamily="2" charset="0"/>
                <a:ea typeface="Roboto Lt" pitchFamily="2" charset="0"/>
                <a:cs typeface="Roboto Lt" pitchFamily="2" charset="0"/>
              </a:rPr>
              <a:t>Dinkies</a:t>
            </a:r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	: </a:t>
            </a:r>
          </a:p>
          <a:p>
            <a:pPr algn="l"/>
            <a:r>
              <a:rPr lang="en-US" sz="2000">
                <a:latin typeface="Roboto Lt" pitchFamily="2" charset="0"/>
                <a:ea typeface="Roboto Lt" pitchFamily="2" charset="0"/>
                <a:cs typeface="Roboto Lt" pitchFamily="2" charset="0"/>
              </a:rPr>
              <a:t>pasangan yang dua-duanya bekerja tanpa dibebani anak.</a:t>
            </a:r>
          </a:p>
          <a:p>
            <a:pPr algn="l"/>
            <a:endParaRPr lang="en-US" sz="2000" b="1">
              <a:latin typeface="Roboto Lt" pitchFamily="2" charset="0"/>
              <a:ea typeface="Roboto Lt" pitchFamily="2" charset="0"/>
              <a:cs typeface="Roboto Lt" pitchFamily="2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6300" y="0"/>
            <a:ext cx="3187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8050" y="2286000"/>
            <a:ext cx="31559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4500563"/>
            <a:ext cx="3149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333375"/>
            <a:ext cx="4175125" cy="809625"/>
          </a:xfrm>
        </p:spPr>
        <p:txBody>
          <a:bodyPr lIns="0" rIns="0" bIns="0" anchor="b"/>
          <a:lstStyle/>
          <a:p>
            <a:pPr eaLnBrk="1" hangingPunct="1"/>
            <a:r>
              <a:rPr lang="en-US" smtClean="0">
                <a:latin typeface="Coolvetica Rg" pitchFamily="34" charset="0"/>
              </a:rPr>
              <a:t>2. Geografis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59113" y="1268413"/>
            <a:ext cx="5473700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Berhubungan dengan wilayah, mis</a:t>
            </a:r>
            <a:r>
              <a:rPr lang="id-ID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al</a:t>
            </a: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- Kota Besar</a:t>
            </a:r>
            <a:r>
              <a:rPr lang="id-ID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 (urban)</a:t>
            </a:r>
            <a:endParaRPr lang="en-US" sz="2400" smtClean="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- Pedesaan</a:t>
            </a:r>
            <a:r>
              <a:rPr lang="id-ID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 (sub urban)</a:t>
            </a:r>
            <a:endParaRPr lang="en-US" sz="2400" smtClean="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- Jawa Barat ( Regional )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- Seluruh Indonesia ( Nasional )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Roboto Lt" pitchFamily="2" charset="0"/>
                <a:ea typeface="Roboto Lt" pitchFamily="2" charset="0"/>
                <a:cs typeface="Roboto Lt" pitchFamily="2" charset="0"/>
              </a:rPr>
              <a:t>	- Internasional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4278313"/>
          <a:ext cx="5435600" cy="2579687"/>
        </p:xfrm>
        <a:graphic>
          <a:graphicData uri="http://schemas.openxmlformats.org/presentationml/2006/ole">
            <p:oleObj spid="_x0000_s2050" name="Image" r:id="rId4" imgW="3263492" imgH="1549206" progId="Photoshop.Image.7">
              <p:embed/>
            </p:oleObj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95775"/>
            <a:ext cx="3851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0" y="0"/>
          <a:ext cx="2505075" cy="4292600"/>
        </p:xfrm>
        <a:graphic>
          <a:graphicData uri="http://schemas.openxmlformats.org/presentationml/2006/ole">
            <p:oleObj spid="_x0000_s2051" name="Image" r:id="rId6" imgW="1460317" imgH="2501587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0" y="571500"/>
            <a:ext cx="4392613" cy="817563"/>
          </a:xfrm>
        </p:spPr>
        <p:txBody>
          <a:bodyPr lIns="0" rIns="0" bIns="0" anchor="b"/>
          <a:lstStyle/>
          <a:p>
            <a:pPr eaLnBrk="1" hangingPunct="1"/>
            <a:r>
              <a:rPr lang="en-US" smtClean="0">
                <a:latin typeface="Coolvetica Rg" pitchFamily="34" charset="0"/>
              </a:rPr>
              <a:t>3. Psikografis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19475" y="1555750"/>
            <a:ext cx="5040313" cy="44656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latin typeface="Roboto Lt" pitchFamily="2" charset="0"/>
                <a:ea typeface="Roboto Lt" pitchFamily="2" charset="0"/>
              </a:rPr>
              <a:t>	</a:t>
            </a:r>
            <a:r>
              <a:rPr lang="en-US" sz="2000" i="1" dirty="0" smtClean="0">
                <a:latin typeface="Roboto Lt" pitchFamily="2" charset="0"/>
                <a:ea typeface="Roboto Lt" pitchFamily="2" charset="0"/>
              </a:rPr>
              <a:t>The psychological variables that make people different, including such things as interests, opinions, values, attitudes, personality, and decision process. 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latin typeface="Roboto Lt" pitchFamily="2" charset="0"/>
                <a:ea typeface="Roboto Lt" pitchFamily="2" charset="0"/>
              </a:rPr>
              <a:t>	</a:t>
            </a:r>
            <a:endParaRPr lang="id-ID" sz="2000" b="1" dirty="0" smtClean="0">
              <a:latin typeface="Roboto Lt" pitchFamily="2" charset="0"/>
              <a:ea typeface="Roboto Lt" pitchFamily="2" charset="0"/>
            </a:endParaRPr>
          </a:p>
          <a:p>
            <a:pPr indent="12700" eaLnBrk="1" hangingPunct="1">
              <a:buFontTx/>
              <a:buNone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Minat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/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Ketertarikan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Opini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Sikap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Kepribadian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Tata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Nilai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Gaya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Hidup</a:t>
            </a:r>
            <a:endParaRPr lang="en-US" sz="20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latin typeface="Roboto Lt" pitchFamily="2" charset="0"/>
                <a:ea typeface="Roboto Lt" pitchFamily="2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latin typeface="Roboto Lt" pitchFamily="2" charset="0"/>
                <a:ea typeface="Roboto Lt" pitchFamily="2" charset="0"/>
              </a:rPr>
              <a:t>	</a:t>
            </a:r>
            <a:r>
              <a:rPr lang="en-US" sz="1200" i="1" dirty="0" smtClean="0">
                <a:latin typeface="Roboto Lt" pitchFamily="2" charset="0"/>
                <a:ea typeface="Roboto Lt" pitchFamily="2" charset="0"/>
              </a:rPr>
              <a:t>Creative Advertising, Theory And Practice. Sandra E. Moriarty-1991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480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334803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10088"/>
            <a:ext cx="33480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52863" y="476250"/>
            <a:ext cx="4862512" cy="59055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Menganalisis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tentang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target audience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pembagian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yang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lebih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spesifik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/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tajam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lagi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. 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Biasanya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kelompok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/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komunitas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id-ID" sz="2000" dirty="0" smtClean="0">
                <a:latin typeface="Roboto Lt" pitchFamily="2" charset="0"/>
                <a:ea typeface="Roboto Lt" pitchFamily="2" charset="0"/>
              </a:rPr>
              <a:t>y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ang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dianalisa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bisa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diwakili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oleh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individu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/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salah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seorang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id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sebagai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sample yang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dapat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mewakili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kelompoknya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yaitu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melalui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analisa</a:t>
            </a:r>
            <a:endParaRPr lang="en-US" sz="20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latin typeface="Coolvetica Rg" pitchFamily="34" charset="0"/>
                <a:ea typeface="Roboto Lt" pitchFamily="2" charset="0"/>
              </a:rPr>
              <a:t>Consumer Insight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adalah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menganalisa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individu</a:t>
            </a:r>
            <a:r>
              <a:rPr lang="id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berdasarkan</a:t>
            </a:r>
            <a:endParaRPr lang="en-US" sz="2000" b="1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Perasaan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</a:t>
            </a:r>
            <a:endParaRPr lang="id-ID" sz="20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Fantasi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,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Keinginan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Konsumen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yang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mengarahkan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pada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id-ID" sz="2000" dirty="0" smtClean="0">
                <a:latin typeface="Roboto Lt" pitchFamily="2" charset="0"/>
                <a:ea typeface="Roboto Lt" pitchFamily="2" charset="0"/>
              </a:rPr>
              <a:t>t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ingkah</a:t>
            </a:r>
            <a:r>
              <a:rPr lang="id-ID" sz="2000" dirty="0" smtClean="0">
                <a:latin typeface="Roboto Lt" pitchFamily="2" charset="0"/>
                <a:ea typeface="Roboto Lt" pitchFamily="2" charset="0"/>
              </a:rPr>
              <a:t> l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aku</a:t>
            </a:r>
            <a:endParaRPr lang="en-US" sz="20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2400" b="1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latin typeface="Roboto Lt" pitchFamily="2" charset="0"/>
                <a:ea typeface="Roboto Lt" pitchFamily="2" charset="0"/>
              </a:rPr>
              <a:t/>
            </a:r>
            <a:br>
              <a:rPr lang="en-US" sz="1600" dirty="0" smtClean="0">
                <a:latin typeface="Roboto Lt" pitchFamily="2" charset="0"/>
                <a:ea typeface="Roboto Lt" pitchFamily="2" charset="0"/>
              </a:rPr>
            </a:br>
            <a:r>
              <a:rPr lang="en-US" sz="1600" dirty="0" smtClean="0">
                <a:latin typeface="Roboto Lt" pitchFamily="2" charset="0"/>
                <a:ea typeface="Roboto Lt" pitchFamily="2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200" dirty="0" smtClean="0">
              <a:latin typeface="Roboto Lt" pitchFamily="2" charset="0"/>
              <a:ea typeface="Roboto L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000" b="1" dirty="0" smtClean="0">
                <a:latin typeface="Roboto Lt" pitchFamily="2" charset="0"/>
                <a:ea typeface="Roboto Lt" pitchFamily="2" charset="0"/>
              </a:rPr>
              <a:t>	</a:t>
            </a:r>
            <a:r>
              <a:rPr lang="en-US" sz="3300" dirty="0" smtClean="0">
                <a:latin typeface="Roboto Lt" pitchFamily="2" charset="0"/>
                <a:ea typeface="Roboto Lt" pitchFamily="2" charset="0"/>
              </a:rPr>
              <a:t>	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623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0" y="4233863"/>
          <a:ext cx="3276600" cy="2624137"/>
        </p:xfrm>
        <a:graphic>
          <a:graphicData uri="http://schemas.openxmlformats.org/presentationml/2006/ole">
            <p:oleObj spid="_x0000_s3074" name="Image" r:id="rId5" imgW="2488889" imgH="1993651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571500"/>
            <a:ext cx="52863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endParaRPr lang="en-US" sz="36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id-ID" sz="3600" kern="0" dirty="0">
                <a:latin typeface="Coolvetica Rg" pitchFamily="34" charset="0"/>
                <a:ea typeface="Roboto Lt" pitchFamily="2" charset="0"/>
              </a:rPr>
              <a:t>Contoh </a:t>
            </a:r>
            <a:r>
              <a:rPr lang="en-US" sz="3600" kern="0" dirty="0">
                <a:latin typeface="Coolvetica Rg" pitchFamily="34" charset="0"/>
                <a:ea typeface="Roboto Lt" pitchFamily="2" charset="0"/>
              </a:rPr>
              <a:t>Consumer Insight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Untuk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produk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fashion target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remaja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dewasa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kelas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menengah</a:t>
            </a:r>
            <a:endParaRPr lang="en-US" sz="20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000" kern="0" dirty="0">
                <a:latin typeface="Roboto Lt" pitchFamily="2" charset="0"/>
                <a:ea typeface="Roboto Lt" pitchFamily="2" charset="0"/>
              </a:rPr>
              <a:t>&amp;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menengah</a:t>
            </a:r>
            <a:r>
              <a:rPr lang="en-US" sz="2000" kern="0" dirty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kern="0" dirty="0" err="1">
                <a:latin typeface="Roboto Lt" pitchFamily="2" charset="0"/>
                <a:ea typeface="Roboto Lt" pitchFamily="2" charset="0"/>
              </a:rPr>
              <a:t>atas</a:t>
            </a:r>
            <a:endParaRPr lang="en-US" sz="20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-"/>
              <a:defRPr/>
            </a:pPr>
            <a:endParaRPr lang="en-US" sz="32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0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kern="0" dirty="0">
                <a:latin typeface="Roboto Lt" pitchFamily="2" charset="0"/>
                <a:ea typeface="Roboto Lt" pitchFamily="2" charset="0"/>
              </a:rPr>
              <a:t/>
            </a:r>
            <a:br>
              <a:rPr lang="en-US" sz="1600" kern="0" dirty="0">
                <a:latin typeface="Roboto Lt" pitchFamily="2" charset="0"/>
                <a:ea typeface="Roboto Lt" pitchFamily="2" charset="0"/>
              </a:rPr>
            </a:br>
            <a:r>
              <a:rPr lang="en-US" sz="1600" kern="0" dirty="0">
                <a:latin typeface="Roboto Lt" pitchFamily="2" charset="0"/>
                <a:ea typeface="Roboto Lt" pitchFamily="2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200" kern="0" dirty="0">
              <a:latin typeface="Roboto Lt" pitchFamily="2" charset="0"/>
              <a:ea typeface="Roboto Lt" pitchFamily="2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3000" kern="0" dirty="0">
                <a:latin typeface="Roboto Lt" pitchFamily="2" charset="0"/>
                <a:ea typeface="Roboto Lt" pitchFamily="2" charset="0"/>
              </a:rPr>
              <a:t>	</a:t>
            </a:r>
            <a:r>
              <a:rPr lang="en-US" sz="3300" kern="0" dirty="0">
                <a:latin typeface="Roboto Lt" pitchFamily="2" charset="0"/>
                <a:ea typeface="Roboto Lt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28813" y="571500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>
                <a:latin typeface="Coolvetica Rg" pitchFamily="34" charset="0"/>
                <a:ea typeface="Roboto Lt" pitchFamily="2" charset="0"/>
                <a:cs typeface="Roboto Lt" pitchFamily="2" charset="0"/>
              </a:rPr>
              <a:t>Esti Juliana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Female, Single, 20 Year Old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College Student in SBM ITB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Primarly Lives in Jakarta</a:t>
            </a:r>
          </a:p>
          <a:p>
            <a:pPr marL="342900" indent="-342900" algn="r">
              <a:spcBef>
                <a:spcPct val="20000"/>
              </a:spcBef>
            </a:pPr>
            <a:endParaRPr lang="en-US" sz="16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Love to read magazine and </a:t>
            </a:r>
          </a:p>
          <a:p>
            <a:pPr marL="342900" indent="-342900" algn="r">
              <a:spcBef>
                <a:spcPct val="20000"/>
              </a:spcBef>
            </a:pPr>
            <a:r>
              <a:rPr lang="id-ID" sz="1600">
                <a:latin typeface="Roboto Lt" pitchFamily="2" charset="0"/>
                <a:ea typeface="Roboto Lt" pitchFamily="2" charset="0"/>
                <a:cs typeface="Roboto Lt" pitchFamily="2" charset="0"/>
              </a:rPr>
              <a:t>b</a:t>
            </a: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rowsing</a:t>
            </a:r>
            <a:r>
              <a:rPr lang="id-ID" sz="1600">
                <a:latin typeface="Roboto Lt" pitchFamily="2" charset="0"/>
                <a:ea typeface="Roboto Lt" pitchFamily="2" charset="0"/>
                <a:cs typeface="Roboto Lt" pitchFamily="2" charset="0"/>
              </a:rPr>
              <a:t> , chatting and love social media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Interested in art and photography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Always keep up with cutting edge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Trends In fashion, indie music and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news.</a:t>
            </a:r>
          </a:p>
          <a:p>
            <a:pPr marL="342900" indent="-342900" algn="l">
              <a:spcBef>
                <a:spcPct val="20000"/>
              </a:spcBef>
            </a:pPr>
            <a:endParaRPr lang="en-US" sz="20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i="1">
              <a:latin typeface="Roboto Lt" pitchFamily="2" charset="0"/>
              <a:ea typeface="Roboto Lt" pitchFamily="2" charset="0"/>
              <a:cs typeface="Roboto Lt" pitchFamily="2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00750" y="1169988"/>
            <a:ext cx="29527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600" b="1">
                <a:latin typeface="Roboto Lt" pitchFamily="2" charset="0"/>
                <a:ea typeface="Roboto Lt" pitchFamily="2" charset="0"/>
                <a:cs typeface="Roboto Lt" pitchFamily="2" charset="0"/>
              </a:rPr>
              <a:t>Expectations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Something Unique,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Chic, edgy an new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Self-service and comfortable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Store, Soft colors, like pastels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And neutrals</a:t>
            </a:r>
          </a:p>
          <a:p>
            <a:pPr marL="342900" indent="-342900" algn="l">
              <a:spcBef>
                <a:spcPct val="20000"/>
              </a:spcBef>
            </a:pPr>
            <a:endParaRPr lang="en-US" sz="16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>
              <a:latin typeface="Roboto Lt" pitchFamily="2" charset="0"/>
              <a:ea typeface="Roboto Lt" pitchFamily="2" charset="0"/>
              <a:cs typeface="Roboto Lt" pitchFamily="2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b="1">
                <a:latin typeface="Roboto Lt" pitchFamily="2" charset="0"/>
                <a:ea typeface="Roboto Lt" pitchFamily="2" charset="0"/>
                <a:cs typeface="Roboto Lt" pitchFamily="2" charset="0"/>
              </a:rPr>
              <a:t>Insights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I like to have fun in a brilliant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And comfortable ways.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Something that is edgy,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surprising but also simple,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>
                <a:latin typeface="Roboto Lt" pitchFamily="2" charset="0"/>
                <a:ea typeface="Roboto Lt" pitchFamily="2" charset="0"/>
                <a:cs typeface="Roboto Lt" pitchFamily="2" charset="0"/>
              </a:rPr>
              <a:t>smart and daring.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i="1">
              <a:latin typeface="Roboto Lt" pitchFamily="2" charset="0"/>
              <a:ea typeface="Roboto Lt" pitchFamily="2" charset="0"/>
              <a:cs typeface="Roboto Lt" pitchFamily="2" charset="0"/>
            </a:endParaRP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0" y="3859213"/>
          <a:ext cx="1908175" cy="1441450"/>
        </p:xfrm>
        <a:graphic>
          <a:graphicData uri="http://schemas.openxmlformats.org/presentationml/2006/ole">
            <p:oleObj spid="_x0000_s4098" name="Image" r:id="rId4" imgW="2184127" imgH="1650794" progId="Photoshop.Image.7">
              <p:embed/>
            </p:oleObj>
          </a:graphicData>
        </a:graphic>
      </p:graphicFrame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9988"/>
            <a:ext cx="19081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578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5235575"/>
            <a:ext cx="229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6575"/>
            <a:ext cx="19288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4_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1983</TotalTime>
  <Words>280</Words>
  <Application>Microsoft PowerPoint</Application>
  <PresentationFormat>On-screen Show (4:3)</PresentationFormat>
  <Paragraphs>161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Wingdings 2</vt:lpstr>
      <vt:lpstr>Coolvetica Rg</vt:lpstr>
      <vt:lpstr>Roboto Lt</vt:lpstr>
      <vt:lpstr>Default Design</vt:lpstr>
      <vt:lpstr>4_Flow</vt:lpstr>
      <vt:lpstr>Adobe Photoshop Image</vt:lpstr>
      <vt:lpstr>TARGET AUDIENCE    </vt:lpstr>
      <vt:lpstr>Slide 2</vt:lpstr>
      <vt:lpstr>Slide 3</vt:lpstr>
      <vt:lpstr>Slide 4</vt:lpstr>
      <vt:lpstr>2. Geografis</vt:lpstr>
      <vt:lpstr>3. Psikografis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Hunter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Audience</dc:title>
  <dc:creator>Guest</dc:creator>
  <cp:lastModifiedBy>Katharina</cp:lastModifiedBy>
  <cp:revision>43</cp:revision>
  <dcterms:created xsi:type="dcterms:W3CDTF">2006-10-04T02:43:33Z</dcterms:created>
  <dcterms:modified xsi:type="dcterms:W3CDTF">2020-04-25T02:47:54Z</dcterms:modified>
</cp:coreProperties>
</file>