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2" r:id="rId5"/>
    <p:sldId id="267" r:id="rId6"/>
    <p:sldId id="258" r:id="rId7"/>
    <p:sldId id="259" r:id="rId8"/>
    <p:sldId id="266" r:id="rId9"/>
    <p:sldId id="268" r:id="rId10"/>
    <p:sldId id="269" r:id="rId11"/>
    <p:sldId id="270" r:id="rId12"/>
    <p:sldId id="271" r:id="rId13"/>
    <p:sldId id="260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Proposal </a:t>
            </a:r>
            <a:r>
              <a:rPr lang="en-US" dirty="0" err="1" smtClean="0"/>
              <a:t>dan</a:t>
            </a:r>
            <a:r>
              <a:rPr lang="en-US" dirty="0" smtClean="0"/>
              <a:t> Seminar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4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C000"/>
                </a:solidFill>
              </a:rPr>
              <a:t>Menurut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Muh</a:t>
            </a:r>
            <a:r>
              <a:rPr lang="en-US" b="1" dirty="0" smtClean="0">
                <a:solidFill>
                  <a:srgbClr val="FFC000"/>
                </a:solidFill>
              </a:rPr>
              <a:t>. </a:t>
            </a:r>
            <a:r>
              <a:rPr lang="en-US" b="1" dirty="0" err="1" smtClean="0">
                <a:solidFill>
                  <a:srgbClr val="FFC000"/>
                </a:solidFill>
              </a:rPr>
              <a:t>Fitrah</a:t>
            </a:r>
            <a:r>
              <a:rPr lang="en-US" b="1" dirty="0" smtClean="0">
                <a:solidFill>
                  <a:srgbClr val="FFC000"/>
                </a:solidFill>
              </a:rPr>
              <a:t> &amp; </a:t>
            </a:r>
            <a:r>
              <a:rPr lang="en-US" b="1" dirty="0" err="1" smtClean="0">
                <a:solidFill>
                  <a:srgbClr val="FFC000"/>
                </a:solidFill>
              </a:rPr>
              <a:t>Luthfiyah</a:t>
            </a:r>
            <a:r>
              <a:rPr lang="en-US" b="1" dirty="0" smtClean="0">
                <a:solidFill>
                  <a:srgbClr val="FFC000"/>
                </a:solidFill>
              </a:rPr>
              <a:t>(2018</a:t>
            </a:r>
            <a:r>
              <a:rPr lang="en-US" dirty="0" smtClean="0"/>
              <a:t>):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esensial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fakta-fakta</a:t>
            </a:r>
            <a:r>
              <a:rPr lang="en-US" dirty="0" smtClean="0"/>
              <a:t>, data,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penelitian-penelitian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memunculkan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Kompleksitas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dibiarkan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menyulitkan</a:t>
            </a:r>
            <a:r>
              <a:rPr lang="en-US" dirty="0" smtClean="0"/>
              <a:t>, </a:t>
            </a:r>
            <a:r>
              <a:rPr lang="en-US" dirty="0" err="1" smtClean="0"/>
              <a:t>menghambat</a:t>
            </a:r>
            <a:r>
              <a:rPr lang="en-US" dirty="0" smtClean="0"/>
              <a:t>, </a:t>
            </a:r>
            <a:r>
              <a:rPr lang="en-US" dirty="0" err="1" smtClean="0"/>
              <a:t>mengganggu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mengancam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C000"/>
                </a:solidFill>
              </a:rPr>
              <a:t>Menggunakan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sistem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piramida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terbalik</a:t>
            </a:r>
            <a:r>
              <a:rPr lang="en-US" b="1" dirty="0" smtClean="0">
                <a:solidFill>
                  <a:srgbClr val="FFC000"/>
                </a:solidFill>
              </a:rPr>
              <a:t> (</a:t>
            </a:r>
            <a:r>
              <a:rPr lang="en-US" b="1" dirty="0" err="1" smtClean="0">
                <a:solidFill>
                  <a:srgbClr val="FFC000"/>
                </a:solidFill>
              </a:rPr>
              <a:t>Berndtsson</a:t>
            </a:r>
            <a:r>
              <a:rPr lang="en-US" b="1" dirty="0" smtClean="0">
                <a:solidFill>
                  <a:srgbClr val="FFC000"/>
                </a:solidFill>
              </a:rPr>
              <a:t> et al.,2008), </a:t>
            </a:r>
            <a:r>
              <a:rPr lang="en-US" b="1" dirty="0" err="1" smtClean="0">
                <a:solidFill>
                  <a:srgbClr val="FFC000"/>
                </a:solidFill>
              </a:rPr>
              <a:t>terbagi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tiga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bagian</a:t>
            </a:r>
            <a:r>
              <a:rPr lang="en-US" dirty="0" smtClean="0"/>
              <a:t>: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(</a:t>
            </a:r>
            <a:r>
              <a:rPr lang="en-US" dirty="0" err="1" smtClean="0"/>
              <a:t>hal-hal</a:t>
            </a:r>
            <a:r>
              <a:rPr lang="en-US" dirty="0" smtClean="0"/>
              <a:t> global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mengerucut</a:t>
            </a:r>
            <a:r>
              <a:rPr lang="en-US" dirty="0" smtClean="0"/>
              <a:t> focus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/>
              <a:t> </a:t>
            </a:r>
            <a:r>
              <a:rPr lang="en-US" dirty="0" smtClean="0"/>
              <a:t>inti, </a:t>
            </a:r>
            <a:r>
              <a:rPr lang="en-US" dirty="0" err="1" smtClean="0"/>
              <a:t>obyek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)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, </a:t>
            </a:r>
            <a:r>
              <a:rPr lang="en-US" dirty="0" err="1" smtClean="0"/>
              <a:t>fenomena</a:t>
            </a:r>
            <a:r>
              <a:rPr lang="en-US" dirty="0" smtClean="0"/>
              <a:t>,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yang </a:t>
            </a:r>
            <a:r>
              <a:rPr lang="en-US" dirty="0" err="1" smtClean="0"/>
              <a:t>berkenaan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negatifnya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terdahulu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(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yang </a:t>
            </a:r>
            <a:r>
              <a:rPr lang="en-US" dirty="0" err="1" smtClean="0">
                <a:sym typeface="Wingdings" panose="05000000000000000000" pitchFamily="2" charset="2"/>
              </a:rPr>
              <a:t>nantinya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memunculkan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judul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penelitian</a:t>
            </a:r>
            <a:endParaRPr lang="en-US" dirty="0" smtClean="0">
              <a:sym typeface="Wingdings" panose="05000000000000000000" pitchFamily="2" charset="2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(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Kelompok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Keilmuan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KK SI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biasanya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menggunakan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cara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ini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)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2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FFC000"/>
                </a:solidFill>
              </a:rPr>
              <a:t>Ada </a:t>
            </a:r>
            <a:r>
              <a:rPr lang="en-US" b="1" dirty="0" err="1" smtClean="0">
                <a:solidFill>
                  <a:srgbClr val="FFC000"/>
                </a:solidFill>
              </a:rPr>
              <a:t>empat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hal</a:t>
            </a:r>
            <a:r>
              <a:rPr lang="en-US" b="1" dirty="0" smtClean="0">
                <a:solidFill>
                  <a:srgbClr val="FFC000"/>
                </a:solidFill>
              </a:rPr>
              <a:t> yang </a:t>
            </a:r>
            <a:r>
              <a:rPr lang="en-US" b="1" dirty="0" err="1" smtClean="0">
                <a:solidFill>
                  <a:srgbClr val="FFC000"/>
                </a:solidFill>
              </a:rPr>
              <a:t>harus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diungkapkan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dalam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latar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belakang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masalah</a:t>
            </a:r>
            <a:r>
              <a:rPr lang="en-US" b="1" dirty="0" smtClean="0">
                <a:solidFill>
                  <a:srgbClr val="FFC000"/>
                </a:solidFill>
              </a:rPr>
              <a:t> (</a:t>
            </a:r>
            <a:r>
              <a:rPr lang="en-US" b="1" dirty="0" err="1" smtClean="0">
                <a:solidFill>
                  <a:srgbClr val="FFC000"/>
                </a:solidFill>
              </a:rPr>
              <a:t>Sangadji</a:t>
            </a:r>
            <a:r>
              <a:rPr lang="en-US" b="1" dirty="0" smtClean="0">
                <a:solidFill>
                  <a:srgbClr val="FFC000"/>
                </a:solidFill>
              </a:rPr>
              <a:t>, dkk.,2010):</a:t>
            </a:r>
          </a:p>
          <a:p>
            <a:pPr marL="457200" indent="-457200" algn="just">
              <a:buAutoNum type="arabicPeriod"/>
            </a:pP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(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, </a:t>
            </a:r>
            <a:r>
              <a:rPr lang="en-US" dirty="0" err="1" smtClean="0"/>
              <a:t>fenomena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ramai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isu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berbeda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dengan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gossip</a:t>
            </a:r>
          </a:p>
          <a:p>
            <a:pPr marL="457200" indent="-457200" algn="just"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Mengungkapkan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fakta-fakta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bisa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berupa</a:t>
            </a:r>
            <a:r>
              <a:rPr lang="en-US" dirty="0" smtClean="0">
                <a:sym typeface="Wingdings" panose="05000000000000000000" pitchFamily="2" charset="2"/>
              </a:rPr>
              <a:t> data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angka</a:t>
            </a:r>
            <a:r>
              <a:rPr lang="en-US" dirty="0" smtClean="0">
                <a:sym typeface="Wingdings" panose="05000000000000000000" pitchFamily="2" charset="2"/>
              </a:rPr>
              <a:t>, data </a:t>
            </a:r>
            <a:r>
              <a:rPr lang="en-US" dirty="0" err="1" smtClean="0">
                <a:sym typeface="Wingdings" panose="05000000000000000000" pitchFamily="2" charset="2"/>
              </a:rPr>
              <a:t>kualitatif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lain-lain. </a:t>
            </a:r>
            <a:r>
              <a:rPr lang="en-US" dirty="0" err="1" smtClean="0">
                <a:sym typeface="Wingdings" panose="05000000000000000000" pitchFamily="2" charset="2"/>
              </a:rPr>
              <a:t>Sumber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fakta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terkadang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berasal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laporan-laporan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sebuah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instansi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berasal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penelitian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sebelumnya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Mengungkapkan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nilai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guna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apa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masalah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dipecahkan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menguraikan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kebutuhan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penelitian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Memiliki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tingkat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kesukaran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berkenaan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pemecahan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masalah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masih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jarang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langka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sehingga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menjadi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berharga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bagi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siapapun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br>
              <a:rPr lang="en-US" dirty="0" smtClean="0"/>
            </a:br>
            <a:r>
              <a:rPr lang="en-US" dirty="0" err="1" smtClean="0"/>
              <a:t>mengindentifikasi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r>
              <a:rPr lang="en-US" dirty="0" smtClean="0"/>
              <a:t> </a:t>
            </a:r>
            <a:r>
              <a:rPr lang="en-US" dirty="0" err="1" smtClean="0"/>
              <a:t>sebanyak-banyaknya</a:t>
            </a:r>
            <a:endParaRPr lang="en-US" dirty="0" smtClean="0"/>
          </a:p>
          <a:p>
            <a:r>
              <a:rPr lang="en-US" dirty="0" err="1" smtClean="0"/>
              <a:t>Menghadiri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seminar yang </a:t>
            </a:r>
            <a:r>
              <a:rPr lang="en-US" dirty="0" err="1" smtClean="0"/>
              <a:t>terkait</a:t>
            </a:r>
            <a:endParaRPr lang="en-US" dirty="0" smtClean="0"/>
          </a:p>
          <a:p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endParaRPr lang="en-US" dirty="0" smtClean="0"/>
          </a:p>
          <a:p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endParaRPr lang="en-US" dirty="0" smtClean="0"/>
          </a:p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metodologinya</a:t>
            </a:r>
            <a:endParaRPr lang="en-US" dirty="0" smtClean="0"/>
          </a:p>
          <a:p>
            <a:r>
              <a:rPr lang="en-US" dirty="0" err="1" smtClean="0"/>
              <a:t>Mengunjungi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perpustakaan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mencari-cari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dipilah-pilah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dikaji</a:t>
            </a:r>
            <a:r>
              <a:rPr lang="en-US" dirty="0" smtClean="0"/>
              <a:t>.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kaidah-kaidah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Firdaus</a:t>
            </a:r>
            <a:r>
              <a:rPr lang="en-US" dirty="0" smtClean="0"/>
              <a:t> &amp; </a:t>
            </a:r>
            <a:r>
              <a:rPr lang="en-US" dirty="0" err="1" smtClean="0"/>
              <a:t>Fakhry</a:t>
            </a:r>
            <a:r>
              <a:rPr lang="en-US" dirty="0" smtClean="0"/>
              <a:t> Zamzam,2018)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62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r>
              <a:rPr lang="en-US" dirty="0" smtClean="0"/>
              <a:t>, </a:t>
            </a: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proposal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/>
              <a:t>Kirimkan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email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email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</a:t>
            </a:r>
            <a:r>
              <a:rPr lang="en-US" b="1" dirty="0" smtClean="0">
                <a:solidFill>
                  <a:srgbClr val="FFC000"/>
                </a:solidFill>
              </a:rPr>
              <a:t>PSTA_NIM_LBM</a:t>
            </a:r>
            <a:r>
              <a:rPr lang="en-US" dirty="0" smtClean="0"/>
              <a:t>, paling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Sabtu</a:t>
            </a:r>
            <a:r>
              <a:rPr lang="en-US" b="1" dirty="0" smtClean="0">
                <a:solidFill>
                  <a:srgbClr val="FF0000"/>
                </a:solidFill>
              </a:rPr>
              <a:t> 2 Mei 2020 </a:t>
            </a:r>
            <a:r>
              <a:rPr lang="en-US" b="1" dirty="0" err="1" smtClean="0">
                <a:solidFill>
                  <a:srgbClr val="FF0000"/>
                </a:solidFill>
              </a:rPr>
              <a:t>pukul</a:t>
            </a:r>
            <a:r>
              <a:rPr lang="en-US" b="1" dirty="0" smtClean="0">
                <a:solidFill>
                  <a:srgbClr val="FF0000"/>
                </a:solidFill>
              </a:rPr>
              <a:t> 08.30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smtClean="0"/>
              <a:t>File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err="1" smtClean="0">
                <a:solidFill>
                  <a:srgbClr val="FFC000"/>
                </a:solidFill>
              </a:rPr>
              <a:t>docx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atau</a:t>
            </a:r>
            <a:r>
              <a:rPr lang="en-US" b="1" dirty="0" smtClean="0">
                <a:solidFill>
                  <a:srgbClr val="FFC000"/>
                </a:solidFill>
              </a:rPr>
              <a:t> .doc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/>
              <a:t>Lampirkan</a:t>
            </a:r>
            <a:r>
              <a:rPr lang="en-US" dirty="0" smtClean="0"/>
              <a:t> data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3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Pengertian</a:t>
            </a:r>
            <a:r>
              <a:rPr lang="en-US" b="1" dirty="0" smtClean="0"/>
              <a:t>(1)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(Suryabrata,1994)</a:t>
            </a:r>
          </a:p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ketidakserasian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(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),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ketidakserasian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agar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padu</a:t>
            </a:r>
            <a:r>
              <a:rPr lang="en-US" dirty="0" smtClean="0"/>
              <a:t>,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r>
              <a:rPr lang="en-US" dirty="0" smtClean="0"/>
              <a:t> (A. </a:t>
            </a:r>
            <a:r>
              <a:rPr lang="en-US" dirty="0" err="1" smtClean="0"/>
              <a:t>Anggito</a:t>
            </a:r>
            <a:r>
              <a:rPr lang="en-US" dirty="0" smtClean="0"/>
              <a:t> &amp; J. Setiawan,2018)</a:t>
            </a:r>
          </a:p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Latar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elakang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</a:t>
            </a:r>
            <a:r>
              <a:rPr lang="en-US" b="1" dirty="0" err="1" smtClean="0">
                <a:solidFill>
                  <a:srgbClr val="FF0000"/>
                </a:solidFill>
              </a:rPr>
              <a:t>asalah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terkadang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istilah-istilah</a:t>
            </a:r>
            <a:r>
              <a:rPr lang="en-US" dirty="0" smtClean="0"/>
              <a:t> lain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bermakna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(Faisal,1990)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Pengertian</a:t>
            </a:r>
            <a:r>
              <a:rPr lang="en-US" b="1" dirty="0" smtClean="0"/>
              <a:t>(2)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Latar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elakang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</a:t>
            </a:r>
            <a:r>
              <a:rPr lang="en-US" b="1" dirty="0" err="1" smtClean="0">
                <a:solidFill>
                  <a:srgbClr val="FF0000"/>
                </a:solidFill>
              </a:rPr>
              <a:t>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skripsi</a:t>
            </a:r>
            <a:r>
              <a:rPr lang="en-US" dirty="0" smtClean="0"/>
              <a:t>, </a:t>
            </a:r>
            <a:r>
              <a:rPr lang="en-US" dirty="0" err="1" smtClean="0"/>
              <a:t>tesis</a:t>
            </a:r>
            <a:r>
              <a:rPr lang="en-US" dirty="0" smtClean="0"/>
              <a:t>, </a:t>
            </a:r>
            <a:r>
              <a:rPr lang="en-US" dirty="0" err="1" smtClean="0"/>
              <a:t>desertasi</a:t>
            </a:r>
            <a:r>
              <a:rPr lang="en-US" dirty="0" smtClean="0"/>
              <a:t>, paper,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(Subiyanto,1997)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Identifikasi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masalah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problem identification)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inventarisasi</a:t>
            </a:r>
            <a:r>
              <a:rPr lang="en-US" dirty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,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yang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klarifikasi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itu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Fungsi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Latar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belakang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r>
              <a:rPr lang="en-US" dirty="0" smtClean="0"/>
              <a:t>.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ide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deduksi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diakhiri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Identifikasi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Identifikasi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diadakannya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1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Latar</a:t>
            </a:r>
            <a:r>
              <a:rPr lang="en-US" b="1" dirty="0" smtClean="0"/>
              <a:t> </a:t>
            </a:r>
            <a:r>
              <a:rPr lang="en-US" b="1" dirty="0" err="1" smtClean="0"/>
              <a:t>belakang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FFC000"/>
                </a:solidFill>
              </a:rPr>
              <a:t>Model yang </a:t>
            </a:r>
            <a:r>
              <a:rPr lang="en-US" b="1" dirty="0" err="1" smtClean="0">
                <a:solidFill>
                  <a:srgbClr val="FFC000"/>
                </a:solidFill>
              </a:rPr>
              <a:t>dapat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digunakan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dalam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membuat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latar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belakang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masalah</a:t>
            </a:r>
            <a:r>
              <a:rPr lang="en-US" b="1" dirty="0" smtClean="0">
                <a:solidFill>
                  <a:srgbClr val="FFC000"/>
                </a:solidFill>
              </a:rPr>
              <a:t>(</a:t>
            </a:r>
            <a:r>
              <a:rPr lang="en-US" b="1" dirty="0" err="1" smtClean="0">
                <a:solidFill>
                  <a:srgbClr val="FFC000"/>
                </a:solidFill>
              </a:rPr>
              <a:t>Bambang</a:t>
            </a:r>
            <a:r>
              <a:rPr lang="en-US" b="1" dirty="0" smtClean="0">
                <a:solidFill>
                  <a:srgbClr val="FFC000"/>
                </a:solidFill>
              </a:rPr>
              <a:t> &amp; Lina,2005):</a:t>
            </a:r>
          </a:p>
          <a:p>
            <a:pPr marL="457200" indent="-457200" algn="just">
              <a:buAutoNum type="arabicPeriod"/>
            </a:pP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/</a:t>
            </a:r>
            <a:r>
              <a:rPr lang="en-US" dirty="0" err="1" smtClean="0"/>
              <a:t>asumsi-asumsi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sekunder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457200" indent="-457200" algn="just">
              <a:buAutoNum type="arabicPeriod"/>
            </a:pP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membandingannya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(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err="1" smtClean="0"/>
              <a:t>Penentuan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C000"/>
                </a:solidFill>
              </a:rPr>
              <a:t>Hal-</a:t>
            </a:r>
            <a:r>
              <a:rPr lang="en-US" b="1" dirty="0" err="1" smtClean="0">
                <a:solidFill>
                  <a:srgbClr val="FFC000"/>
                </a:solidFill>
              </a:rPr>
              <a:t>hal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yang </a:t>
            </a:r>
            <a:r>
              <a:rPr lang="en-US" b="1" dirty="0" err="1">
                <a:solidFill>
                  <a:srgbClr val="FFC000"/>
                </a:solidFill>
              </a:rPr>
              <a:t>harus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dilakukan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oleh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seorang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peneliti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dalam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menganalisis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situasi</a:t>
            </a:r>
            <a:r>
              <a:rPr lang="en-US" b="1" dirty="0">
                <a:solidFill>
                  <a:srgbClr val="FFC000"/>
                </a:solidFill>
              </a:rPr>
              <a:t> yang </a:t>
            </a:r>
            <a:r>
              <a:rPr lang="en-US" b="1" dirty="0" err="1">
                <a:solidFill>
                  <a:srgbClr val="FFC000"/>
                </a:solidFill>
              </a:rPr>
              <a:t>bermasalah</a:t>
            </a:r>
            <a:r>
              <a:rPr lang="en-US" b="1" dirty="0">
                <a:solidFill>
                  <a:srgbClr val="FFC000"/>
                </a:solidFill>
              </a:rPr>
              <a:t> (Van Dalen, 1973</a:t>
            </a:r>
            <a:r>
              <a:rPr lang="en-US" b="1" dirty="0" smtClean="0">
                <a:solidFill>
                  <a:srgbClr val="FFC000"/>
                </a:solidFill>
              </a:rPr>
              <a:t>):</a:t>
            </a:r>
            <a:endParaRPr lang="en-US" b="1" dirty="0">
              <a:solidFill>
                <a:srgbClr val="FFC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relevansinya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relevansi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&amp; </a:t>
            </a:r>
            <a:r>
              <a:rPr lang="en-US" dirty="0" err="1" smtClean="0"/>
              <a:t>analisis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Menelusuri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Mempertanyakan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Hal-</a:t>
            </a:r>
            <a:r>
              <a:rPr lang="en-US" b="1" dirty="0" err="1" smtClean="0"/>
              <a:t>hal</a:t>
            </a:r>
            <a:r>
              <a:rPr lang="en-US" b="1" dirty="0" smtClean="0"/>
              <a:t>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diperhatikan</a:t>
            </a:r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0000"/>
                </a:solidFill>
              </a:rPr>
              <a:t>Masalah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syarat-syarat</a:t>
            </a:r>
            <a:r>
              <a:rPr lang="en-US" sz="2000" dirty="0"/>
              <a:t> </a:t>
            </a:r>
            <a:r>
              <a:rPr lang="en-US" sz="2000" dirty="0" err="1" smtClean="0"/>
              <a:t>keilmuan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harus</a:t>
            </a:r>
            <a:r>
              <a:rPr lang="en-US" sz="2000" dirty="0" smtClean="0"/>
              <a:t> linier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disiplin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digeluti</a:t>
            </a:r>
            <a:r>
              <a:rPr lang="en-US" sz="2000" dirty="0" smtClean="0"/>
              <a:t>)</a:t>
            </a:r>
            <a:endParaRPr lang="en-US" sz="2000" dirty="0"/>
          </a:p>
          <a:p>
            <a:pPr algn="just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keilmuan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(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dipecahkan</a:t>
            </a:r>
            <a:r>
              <a:rPr lang="en-US" sz="2000" dirty="0" smtClean="0"/>
              <a:t> </a:t>
            </a:r>
            <a:r>
              <a:rPr lang="en-US" sz="2000" dirty="0" err="1" smtClean="0"/>
              <a:t>kerangka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langkah-langkah</a:t>
            </a:r>
            <a:r>
              <a:rPr lang="en-US" sz="2000" dirty="0" smtClean="0"/>
              <a:t> </a:t>
            </a:r>
            <a:r>
              <a:rPr lang="en-US" sz="2000" dirty="0" err="1" smtClean="0"/>
              <a:t>berfikir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)</a:t>
            </a:r>
          </a:p>
          <a:p>
            <a:pPr algn="just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Masalah</a:t>
            </a:r>
            <a:r>
              <a:rPr lang="en-US" sz="2000" dirty="0" smtClean="0"/>
              <a:t>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r>
              <a:rPr lang="en-US" sz="2000" dirty="0"/>
              <a:t> yang </a:t>
            </a:r>
            <a:r>
              <a:rPr lang="en-US" sz="2000" dirty="0" err="1"/>
              <a:t>diidentifikasi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tercapai</a:t>
            </a:r>
            <a:r>
              <a:rPr lang="en-US" sz="2000" dirty="0"/>
              <a:t>.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yang </a:t>
            </a:r>
            <a:r>
              <a:rPr lang="en-US" sz="2000" dirty="0" err="1"/>
              <a:t>diidentifikasi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Identifikasi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masalah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mempertimbangkan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‘</a:t>
            </a:r>
            <a:r>
              <a:rPr lang="en-US" sz="2000" dirty="0" err="1"/>
              <a:t>masalah</a:t>
            </a:r>
            <a:r>
              <a:rPr lang="en-US" sz="2000" dirty="0"/>
              <a:t>’ </a:t>
            </a:r>
            <a:r>
              <a:rPr lang="en-US" sz="2000" dirty="0" err="1"/>
              <a:t>atau</a:t>
            </a:r>
            <a:r>
              <a:rPr lang="en-US" sz="2000" dirty="0"/>
              <a:t> ’</a:t>
            </a:r>
            <a:r>
              <a:rPr lang="en-US" sz="2000" dirty="0" err="1"/>
              <a:t>tantangan</a:t>
            </a:r>
            <a:r>
              <a:rPr lang="en-US" sz="2000" dirty="0"/>
              <a:t>’,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kendala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peluang</a:t>
            </a:r>
            <a:r>
              <a:rPr lang="en-US" sz="2000" dirty="0"/>
              <a:t> yang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tercapainya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69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Hal-</a:t>
            </a:r>
            <a:r>
              <a:rPr lang="en-US" b="1" dirty="0" err="1" smtClean="0"/>
              <a:t>hal</a:t>
            </a:r>
            <a:r>
              <a:rPr lang="en-US" b="1" dirty="0" smtClean="0"/>
              <a:t>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diperhatikan</a:t>
            </a:r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800" b="1" dirty="0" err="1" smtClean="0">
                <a:solidFill>
                  <a:srgbClr val="FF0000"/>
                </a:solidFill>
              </a:rPr>
              <a:t>Identifikasi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masalah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/>
              <a:t>didasarkan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pengamatan</a:t>
            </a:r>
            <a:r>
              <a:rPr lang="en-US" sz="1800" dirty="0"/>
              <a:t> </a:t>
            </a:r>
            <a:r>
              <a:rPr lang="en-US" sz="1800" dirty="0" err="1"/>
              <a:t>empiris</a:t>
            </a:r>
            <a:r>
              <a:rPr lang="en-US" sz="1800" dirty="0"/>
              <a:t>, </a:t>
            </a:r>
            <a:r>
              <a:rPr lang="en-US" sz="1800" dirty="0" err="1"/>
              <a:t>seperti</a:t>
            </a:r>
            <a:r>
              <a:rPr lang="en-US" sz="1800" dirty="0"/>
              <a:t> data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yang </a:t>
            </a:r>
            <a:r>
              <a:rPr lang="en-US" sz="1800" dirty="0" err="1"/>
              <a:t>diperoleh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 smtClean="0"/>
              <a:t>survei</a:t>
            </a:r>
            <a:r>
              <a:rPr lang="en-US" sz="1800" dirty="0" smtClean="0"/>
              <a:t>, </a:t>
            </a:r>
            <a:r>
              <a:rPr lang="en-US" sz="1800" dirty="0" err="1" smtClean="0"/>
              <a:t>wawancara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/>
              <a:t>studi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1800" b="1" dirty="0" err="1">
                <a:solidFill>
                  <a:srgbClr val="FF0000"/>
                </a:solidFill>
              </a:rPr>
              <a:t>Identifikasi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masalah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pernyataan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yang </a:t>
            </a:r>
            <a:r>
              <a:rPr lang="en-US" sz="1800" dirty="0" err="1"/>
              <a:t>menggambarkan</a:t>
            </a:r>
            <a:r>
              <a:rPr lang="en-US" sz="1800" dirty="0"/>
              <a:t> </a:t>
            </a:r>
            <a:r>
              <a:rPr lang="en-US" sz="1800" dirty="0" err="1"/>
              <a:t>sifat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yang </a:t>
            </a:r>
            <a:r>
              <a:rPr lang="en-US" sz="1800" dirty="0" err="1"/>
              <a:t>dihadapi</a:t>
            </a:r>
            <a:r>
              <a:rPr lang="en-US" sz="18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1800" b="1" dirty="0" err="1" smtClean="0">
                <a:solidFill>
                  <a:srgbClr val="FFFF00"/>
                </a:solidFill>
              </a:rPr>
              <a:t>Masalah-masalah</a:t>
            </a:r>
            <a:r>
              <a:rPr lang="en-US" sz="1800" b="1" dirty="0" smtClean="0">
                <a:solidFill>
                  <a:srgbClr val="FFFF00"/>
                </a:solidFill>
              </a:rPr>
              <a:t> yang </a:t>
            </a:r>
            <a:r>
              <a:rPr lang="en-US" sz="1800" b="1" dirty="0" err="1" smtClean="0">
                <a:solidFill>
                  <a:srgbClr val="FFFF00"/>
                </a:solidFill>
              </a:rPr>
              <a:t>harus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diidentifikasi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khusus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untuk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kelompok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keilmuan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Sistem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Informasi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harus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masalah-masalah</a:t>
            </a:r>
            <a:r>
              <a:rPr lang="en-US" sz="1800" b="1" dirty="0" smtClean="0">
                <a:solidFill>
                  <a:srgbClr val="FFFF00"/>
                </a:solidFill>
              </a:rPr>
              <a:t> yang </a:t>
            </a:r>
            <a:r>
              <a:rPr lang="en-US" sz="1800" b="1" dirty="0" err="1" smtClean="0">
                <a:solidFill>
                  <a:srgbClr val="FFFF00"/>
                </a:solidFill>
              </a:rPr>
              <a:t>ada</a:t>
            </a:r>
            <a:r>
              <a:rPr lang="en-US" sz="1800" b="1" dirty="0" smtClean="0">
                <a:solidFill>
                  <a:srgbClr val="FFFF00"/>
                </a:solidFill>
              </a:rPr>
              <a:t> di level </a:t>
            </a:r>
            <a:r>
              <a:rPr lang="en-US" sz="1800" b="1" dirty="0" err="1" smtClean="0">
                <a:solidFill>
                  <a:srgbClr val="FFFF00"/>
                </a:solidFill>
              </a:rPr>
              <a:t>manajerial</a:t>
            </a:r>
            <a:r>
              <a:rPr lang="en-US" sz="1800" b="1" dirty="0" smtClean="0">
                <a:solidFill>
                  <a:srgbClr val="FFFF00"/>
                </a:solidFill>
              </a:rPr>
              <a:t> middle to top (yang </a:t>
            </a:r>
            <a:r>
              <a:rPr lang="en-US" sz="1800" b="1" dirty="0" err="1" smtClean="0">
                <a:solidFill>
                  <a:srgbClr val="FFFF00"/>
                </a:solidFill>
              </a:rPr>
              <a:t>ada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kaitannya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dengan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informasi-informasi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strategis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untuk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membantu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manajer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atau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kepala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bagian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sesuai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dengan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tugas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wewenangnya</a:t>
            </a:r>
            <a:r>
              <a:rPr lang="en-US" sz="1800" b="1" dirty="0">
                <a:solidFill>
                  <a:srgbClr val="FFFF00"/>
                </a:solidFill>
              </a:rPr>
              <a:t>)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endParaRPr lang="en-US" sz="1800" b="1" dirty="0">
              <a:solidFill>
                <a:srgbClr val="FFFF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409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C000"/>
                </a:solidFill>
              </a:rPr>
              <a:t>Menurut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panduan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Departemen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Pendidikan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Nasional</a:t>
            </a:r>
            <a:r>
              <a:rPr lang="en-US" b="1" dirty="0" smtClean="0">
                <a:solidFill>
                  <a:srgbClr val="FFC000"/>
                </a:solidFill>
              </a:rPr>
              <a:t> (2008):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melatarbelakangi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memperkirakan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vaksin</a:t>
            </a:r>
            <a:r>
              <a:rPr lang="en-US" dirty="0" smtClean="0"/>
              <a:t> flu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puskesmas-puskesmas</a:t>
            </a:r>
            <a:r>
              <a:rPr lang="en-US" dirty="0" smtClean="0"/>
              <a:t>. </a:t>
            </a:r>
            <a:r>
              <a:rPr lang="en-US" dirty="0" err="1" smtClean="0"/>
              <a:t>Paparkan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yang </a:t>
            </a:r>
            <a:r>
              <a:rPr lang="en-US" dirty="0" err="1" smtClean="0"/>
              <a:t>mendukung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Berilah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intuisi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puskesmas-puskesmas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r>
              <a:rPr lang="en-US" dirty="0" smtClean="0"/>
              <a:t>)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Berilah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forecasting</a:t>
            </a:r>
            <a:r>
              <a:rPr lang="en-US" dirty="0" smtClean="0"/>
              <a:t> (</a:t>
            </a:r>
            <a:r>
              <a:rPr lang="en-US" dirty="0" err="1" smtClean="0"/>
              <a:t>peramalan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dipadukan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Berilah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diusulkan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memperkecil</a:t>
            </a:r>
            <a:r>
              <a:rPr lang="en-US" dirty="0" smtClean="0"/>
              <a:t> </a:t>
            </a:r>
            <a:r>
              <a:rPr lang="en-US" dirty="0" err="1" smtClean="0"/>
              <a:t>kesejangan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667</TotalTime>
  <Words>1194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</vt:lpstr>
      <vt:lpstr>Vapor Trail</vt:lpstr>
      <vt:lpstr>Latar belakang dan Identifikasi Masalah</vt:lpstr>
      <vt:lpstr>Pengertian(1) </vt:lpstr>
      <vt:lpstr>Pengertian(2) </vt:lpstr>
      <vt:lpstr>Fungsi</vt:lpstr>
      <vt:lpstr>Model Latar belakang</vt:lpstr>
      <vt:lpstr> Penentuan Masalah</vt:lpstr>
      <vt:lpstr>Hal-hal yang harus diperhatikan(1)</vt:lpstr>
      <vt:lpstr>Hal-hal yang harus diperhatikan(2)</vt:lpstr>
      <vt:lpstr>Menyusun latar belakang(1)</vt:lpstr>
      <vt:lpstr>Menyusun latar belakang(2)</vt:lpstr>
      <vt:lpstr>Menyusun latar belakang(3)</vt:lpstr>
      <vt:lpstr>PowerPoint Presentation</vt:lpstr>
      <vt:lpstr>Cara  mengindentifikasi masalah</vt:lpstr>
      <vt:lpstr>PowerPoint Presentation</vt:lpstr>
      <vt:lpstr>Latihan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Identifikasi Masalah</dc:title>
  <dc:creator>Tati Harihayati</dc:creator>
  <cp:lastModifiedBy>Tati Harihayati</cp:lastModifiedBy>
  <cp:revision>42</cp:revision>
  <dcterms:created xsi:type="dcterms:W3CDTF">2020-04-25T04:28:28Z</dcterms:created>
  <dcterms:modified xsi:type="dcterms:W3CDTF">2020-04-27T09:41:07Z</dcterms:modified>
</cp:coreProperties>
</file>