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9" r:id="rId13"/>
    <p:sldId id="270" r:id="rId14"/>
    <p:sldId id="278" r:id="rId15"/>
    <p:sldId id="279" r:id="rId16"/>
    <p:sldId id="271" r:id="rId17"/>
    <p:sldId id="272" r:id="rId18"/>
    <p:sldId id="273" r:id="rId19"/>
    <p:sldId id="268" r:id="rId20"/>
    <p:sldId id="274" r:id="rId21"/>
    <p:sldId id="275" r:id="rId22"/>
    <p:sldId id="276" r:id="rId23"/>
    <p:sldId id="277" r:id="rId24"/>
    <p:sldId id="280" r:id="rId25"/>
    <p:sldId id="281" r:id="rId26"/>
    <p:sldId id="282" r:id="rId27"/>
    <p:sldId id="283" r:id="rId28"/>
    <p:sldId id="284" r:id="rId29"/>
    <p:sldId id="285" r:id="rId30"/>
    <p:sldId id="296" r:id="rId31"/>
    <p:sldId id="286" r:id="rId32"/>
    <p:sldId id="287" r:id="rId33"/>
    <p:sldId id="294" r:id="rId34"/>
    <p:sldId id="289" r:id="rId35"/>
    <p:sldId id="290" r:id="rId36"/>
    <p:sldId id="291" r:id="rId37"/>
    <p:sldId id="292" r:id="rId38"/>
    <p:sldId id="293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7" autoAdjust="0"/>
    <p:restoredTop sz="94660"/>
  </p:normalViewPr>
  <p:slideViewPr>
    <p:cSldViewPr snapToGrid="0">
      <p:cViewPr varScale="1">
        <p:scale>
          <a:sx n="49" d="100"/>
          <a:sy n="49" d="100"/>
        </p:scale>
        <p:origin x="6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BA4B7-15D5-43B9-910A-D99318EA1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7245A3-BDC9-4AAA-AA32-CB16C9A0AC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E768E-22E9-43EC-9145-C93E0F007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EBB8-DAF0-4501-A573-AC3860ACCAF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70749-AC6C-4304-9EBB-DDD234B41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F1EB5-B627-44D8-9483-DAABC1FE5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636B-DC72-412F-A430-9455B17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52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87245-E0FB-4135-B970-7D9619304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7B0715-02F5-4BAA-92A0-E0A973C9A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74E61-174E-47AD-B63E-2441B0813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EBB8-DAF0-4501-A573-AC3860ACCAF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36575-8B8B-4477-B20B-E0D80580A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EB332-1E00-49F0-B5D3-34814C9E6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636B-DC72-412F-A430-9455B17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786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87A44D-6276-4805-A0E8-6AB01A95BE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9CCB28-CFCD-4973-B90B-3C91E6F1B8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D1134-4635-4BCA-83F2-FDA71B731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EBB8-DAF0-4501-A573-AC3860ACCAF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8FD42-7345-4DC1-9DC1-41BE3D494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21F20-84B2-4DE7-8E80-359121868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636B-DC72-412F-A430-9455B17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2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461C8-48A9-46AC-B919-71E35761D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F75AB-619B-4CDB-8653-AD3DC4F5B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AE1F9-BD36-45C2-9938-F2E93908C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EBB8-DAF0-4501-A573-AC3860ACCAF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D05FA-85C1-490E-B20C-77680964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15698-F946-4FB0-90DA-93D9BAB06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636B-DC72-412F-A430-9455B17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69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791D5-3B26-4C3C-BD00-138BED268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83A17-8019-43DB-A46B-7DAF40E74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1134C-289A-4E4F-809F-B7562D8F1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EBB8-DAF0-4501-A573-AC3860ACCAF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441B-A0D1-4E1F-BE80-C2A33E500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4A1D0-514A-4FF1-845B-24619DE73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636B-DC72-412F-A430-9455B17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4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58556-9FEC-4329-AC08-A582A3A49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CA315-E0BB-4821-B754-3F2065A59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C7190F-A632-4B8A-A37C-252F10192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5FDC0-3BD7-473E-9C24-F16C08CC3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EBB8-DAF0-4501-A573-AC3860ACCAF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FBEB8D-49B0-429B-AA25-F189A1EE5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6B5127-215D-4C23-B152-96BD36E41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636B-DC72-412F-A430-9455B17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3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341FF-4571-4F3A-A2AE-DE23E6F19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82F96-660A-468E-A794-88A562A27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FB324B-CDFB-4943-A6BD-04A065A56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124D3C-B3C5-4019-968C-0012A4875C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A8A8B3-4F07-4969-BED8-FDC6B10B72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43A2A6-68CD-450B-847F-D86EFF225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EBB8-DAF0-4501-A573-AC3860ACCAF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5425FD-C521-42EF-AC12-51F14B951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E0CDCB-430B-460F-AFE2-D7E7A686E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636B-DC72-412F-A430-9455B17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2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09A6C-D198-4D0F-AB20-EA7C181CA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37B9BD-1183-49D8-BCE3-36100DFA5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EBB8-DAF0-4501-A573-AC3860ACCAF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19B788-3E80-4ACC-9BA1-484A46846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2814EC-723D-47FB-A41D-0B612CC65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636B-DC72-412F-A430-9455B17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94E95E-16EA-4CAA-AE92-97207566A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EBB8-DAF0-4501-A573-AC3860ACCAF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843CD3-4BBE-46CC-AD5F-0453386EE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DDE9CE-055D-406F-9DB2-178733C36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636B-DC72-412F-A430-9455B17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44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1CB40-DA65-49CF-B429-2E1165D59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BBA0C-5480-4124-9BE4-E6865EC5D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934F90-DBA6-4115-8923-49717F229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3FFC5E-B25D-4070-B2B9-FDE46D1B9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EBB8-DAF0-4501-A573-AC3860ACCAF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44A40F-C932-4454-BE96-3733551B8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DD0D4-CC30-43C6-9A46-6B67BA7B3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636B-DC72-412F-A430-9455B17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4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BA14F-DAF6-4831-B08C-E4F7C7771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C08EA9-8A98-4CB0-9515-1D32AD001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A0C4D7-8A57-47C7-AB2B-16E130DBC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22806-1E40-4E15-A61B-2B61FC02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EBB8-DAF0-4501-A573-AC3860ACCAF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A47E3F-70F9-4D9E-A920-C296693C5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F3C8F-6C7F-4070-954E-7B0117414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636B-DC72-412F-A430-9455B17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4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07EF61-3082-4006-9B09-F4AF1EF0A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83F176-3F61-454C-971B-59E372A0B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B1E19-C896-4C9C-B913-0203A533A0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2EBB8-DAF0-4501-A573-AC3860ACCAF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DABFD-5402-45B8-A518-E6B475C66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CE743-8E38-4BDC-94A0-A73ACBFA6B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4636B-DC72-412F-A430-9455B17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3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5A00E-B76D-49EC-B44D-21D02874B8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Dispersi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2CC5A4-F0FA-4EFA-932E-8CC85F9C24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Kania Evita Dewi</a:t>
            </a:r>
          </a:p>
        </p:txBody>
      </p:sp>
    </p:spTree>
    <p:extLst>
      <p:ext uri="{BB962C8B-B14F-4D97-AF65-F5344CB8AC3E}">
        <p14:creationId xmlns:p14="http://schemas.microsoft.com/office/powerpoint/2010/main" val="4049253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168EA-750C-4B17-9CD9-D7088F6EE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Jawaban</a:t>
            </a:r>
            <a:r>
              <a:rPr lang="en-US" dirty="0"/>
              <a:t> SR data </a:t>
            </a:r>
            <a:r>
              <a:rPr lang="en-US" dirty="0" err="1"/>
              <a:t>kelompok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10B3B8-3A21-4C59-B3E8-2802A4F1B84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2403764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428000539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val="39044472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Frekuensi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279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 – 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278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 – 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477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45 – 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260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60 – 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914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75 - 89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500105"/>
                  </a:ext>
                </a:extLst>
              </a:tr>
            </a:tbl>
          </a:graphicData>
        </a:graphic>
      </p:graphicFrame>
      <p:sp>
        <p:nvSpPr>
          <p:cNvPr id="5" name="Arrow: Right 4">
            <a:extLst>
              <a:ext uri="{FF2B5EF4-FFF2-40B4-BE49-F238E27FC236}">
                <a16:creationId xmlns:a16="http://schemas.microsoft.com/office/drawing/2014/main" id="{4A30653C-23AD-4C26-AF35-6E3830B992EA}"/>
              </a:ext>
            </a:extLst>
          </p:cNvPr>
          <p:cNvSpPr/>
          <p:nvPr/>
        </p:nvSpPr>
        <p:spPr>
          <a:xfrm>
            <a:off x="3344253" y="2660073"/>
            <a:ext cx="346363" cy="7689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53AE8B63-69A1-402E-BDA1-500362B8E0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37739264"/>
                  </p:ext>
                </p:extLst>
              </p:nvPr>
            </p:nvGraphicFramePr>
            <p:xfrm>
              <a:off x="3768436" y="1849117"/>
              <a:ext cx="5025368" cy="29916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32298">
                      <a:extLst>
                        <a:ext uri="{9D8B030D-6E8A-4147-A177-3AD203B41FA5}">
                          <a16:colId xmlns:a16="http://schemas.microsoft.com/office/drawing/2014/main" val="2428000539"/>
                        </a:ext>
                      </a:extLst>
                    </a:gridCol>
                    <a:gridCol w="588389">
                      <a:extLst>
                        <a:ext uri="{9D8B030D-6E8A-4147-A177-3AD203B41FA5}">
                          <a16:colId xmlns:a16="http://schemas.microsoft.com/office/drawing/2014/main" val="1914323000"/>
                        </a:ext>
                      </a:extLst>
                    </a:gridCol>
                    <a:gridCol w="933856">
                      <a:extLst>
                        <a:ext uri="{9D8B030D-6E8A-4147-A177-3AD203B41FA5}">
                          <a16:colId xmlns:a16="http://schemas.microsoft.com/office/drawing/2014/main" val="924327824"/>
                        </a:ext>
                      </a:extLst>
                    </a:gridCol>
                    <a:gridCol w="992221">
                      <a:extLst>
                        <a:ext uri="{9D8B030D-6E8A-4147-A177-3AD203B41FA5}">
                          <a16:colId xmlns:a16="http://schemas.microsoft.com/office/drawing/2014/main" val="2368743254"/>
                        </a:ext>
                      </a:extLst>
                    </a:gridCol>
                    <a:gridCol w="1478604">
                      <a:extLst>
                        <a:ext uri="{9D8B030D-6E8A-4147-A177-3AD203B41FA5}">
                          <a16:colId xmlns:a16="http://schemas.microsoft.com/office/drawing/2014/main" val="561508062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Kelas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𝑿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</m:acc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𝑿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</m:acc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72793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15 – 29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027818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30 – 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964775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45 – 59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02603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60 – 74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19140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75 - 89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045001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en-US" sz="11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/>
                                </m:nary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7923689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53AE8B63-69A1-402E-BDA1-500362B8E0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37739264"/>
                  </p:ext>
                </p:extLst>
              </p:nvPr>
            </p:nvGraphicFramePr>
            <p:xfrm>
              <a:off x="3768436" y="1849117"/>
              <a:ext cx="5025368" cy="29916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32298">
                      <a:extLst>
                        <a:ext uri="{9D8B030D-6E8A-4147-A177-3AD203B41FA5}">
                          <a16:colId xmlns:a16="http://schemas.microsoft.com/office/drawing/2014/main" val="2428000539"/>
                        </a:ext>
                      </a:extLst>
                    </a:gridCol>
                    <a:gridCol w="588389">
                      <a:extLst>
                        <a:ext uri="{9D8B030D-6E8A-4147-A177-3AD203B41FA5}">
                          <a16:colId xmlns:a16="http://schemas.microsoft.com/office/drawing/2014/main" val="1914323000"/>
                        </a:ext>
                      </a:extLst>
                    </a:gridCol>
                    <a:gridCol w="933856">
                      <a:extLst>
                        <a:ext uri="{9D8B030D-6E8A-4147-A177-3AD203B41FA5}">
                          <a16:colId xmlns:a16="http://schemas.microsoft.com/office/drawing/2014/main" val="924327824"/>
                        </a:ext>
                      </a:extLst>
                    </a:gridCol>
                    <a:gridCol w="992221">
                      <a:extLst>
                        <a:ext uri="{9D8B030D-6E8A-4147-A177-3AD203B41FA5}">
                          <a16:colId xmlns:a16="http://schemas.microsoft.com/office/drawing/2014/main" val="2368743254"/>
                        </a:ext>
                      </a:extLst>
                    </a:gridCol>
                    <a:gridCol w="1478604">
                      <a:extLst>
                        <a:ext uri="{9D8B030D-6E8A-4147-A177-3AD203B41FA5}">
                          <a16:colId xmlns:a16="http://schemas.microsoft.com/office/drawing/2014/main" val="561508062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Kelas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75258" t="-4762" r="-580412" b="-49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74510" t="-4762" r="-267974" b="-49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57669" t="-4762" r="-151534" b="-49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39918" t="-4762" r="-1646" b="-49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72793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15 – 29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027818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30 – 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964775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45 – 59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02603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60 – 74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19140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75 - 89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04500105"/>
                      </a:ext>
                    </a:extLst>
                  </a:tr>
                  <a:tr h="49739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92" t="-506098" r="-390533" b="-1597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7923689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338DBBB8-4FDA-4ECB-8088-71A41A21A5D8}"/>
              </a:ext>
            </a:extLst>
          </p:cNvPr>
          <p:cNvSpPr txBox="1"/>
          <p:nvPr/>
        </p:nvSpPr>
        <p:spPr>
          <a:xfrm>
            <a:off x="4873555" y="4406155"/>
            <a:ext cx="803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1CDEE1-451D-48DB-BDC9-E2A261C58E7F}"/>
              </a:ext>
            </a:extLst>
          </p:cNvPr>
          <p:cNvSpPr txBox="1"/>
          <p:nvPr/>
        </p:nvSpPr>
        <p:spPr>
          <a:xfrm>
            <a:off x="5591047" y="2480846"/>
            <a:ext cx="540327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C432F4-FF38-4CD2-8A87-2E58F1F6FDC5}"/>
              </a:ext>
            </a:extLst>
          </p:cNvPr>
          <p:cNvSpPr txBox="1"/>
          <p:nvPr/>
        </p:nvSpPr>
        <p:spPr>
          <a:xfrm>
            <a:off x="5591047" y="2881243"/>
            <a:ext cx="540327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5ADBE7-A9B5-4784-880C-638C3E986720}"/>
              </a:ext>
            </a:extLst>
          </p:cNvPr>
          <p:cNvSpPr txBox="1"/>
          <p:nvPr/>
        </p:nvSpPr>
        <p:spPr>
          <a:xfrm>
            <a:off x="5591047" y="3255316"/>
            <a:ext cx="588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3431BB-48D3-4EC9-9AC7-2AA5BB80A540}"/>
              </a:ext>
            </a:extLst>
          </p:cNvPr>
          <p:cNvSpPr txBox="1"/>
          <p:nvPr/>
        </p:nvSpPr>
        <p:spPr>
          <a:xfrm>
            <a:off x="5591042" y="3641855"/>
            <a:ext cx="540327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ED5986-14A8-48A3-A897-092012A337C0}"/>
              </a:ext>
            </a:extLst>
          </p:cNvPr>
          <p:cNvSpPr txBox="1"/>
          <p:nvPr/>
        </p:nvSpPr>
        <p:spPr>
          <a:xfrm>
            <a:off x="5591042" y="3993179"/>
            <a:ext cx="540327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6464A3-5CE0-49F3-8057-D026438A5BDE}"/>
              </a:ext>
            </a:extLst>
          </p:cNvPr>
          <p:cNvSpPr txBox="1"/>
          <p:nvPr/>
        </p:nvSpPr>
        <p:spPr>
          <a:xfrm>
            <a:off x="6446790" y="2507170"/>
            <a:ext cx="758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24,17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330A7B-BB08-436E-AC90-ADB41DBD024A}"/>
              </a:ext>
            </a:extLst>
          </p:cNvPr>
          <p:cNvSpPr txBox="1"/>
          <p:nvPr/>
        </p:nvSpPr>
        <p:spPr>
          <a:xfrm>
            <a:off x="6482238" y="2868480"/>
            <a:ext cx="758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9,17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C005BB2-C8A2-4590-8BBE-1B16DBE8DA58}"/>
              </a:ext>
            </a:extLst>
          </p:cNvPr>
          <p:cNvSpPr txBox="1"/>
          <p:nvPr/>
        </p:nvSpPr>
        <p:spPr>
          <a:xfrm>
            <a:off x="6504635" y="3284118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5,83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2024D9-E9E4-4034-B260-EA9BF1F6217A}"/>
              </a:ext>
            </a:extLst>
          </p:cNvPr>
          <p:cNvSpPr txBox="1"/>
          <p:nvPr/>
        </p:nvSpPr>
        <p:spPr>
          <a:xfrm>
            <a:off x="6475594" y="3603863"/>
            <a:ext cx="862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20,83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0C9957-1CDF-4CA2-8511-D96BA706E41C}"/>
              </a:ext>
            </a:extLst>
          </p:cNvPr>
          <p:cNvSpPr txBox="1"/>
          <p:nvPr/>
        </p:nvSpPr>
        <p:spPr>
          <a:xfrm>
            <a:off x="6492621" y="3993178"/>
            <a:ext cx="748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35,83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814535-939C-4747-B149-B423F6BE9D5F}"/>
              </a:ext>
            </a:extLst>
          </p:cNvPr>
          <p:cNvSpPr txBox="1"/>
          <p:nvPr/>
        </p:nvSpPr>
        <p:spPr>
          <a:xfrm>
            <a:off x="7760161" y="4346096"/>
            <a:ext cx="115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1515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CBB9CC09-52C6-4511-BEE7-E2FB857D22EF}"/>
              </a:ext>
            </a:extLst>
          </p:cNvPr>
          <p:cNvSpPr/>
          <p:nvPr/>
        </p:nvSpPr>
        <p:spPr>
          <a:xfrm>
            <a:off x="9014081" y="2899654"/>
            <a:ext cx="346363" cy="7689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C9EFE74-A0ED-4A4C-9BB0-503DB4441D1A}"/>
                  </a:ext>
                </a:extLst>
              </p:cNvPr>
              <p:cNvSpPr txBox="1"/>
              <p:nvPr/>
            </p:nvSpPr>
            <p:spPr>
              <a:xfrm>
                <a:off x="3736302" y="5008883"/>
                <a:ext cx="2008902" cy="9846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4155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=41,1667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C9EFE74-A0ED-4A4C-9BB0-503DB4441D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302" y="5008883"/>
                <a:ext cx="2008902" cy="9846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4A6FCF32-EC76-4175-80AF-BA8C997F8C72}"/>
              </a:ext>
            </a:extLst>
          </p:cNvPr>
          <p:cNvSpPr txBox="1"/>
          <p:nvPr/>
        </p:nvSpPr>
        <p:spPr>
          <a:xfrm>
            <a:off x="7671443" y="2484472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555,83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3E225F-B577-4502-B8D4-8C8179849803}"/>
              </a:ext>
            </a:extLst>
          </p:cNvPr>
          <p:cNvSpPr txBox="1"/>
          <p:nvPr/>
        </p:nvSpPr>
        <p:spPr>
          <a:xfrm>
            <a:off x="7678370" y="2845782"/>
            <a:ext cx="862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201,67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0A8A18-7DBD-435F-A6C4-2C0095F8E96B}"/>
              </a:ext>
            </a:extLst>
          </p:cNvPr>
          <p:cNvSpPr txBox="1"/>
          <p:nvPr/>
        </p:nvSpPr>
        <p:spPr>
          <a:xfrm>
            <a:off x="7668712" y="3261420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128,33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CC6B9D-391F-4390-831E-C4A753FCB256}"/>
              </a:ext>
            </a:extLst>
          </p:cNvPr>
          <p:cNvSpPr txBox="1"/>
          <p:nvPr/>
        </p:nvSpPr>
        <p:spPr>
          <a:xfrm>
            <a:off x="7678581" y="3639530"/>
            <a:ext cx="862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270,83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ECF68B7-9710-4D06-AC28-A166C4FBDC3A}"/>
              </a:ext>
            </a:extLst>
          </p:cNvPr>
          <p:cNvSpPr txBox="1"/>
          <p:nvPr/>
        </p:nvSpPr>
        <p:spPr>
          <a:xfrm>
            <a:off x="7656698" y="3970480"/>
            <a:ext cx="1065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358,33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06A7B87-21BD-4956-99FB-FE2386CBBACE}"/>
                  </a:ext>
                </a:extLst>
              </p:cNvPr>
              <p:cNvSpPr txBox="1"/>
              <p:nvPr/>
            </p:nvSpPr>
            <p:spPr>
              <a:xfrm>
                <a:off x="9513653" y="2840475"/>
                <a:ext cx="1718846" cy="1163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𝑆𝑅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1515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=16,83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06A7B87-21BD-4956-99FB-FE2386CBB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3653" y="2840475"/>
                <a:ext cx="1718846" cy="11630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465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0926A06-5F09-4141-B101-F911220853F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Varians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0926A06-5F09-4141-B101-F911220853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D5662-6916-4484-A790-C0606F65F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Varians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Rata-rata </a:t>
            </a:r>
            <a:r>
              <a:rPr lang="en-US" dirty="0" err="1"/>
              <a:t>kuadrat</a:t>
            </a:r>
            <a:r>
              <a:rPr lang="en-US" dirty="0"/>
              <a:t> </a:t>
            </a:r>
            <a:r>
              <a:rPr lang="en-US" dirty="0" err="1"/>
              <a:t>simpangan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data </a:t>
            </a:r>
            <a:r>
              <a:rPr lang="en-US" dirty="0" err="1"/>
              <a:t>terhadap</a:t>
            </a:r>
            <a:r>
              <a:rPr lang="en-US" dirty="0"/>
              <a:t> rata-rata </a:t>
            </a:r>
            <a:r>
              <a:rPr lang="en-US" dirty="0" err="1"/>
              <a:t>hitung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470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9B50F-7526-4B97-A34E-A1C520173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Varians</a:t>
            </a:r>
            <a:r>
              <a:rPr lang="en-US" dirty="0"/>
              <a:t> Data Tunggal </a:t>
            </a:r>
            <a:r>
              <a:rPr lang="en-US" b="1" dirty="0"/>
              <a:t>(</a:t>
            </a:r>
            <a:r>
              <a:rPr lang="en-US" b="1" dirty="0" err="1"/>
              <a:t>cara</a:t>
            </a:r>
            <a:r>
              <a:rPr lang="en-US" b="1" dirty="0"/>
              <a:t> 1)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D275DE-B3DB-472A-B51E-F0D1B7529A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Jika </a:t>
                </a:r>
                <a:r>
                  <a:rPr lang="en-US" dirty="0" err="1"/>
                  <a:t>terdapat</a:t>
                </a:r>
                <a:r>
                  <a:rPr lang="en-US" dirty="0"/>
                  <a:t> data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dan </a:t>
                </a:r>
                <a:r>
                  <a:rPr lang="en-US" dirty="0" err="1"/>
                  <a:t>memiliki</a:t>
                </a:r>
                <a:r>
                  <a:rPr lang="en-US" dirty="0"/>
                  <a:t> rata-rata </a:t>
                </a:r>
                <a:r>
                  <a:rPr lang="en-US" dirty="0" err="1"/>
                  <a:t>hitung</a:t>
                </a:r>
                <a:r>
                  <a:rPr lang="en-US" dirty="0"/>
                  <a:t> </a:t>
                </a:r>
                <a:r>
                  <a:rPr lang="en-US" dirty="0" err="1"/>
                  <a:t>sebesar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variansnya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Contoh</a:t>
                </a:r>
                <a:r>
                  <a:rPr lang="en-US" dirty="0"/>
                  <a:t>: Jika </a:t>
                </a:r>
                <a:r>
                  <a:rPr lang="en-US" dirty="0" err="1"/>
                  <a:t>kita</a:t>
                </a:r>
                <a:r>
                  <a:rPr lang="en-US" dirty="0"/>
                  <a:t> </a:t>
                </a:r>
                <a:r>
                  <a:rPr lang="en-US" dirty="0" err="1"/>
                  <a:t>memiliki</a:t>
                </a:r>
                <a:r>
                  <a:rPr lang="en-US" dirty="0"/>
                  <a:t> 11 data </a:t>
                </a:r>
                <a:r>
                  <a:rPr lang="en-US" dirty="0" err="1"/>
                  <a:t>seperti</a:t>
                </a:r>
                <a:r>
                  <a:rPr lang="en-US" dirty="0"/>
                  <a:t>: 45,45,45,45,50,50,50,50,50,60,60 </a:t>
                </a: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varians</a:t>
                </a:r>
                <a:r>
                  <a:rPr lang="en-US" dirty="0"/>
                  <a:t> </a:t>
                </a:r>
                <a:r>
                  <a:rPr lang="en-US" dirty="0" err="1"/>
                  <a:t>nya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D275DE-B3DB-472A-B51E-F0D1B7529A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591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9D7B6D9-4EA1-48B8-BB4A-F4CC6C5922A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Jawaban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data </a:t>
                </a:r>
                <a:r>
                  <a:rPr lang="en-US" dirty="0" err="1"/>
                  <a:t>tunggal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9D7B6D9-4EA1-48B8-BB4A-F4CC6C5922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D5AA52AE-DE7D-428E-BCF2-7D9ADEC6200F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390588214"/>
                  </p:ext>
                </p:extLst>
              </p:nvPr>
            </p:nvGraphicFramePr>
            <p:xfrm>
              <a:off x="838200" y="1825625"/>
              <a:ext cx="10515600" cy="1855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8900">
                      <a:extLst>
                        <a:ext uri="{9D8B030D-6E8A-4147-A177-3AD203B41FA5}">
                          <a16:colId xmlns:a16="http://schemas.microsoft.com/office/drawing/2014/main" val="2564520629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1439070125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777873421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264691638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  <m:t>𝑿</m:t>
                                            </m:r>
                                          </m:e>
                                          <m:sub>
                                            <m: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  <m:t>𝒊</m:t>
                                            </m:r>
                                          </m:sub>
                                        </m:s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  <m:t>𝑿</m:t>
                                            </m:r>
                                          </m:e>
                                          <m:sub>
                                            <m: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  <m:t>𝒊</m:t>
                                            </m:r>
                                          </m:sub>
                                        </m:s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642613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360268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52722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386121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total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4459318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D5AA52AE-DE7D-428E-BCF2-7D9ADEC6200F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390588214"/>
                  </p:ext>
                </p:extLst>
              </p:nvPr>
            </p:nvGraphicFramePr>
            <p:xfrm>
              <a:off x="838200" y="1825625"/>
              <a:ext cx="10515600" cy="1855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8900">
                      <a:extLst>
                        <a:ext uri="{9D8B030D-6E8A-4147-A177-3AD203B41FA5}">
                          <a16:colId xmlns:a16="http://schemas.microsoft.com/office/drawing/2014/main" val="2564520629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1439070125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777873421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2646916387"/>
                        </a:ext>
                      </a:extLst>
                    </a:gridCol>
                  </a:tblGrid>
                  <a:tr h="3719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31" t="-1639" r="-300463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64" t="-1639" r="-201160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1639" r="-100694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696" t="-1639" r="-928" b="-4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642613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360268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52722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386121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total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4459318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082A257-3651-4FFD-A8E4-DF790448B4E0}"/>
                  </a:ext>
                </a:extLst>
              </p:cNvPr>
              <p:cNvSpPr txBox="1"/>
              <p:nvPr/>
            </p:nvSpPr>
            <p:spPr>
              <a:xfrm>
                <a:off x="838201" y="3948545"/>
                <a:ext cx="99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082A257-3651-4FFD-A8E4-DF790448B4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1" y="3948545"/>
                <a:ext cx="9906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DBF389A8-559A-4190-A8E0-EACD84DA37EB}"/>
              </a:ext>
            </a:extLst>
          </p:cNvPr>
          <p:cNvSpPr txBox="1"/>
          <p:nvPr/>
        </p:nvSpPr>
        <p:spPr>
          <a:xfrm>
            <a:off x="7093526" y="2216726"/>
            <a:ext cx="471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92F3E4-7568-4474-8CE8-9DD8334D448B}"/>
              </a:ext>
            </a:extLst>
          </p:cNvPr>
          <p:cNvSpPr txBox="1"/>
          <p:nvPr/>
        </p:nvSpPr>
        <p:spPr>
          <a:xfrm>
            <a:off x="7232075" y="2590421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D9CDCB-023F-47FA-9FD6-93E337675BF0}"/>
              </a:ext>
            </a:extLst>
          </p:cNvPr>
          <p:cNvSpPr txBox="1"/>
          <p:nvPr/>
        </p:nvSpPr>
        <p:spPr>
          <a:xfrm>
            <a:off x="7054617" y="2966477"/>
            <a:ext cx="554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96798C-83FC-4154-9E8D-CB8D6D252EA5}"/>
              </a:ext>
            </a:extLst>
          </p:cNvPr>
          <p:cNvSpPr txBox="1"/>
          <p:nvPr/>
        </p:nvSpPr>
        <p:spPr>
          <a:xfrm>
            <a:off x="9630380" y="2216726"/>
            <a:ext cx="727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DC3D8A-1A54-4B4D-A232-B4505C2A88A5}"/>
              </a:ext>
            </a:extLst>
          </p:cNvPr>
          <p:cNvSpPr txBox="1"/>
          <p:nvPr/>
        </p:nvSpPr>
        <p:spPr>
          <a:xfrm>
            <a:off x="9786027" y="2590421"/>
            <a:ext cx="274733" cy="366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84F426-F27E-4C26-B1A0-DCA52CA595CF}"/>
              </a:ext>
            </a:extLst>
          </p:cNvPr>
          <p:cNvSpPr txBox="1"/>
          <p:nvPr/>
        </p:nvSpPr>
        <p:spPr>
          <a:xfrm>
            <a:off x="9672833" y="2966477"/>
            <a:ext cx="626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3780AB-0F43-4CBD-A553-44231A5C6111}"/>
              </a:ext>
            </a:extLst>
          </p:cNvPr>
          <p:cNvSpPr txBox="1"/>
          <p:nvPr/>
        </p:nvSpPr>
        <p:spPr>
          <a:xfrm>
            <a:off x="9666942" y="3326700"/>
            <a:ext cx="626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22418B7-C06C-45F8-8877-D842073DA7C1}"/>
                  </a:ext>
                </a:extLst>
              </p:cNvPr>
              <p:cNvSpPr txBox="1"/>
              <p:nvPr/>
            </p:nvSpPr>
            <p:spPr>
              <a:xfrm>
                <a:off x="571500" y="4941715"/>
                <a:ext cx="4166754" cy="6481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22418B7-C06C-45F8-8877-D842073DA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4941715"/>
                <a:ext cx="4166754" cy="6481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65D4430E-1690-488E-AAB5-E9B0CAD2A438}"/>
              </a:ext>
            </a:extLst>
          </p:cNvPr>
          <p:cNvSpPr txBox="1"/>
          <p:nvPr/>
        </p:nvSpPr>
        <p:spPr>
          <a:xfrm>
            <a:off x="945573" y="4314462"/>
            <a:ext cx="1766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Maka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5E7B32-23DE-4206-94DE-D89352AF9F57}"/>
              </a:ext>
            </a:extLst>
          </p:cNvPr>
          <p:cNvSpPr txBox="1"/>
          <p:nvPr/>
        </p:nvSpPr>
        <p:spPr>
          <a:xfrm>
            <a:off x="945573" y="5797685"/>
            <a:ext cx="10143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Cara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mudah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kita</a:t>
            </a:r>
            <a:r>
              <a:rPr lang="en-US" b="1" dirty="0"/>
              <a:t> </a:t>
            </a:r>
            <a:r>
              <a:rPr lang="en-US" b="1" dirty="0" err="1"/>
              <a:t>memiliki</a:t>
            </a:r>
            <a:r>
              <a:rPr lang="en-US" b="1" dirty="0"/>
              <a:t> </a:t>
            </a:r>
            <a:r>
              <a:rPr lang="en-US" b="1" dirty="0" err="1"/>
              <a:t>nilai</a:t>
            </a:r>
            <a:r>
              <a:rPr lang="en-US" b="1" dirty="0"/>
              <a:t> rata-rata </a:t>
            </a:r>
            <a:r>
              <a:rPr lang="en-US" b="1" dirty="0" err="1"/>
              <a:t>hitung</a:t>
            </a:r>
            <a:r>
              <a:rPr lang="en-US" b="1" dirty="0"/>
              <a:t> yang “</a:t>
            </a:r>
            <a:r>
              <a:rPr lang="en-US" b="1" dirty="0" err="1"/>
              <a:t>cantik</a:t>
            </a:r>
            <a:r>
              <a:rPr lang="en-US" b="1" dirty="0"/>
              <a:t>” </a:t>
            </a:r>
            <a:r>
              <a:rPr lang="en-US" b="1" dirty="0" err="1"/>
              <a:t>seperti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contoh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4252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9B50F-7526-4B97-A34E-A1C520173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Varians</a:t>
            </a:r>
            <a:r>
              <a:rPr lang="en-US" dirty="0"/>
              <a:t> Data Tunggal </a:t>
            </a:r>
            <a:r>
              <a:rPr lang="en-US" b="1" dirty="0"/>
              <a:t>(</a:t>
            </a:r>
            <a:r>
              <a:rPr lang="en-US" b="1" dirty="0" err="1"/>
              <a:t>cara</a:t>
            </a:r>
            <a:r>
              <a:rPr lang="en-US" b="1" dirty="0"/>
              <a:t> 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D275DE-B3DB-472A-B51E-F0D1B7529A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Jika </a:t>
                </a:r>
                <a:r>
                  <a:rPr lang="en-US" dirty="0" err="1"/>
                  <a:t>terdapat</a:t>
                </a:r>
                <a:r>
                  <a:rPr lang="en-US" dirty="0"/>
                  <a:t> data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dan </a:t>
                </a:r>
                <a:r>
                  <a:rPr lang="en-US" dirty="0" err="1"/>
                  <a:t>memiliki</a:t>
                </a:r>
                <a:r>
                  <a:rPr lang="en-US" dirty="0"/>
                  <a:t> rata-rata </a:t>
                </a:r>
                <a:r>
                  <a:rPr lang="en-US" dirty="0" err="1"/>
                  <a:t>hitung</a:t>
                </a:r>
                <a:r>
                  <a:rPr lang="en-US" dirty="0"/>
                  <a:t> </a:t>
                </a:r>
                <a:r>
                  <a:rPr lang="en-US" dirty="0" err="1"/>
                  <a:t>sebesar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variansnya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Contoh</a:t>
                </a:r>
                <a:r>
                  <a:rPr lang="en-US" dirty="0"/>
                  <a:t>: Jika </a:t>
                </a:r>
                <a:r>
                  <a:rPr lang="en-US" dirty="0" err="1"/>
                  <a:t>kita</a:t>
                </a:r>
                <a:r>
                  <a:rPr lang="en-US" dirty="0"/>
                  <a:t> </a:t>
                </a:r>
                <a:r>
                  <a:rPr lang="en-US" dirty="0" err="1"/>
                  <a:t>memiliki</a:t>
                </a:r>
                <a:r>
                  <a:rPr lang="en-US" dirty="0"/>
                  <a:t> 11 data </a:t>
                </a:r>
                <a:r>
                  <a:rPr lang="en-US" dirty="0" err="1"/>
                  <a:t>seperti</a:t>
                </a:r>
                <a:r>
                  <a:rPr lang="en-US" dirty="0"/>
                  <a:t>: 45,45,45,45,50,50,50,50,50,60,60 </a:t>
                </a: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varians</a:t>
                </a:r>
                <a:r>
                  <a:rPr lang="en-US" dirty="0"/>
                  <a:t> </a:t>
                </a:r>
                <a:r>
                  <a:rPr lang="en-US" dirty="0" err="1"/>
                  <a:t>nya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D275DE-B3DB-472A-B51E-F0D1B7529A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818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9D7B6D9-4EA1-48B8-BB4A-F4CC6C5922A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Jawaban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data </a:t>
                </a:r>
                <a:r>
                  <a:rPr lang="en-US" dirty="0" err="1"/>
                  <a:t>tunggal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9D7B6D9-4EA1-48B8-BB4A-F4CC6C5922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22418B7-C06C-45F8-8877-D842073DA7C1}"/>
                  </a:ext>
                </a:extLst>
              </p:cNvPr>
              <p:cNvSpPr txBox="1"/>
              <p:nvPr/>
            </p:nvSpPr>
            <p:spPr>
              <a:xfrm>
                <a:off x="628651" y="4270290"/>
                <a:ext cx="6083432" cy="7048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∙27800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550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22418B7-C06C-45F8-8877-D842073DA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1" y="4270290"/>
                <a:ext cx="6083432" cy="7048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65D4430E-1690-488E-AAB5-E9B0CAD2A438}"/>
              </a:ext>
            </a:extLst>
          </p:cNvPr>
          <p:cNvSpPr txBox="1"/>
          <p:nvPr/>
        </p:nvSpPr>
        <p:spPr>
          <a:xfrm>
            <a:off x="945573" y="3808625"/>
            <a:ext cx="1766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Maka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5E7B32-23DE-4206-94DE-D89352AF9F57}"/>
              </a:ext>
            </a:extLst>
          </p:cNvPr>
          <p:cNvSpPr txBox="1"/>
          <p:nvPr/>
        </p:nvSpPr>
        <p:spPr>
          <a:xfrm>
            <a:off x="838200" y="5252097"/>
            <a:ext cx="101439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err="1"/>
              <a:t>Keuntungan</a:t>
            </a:r>
            <a:r>
              <a:rPr lang="en-US" sz="2800" b="1" dirty="0"/>
              <a:t>: Cara </a:t>
            </a:r>
            <a:r>
              <a:rPr lang="en-US" sz="2800" b="1" dirty="0" err="1"/>
              <a:t>ini</a:t>
            </a:r>
            <a:r>
              <a:rPr lang="en-US" sz="2800" b="1" dirty="0"/>
              <a:t> </a:t>
            </a:r>
            <a:r>
              <a:rPr lang="en-US" sz="2800" b="1" dirty="0" err="1"/>
              <a:t>mudah</a:t>
            </a:r>
            <a:r>
              <a:rPr lang="en-US" sz="2800" b="1" dirty="0"/>
              <a:t>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memerlukan</a:t>
            </a:r>
            <a:r>
              <a:rPr lang="en-US" sz="2800" b="1" dirty="0"/>
              <a:t> rata-rata </a:t>
            </a:r>
            <a:r>
              <a:rPr lang="en-US" sz="2800" b="1" dirty="0" err="1"/>
              <a:t>hitung</a:t>
            </a:r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err="1"/>
              <a:t>Kerugiannya</a:t>
            </a:r>
            <a:r>
              <a:rPr lang="en-US" sz="2800" b="1" dirty="0"/>
              <a:t>: Angka yang </a:t>
            </a:r>
            <a:r>
              <a:rPr lang="en-US" sz="2800" b="1" dirty="0" err="1"/>
              <a:t>dihitung</a:t>
            </a:r>
            <a:r>
              <a:rPr lang="en-US" sz="2800" b="1" dirty="0"/>
              <a:t>, </a:t>
            </a:r>
            <a:r>
              <a:rPr lang="en-US" sz="2800" b="1" dirty="0" err="1"/>
              <a:t>angkanya</a:t>
            </a:r>
            <a:r>
              <a:rPr lang="en-US" sz="2800" b="1" dirty="0"/>
              <a:t> </a:t>
            </a:r>
            <a:r>
              <a:rPr lang="en-US" sz="2800" b="1" dirty="0" err="1"/>
              <a:t>besar-besar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le 17">
                <a:extLst>
                  <a:ext uri="{FF2B5EF4-FFF2-40B4-BE49-F238E27FC236}">
                    <a16:creationId xmlns:a16="http://schemas.microsoft.com/office/drawing/2014/main" id="{B9041F00-DE4D-4E74-91B5-EBCC3F62EDE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34798410"/>
                  </p:ext>
                </p:extLst>
              </p:nvPr>
            </p:nvGraphicFramePr>
            <p:xfrm>
              <a:off x="838200" y="1825625"/>
              <a:ext cx="10515600" cy="186886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03120">
                      <a:extLst>
                        <a:ext uri="{9D8B030D-6E8A-4147-A177-3AD203B41FA5}">
                          <a16:colId xmlns:a16="http://schemas.microsoft.com/office/drawing/2014/main" val="1462916643"/>
                        </a:ext>
                      </a:extLst>
                    </a:gridCol>
                    <a:gridCol w="2103120">
                      <a:extLst>
                        <a:ext uri="{9D8B030D-6E8A-4147-A177-3AD203B41FA5}">
                          <a16:colId xmlns:a16="http://schemas.microsoft.com/office/drawing/2014/main" val="1801746435"/>
                        </a:ext>
                      </a:extLst>
                    </a:gridCol>
                    <a:gridCol w="2103120">
                      <a:extLst>
                        <a:ext uri="{9D8B030D-6E8A-4147-A177-3AD203B41FA5}">
                          <a16:colId xmlns:a16="http://schemas.microsoft.com/office/drawing/2014/main" val="3600384614"/>
                        </a:ext>
                      </a:extLst>
                    </a:gridCol>
                    <a:gridCol w="2103120">
                      <a:extLst>
                        <a:ext uri="{9D8B030D-6E8A-4147-A177-3AD203B41FA5}">
                          <a16:colId xmlns:a16="http://schemas.microsoft.com/office/drawing/2014/main" val="2874287369"/>
                        </a:ext>
                      </a:extLst>
                    </a:gridCol>
                    <a:gridCol w="2103120">
                      <a:extLst>
                        <a:ext uri="{9D8B030D-6E8A-4147-A177-3AD203B41FA5}">
                          <a16:colId xmlns:a16="http://schemas.microsoft.com/office/drawing/2014/main" val="26411293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644192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9326012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764371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331113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Total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36995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le 17">
                <a:extLst>
                  <a:ext uri="{FF2B5EF4-FFF2-40B4-BE49-F238E27FC236}">
                    <a16:creationId xmlns:a16="http://schemas.microsoft.com/office/drawing/2014/main" id="{B9041F00-DE4D-4E74-91B5-EBCC3F62EDE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34798410"/>
                  </p:ext>
                </p:extLst>
              </p:nvPr>
            </p:nvGraphicFramePr>
            <p:xfrm>
              <a:off x="838200" y="1825625"/>
              <a:ext cx="10515600" cy="186886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03120">
                      <a:extLst>
                        <a:ext uri="{9D8B030D-6E8A-4147-A177-3AD203B41FA5}">
                          <a16:colId xmlns:a16="http://schemas.microsoft.com/office/drawing/2014/main" val="1462916643"/>
                        </a:ext>
                      </a:extLst>
                    </a:gridCol>
                    <a:gridCol w="2103120">
                      <a:extLst>
                        <a:ext uri="{9D8B030D-6E8A-4147-A177-3AD203B41FA5}">
                          <a16:colId xmlns:a16="http://schemas.microsoft.com/office/drawing/2014/main" val="1801746435"/>
                        </a:ext>
                      </a:extLst>
                    </a:gridCol>
                    <a:gridCol w="2103120">
                      <a:extLst>
                        <a:ext uri="{9D8B030D-6E8A-4147-A177-3AD203B41FA5}">
                          <a16:colId xmlns:a16="http://schemas.microsoft.com/office/drawing/2014/main" val="3600384614"/>
                        </a:ext>
                      </a:extLst>
                    </a:gridCol>
                    <a:gridCol w="2103120">
                      <a:extLst>
                        <a:ext uri="{9D8B030D-6E8A-4147-A177-3AD203B41FA5}">
                          <a16:colId xmlns:a16="http://schemas.microsoft.com/office/drawing/2014/main" val="2874287369"/>
                        </a:ext>
                      </a:extLst>
                    </a:gridCol>
                    <a:gridCol w="2103120">
                      <a:extLst>
                        <a:ext uri="{9D8B030D-6E8A-4147-A177-3AD203B41FA5}">
                          <a16:colId xmlns:a16="http://schemas.microsoft.com/office/drawing/2014/main" val="264112938"/>
                        </a:ext>
                      </a:extLst>
                    </a:gridCol>
                  </a:tblGrid>
                  <a:tr h="3855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90" t="-1563" r="-401449" b="-4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290" t="-1563" r="-301449" b="-4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99711" t="-1563" r="-200578" b="-4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0580" t="-1563" r="-101159" b="-4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00580" t="-1563" r="-1159" b="-4031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644192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9326012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764371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331113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Total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36995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1C15F671-0A82-4B06-9CCB-AF907E3B55C2}"/>
              </a:ext>
            </a:extLst>
          </p:cNvPr>
          <p:cNvSpPr txBox="1"/>
          <p:nvPr/>
        </p:nvSpPr>
        <p:spPr>
          <a:xfrm>
            <a:off x="5758772" y="2210718"/>
            <a:ext cx="1011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BBC6672-5E94-4601-9AE6-0643AFE15AC2}"/>
              </a:ext>
            </a:extLst>
          </p:cNvPr>
          <p:cNvSpPr txBox="1"/>
          <p:nvPr/>
        </p:nvSpPr>
        <p:spPr>
          <a:xfrm>
            <a:off x="5758771" y="2577454"/>
            <a:ext cx="953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2500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09332B6-88A9-4FE7-8B78-D7F4DEAF547C}"/>
              </a:ext>
            </a:extLst>
          </p:cNvPr>
          <p:cNvSpPr txBox="1"/>
          <p:nvPr/>
        </p:nvSpPr>
        <p:spPr>
          <a:xfrm>
            <a:off x="5758772" y="2978705"/>
            <a:ext cx="953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3600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5194835-3294-4B6C-B179-4FD52FD7D217}"/>
              </a:ext>
            </a:extLst>
          </p:cNvPr>
          <p:cNvSpPr txBox="1"/>
          <p:nvPr/>
        </p:nvSpPr>
        <p:spPr>
          <a:xfrm>
            <a:off x="7856705" y="2207478"/>
            <a:ext cx="1011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180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50F9546-D5BA-4130-A260-D75B22BA3FF4}"/>
              </a:ext>
            </a:extLst>
          </p:cNvPr>
          <p:cNvSpPr txBox="1"/>
          <p:nvPr/>
        </p:nvSpPr>
        <p:spPr>
          <a:xfrm>
            <a:off x="7856704" y="2574214"/>
            <a:ext cx="953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250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5B13C10-382E-405F-BB09-BAC05B79B5D8}"/>
              </a:ext>
            </a:extLst>
          </p:cNvPr>
          <p:cNvSpPr txBox="1"/>
          <p:nvPr/>
        </p:nvSpPr>
        <p:spPr>
          <a:xfrm>
            <a:off x="7856705" y="2975465"/>
            <a:ext cx="953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5D381BA-6723-4C9B-80C2-34ECD5238B04}"/>
              </a:ext>
            </a:extLst>
          </p:cNvPr>
          <p:cNvSpPr txBox="1"/>
          <p:nvPr/>
        </p:nvSpPr>
        <p:spPr>
          <a:xfrm>
            <a:off x="7872920" y="3322415"/>
            <a:ext cx="953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550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436A7F5-0D5A-49D0-A55F-72770563A24E}"/>
              </a:ext>
            </a:extLst>
          </p:cNvPr>
          <p:cNvSpPr txBox="1"/>
          <p:nvPr/>
        </p:nvSpPr>
        <p:spPr>
          <a:xfrm>
            <a:off x="9954637" y="2223693"/>
            <a:ext cx="1011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8100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621AA5E-AACF-4444-8A9F-ED6039FC50B7}"/>
              </a:ext>
            </a:extLst>
          </p:cNvPr>
          <p:cNvSpPr txBox="1"/>
          <p:nvPr/>
        </p:nvSpPr>
        <p:spPr>
          <a:xfrm>
            <a:off x="9954636" y="2590429"/>
            <a:ext cx="953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12500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AFC3B0C-3DE8-4633-BE85-9A92E9BEDF28}"/>
              </a:ext>
            </a:extLst>
          </p:cNvPr>
          <p:cNvSpPr txBox="1"/>
          <p:nvPr/>
        </p:nvSpPr>
        <p:spPr>
          <a:xfrm>
            <a:off x="9954637" y="2991680"/>
            <a:ext cx="953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7200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5E615D2-73DF-4BE6-8638-13A63DF81F87}"/>
              </a:ext>
            </a:extLst>
          </p:cNvPr>
          <p:cNvSpPr txBox="1"/>
          <p:nvPr/>
        </p:nvSpPr>
        <p:spPr>
          <a:xfrm>
            <a:off x="9970852" y="3338630"/>
            <a:ext cx="953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27800</a:t>
            </a:r>
          </a:p>
        </p:txBody>
      </p:sp>
    </p:spTree>
    <p:extLst>
      <p:ext uri="{BB962C8B-B14F-4D97-AF65-F5344CB8AC3E}">
        <p14:creationId xmlns:p14="http://schemas.microsoft.com/office/powerpoint/2010/main" val="404916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3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14B1FC0-4DA6-488E-AB85-51A86B3BAA5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Data </a:t>
                </a:r>
                <a:r>
                  <a:rPr lang="en-US" dirty="0" err="1"/>
                  <a:t>Kelompok</a:t>
                </a:r>
                <a:r>
                  <a:rPr lang="en-US" dirty="0"/>
                  <a:t> </a:t>
                </a:r>
                <a:r>
                  <a:rPr lang="en-US" b="1" dirty="0"/>
                  <a:t>(</a:t>
                </a:r>
                <a:r>
                  <a:rPr lang="en-US" b="1" dirty="0" err="1"/>
                  <a:t>cara</a:t>
                </a:r>
                <a:r>
                  <a:rPr lang="en-US" b="1" dirty="0"/>
                  <a:t> 1)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14B1FC0-4DA6-488E-AB85-51A86B3BAA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8546E0-26E3-41A5-A4E0-E53BE3C827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Formula </a:t>
                </a:r>
                <a:r>
                  <a:rPr lang="en-US" dirty="0" err="1"/>
                  <a:t>varians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data </a:t>
                </a:r>
                <a:r>
                  <a:rPr lang="en-US" dirty="0" err="1"/>
                  <a:t>kelompok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Dimana: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tengah</a:t>
                </a:r>
                <a:r>
                  <a:rPr lang="en-US" dirty="0"/>
                  <a:t> </a:t>
                </a:r>
                <a:r>
                  <a:rPr lang="en-US" dirty="0" err="1"/>
                  <a:t>kelas</a:t>
                </a:r>
                <a:r>
                  <a:rPr lang="en-US" dirty="0"/>
                  <a:t> </a:t>
                </a:r>
                <a:r>
                  <a:rPr lang="en-US" dirty="0" err="1"/>
                  <a:t>ke-i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frekuensi</a:t>
                </a:r>
                <a:r>
                  <a:rPr lang="en-US" dirty="0"/>
                  <a:t> </a:t>
                </a:r>
                <a:r>
                  <a:rPr lang="en-US" dirty="0" err="1"/>
                  <a:t>kelas</a:t>
                </a:r>
                <a:r>
                  <a:rPr lang="en-US" dirty="0"/>
                  <a:t> </a:t>
                </a:r>
                <a:r>
                  <a:rPr lang="en-US" dirty="0" err="1"/>
                  <a:t>ke-i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rata-rata </a:t>
                </a:r>
                <a:r>
                  <a:rPr lang="en-US" dirty="0" err="1"/>
                  <a:t>hitung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8546E0-26E3-41A5-A4E0-E53BE3C827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373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3E0B55-A94F-4A8D-84D6-CD95E9A943C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Contoh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data </a:t>
                </a:r>
                <a:r>
                  <a:rPr lang="en-US" dirty="0" err="1"/>
                  <a:t>kelompok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3E0B55-A94F-4A8D-84D6-CD95E9A943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97425-2ABB-4884-8FDF-F7D71A883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varians</a:t>
            </a:r>
            <a:r>
              <a:rPr lang="en-US" dirty="0"/>
              <a:t> data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7E39D4-9F74-4CA7-893A-A25B55F3DF68}"/>
              </a:ext>
            </a:extLst>
          </p:cNvPr>
          <p:cNvGraphicFramePr>
            <a:graphicFrameLocks noGrp="1"/>
          </p:cNvGraphicFramePr>
          <p:nvPr/>
        </p:nvGraphicFramePr>
        <p:xfrm>
          <a:off x="1239986" y="2407514"/>
          <a:ext cx="2403764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503205597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val="3741303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Frekuensi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743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 – 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863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 – 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3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45 – 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482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60 – 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379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75 - 89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872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4542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95168EA-750C-4B17-9CD9-D7088F6EEBE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Jawaban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data </a:t>
                </a:r>
                <a:r>
                  <a:rPr lang="en-US" dirty="0" err="1"/>
                  <a:t>kelompok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95168EA-750C-4B17-9CD9-D7088F6EEB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10B3B8-3A21-4C59-B3E8-2802A4F1B84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2403764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428000539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val="39044472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Frekuensi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279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 – 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278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 – 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477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45 – 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260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60 – 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914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75 - 89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500105"/>
                  </a:ext>
                </a:extLst>
              </a:tr>
            </a:tbl>
          </a:graphicData>
        </a:graphic>
      </p:graphicFrame>
      <p:sp>
        <p:nvSpPr>
          <p:cNvPr id="5" name="Arrow: Right 4">
            <a:extLst>
              <a:ext uri="{FF2B5EF4-FFF2-40B4-BE49-F238E27FC236}">
                <a16:creationId xmlns:a16="http://schemas.microsoft.com/office/drawing/2014/main" id="{4A30653C-23AD-4C26-AF35-6E3830B992EA}"/>
              </a:ext>
            </a:extLst>
          </p:cNvPr>
          <p:cNvSpPr/>
          <p:nvPr/>
        </p:nvSpPr>
        <p:spPr>
          <a:xfrm>
            <a:off x="3344253" y="2660073"/>
            <a:ext cx="346363" cy="7689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53AE8B63-69A1-402E-BDA1-500362B8E0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3373189"/>
                  </p:ext>
                </p:extLst>
              </p:nvPr>
            </p:nvGraphicFramePr>
            <p:xfrm>
              <a:off x="3768436" y="1849117"/>
              <a:ext cx="5025368" cy="299783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32298">
                      <a:extLst>
                        <a:ext uri="{9D8B030D-6E8A-4147-A177-3AD203B41FA5}">
                          <a16:colId xmlns:a16="http://schemas.microsoft.com/office/drawing/2014/main" val="2428000539"/>
                        </a:ext>
                      </a:extLst>
                    </a:gridCol>
                    <a:gridCol w="588389">
                      <a:extLst>
                        <a:ext uri="{9D8B030D-6E8A-4147-A177-3AD203B41FA5}">
                          <a16:colId xmlns:a16="http://schemas.microsoft.com/office/drawing/2014/main" val="1914323000"/>
                        </a:ext>
                      </a:extLst>
                    </a:gridCol>
                    <a:gridCol w="700392">
                      <a:extLst>
                        <a:ext uri="{9D8B030D-6E8A-4147-A177-3AD203B41FA5}">
                          <a16:colId xmlns:a16="http://schemas.microsoft.com/office/drawing/2014/main" val="924327824"/>
                        </a:ext>
                      </a:extLst>
                    </a:gridCol>
                    <a:gridCol w="1225685">
                      <a:extLst>
                        <a:ext uri="{9D8B030D-6E8A-4147-A177-3AD203B41FA5}">
                          <a16:colId xmlns:a16="http://schemas.microsoft.com/office/drawing/2014/main" val="2368743254"/>
                        </a:ext>
                      </a:extLst>
                    </a:gridCol>
                    <a:gridCol w="1478604">
                      <a:extLst>
                        <a:ext uri="{9D8B030D-6E8A-4147-A177-3AD203B41FA5}">
                          <a16:colId xmlns:a16="http://schemas.microsoft.com/office/drawing/2014/main" val="561508062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Kelas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  <m:t>𝑿</m:t>
                                            </m:r>
                                          </m:e>
                                          <m:sub>
                                            <m: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  <m:t>𝒊</m:t>
                                            </m:r>
                                          </m:sub>
                                        </m:s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  <m:t>𝑿</m:t>
                                            </m:r>
                                          </m:e>
                                          <m:sub>
                                            <m: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  <m:t>𝒊</m:t>
                                            </m:r>
                                          </m:sub>
                                        </m:s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b="1" i="1" smtClean="0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72793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15 – 29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027818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30 – 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964775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45 – 59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02603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60 – 74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19140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75 - 89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045001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en-US" sz="11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/>
                                </m:nary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7923689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53AE8B63-69A1-402E-BDA1-500362B8E0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3373189"/>
                  </p:ext>
                </p:extLst>
              </p:nvPr>
            </p:nvGraphicFramePr>
            <p:xfrm>
              <a:off x="3768436" y="1849117"/>
              <a:ext cx="5025368" cy="299783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32298">
                      <a:extLst>
                        <a:ext uri="{9D8B030D-6E8A-4147-A177-3AD203B41FA5}">
                          <a16:colId xmlns:a16="http://schemas.microsoft.com/office/drawing/2014/main" val="2428000539"/>
                        </a:ext>
                      </a:extLst>
                    </a:gridCol>
                    <a:gridCol w="588389">
                      <a:extLst>
                        <a:ext uri="{9D8B030D-6E8A-4147-A177-3AD203B41FA5}">
                          <a16:colId xmlns:a16="http://schemas.microsoft.com/office/drawing/2014/main" val="1914323000"/>
                        </a:ext>
                      </a:extLst>
                    </a:gridCol>
                    <a:gridCol w="700392">
                      <a:extLst>
                        <a:ext uri="{9D8B030D-6E8A-4147-A177-3AD203B41FA5}">
                          <a16:colId xmlns:a16="http://schemas.microsoft.com/office/drawing/2014/main" val="924327824"/>
                        </a:ext>
                      </a:extLst>
                    </a:gridCol>
                    <a:gridCol w="1225685">
                      <a:extLst>
                        <a:ext uri="{9D8B030D-6E8A-4147-A177-3AD203B41FA5}">
                          <a16:colId xmlns:a16="http://schemas.microsoft.com/office/drawing/2014/main" val="2368743254"/>
                        </a:ext>
                      </a:extLst>
                    </a:gridCol>
                    <a:gridCol w="1478604">
                      <a:extLst>
                        <a:ext uri="{9D8B030D-6E8A-4147-A177-3AD203B41FA5}">
                          <a16:colId xmlns:a16="http://schemas.microsoft.com/office/drawing/2014/main" val="561508062"/>
                        </a:ext>
                      </a:extLst>
                    </a:gridCol>
                  </a:tblGrid>
                  <a:tr h="64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Kelas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75258" t="-4717" r="-580412" b="-4896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32174" t="-4717" r="-389565" b="-4896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90050" t="-4717" r="-122886" b="-4896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39918" t="-4717" r="-1646" b="-4896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72793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15 – 29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027818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30 – 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964775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45 – 59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02603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60 – 74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19140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75 - 89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04500105"/>
                      </a:ext>
                    </a:extLst>
                  </a:tr>
                  <a:tr h="49739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92" t="-507317" r="-390533" b="-1609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7923689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338DBBB8-4FDA-4ECB-8088-71A41A21A5D8}"/>
              </a:ext>
            </a:extLst>
          </p:cNvPr>
          <p:cNvSpPr txBox="1"/>
          <p:nvPr/>
        </p:nvSpPr>
        <p:spPr>
          <a:xfrm>
            <a:off x="4873555" y="4406155"/>
            <a:ext cx="803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1CDEE1-451D-48DB-BDC9-E2A261C58E7F}"/>
              </a:ext>
            </a:extLst>
          </p:cNvPr>
          <p:cNvSpPr txBox="1"/>
          <p:nvPr/>
        </p:nvSpPr>
        <p:spPr>
          <a:xfrm>
            <a:off x="5591047" y="2480846"/>
            <a:ext cx="540327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C432F4-FF38-4CD2-8A87-2E58F1F6FDC5}"/>
              </a:ext>
            </a:extLst>
          </p:cNvPr>
          <p:cNvSpPr txBox="1"/>
          <p:nvPr/>
        </p:nvSpPr>
        <p:spPr>
          <a:xfrm>
            <a:off x="5591047" y="2881243"/>
            <a:ext cx="540327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5ADBE7-A9B5-4784-880C-638C3E986720}"/>
              </a:ext>
            </a:extLst>
          </p:cNvPr>
          <p:cNvSpPr txBox="1"/>
          <p:nvPr/>
        </p:nvSpPr>
        <p:spPr>
          <a:xfrm>
            <a:off x="5591047" y="3255316"/>
            <a:ext cx="588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3431BB-48D3-4EC9-9AC7-2AA5BB80A540}"/>
              </a:ext>
            </a:extLst>
          </p:cNvPr>
          <p:cNvSpPr txBox="1"/>
          <p:nvPr/>
        </p:nvSpPr>
        <p:spPr>
          <a:xfrm>
            <a:off x="5591042" y="3641855"/>
            <a:ext cx="540327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ED5986-14A8-48A3-A897-092012A337C0}"/>
              </a:ext>
            </a:extLst>
          </p:cNvPr>
          <p:cNvSpPr txBox="1"/>
          <p:nvPr/>
        </p:nvSpPr>
        <p:spPr>
          <a:xfrm>
            <a:off x="5591042" y="3993179"/>
            <a:ext cx="540327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6464A3-5CE0-49F3-8057-D026438A5BDE}"/>
              </a:ext>
            </a:extLst>
          </p:cNvPr>
          <p:cNvSpPr txBox="1"/>
          <p:nvPr/>
        </p:nvSpPr>
        <p:spPr>
          <a:xfrm>
            <a:off x="6229472" y="2507170"/>
            <a:ext cx="975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584,03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330A7B-BB08-436E-AC90-ADB41DBD024A}"/>
              </a:ext>
            </a:extLst>
          </p:cNvPr>
          <p:cNvSpPr txBox="1"/>
          <p:nvPr/>
        </p:nvSpPr>
        <p:spPr>
          <a:xfrm>
            <a:off x="6248774" y="2868480"/>
            <a:ext cx="758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84,03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C005BB2-C8A2-4590-8BBE-1B16DBE8DA58}"/>
              </a:ext>
            </a:extLst>
          </p:cNvPr>
          <p:cNvSpPr txBox="1"/>
          <p:nvPr/>
        </p:nvSpPr>
        <p:spPr>
          <a:xfrm>
            <a:off x="6251715" y="3284118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34,03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2024D9-E9E4-4034-B260-EA9BF1F6217A}"/>
              </a:ext>
            </a:extLst>
          </p:cNvPr>
          <p:cNvSpPr txBox="1"/>
          <p:nvPr/>
        </p:nvSpPr>
        <p:spPr>
          <a:xfrm>
            <a:off x="6261586" y="3603863"/>
            <a:ext cx="862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434,03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0C9957-1CDF-4CA2-8511-D96BA706E41C}"/>
              </a:ext>
            </a:extLst>
          </p:cNvPr>
          <p:cNvSpPr txBox="1"/>
          <p:nvPr/>
        </p:nvSpPr>
        <p:spPr>
          <a:xfrm>
            <a:off x="6226440" y="4045585"/>
            <a:ext cx="1053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1284,03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814535-939C-4747-B149-B423F6BE9D5F}"/>
              </a:ext>
            </a:extLst>
          </p:cNvPr>
          <p:cNvSpPr txBox="1"/>
          <p:nvPr/>
        </p:nvSpPr>
        <p:spPr>
          <a:xfrm>
            <a:off x="7448875" y="4346096"/>
            <a:ext cx="115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34512,5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CBB9CC09-52C6-4511-BEE7-E2FB857D22EF}"/>
              </a:ext>
            </a:extLst>
          </p:cNvPr>
          <p:cNvSpPr/>
          <p:nvPr/>
        </p:nvSpPr>
        <p:spPr>
          <a:xfrm>
            <a:off x="9014081" y="2899654"/>
            <a:ext cx="346363" cy="7689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C9EFE74-A0ED-4A4C-9BB0-503DB4441D1A}"/>
                  </a:ext>
                </a:extLst>
              </p:cNvPr>
              <p:cNvSpPr txBox="1"/>
              <p:nvPr/>
            </p:nvSpPr>
            <p:spPr>
              <a:xfrm>
                <a:off x="3736302" y="5008883"/>
                <a:ext cx="2008902" cy="9846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4155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=41,1667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C9EFE74-A0ED-4A4C-9BB0-503DB4441D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302" y="5008883"/>
                <a:ext cx="2008902" cy="9846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4A6FCF32-EC76-4175-80AF-BA8C997F8C72}"/>
              </a:ext>
            </a:extLst>
          </p:cNvPr>
          <p:cNvSpPr txBox="1"/>
          <p:nvPr/>
        </p:nvSpPr>
        <p:spPr>
          <a:xfrm>
            <a:off x="7425604" y="2484472"/>
            <a:ext cx="1274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13432,64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3E225F-B577-4502-B8D4-8C8179849803}"/>
              </a:ext>
            </a:extLst>
          </p:cNvPr>
          <p:cNvSpPr txBox="1"/>
          <p:nvPr/>
        </p:nvSpPr>
        <p:spPr>
          <a:xfrm>
            <a:off x="7434518" y="2845782"/>
            <a:ext cx="1145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1848,61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0A8A18-7DBD-435F-A6C4-2C0095F8E96B}"/>
              </a:ext>
            </a:extLst>
          </p:cNvPr>
          <p:cNvSpPr txBox="1"/>
          <p:nvPr/>
        </p:nvSpPr>
        <p:spPr>
          <a:xfrm>
            <a:off x="7435252" y="3261420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748,61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CC6B9D-391F-4390-831E-C4A753FCB256}"/>
              </a:ext>
            </a:extLst>
          </p:cNvPr>
          <p:cNvSpPr txBox="1"/>
          <p:nvPr/>
        </p:nvSpPr>
        <p:spPr>
          <a:xfrm>
            <a:off x="7437027" y="3639530"/>
            <a:ext cx="1065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5642,36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ECF68B7-9710-4D06-AC28-A166C4FBDC3A}"/>
              </a:ext>
            </a:extLst>
          </p:cNvPr>
          <p:cNvSpPr txBox="1"/>
          <p:nvPr/>
        </p:nvSpPr>
        <p:spPr>
          <a:xfrm>
            <a:off x="7412477" y="3970480"/>
            <a:ext cx="1075857" cy="368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12840,28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06A7B87-21BD-4956-99FB-FE2386CBBACE}"/>
                  </a:ext>
                </a:extLst>
              </p:cNvPr>
              <p:cNvSpPr txBox="1"/>
              <p:nvPr/>
            </p:nvSpPr>
            <p:spPr>
              <a:xfrm>
                <a:off x="9513652" y="2840475"/>
                <a:ext cx="2062263" cy="1163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34512,5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89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=8,31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06A7B87-21BD-4956-99FB-FE2386CBB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3652" y="2840475"/>
                <a:ext cx="2062263" cy="116301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651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26D6D-4383-4F19-ABF3-A1F05BE3A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CF6D9DE-E209-4F07-BC27-B8736EC97FD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en-US" dirty="0"/>
                  <a:t>Jika </a:t>
                </a:r>
                <a:r>
                  <a:rPr lang="en-US" dirty="0" err="1"/>
                  <a:t>nilai</a:t>
                </a:r>
                <a:r>
                  <a:rPr lang="en-US" dirty="0"/>
                  <a:t> rata-rata </a:t>
                </a:r>
                <a:r>
                  <a:rPr lang="en-US" dirty="0" err="1"/>
                  <a:t>hitung</a:t>
                </a:r>
                <a:r>
                  <a:rPr lang="en-US" dirty="0"/>
                  <a:t> </a:t>
                </a:r>
                <a:r>
                  <a:rPr lang="en-US" dirty="0" err="1"/>
                  <a:t>tidak</a:t>
                </a:r>
                <a:r>
                  <a:rPr lang="en-US" dirty="0"/>
                  <a:t> “</a:t>
                </a:r>
                <a:r>
                  <a:rPr lang="en-US" dirty="0" err="1"/>
                  <a:t>cantik</a:t>
                </a:r>
                <a:r>
                  <a:rPr lang="en-US" dirty="0"/>
                  <a:t>” </a:t>
                </a:r>
                <a:r>
                  <a:rPr lang="en-US" dirty="0" err="1"/>
                  <a:t>seperti</a:t>
                </a:r>
                <a:r>
                  <a:rPr lang="en-US" dirty="0"/>
                  <a:t> pada </a:t>
                </a:r>
                <a:r>
                  <a:rPr lang="en-US" dirty="0" err="1"/>
                  <a:t>contoh</a:t>
                </a:r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perhitungannya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</m:e>
                              <m:sub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agak</a:t>
                </a:r>
                <a:r>
                  <a:rPr lang="en-US" dirty="0"/>
                  <a:t> </a:t>
                </a:r>
                <a:r>
                  <a:rPr lang="en-US" dirty="0" err="1"/>
                  <a:t>sulit</a:t>
                </a:r>
                <a:r>
                  <a:rPr lang="en-US" dirty="0"/>
                  <a:t>, </a:t>
                </a:r>
                <a:r>
                  <a:rPr lang="en-US" dirty="0" err="1"/>
                  <a:t>karena</a:t>
                </a:r>
                <a:r>
                  <a:rPr lang="en-US" dirty="0"/>
                  <a:t> </a:t>
                </a:r>
                <a:r>
                  <a:rPr lang="en-US" dirty="0" err="1"/>
                  <a:t>kita</a:t>
                </a:r>
                <a:r>
                  <a:rPr lang="en-US" dirty="0"/>
                  <a:t> </a:t>
                </a:r>
                <a:r>
                  <a:rPr lang="en-US" dirty="0" err="1"/>
                  <a:t>diharuskan</a:t>
                </a:r>
                <a:r>
                  <a:rPr lang="en-US" dirty="0"/>
                  <a:t> </a:t>
                </a:r>
                <a:r>
                  <a:rPr lang="en-US" dirty="0" err="1"/>
                  <a:t>menghitung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menggunakan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rata-rata </a:t>
                </a:r>
                <a:r>
                  <a:rPr lang="en-US" dirty="0" err="1"/>
                  <a:t>hitung</a:t>
                </a:r>
                <a:r>
                  <a:rPr lang="en-US" dirty="0"/>
                  <a:t>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dirty="0" err="1"/>
                  <a:t>bentuk</a:t>
                </a:r>
                <a:r>
                  <a:rPr lang="en-US" dirty="0"/>
                  <a:t> </a:t>
                </a:r>
                <a:r>
                  <a:rPr lang="en-US" dirty="0" err="1"/>
                  <a:t>pecahan</a:t>
                </a:r>
                <a:r>
                  <a:rPr lang="en-US" dirty="0"/>
                  <a:t>, agar </a:t>
                </a:r>
                <a:r>
                  <a:rPr lang="en-US" dirty="0" err="1"/>
                  <a:t>mengurangi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aslinya</a:t>
                </a:r>
                <a:r>
                  <a:rPr lang="en-US" dirty="0"/>
                  <a:t> </a:t>
                </a:r>
                <a:r>
                  <a:rPr lang="en-US" dirty="0" err="1"/>
                  <a:t>bukan</a:t>
                </a:r>
                <a:r>
                  <a:rPr lang="en-US" dirty="0"/>
                  <a:t> </a:t>
                </a:r>
                <a:r>
                  <a:rPr lang="en-US" dirty="0" err="1"/>
                  <a:t>hasil</a:t>
                </a:r>
                <a:r>
                  <a:rPr lang="en-US" dirty="0"/>
                  <a:t> </a:t>
                </a:r>
                <a:r>
                  <a:rPr lang="en-US" dirty="0" err="1"/>
                  <a:t>pembulatan</a:t>
                </a:r>
                <a:r>
                  <a:rPr lang="en-US" dirty="0"/>
                  <a:t>. </a:t>
                </a:r>
                <a:r>
                  <a:rPr lang="en-US" dirty="0" err="1"/>
                  <a:t>Sehingga</a:t>
                </a:r>
                <a:r>
                  <a:rPr lang="en-US" dirty="0"/>
                  <a:t> pada </a:t>
                </a:r>
                <a:r>
                  <a:rPr lang="en-US" dirty="0" err="1"/>
                  <a:t>saat</a:t>
                </a:r>
                <a:r>
                  <a:rPr lang="en-US" dirty="0"/>
                  <a:t> </a:t>
                </a:r>
                <a:r>
                  <a:rPr lang="en-US" dirty="0" err="1"/>
                  <a:t>menghitung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acc>
                              </m:e>
                            </m:d>
                          </m:e>
                          <m:sup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harus</a:t>
                </a:r>
                <a:r>
                  <a:rPr lang="en-US" dirty="0"/>
                  <a:t> </a:t>
                </a:r>
                <a:r>
                  <a:rPr lang="en-US" dirty="0" err="1"/>
                  <a:t>mengulangi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pertama</a:t>
                </a:r>
                <a:r>
                  <a:rPr lang="en-US" dirty="0"/>
                  <a:t> </a:t>
                </a:r>
                <a:r>
                  <a:rPr lang="en-US" dirty="0" err="1"/>
                  <a:t>lagi</a:t>
                </a:r>
                <a:r>
                  <a:rPr lang="en-US" dirty="0"/>
                  <a:t> dan </a:t>
                </a:r>
                <a:r>
                  <a:rPr lang="en-US" dirty="0" err="1"/>
                  <a:t>angkanya</a:t>
                </a:r>
                <a:r>
                  <a:rPr lang="en-US" dirty="0"/>
                  <a:t> </a:t>
                </a:r>
                <a:r>
                  <a:rPr lang="en-US" dirty="0" err="1"/>
                  <a:t>menyulitkan</a:t>
                </a:r>
                <a:r>
                  <a:rPr lang="en-US" dirty="0"/>
                  <a:t> </a:t>
                </a:r>
                <a:r>
                  <a:rPr lang="en-US" dirty="0" err="1"/>
                  <a:t>terlalu</a:t>
                </a:r>
                <a:r>
                  <a:rPr lang="en-US" dirty="0"/>
                  <a:t> </a:t>
                </a:r>
                <a:r>
                  <a:rPr lang="en-US" dirty="0" err="1"/>
                  <a:t>banyak</a:t>
                </a:r>
                <a:r>
                  <a:rPr lang="en-US" dirty="0"/>
                  <a:t> </a:t>
                </a:r>
                <a:r>
                  <a:rPr lang="en-US" dirty="0" err="1"/>
                  <a:t>angka</a:t>
                </a:r>
                <a:r>
                  <a:rPr lang="en-US" dirty="0"/>
                  <a:t> </a:t>
                </a:r>
                <a:r>
                  <a:rPr lang="en-US" dirty="0" err="1"/>
                  <a:t>dibelakang</a:t>
                </a:r>
                <a:r>
                  <a:rPr lang="en-US" dirty="0"/>
                  <a:t> </a:t>
                </a:r>
                <a:r>
                  <a:rPr lang="en-US" dirty="0" err="1"/>
                  <a:t>koma</a:t>
                </a:r>
                <a:endParaRPr lang="en-US" dirty="0"/>
              </a:p>
              <a:p>
                <a:pPr algn="just"/>
                <a:r>
                  <a:rPr lang="en-US" dirty="0"/>
                  <a:t> Cara </a:t>
                </a:r>
                <a:r>
                  <a:rPr lang="en-US" dirty="0" err="1"/>
                  <a:t>ini</a:t>
                </a:r>
                <a:r>
                  <a:rPr lang="en-US" dirty="0"/>
                  <a:t> </a:t>
                </a:r>
                <a:r>
                  <a:rPr lang="en-US" dirty="0" err="1"/>
                  <a:t>mudah</a:t>
                </a:r>
                <a:r>
                  <a:rPr lang="en-US" dirty="0"/>
                  <a:t> </a:t>
                </a:r>
                <a:r>
                  <a:rPr lang="en-US" dirty="0" err="1"/>
                  <a:t>dipakai</a:t>
                </a:r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:r>
                  <a:rPr lang="en-US" dirty="0"/>
                  <a:t> kalian </a:t>
                </a:r>
                <a:r>
                  <a:rPr lang="en-US" dirty="0" err="1"/>
                  <a:t>memiliki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rata-rata </a:t>
                </a:r>
                <a:r>
                  <a:rPr lang="en-US" dirty="0" err="1"/>
                  <a:t>hitung</a:t>
                </a:r>
                <a:r>
                  <a:rPr lang="en-US" dirty="0"/>
                  <a:t> yang “</a:t>
                </a:r>
                <a:r>
                  <a:rPr lang="en-US" dirty="0" err="1"/>
                  <a:t>cantik</a:t>
                </a:r>
                <a:r>
                  <a:rPr lang="en-US" dirty="0"/>
                  <a:t>” dan </a:t>
                </a:r>
                <a:r>
                  <a:rPr lang="en-US" dirty="0" err="1"/>
                  <a:t>angka</a:t>
                </a:r>
                <a:r>
                  <a:rPr lang="en-US" dirty="0"/>
                  <a:t> yang </a:t>
                </a:r>
                <a:r>
                  <a:rPr lang="en-US" dirty="0" err="1"/>
                  <a:t>dihitung</a:t>
                </a:r>
                <a:r>
                  <a:rPr lang="en-US" dirty="0"/>
                  <a:t> </a:t>
                </a:r>
                <a:r>
                  <a:rPr lang="en-US" dirty="0" err="1"/>
                  <a:t>tidak</a:t>
                </a:r>
                <a:r>
                  <a:rPr lang="en-US" dirty="0"/>
                  <a:t> </a:t>
                </a:r>
                <a:r>
                  <a:rPr lang="en-US" dirty="0" err="1"/>
                  <a:t>terlalu</a:t>
                </a:r>
                <a:r>
                  <a:rPr lang="en-US" dirty="0"/>
                  <a:t> </a:t>
                </a:r>
                <a:r>
                  <a:rPr lang="en-US" dirty="0" err="1"/>
                  <a:t>besar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CF6D9DE-E209-4F07-BC27-B8736EC97F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53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43A98-38C9-4730-A036-7B7A464A0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Kegunaan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dispersi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AFA79-9B7B-463D-A56F-19C744B11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penyebaran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data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endParaRPr lang="en-US" dirty="0"/>
          </a:p>
          <a:p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dispersi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2: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dispersi</a:t>
            </a:r>
            <a:r>
              <a:rPr lang="en-US" dirty="0"/>
              <a:t> </a:t>
            </a:r>
            <a:r>
              <a:rPr lang="en-US" dirty="0" err="1"/>
              <a:t>mutlak</a:t>
            </a:r>
            <a:r>
              <a:rPr lang="en-US" dirty="0"/>
              <a:t>: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simpangan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dispersi</a:t>
            </a:r>
            <a:r>
              <a:rPr lang="en-US" dirty="0"/>
              <a:t> relative: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2 data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14B1FC0-4DA6-488E-AB85-51A86B3BAA5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Data </a:t>
                </a:r>
                <a:r>
                  <a:rPr lang="en-US" dirty="0" err="1"/>
                  <a:t>Kelompok</a:t>
                </a:r>
                <a:r>
                  <a:rPr lang="en-US" dirty="0"/>
                  <a:t> </a:t>
                </a:r>
                <a:r>
                  <a:rPr lang="en-US" b="1" dirty="0"/>
                  <a:t>(</a:t>
                </a:r>
                <a:r>
                  <a:rPr lang="en-US" b="1" dirty="0" err="1"/>
                  <a:t>cara</a:t>
                </a:r>
                <a:r>
                  <a:rPr lang="en-US" b="1" dirty="0"/>
                  <a:t> 2)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14B1FC0-4DA6-488E-AB85-51A86B3BAA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8546E0-26E3-41A5-A4E0-E53BE3C827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Formula </a:t>
                </a:r>
                <a:r>
                  <a:rPr lang="en-US" dirty="0" err="1"/>
                  <a:t>varians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data </a:t>
                </a:r>
                <a:r>
                  <a:rPr lang="en-US" dirty="0" err="1"/>
                  <a:t>kelompok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Dimana: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tengah</a:t>
                </a:r>
                <a:r>
                  <a:rPr lang="en-US" dirty="0"/>
                  <a:t> </a:t>
                </a:r>
                <a:r>
                  <a:rPr lang="en-US" dirty="0" err="1"/>
                  <a:t>kelas</a:t>
                </a:r>
                <a:r>
                  <a:rPr lang="en-US" dirty="0"/>
                  <a:t> </a:t>
                </a:r>
                <a:r>
                  <a:rPr lang="en-US" dirty="0" err="1"/>
                  <a:t>ke-i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frekuensi</a:t>
                </a:r>
                <a:r>
                  <a:rPr lang="en-US" dirty="0"/>
                  <a:t> </a:t>
                </a:r>
                <a:r>
                  <a:rPr lang="en-US" dirty="0" err="1"/>
                  <a:t>kelas</a:t>
                </a:r>
                <a:r>
                  <a:rPr lang="en-US" dirty="0"/>
                  <a:t> </a:t>
                </a:r>
                <a:r>
                  <a:rPr lang="en-US" dirty="0" err="1"/>
                  <a:t>ke-i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rata-rata </a:t>
                </a:r>
                <a:r>
                  <a:rPr lang="en-US" dirty="0" err="1"/>
                  <a:t>hitung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8546E0-26E3-41A5-A4E0-E53BE3C827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555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3E0B55-A94F-4A8D-84D6-CD95E9A943C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Contoh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data </a:t>
                </a:r>
                <a:r>
                  <a:rPr lang="en-US" dirty="0" err="1"/>
                  <a:t>kelompok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3E0B55-A94F-4A8D-84D6-CD95E9A943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97425-2ABB-4884-8FDF-F7D71A883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varians</a:t>
            </a:r>
            <a:r>
              <a:rPr lang="en-US" dirty="0"/>
              <a:t> data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7E39D4-9F74-4CA7-893A-A25B55F3DF68}"/>
              </a:ext>
            </a:extLst>
          </p:cNvPr>
          <p:cNvGraphicFramePr>
            <a:graphicFrameLocks noGrp="1"/>
          </p:cNvGraphicFramePr>
          <p:nvPr/>
        </p:nvGraphicFramePr>
        <p:xfrm>
          <a:off x="1239986" y="2407514"/>
          <a:ext cx="2403764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503205597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val="3741303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Frekuensi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743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 – 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863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 – 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3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45 – 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482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60 – 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379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75 - 89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872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266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95168EA-750C-4B17-9CD9-D7088F6EEBE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Jawaban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data </a:t>
                </a:r>
                <a:r>
                  <a:rPr lang="en-US" dirty="0" err="1"/>
                  <a:t>kelompok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95168EA-750C-4B17-9CD9-D7088F6EEB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10B3B8-3A21-4C59-B3E8-2802A4F1B84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2403764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428000539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val="39044472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Frekuensi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279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 – 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278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 – 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477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45 – 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260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60 – 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914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75 - 89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500105"/>
                  </a:ext>
                </a:extLst>
              </a:tr>
            </a:tbl>
          </a:graphicData>
        </a:graphic>
      </p:graphicFrame>
      <p:sp>
        <p:nvSpPr>
          <p:cNvPr id="5" name="Arrow: Right 4">
            <a:extLst>
              <a:ext uri="{FF2B5EF4-FFF2-40B4-BE49-F238E27FC236}">
                <a16:creationId xmlns:a16="http://schemas.microsoft.com/office/drawing/2014/main" id="{4A30653C-23AD-4C26-AF35-6E3830B992EA}"/>
              </a:ext>
            </a:extLst>
          </p:cNvPr>
          <p:cNvSpPr/>
          <p:nvPr/>
        </p:nvSpPr>
        <p:spPr>
          <a:xfrm>
            <a:off x="3344253" y="2660073"/>
            <a:ext cx="346363" cy="7689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53AE8B63-69A1-402E-BDA1-500362B8E0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011799"/>
                  </p:ext>
                </p:extLst>
              </p:nvPr>
            </p:nvGraphicFramePr>
            <p:xfrm>
              <a:off x="3768436" y="1849117"/>
              <a:ext cx="5550661" cy="30151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86184">
                      <a:extLst>
                        <a:ext uri="{9D8B030D-6E8A-4147-A177-3AD203B41FA5}">
                          <a16:colId xmlns:a16="http://schemas.microsoft.com/office/drawing/2014/main" val="2428000539"/>
                        </a:ext>
                      </a:extLst>
                    </a:gridCol>
                    <a:gridCol w="590146">
                      <a:extLst>
                        <a:ext uri="{9D8B030D-6E8A-4147-A177-3AD203B41FA5}">
                          <a16:colId xmlns:a16="http://schemas.microsoft.com/office/drawing/2014/main" val="1914323000"/>
                        </a:ext>
                      </a:extLst>
                    </a:gridCol>
                    <a:gridCol w="680936">
                      <a:extLst>
                        <a:ext uri="{9D8B030D-6E8A-4147-A177-3AD203B41FA5}">
                          <a16:colId xmlns:a16="http://schemas.microsoft.com/office/drawing/2014/main" val="924327824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368743254"/>
                        </a:ext>
                      </a:extLst>
                    </a:gridCol>
                    <a:gridCol w="890891">
                      <a:extLst>
                        <a:ext uri="{9D8B030D-6E8A-4147-A177-3AD203B41FA5}">
                          <a16:colId xmlns:a16="http://schemas.microsoft.com/office/drawing/2014/main" val="1727330404"/>
                        </a:ext>
                      </a:extLst>
                    </a:gridCol>
                    <a:gridCol w="1288104">
                      <a:extLst>
                        <a:ext uri="{9D8B030D-6E8A-4147-A177-3AD203B41FA5}">
                          <a16:colId xmlns:a16="http://schemas.microsoft.com/office/drawing/2014/main" val="561508062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Kelas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𝑿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𝑿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72793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15 – 29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027818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30 – 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964775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45 – 59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02603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60 – 74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19140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75 - 89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82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045001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en-US" sz="11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/>
                                </m:nary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7923689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53AE8B63-69A1-402E-BDA1-500362B8E0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011799"/>
                  </p:ext>
                </p:extLst>
              </p:nvPr>
            </p:nvGraphicFramePr>
            <p:xfrm>
              <a:off x="3768436" y="1849117"/>
              <a:ext cx="5550661" cy="30151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86184">
                      <a:extLst>
                        <a:ext uri="{9D8B030D-6E8A-4147-A177-3AD203B41FA5}">
                          <a16:colId xmlns:a16="http://schemas.microsoft.com/office/drawing/2014/main" val="2428000539"/>
                        </a:ext>
                      </a:extLst>
                    </a:gridCol>
                    <a:gridCol w="590146">
                      <a:extLst>
                        <a:ext uri="{9D8B030D-6E8A-4147-A177-3AD203B41FA5}">
                          <a16:colId xmlns:a16="http://schemas.microsoft.com/office/drawing/2014/main" val="1914323000"/>
                        </a:ext>
                      </a:extLst>
                    </a:gridCol>
                    <a:gridCol w="680936">
                      <a:extLst>
                        <a:ext uri="{9D8B030D-6E8A-4147-A177-3AD203B41FA5}">
                          <a16:colId xmlns:a16="http://schemas.microsoft.com/office/drawing/2014/main" val="924327824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368743254"/>
                        </a:ext>
                      </a:extLst>
                    </a:gridCol>
                    <a:gridCol w="890891">
                      <a:extLst>
                        <a:ext uri="{9D8B030D-6E8A-4147-A177-3AD203B41FA5}">
                          <a16:colId xmlns:a16="http://schemas.microsoft.com/office/drawing/2014/main" val="1727330404"/>
                        </a:ext>
                      </a:extLst>
                    </a:gridCol>
                    <a:gridCol w="1288104">
                      <a:extLst>
                        <a:ext uri="{9D8B030D-6E8A-4147-A177-3AD203B41FA5}">
                          <a16:colId xmlns:a16="http://schemas.microsoft.com/office/drawing/2014/main" val="561508062"/>
                        </a:ext>
                      </a:extLst>
                    </a:gridCol>
                  </a:tblGrid>
                  <a:tr h="66351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Kelas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2062" t="-4587" r="-642268" b="-4752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63964" t="-4587" r="-461261" b="-4752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69333" t="-4587" r="-241333" b="-4752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6871" t="-4587" r="-146259" b="-4752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32227" t="-4587" r="-1896" b="-4752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72793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15 – 29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027818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30 – 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964775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45 – 59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02603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60 – 74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19140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75 - 89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82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04500105"/>
                      </a:ext>
                    </a:extLst>
                  </a:tr>
                  <a:tr h="49739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13" t="-509756" r="-369231" b="-1609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7923689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35D57EA1-D980-4CEE-8C0F-C4D6DBFB9EB5}"/>
              </a:ext>
            </a:extLst>
          </p:cNvPr>
          <p:cNvSpPr txBox="1"/>
          <p:nvPr/>
        </p:nvSpPr>
        <p:spPr>
          <a:xfrm>
            <a:off x="6381344" y="2523888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484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DA85044-F2F7-456F-8753-62E861098729}"/>
              </a:ext>
            </a:extLst>
          </p:cNvPr>
          <p:cNvSpPr txBox="1"/>
          <p:nvPr/>
        </p:nvSpPr>
        <p:spPr>
          <a:xfrm>
            <a:off x="6378101" y="2909753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1369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3AE1886-293E-483D-8094-8D57B4F38240}"/>
              </a:ext>
            </a:extLst>
          </p:cNvPr>
          <p:cNvSpPr txBox="1"/>
          <p:nvPr/>
        </p:nvSpPr>
        <p:spPr>
          <a:xfrm>
            <a:off x="6394314" y="3256701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2704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9D5E0EF-688B-46A9-BC90-54F09A3E56A7}"/>
              </a:ext>
            </a:extLst>
          </p:cNvPr>
          <p:cNvSpPr txBox="1"/>
          <p:nvPr/>
        </p:nvSpPr>
        <p:spPr>
          <a:xfrm>
            <a:off x="6391070" y="3603657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4489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B017D86-7FE4-4115-83EC-52779153CCA2}"/>
              </a:ext>
            </a:extLst>
          </p:cNvPr>
          <p:cNvSpPr txBox="1"/>
          <p:nvPr/>
        </p:nvSpPr>
        <p:spPr>
          <a:xfrm>
            <a:off x="6407286" y="4008975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6724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97AFFE5-E3FA-4F7D-B66A-6485DE0104C4}"/>
              </a:ext>
            </a:extLst>
          </p:cNvPr>
          <p:cNvSpPr txBox="1"/>
          <p:nvPr/>
        </p:nvSpPr>
        <p:spPr>
          <a:xfrm>
            <a:off x="7234132" y="2540103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6F25ED4-1D30-4E99-A858-2EBF36123C07}"/>
              </a:ext>
            </a:extLst>
          </p:cNvPr>
          <p:cNvSpPr txBox="1"/>
          <p:nvPr/>
        </p:nvSpPr>
        <p:spPr>
          <a:xfrm>
            <a:off x="7230889" y="2925968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814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556307B-ECC1-46F4-BA33-68B8B4EB6A44}"/>
              </a:ext>
            </a:extLst>
          </p:cNvPr>
          <p:cNvSpPr txBox="1"/>
          <p:nvPr/>
        </p:nvSpPr>
        <p:spPr>
          <a:xfrm>
            <a:off x="7247102" y="3272916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1144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E86580E-39DD-4C0B-9E5F-6457A697F165}"/>
              </a:ext>
            </a:extLst>
          </p:cNvPr>
          <p:cNvSpPr txBox="1"/>
          <p:nvPr/>
        </p:nvSpPr>
        <p:spPr>
          <a:xfrm>
            <a:off x="7243858" y="3619872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871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33F2CF5-0A18-48E8-A204-F09CED0F24FC}"/>
              </a:ext>
            </a:extLst>
          </p:cNvPr>
          <p:cNvSpPr txBox="1"/>
          <p:nvPr/>
        </p:nvSpPr>
        <p:spPr>
          <a:xfrm>
            <a:off x="7260074" y="4025190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820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70FCEDB-5849-4007-B28C-263B7F6B9595}"/>
              </a:ext>
            </a:extLst>
          </p:cNvPr>
          <p:cNvSpPr txBox="1"/>
          <p:nvPr/>
        </p:nvSpPr>
        <p:spPr>
          <a:xfrm>
            <a:off x="7208190" y="4394522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4155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2670846-00D7-4548-8A33-FB7101A53E5D}"/>
              </a:ext>
            </a:extLst>
          </p:cNvPr>
          <p:cNvSpPr txBox="1"/>
          <p:nvPr/>
        </p:nvSpPr>
        <p:spPr>
          <a:xfrm>
            <a:off x="8320386" y="2517408"/>
            <a:ext cx="849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11132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697E44D-2C44-4AB7-B798-9F6F659A6DA2}"/>
              </a:ext>
            </a:extLst>
          </p:cNvPr>
          <p:cNvSpPr txBox="1"/>
          <p:nvPr/>
        </p:nvSpPr>
        <p:spPr>
          <a:xfrm>
            <a:off x="8317143" y="2903273"/>
            <a:ext cx="849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30118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3E77463-31FB-45F7-BC3D-4088C31069AE}"/>
              </a:ext>
            </a:extLst>
          </p:cNvPr>
          <p:cNvSpPr txBox="1"/>
          <p:nvPr/>
        </p:nvSpPr>
        <p:spPr>
          <a:xfrm>
            <a:off x="8333356" y="3250221"/>
            <a:ext cx="911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59488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3B1F5BA-81BF-4380-848B-92F432BF4E11}"/>
              </a:ext>
            </a:extLst>
          </p:cNvPr>
          <p:cNvSpPr txBox="1"/>
          <p:nvPr/>
        </p:nvSpPr>
        <p:spPr>
          <a:xfrm>
            <a:off x="8330112" y="3597177"/>
            <a:ext cx="836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58357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4069DA6-4DC3-426D-A645-B623AF92151A}"/>
              </a:ext>
            </a:extLst>
          </p:cNvPr>
          <p:cNvSpPr txBox="1"/>
          <p:nvPr/>
        </p:nvSpPr>
        <p:spPr>
          <a:xfrm>
            <a:off x="8346328" y="4002495"/>
            <a:ext cx="89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67240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2D66D0B-2AE1-4430-8AD6-C3792C595D19}"/>
              </a:ext>
            </a:extLst>
          </p:cNvPr>
          <p:cNvSpPr txBox="1"/>
          <p:nvPr/>
        </p:nvSpPr>
        <p:spPr>
          <a:xfrm>
            <a:off x="8294444" y="4371827"/>
            <a:ext cx="911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226335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2FA2AF0-0E24-4D67-986B-17DA2EB06BF7}"/>
                  </a:ext>
                </a:extLst>
              </p:cNvPr>
              <p:cNvSpPr txBox="1"/>
              <p:nvPr/>
            </p:nvSpPr>
            <p:spPr>
              <a:xfrm>
                <a:off x="3749567" y="5106221"/>
                <a:ext cx="7262140" cy="8339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nary>
                                      <m:naryPr>
                                        <m:chr m:val="∑"/>
                                        <m:subHide m:val="on"/>
                                        <m:supHide m:val="on"/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sSub>
                                          <m:sSubPr>
                                            <m:ctrlP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sSub>
                                          <m:sSubPr>
                                            <m:ctrlP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𝑋</m:t>
                                            </m:r>
                                          </m:e>
                                          <m:sub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nary>
                                  </m:e>
                                </m:d>
                              </m:e>
                              <m: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den>
                    </m:f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90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∙226335</m:t>
                            </m:r>
                          </m:e>
                        </m:d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4155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90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∙89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8,31</a:t>
                </a: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2FA2AF0-0E24-4D67-986B-17DA2EB06B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567" y="5106221"/>
                <a:ext cx="7262140" cy="833946"/>
              </a:xfrm>
              <a:prstGeom prst="rect">
                <a:avLst/>
              </a:prstGeom>
              <a:blipFill>
                <a:blip r:embed="rId4"/>
                <a:stretch>
                  <a:fillRect r="-924" b="-51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914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26D6D-4383-4F19-ABF3-A1F05BE3A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Kekurangan</a:t>
            </a:r>
            <a:r>
              <a:rPr lang="en-US" dirty="0"/>
              <a:t> dan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6D9DE-E209-4F07-BC27-B8736EC97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 </a:t>
            </a:r>
            <a:r>
              <a:rPr lang="en-US" b="1" dirty="0" err="1"/>
              <a:t>Kelebihan</a:t>
            </a:r>
            <a:r>
              <a:rPr lang="en-US" b="1" dirty="0"/>
              <a:t>: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rata-rata </a:t>
            </a:r>
            <a:r>
              <a:rPr lang="en-US" dirty="0" err="1"/>
              <a:t>hitunga</a:t>
            </a:r>
            <a:endParaRPr lang="en-US" dirty="0"/>
          </a:p>
          <a:p>
            <a:pPr algn="just"/>
            <a:r>
              <a:rPr lang="en-US" b="1" dirty="0" err="1"/>
              <a:t>Kekurangan</a:t>
            </a:r>
            <a:r>
              <a:rPr lang="en-US" b="1" dirty="0"/>
              <a:t>: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angka-angka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i="1" dirty="0"/>
              <a:t>human error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tinggi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3557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14B1FC0-4DA6-488E-AB85-51A86B3BAA5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Data </a:t>
                </a:r>
                <a:r>
                  <a:rPr lang="en-US" dirty="0" err="1"/>
                  <a:t>Kelompok</a:t>
                </a:r>
                <a:r>
                  <a:rPr lang="en-US" dirty="0"/>
                  <a:t> </a:t>
                </a:r>
                <a:r>
                  <a:rPr lang="en-US" b="1" dirty="0"/>
                  <a:t>(</a:t>
                </a:r>
                <a:r>
                  <a:rPr lang="en-US" b="1" dirty="0" err="1"/>
                  <a:t>cara</a:t>
                </a:r>
                <a:r>
                  <a:rPr lang="en-US" b="1" dirty="0"/>
                  <a:t> 3)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14B1FC0-4DA6-488E-AB85-51A86B3BAA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8546E0-26E3-41A5-A4E0-E53BE3C827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Formula </a:t>
                </a:r>
                <a:r>
                  <a:rPr lang="en-US" dirty="0" err="1"/>
                  <a:t>varians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data </a:t>
                </a:r>
                <a:r>
                  <a:rPr lang="en-US" dirty="0" err="1"/>
                  <a:t>kelompok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nary>
                                            <m:naryPr>
                                              <m:chr m:val="∑"/>
                                              <m:subHide m:val="on"/>
                                              <m:supHide m:val="on"/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/>
                                            <m:sup/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𝑓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  <m:sSub>
                                                <m:sSub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𝑐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</m:e>
                                          </m:nary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Dimana: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kode </a:t>
                </a:r>
                <a:r>
                  <a:rPr lang="en-US" dirty="0" err="1"/>
                  <a:t>kelas</a:t>
                </a:r>
                <a:r>
                  <a:rPr lang="en-US" dirty="0"/>
                  <a:t> </a:t>
                </a:r>
                <a:r>
                  <a:rPr lang="en-US" dirty="0" err="1"/>
                  <a:t>ke-i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frekuensi</a:t>
                </a:r>
                <a:r>
                  <a:rPr lang="en-US" dirty="0"/>
                  <a:t> </a:t>
                </a:r>
                <a:r>
                  <a:rPr lang="en-US" dirty="0" err="1"/>
                  <a:t>kelas</a:t>
                </a:r>
                <a:r>
                  <a:rPr lang="en-US" dirty="0"/>
                  <a:t> </a:t>
                </a:r>
                <a:r>
                  <a:rPr lang="en-US" dirty="0" err="1"/>
                  <a:t>ke-i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p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Panjang </a:t>
                </a:r>
                <a:r>
                  <a:rPr lang="en-US" dirty="0" err="1"/>
                  <a:t>kelas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8546E0-26E3-41A5-A4E0-E53BE3C827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918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3E0B55-A94F-4A8D-84D6-CD95E9A943C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Contoh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data </a:t>
                </a:r>
                <a:r>
                  <a:rPr lang="en-US" dirty="0" err="1"/>
                  <a:t>kelompok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3E0B55-A94F-4A8D-84D6-CD95E9A943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97425-2ABB-4884-8FDF-F7D71A883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varians</a:t>
            </a:r>
            <a:r>
              <a:rPr lang="en-US" dirty="0"/>
              <a:t> data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7E39D4-9F74-4CA7-893A-A25B55F3DF68}"/>
              </a:ext>
            </a:extLst>
          </p:cNvPr>
          <p:cNvGraphicFramePr>
            <a:graphicFrameLocks noGrp="1"/>
          </p:cNvGraphicFramePr>
          <p:nvPr/>
        </p:nvGraphicFramePr>
        <p:xfrm>
          <a:off x="1239986" y="2407514"/>
          <a:ext cx="2403764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503205597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val="3741303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Frekuensi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743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 – 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863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 – 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3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45 – 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482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60 – 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379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75 - 89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872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1901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95168EA-750C-4B17-9CD9-D7088F6EEBE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152927"/>
                <a:ext cx="10515600" cy="1325563"/>
              </a:xfrm>
            </p:spPr>
            <p:txBody>
              <a:bodyPr/>
              <a:lstStyle/>
              <a:p>
                <a:r>
                  <a:rPr lang="en-US" dirty="0"/>
                  <a:t>Jawaban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data </a:t>
                </a:r>
                <a:r>
                  <a:rPr lang="en-US" dirty="0" err="1"/>
                  <a:t>kelompok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95168EA-750C-4B17-9CD9-D7088F6EEB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152927"/>
                <a:ext cx="10515600" cy="1325563"/>
              </a:xfrm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10B3B8-3A21-4C59-B3E8-2802A4F1B84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2403764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428000539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val="39044472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Frekuensi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279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 – 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278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 – 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477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45 – 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260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60 – 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914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75 - 89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500105"/>
                  </a:ext>
                </a:extLst>
              </a:tr>
            </a:tbl>
          </a:graphicData>
        </a:graphic>
      </p:graphicFrame>
      <p:sp>
        <p:nvSpPr>
          <p:cNvPr id="5" name="Arrow: Right 4">
            <a:extLst>
              <a:ext uri="{FF2B5EF4-FFF2-40B4-BE49-F238E27FC236}">
                <a16:creationId xmlns:a16="http://schemas.microsoft.com/office/drawing/2014/main" id="{4A30653C-23AD-4C26-AF35-6E3830B992EA}"/>
              </a:ext>
            </a:extLst>
          </p:cNvPr>
          <p:cNvSpPr/>
          <p:nvPr/>
        </p:nvSpPr>
        <p:spPr>
          <a:xfrm>
            <a:off x="3344253" y="2660073"/>
            <a:ext cx="346363" cy="7689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53AE8B63-69A1-402E-BDA1-500362B8E0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98364205"/>
                  </p:ext>
                </p:extLst>
              </p:nvPr>
            </p:nvGraphicFramePr>
            <p:xfrm>
              <a:off x="3768436" y="1849117"/>
              <a:ext cx="5550661" cy="299783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86184">
                      <a:extLst>
                        <a:ext uri="{9D8B030D-6E8A-4147-A177-3AD203B41FA5}">
                          <a16:colId xmlns:a16="http://schemas.microsoft.com/office/drawing/2014/main" val="2428000539"/>
                        </a:ext>
                      </a:extLst>
                    </a:gridCol>
                    <a:gridCol w="590146">
                      <a:extLst>
                        <a:ext uri="{9D8B030D-6E8A-4147-A177-3AD203B41FA5}">
                          <a16:colId xmlns:a16="http://schemas.microsoft.com/office/drawing/2014/main" val="1914323000"/>
                        </a:ext>
                      </a:extLst>
                    </a:gridCol>
                    <a:gridCol w="680936">
                      <a:extLst>
                        <a:ext uri="{9D8B030D-6E8A-4147-A177-3AD203B41FA5}">
                          <a16:colId xmlns:a16="http://schemas.microsoft.com/office/drawing/2014/main" val="924327824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368743254"/>
                        </a:ext>
                      </a:extLst>
                    </a:gridCol>
                    <a:gridCol w="890891">
                      <a:extLst>
                        <a:ext uri="{9D8B030D-6E8A-4147-A177-3AD203B41FA5}">
                          <a16:colId xmlns:a16="http://schemas.microsoft.com/office/drawing/2014/main" val="1727330404"/>
                        </a:ext>
                      </a:extLst>
                    </a:gridCol>
                    <a:gridCol w="1288104">
                      <a:extLst>
                        <a:ext uri="{9D8B030D-6E8A-4147-A177-3AD203B41FA5}">
                          <a16:colId xmlns:a16="http://schemas.microsoft.com/office/drawing/2014/main" val="561508062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Kelas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𝒄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𝒄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𝒄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𝒄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72793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15 – 29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027818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30 – 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964775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45 – 59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02603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60 – 74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19140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75 - 89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045001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en-US" sz="11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/>
                                </m:nary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7923689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53AE8B63-69A1-402E-BDA1-500362B8E0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98364205"/>
                  </p:ext>
                </p:extLst>
              </p:nvPr>
            </p:nvGraphicFramePr>
            <p:xfrm>
              <a:off x="3768436" y="1849117"/>
              <a:ext cx="5550661" cy="299783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86184">
                      <a:extLst>
                        <a:ext uri="{9D8B030D-6E8A-4147-A177-3AD203B41FA5}">
                          <a16:colId xmlns:a16="http://schemas.microsoft.com/office/drawing/2014/main" val="2428000539"/>
                        </a:ext>
                      </a:extLst>
                    </a:gridCol>
                    <a:gridCol w="590146">
                      <a:extLst>
                        <a:ext uri="{9D8B030D-6E8A-4147-A177-3AD203B41FA5}">
                          <a16:colId xmlns:a16="http://schemas.microsoft.com/office/drawing/2014/main" val="1914323000"/>
                        </a:ext>
                      </a:extLst>
                    </a:gridCol>
                    <a:gridCol w="680936">
                      <a:extLst>
                        <a:ext uri="{9D8B030D-6E8A-4147-A177-3AD203B41FA5}">
                          <a16:colId xmlns:a16="http://schemas.microsoft.com/office/drawing/2014/main" val="924327824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368743254"/>
                        </a:ext>
                      </a:extLst>
                    </a:gridCol>
                    <a:gridCol w="890891">
                      <a:extLst>
                        <a:ext uri="{9D8B030D-6E8A-4147-A177-3AD203B41FA5}">
                          <a16:colId xmlns:a16="http://schemas.microsoft.com/office/drawing/2014/main" val="1727330404"/>
                        </a:ext>
                      </a:extLst>
                    </a:gridCol>
                    <a:gridCol w="1288104">
                      <a:extLst>
                        <a:ext uri="{9D8B030D-6E8A-4147-A177-3AD203B41FA5}">
                          <a16:colId xmlns:a16="http://schemas.microsoft.com/office/drawing/2014/main" val="561508062"/>
                        </a:ext>
                      </a:extLst>
                    </a:gridCol>
                  </a:tblGrid>
                  <a:tr h="64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Kelas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2062" t="-4717" r="-642268" b="-4896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63964" t="-4717" r="-461261" b="-4896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69333" t="-4717" r="-241333" b="-4896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6871" t="-4717" r="-146259" b="-4896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32227" t="-4717" r="-1896" b="-4896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72793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15 – 29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027818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30 – 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964775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45 – 59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02603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60 – 74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19140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75 - 89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04500105"/>
                      </a:ext>
                    </a:extLst>
                  </a:tr>
                  <a:tr h="49739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13" t="-507317" r="-369231" b="-1609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7923689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35D57EA1-D980-4CEE-8C0F-C4D6DBFB9EB5}"/>
              </a:ext>
            </a:extLst>
          </p:cNvPr>
          <p:cNvSpPr txBox="1"/>
          <p:nvPr/>
        </p:nvSpPr>
        <p:spPr>
          <a:xfrm>
            <a:off x="6459164" y="2523888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DA85044-F2F7-456F-8753-62E861098729}"/>
              </a:ext>
            </a:extLst>
          </p:cNvPr>
          <p:cNvSpPr txBox="1"/>
          <p:nvPr/>
        </p:nvSpPr>
        <p:spPr>
          <a:xfrm>
            <a:off x="6436466" y="2909753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3AE1886-293E-483D-8094-8D57B4F38240}"/>
              </a:ext>
            </a:extLst>
          </p:cNvPr>
          <p:cNvSpPr txBox="1"/>
          <p:nvPr/>
        </p:nvSpPr>
        <p:spPr>
          <a:xfrm>
            <a:off x="6433224" y="3256701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9D5E0EF-688B-46A9-BC90-54F09A3E56A7}"/>
              </a:ext>
            </a:extLst>
          </p:cNvPr>
          <p:cNvSpPr txBox="1"/>
          <p:nvPr/>
        </p:nvSpPr>
        <p:spPr>
          <a:xfrm>
            <a:off x="6429980" y="3603657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B017D86-7FE4-4115-83EC-52779153CCA2}"/>
              </a:ext>
            </a:extLst>
          </p:cNvPr>
          <p:cNvSpPr txBox="1"/>
          <p:nvPr/>
        </p:nvSpPr>
        <p:spPr>
          <a:xfrm>
            <a:off x="6407286" y="4008975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97AFFE5-E3FA-4F7D-B66A-6485DE0104C4}"/>
              </a:ext>
            </a:extLst>
          </p:cNvPr>
          <p:cNvSpPr txBox="1"/>
          <p:nvPr/>
        </p:nvSpPr>
        <p:spPr>
          <a:xfrm>
            <a:off x="7292497" y="2540103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6F25ED4-1D30-4E99-A858-2EBF36123C07}"/>
              </a:ext>
            </a:extLst>
          </p:cNvPr>
          <p:cNvSpPr txBox="1"/>
          <p:nvPr/>
        </p:nvSpPr>
        <p:spPr>
          <a:xfrm>
            <a:off x="7230889" y="2925968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556307B-ECC1-46F4-BA33-68B8B4EB6A44}"/>
              </a:ext>
            </a:extLst>
          </p:cNvPr>
          <p:cNvSpPr txBox="1"/>
          <p:nvPr/>
        </p:nvSpPr>
        <p:spPr>
          <a:xfrm>
            <a:off x="7247102" y="3272916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E86580E-39DD-4C0B-9E5F-6457A697F165}"/>
              </a:ext>
            </a:extLst>
          </p:cNvPr>
          <p:cNvSpPr txBox="1"/>
          <p:nvPr/>
        </p:nvSpPr>
        <p:spPr>
          <a:xfrm>
            <a:off x="7243858" y="3619872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33F2CF5-0A18-48E8-A204-F09CED0F24FC}"/>
              </a:ext>
            </a:extLst>
          </p:cNvPr>
          <p:cNvSpPr txBox="1"/>
          <p:nvPr/>
        </p:nvSpPr>
        <p:spPr>
          <a:xfrm>
            <a:off x="7260074" y="4025190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70FCEDB-5849-4007-B28C-263B7F6B9595}"/>
              </a:ext>
            </a:extLst>
          </p:cNvPr>
          <p:cNvSpPr txBox="1"/>
          <p:nvPr/>
        </p:nvSpPr>
        <p:spPr>
          <a:xfrm>
            <a:off x="7208190" y="4394522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145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2670846-00D7-4548-8A33-FB7101A53E5D}"/>
              </a:ext>
            </a:extLst>
          </p:cNvPr>
          <p:cNvSpPr txBox="1"/>
          <p:nvPr/>
        </p:nvSpPr>
        <p:spPr>
          <a:xfrm>
            <a:off x="8320386" y="2517408"/>
            <a:ext cx="849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697E44D-2C44-4AB7-B798-9F6F659A6DA2}"/>
              </a:ext>
            </a:extLst>
          </p:cNvPr>
          <p:cNvSpPr txBox="1"/>
          <p:nvPr/>
        </p:nvSpPr>
        <p:spPr>
          <a:xfrm>
            <a:off x="8317143" y="2903273"/>
            <a:ext cx="849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484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3E77463-31FB-45F7-BC3D-4088C31069AE}"/>
              </a:ext>
            </a:extLst>
          </p:cNvPr>
          <p:cNvSpPr txBox="1"/>
          <p:nvPr/>
        </p:nvSpPr>
        <p:spPr>
          <a:xfrm>
            <a:off x="8333356" y="3250221"/>
            <a:ext cx="911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968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3B1F5BA-81BF-4380-848B-92F432BF4E11}"/>
              </a:ext>
            </a:extLst>
          </p:cNvPr>
          <p:cNvSpPr txBox="1"/>
          <p:nvPr/>
        </p:nvSpPr>
        <p:spPr>
          <a:xfrm>
            <a:off x="8330112" y="3597177"/>
            <a:ext cx="836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507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4069DA6-4DC3-426D-A645-B623AF92151A}"/>
              </a:ext>
            </a:extLst>
          </p:cNvPr>
          <p:cNvSpPr txBox="1"/>
          <p:nvPr/>
        </p:nvSpPr>
        <p:spPr>
          <a:xfrm>
            <a:off x="8346328" y="4002495"/>
            <a:ext cx="89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400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2D66D0B-2AE1-4430-8AD6-C3792C595D19}"/>
              </a:ext>
            </a:extLst>
          </p:cNvPr>
          <p:cNvSpPr txBox="1"/>
          <p:nvPr/>
        </p:nvSpPr>
        <p:spPr>
          <a:xfrm>
            <a:off x="8294444" y="4371827"/>
            <a:ext cx="911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2359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2FA2AF0-0E24-4D67-986B-17DA2EB06BF7}"/>
                  </a:ext>
                </a:extLst>
              </p:cNvPr>
              <p:cNvSpPr txBox="1"/>
              <p:nvPr/>
            </p:nvSpPr>
            <p:spPr>
              <a:xfrm>
                <a:off x="2782112" y="5032987"/>
                <a:ext cx="8571688" cy="8587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nary>
                                          <m:naryPr>
                                            <m:chr m:val="∑"/>
                                            <m:subHide m:val="on"/>
                                            <m:supHide m:val="on"/>
                                            <m:ctrlP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naryPr>
                                          <m:sub/>
                                          <m:sup/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28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28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𝑓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8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  <m:sSub>
                                              <m:sSubPr>
                                                <m:ctrlPr>
                                                  <a:rPr lang="en-US" sz="28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28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𝑐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8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</m:e>
                                        </m:nary>
                                      </m:e>
                                    </m:d>
                                  </m:e>
                                  <m:sup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d>
                              <m:d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den>
                        </m:f>
                      </m:e>
                    </m:d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90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∙2359</m:t>
                                </m:r>
                              </m:e>
                            </m:d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145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90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∙89</m:t>
                            </m:r>
                          </m:den>
                        </m:f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8,31</a:t>
                </a: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2FA2AF0-0E24-4D67-986B-17DA2EB06B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112" y="5032987"/>
                <a:ext cx="8571688" cy="858761"/>
              </a:xfrm>
              <a:prstGeom prst="rect">
                <a:avLst/>
              </a:prstGeom>
              <a:blipFill>
                <a:blip r:embed="rId4"/>
                <a:stretch>
                  <a:fillRect b="-2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7625715C-36C8-4A8E-9FC8-93076C14FFE7}"/>
              </a:ext>
            </a:extLst>
          </p:cNvPr>
          <p:cNvSpPr txBox="1"/>
          <p:nvPr/>
        </p:nvSpPr>
        <p:spPr>
          <a:xfrm>
            <a:off x="5716621" y="2501193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7D9FE41-914C-4BF6-8D84-45EE4D3BDC90}"/>
              </a:ext>
            </a:extLst>
          </p:cNvPr>
          <p:cNvSpPr txBox="1"/>
          <p:nvPr/>
        </p:nvSpPr>
        <p:spPr>
          <a:xfrm>
            <a:off x="5674468" y="2887058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C30DAEB-7998-4EDD-8FE6-D1D04F5CFF51}"/>
              </a:ext>
            </a:extLst>
          </p:cNvPr>
          <p:cNvSpPr txBox="1"/>
          <p:nvPr/>
        </p:nvSpPr>
        <p:spPr>
          <a:xfrm>
            <a:off x="5651771" y="3234006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749E38B-E5DD-4905-807D-C34297E121A4}"/>
              </a:ext>
            </a:extLst>
          </p:cNvPr>
          <p:cNvSpPr txBox="1"/>
          <p:nvPr/>
        </p:nvSpPr>
        <p:spPr>
          <a:xfrm>
            <a:off x="5648527" y="3580962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F917D5D-3691-4579-985A-F8AA4C0D4745}"/>
              </a:ext>
            </a:extLst>
          </p:cNvPr>
          <p:cNvSpPr txBox="1"/>
          <p:nvPr/>
        </p:nvSpPr>
        <p:spPr>
          <a:xfrm>
            <a:off x="5664743" y="3986280"/>
            <a:ext cx="71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+4</a:t>
            </a:r>
          </a:p>
        </p:txBody>
      </p:sp>
    </p:spTree>
    <p:extLst>
      <p:ext uri="{BB962C8B-B14F-4D97-AF65-F5344CB8AC3E}">
        <p14:creationId xmlns:p14="http://schemas.microsoft.com/office/powerpoint/2010/main" val="8595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6" grpId="0"/>
      <p:bldP spid="24" grpId="0"/>
      <p:bldP spid="25" grpId="0"/>
      <p:bldP spid="43" grpId="0"/>
      <p:bldP spid="44" grpId="0"/>
      <p:bldP spid="4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26D6D-4383-4F19-ABF3-A1F05BE3A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Kekurangan</a:t>
            </a:r>
            <a:r>
              <a:rPr lang="en-US" dirty="0"/>
              <a:t> dan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6D9DE-E209-4F07-BC27-B8736EC97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 </a:t>
            </a:r>
            <a:r>
              <a:rPr lang="en-US" b="1" dirty="0" err="1"/>
              <a:t>Kelebihan</a:t>
            </a:r>
            <a:r>
              <a:rPr lang="en-US" b="1" dirty="0"/>
              <a:t>: </a:t>
            </a:r>
            <a:r>
              <a:rPr lang="en-US" dirty="0" err="1"/>
              <a:t>angka-angka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i="1" dirty="0"/>
              <a:t>human error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endParaRPr lang="en-US" dirty="0"/>
          </a:p>
          <a:p>
            <a:pPr algn="just"/>
            <a:r>
              <a:rPr lang="en-US" b="1" dirty="0" err="1"/>
              <a:t>Kekurangan</a:t>
            </a:r>
            <a:r>
              <a:rPr lang="en-US" b="1" dirty="0"/>
              <a:t>: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Panjang </a:t>
            </a:r>
            <a:r>
              <a:rPr lang="en-US" dirty="0" err="1"/>
              <a:t>kelas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daftar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frekuensi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216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793F73C-D5FB-4C9E-A095-3DCC4212C71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Standar </a:t>
                </a:r>
                <a:r>
                  <a:rPr lang="en-US" dirty="0" err="1"/>
                  <a:t>deviasi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793F73C-D5FB-4C9E-A095-3DCC4212C7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1CE6ED-68B1-42F2-B98A-2FADC2CCDED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Standar </a:t>
                </a:r>
                <a:r>
                  <a:rPr lang="en-US" dirty="0" err="1"/>
                  <a:t>deviasi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akar</a:t>
                </a:r>
                <a:r>
                  <a:rPr lang="en-US" dirty="0"/>
                  <a:t> </a:t>
                </a:r>
                <a:r>
                  <a:rPr lang="en-US" dirty="0" err="1"/>
                  <a:t>kuadrat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varians</a:t>
                </a:r>
                <a:endParaRPr lang="en-US" dirty="0"/>
              </a:p>
              <a:p>
                <a:r>
                  <a:rPr lang="en-US" dirty="0"/>
                  <a:t>Formula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standar</a:t>
                </a:r>
                <a:r>
                  <a:rPr lang="en-US" dirty="0"/>
                  <a:t> </a:t>
                </a:r>
                <a:r>
                  <a:rPr lang="en-US" dirty="0" err="1"/>
                  <a:t>deviasi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Dimana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varians</a:t>
                </a:r>
              </a:p>
              <a:p>
                <a:pPr marL="0" indent="0">
                  <a:buNone/>
                </a:pPr>
                <a:r>
                  <a:rPr lang="en-US" b="1" dirty="0" err="1"/>
                  <a:t>Catatan</a:t>
                </a:r>
                <a:r>
                  <a:rPr lang="en-US" b="1" dirty="0"/>
                  <a:t>: formula </a:t>
                </a:r>
                <a:r>
                  <a:rPr lang="en-US" b="1" dirty="0" err="1"/>
                  <a:t>ini</a:t>
                </a:r>
                <a:r>
                  <a:rPr lang="en-US" b="1" dirty="0"/>
                  <a:t> </a:t>
                </a:r>
                <a:r>
                  <a:rPr lang="en-US" b="1" dirty="0" err="1"/>
                  <a:t>untuk</a:t>
                </a:r>
                <a:r>
                  <a:rPr lang="en-US" b="1" dirty="0"/>
                  <a:t> data </a:t>
                </a:r>
                <a:r>
                  <a:rPr lang="en-US" b="1" dirty="0" err="1"/>
                  <a:t>tunggal</a:t>
                </a:r>
                <a:r>
                  <a:rPr lang="en-US" b="1" dirty="0"/>
                  <a:t> </a:t>
                </a:r>
                <a:r>
                  <a:rPr lang="en-US" b="1" dirty="0" err="1"/>
                  <a:t>maupun</a:t>
                </a:r>
                <a:r>
                  <a:rPr lang="en-US" b="1" dirty="0"/>
                  <a:t> data </a:t>
                </a:r>
                <a:r>
                  <a:rPr lang="en-US" b="1" dirty="0" err="1"/>
                  <a:t>kelompok</a:t>
                </a:r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1CE6ED-68B1-42F2-B98A-2FADC2CCDE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14072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9B50F-7526-4B97-A34E-A1C520173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deviasi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D275DE-B3DB-472A-B51E-F0D1B7529A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Jika </a:t>
                </a:r>
                <a:r>
                  <a:rPr lang="en-US" dirty="0" err="1"/>
                  <a:t>terdapat</a:t>
                </a:r>
                <a:r>
                  <a:rPr lang="en-US" dirty="0"/>
                  <a:t> data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dan </a:t>
                </a:r>
                <a:r>
                  <a:rPr lang="en-US" dirty="0" err="1"/>
                  <a:t>memiliki</a:t>
                </a:r>
                <a:r>
                  <a:rPr lang="en-US" dirty="0"/>
                  <a:t> rata-rata </a:t>
                </a:r>
                <a:r>
                  <a:rPr lang="en-US" dirty="0" err="1"/>
                  <a:t>hitung</a:t>
                </a:r>
                <a:r>
                  <a:rPr lang="en-US" dirty="0"/>
                  <a:t> </a:t>
                </a:r>
                <a:r>
                  <a:rPr lang="en-US" dirty="0" err="1"/>
                  <a:t>sebesar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standar</a:t>
                </a:r>
                <a:r>
                  <a:rPr lang="en-US" dirty="0"/>
                  <a:t> </a:t>
                </a:r>
                <a:r>
                  <a:rPr lang="en-US" dirty="0" err="1"/>
                  <a:t>deviasi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Contoh</a:t>
                </a:r>
                <a:r>
                  <a:rPr lang="en-US" dirty="0"/>
                  <a:t>: Jika </a:t>
                </a:r>
                <a:r>
                  <a:rPr lang="en-US" dirty="0" err="1"/>
                  <a:t>kita</a:t>
                </a:r>
                <a:r>
                  <a:rPr lang="en-US" dirty="0"/>
                  <a:t> </a:t>
                </a:r>
                <a:r>
                  <a:rPr lang="en-US" dirty="0" err="1"/>
                  <a:t>memiliki</a:t>
                </a:r>
                <a:r>
                  <a:rPr lang="en-US" dirty="0"/>
                  <a:t> 11 data </a:t>
                </a:r>
                <a:r>
                  <a:rPr lang="en-US" dirty="0" err="1"/>
                  <a:t>seperti</a:t>
                </a:r>
                <a:r>
                  <a:rPr lang="en-US" dirty="0"/>
                  <a:t>: 45,45,45,45,50,50,50,50,50,60,60 </a:t>
                </a: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standar</a:t>
                </a:r>
                <a:r>
                  <a:rPr lang="en-US" dirty="0"/>
                  <a:t> </a:t>
                </a:r>
                <a:r>
                  <a:rPr lang="en-US" dirty="0" err="1"/>
                  <a:t>deviasinya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 err="1"/>
                  <a:t>Jawaban</a:t>
                </a:r>
                <a:r>
                  <a:rPr lang="en-US" b="1" dirty="0"/>
                  <a:t>: </a:t>
                </a:r>
                <a:r>
                  <a:rPr lang="en-US" dirty="0" err="1"/>
                  <a:t>diketahui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slide </a:t>
                </a:r>
                <a:r>
                  <a:rPr lang="en-US" dirty="0" err="1"/>
                  <a:t>sebelumnya</a:t>
                </a:r>
                <a:r>
                  <a:rPr lang="en-US" dirty="0"/>
                  <a:t> </a:t>
                </a:r>
                <a:r>
                  <a:rPr lang="en-US" dirty="0" err="1"/>
                  <a:t>bahwa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r>
                  <a:rPr lang="en-US" b="1" dirty="0"/>
                  <a:t>, </a:t>
                </a:r>
                <a:r>
                  <a:rPr lang="en-US" b="1" dirty="0" err="1"/>
                  <a:t>maka</a:t>
                </a:r>
                <a:r>
                  <a:rPr lang="en-US" b="1" dirty="0"/>
                  <a:t> </a:t>
                </a:r>
                <a:endParaRPr lang="en-US" b="1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𝟑𝟎</m:t>
                          </m:r>
                        </m:e>
                      </m:rad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𝟒𝟖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D275DE-B3DB-472A-B51E-F0D1B7529A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62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EC762-C1E4-4CE3-AD67-7241898A3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Jenis-jenis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dispersi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A17B1-876D-48AF-86FC-DCDAC98D6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98004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Rentang</a:t>
            </a:r>
            <a:r>
              <a:rPr lang="en-US" dirty="0"/>
              <a:t> (range)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Simpangan</a:t>
            </a:r>
            <a:r>
              <a:rPr lang="en-US" dirty="0"/>
              <a:t> rata-rata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Varians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deviasi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Rentang</a:t>
            </a:r>
            <a:r>
              <a:rPr lang="en-US" dirty="0"/>
              <a:t> </a:t>
            </a:r>
            <a:r>
              <a:rPr lang="en-US" dirty="0" err="1"/>
              <a:t>kuartil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Simpangan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kuartil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Koefisien</a:t>
            </a:r>
            <a:r>
              <a:rPr lang="en-US" dirty="0"/>
              <a:t> </a:t>
            </a:r>
            <a:r>
              <a:rPr lang="en-US" dirty="0" err="1"/>
              <a:t>variasi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Angka </a:t>
            </a:r>
            <a:r>
              <a:rPr lang="en-US" dirty="0" err="1"/>
              <a:t>baku</a:t>
            </a:r>
            <a:endParaRPr lang="en-US" dirty="0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49758A47-4D85-4F23-A7DC-60D14C338309}"/>
              </a:ext>
            </a:extLst>
          </p:cNvPr>
          <p:cNvSpPr/>
          <p:nvPr/>
        </p:nvSpPr>
        <p:spPr>
          <a:xfrm>
            <a:off x="5000014" y="1964986"/>
            <a:ext cx="181909" cy="254989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0CAC5F-FEE7-4825-81CB-D4CC80DF0160}"/>
              </a:ext>
            </a:extLst>
          </p:cNvPr>
          <p:cNvSpPr txBox="1"/>
          <p:nvPr/>
        </p:nvSpPr>
        <p:spPr>
          <a:xfrm>
            <a:off x="5408578" y="2937750"/>
            <a:ext cx="3638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Ukuran</a:t>
            </a:r>
            <a:r>
              <a:rPr lang="en-US" sz="2800" dirty="0"/>
              <a:t> </a:t>
            </a:r>
            <a:r>
              <a:rPr lang="en-US" sz="2800" dirty="0" err="1"/>
              <a:t>dispersi</a:t>
            </a:r>
            <a:r>
              <a:rPr lang="en-US" sz="2800" dirty="0"/>
              <a:t> </a:t>
            </a:r>
            <a:r>
              <a:rPr lang="en-US" sz="2800" dirty="0" err="1"/>
              <a:t>mutlak</a:t>
            </a: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32B582-4EB9-487E-A61F-9E28B3FF712B}"/>
              </a:ext>
            </a:extLst>
          </p:cNvPr>
          <p:cNvSpPr txBox="1"/>
          <p:nvPr/>
        </p:nvSpPr>
        <p:spPr>
          <a:xfrm>
            <a:off x="5408578" y="4649819"/>
            <a:ext cx="3889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Ukuran</a:t>
            </a:r>
            <a:r>
              <a:rPr lang="en-US" sz="2800" dirty="0"/>
              <a:t> </a:t>
            </a:r>
            <a:r>
              <a:rPr lang="en-US" sz="2800" dirty="0" err="1"/>
              <a:t>dispersi</a:t>
            </a:r>
            <a:r>
              <a:rPr lang="en-US" sz="2800" dirty="0"/>
              <a:t> </a:t>
            </a:r>
            <a:r>
              <a:rPr lang="en-US" sz="2800" dirty="0" err="1"/>
              <a:t>relatif</a:t>
            </a:r>
            <a:endParaRPr lang="en-US" sz="2800" dirty="0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2FF5152C-1F70-4249-AA9A-5CE9651E81CD}"/>
              </a:ext>
            </a:extLst>
          </p:cNvPr>
          <p:cNvSpPr/>
          <p:nvPr/>
        </p:nvSpPr>
        <p:spPr>
          <a:xfrm>
            <a:off x="5136204" y="4649821"/>
            <a:ext cx="45719" cy="5232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1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8" grpId="0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4D61A-02AB-4E6B-BE93-A11637ADA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Rentang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Kuartil</a:t>
            </a:r>
            <a:r>
              <a:rPr lang="en-US" dirty="0"/>
              <a:t> (RK)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C920DDA-9913-4AE4-9D82-2CE1ADE3C1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Rentang </a:t>
                </a:r>
                <a:r>
                  <a:rPr lang="en-US" dirty="0" err="1"/>
                  <a:t>Antar</a:t>
                </a:r>
                <a:r>
                  <a:rPr lang="en-US" dirty="0"/>
                  <a:t> </a:t>
                </a:r>
                <a:r>
                  <a:rPr lang="en-US" dirty="0" err="1"/>
                  <a:t>Kuartil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selisih</a:t>
                </a:r>
                <a:r>
                  <a:rPr lang="en-US" dirty="0"/>
                  <a:t> </a:t>
                </a:r>
                <a:r>
                  <a:rPr lang="en-US" dirty="0" err="1"/>
                  <a:t>antara</a:t>
                </a:r>
                <a:r>
                  <a:rPr lang="en-US" dirty="0"/>
                  <a:t> </a:t>
                </a:r>
                <a:r>
                  <a:rPr lang="en-US" dirty="0" err="1"/>
                  <a:t>kuartil</a:t>
                </a:r>
                <a:r>
                  <a:rPr lang="en-US" dirty="0"/>
                  <a:t> </a:t>
                </a:r>
                <a:r>
                  <a:rPr lang="en-US" dirty="0" err="1"/>
                  <a:t>terbesar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kuartil</a:t>
                </a:r>
                <a:r>
                  <a:rPr lang="en-US" dirty="0"/>
                  <a:t> </a:t>
                </a:r>
                <a:r>
                  <a:rPr lang="en-US" dirty="0" err="1"/>
                  <a:t>terkecil</a:t>
                </a:r>
                <a:endParaRPr lang="en-US" dirty="0"/>
              </a:p>
              <a:p>
                <a:r>
                  <a:rPr lang="en-US" dirty="0"/>
                  <a:t>Jika </a:t>
                </a:r>
                <a:r>
                  <a:rPr lang="en-US" dirty="0" err="1"/>
                  <a:t>suatu</a:t>
                </a:r>
                <a:r>
                  <a:rPr lang="en-US" dirty="0"/>
                  <a:t> data </a:t>
                </a:r>
                <a:r>
                  <a:rPr lang="en-US" dirty="0" err="1"/>
                  <a:t>memiliki</a:t>
                </a:r>
                <a:r>
                  <a:rPr lang="en-US" dirty="0"/>
                  <a:t> </a:t>
                </a:r>
                <a:r>
                  <a:rPr lang="en-US" dirty="0" err="1"/>
                  <a:t>kuartil</a:t>
                </a:r>
                <a:r>
                  <a:rPr lang="en-US" dirty="0"/>
                  <a:t> ke-1 </a:t>
                </a:r>
                <a:r>
                  <a:rPr lang="en-US" dirty="0" err="1"/>
                  <a:t>sebesar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dan </a:t>
                </a:r>
                <a:r>
                  <a:rPr lang="en-US" dirty="0" err="1"/>
                  <a:t>kuartil</a:t>
                </a:r>
                <a:r>
                  <a:rPr lang="en-US" dirty="0"/>
                  <a:t> ke-3 </a:t>
                </a:r>
                <a:r>
                  <a:rPr lang="en-US" dirty="0" err="1"/>
                  <a:t>sebesar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maka formula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rentang</a:t>
                </a:r>
                <a:r>
                  <a:rPr lang="en-US" dirty="0"/>
                  <a:t> </a:t>
                </a:r>
                <a:r>
                  <a:rPr lang="en-US" dirty="0" err="1"/>
                  <a:t>antar</a:t>
                </a:r>
                <a:r>
                  <a:rPr lang="en-US" dirty="0"/>
                  <a:t> </a:t>
                </a:r>
                <a:r>
                  <a:rPr lang="en-US" dirty="0" err="1"/>
                  <a:t>kuartil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𝑅𝐴𝐾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err="1"/>
                  <a:t>Catatan</a:t>
                </a:r>
                <a:r>
                  <a:rPr lang="en-US" b="1" dirty="0"/>
                  <a:t>: </a:t>
                </a:r>
                <a:r>
                  <a:rPr lang="en-US" b="1" dirty="0" err="1"/>
                  <a:t>untuk</a:t>
                </a:r>
                <a:r>
                  <a:rPr lang="en-US" b="1" dirty="0"/>
                  <a:t> data </a:t>
                </a:r>
                <a:r>
                  <a:rPr lang="en-US" b="1" dirty="0" err="1"/>
                  <a:t>tunggal</a:t>
                </a:r>
                <a:r>
                  <a:rPr lang="en-US" b="1" dirty="0"/>
                  <a:t> </a:t>
                </a:r>
                <a:r>
                  <a:rPr lang="en-US" b="1" dirty="0" err="1"/>
                  <a:t>maupun</a:t>
                </a:r>
                <a:r>
                  <a:rPr lang="en-US" b="1" dirty="0"/>
                  <a:t> data </a:t>
                </a:r>
                <a:r>
                  <a:rPr lang="en-US" b="1" dirty="0" err="1"/>
                  <a:t>kelompok</a:t>
                </a:r>
                <a:r>
                  <a:rPr lang="en-US" b="1" dirty="0"/>
                  <a:t> </a:t>
                </a:r>
                <a:r>
                  <a:rPr lang="en-US" b="1" dirty="0" err="1"/>
                  <a:t>formulanya</a:t>
                </a:r>
                <a:r>
                  <a:rPr lang="en-US" b="1" dirty="0"/>
                  <a:t> </a:t>
                </a:r>
                <a:r>
                  <a:rPr lang="en-US" b="1" dirty="0" err="1"/>
                  <a:t>sama</a:t>
                </a:r>
                <a:r>
                  <a:rPr lang="en-US" b="1" dirty="0"/>
                  <a:t> </a:t>
                </a:r>
                <a:r>
                  <a:rPr lang="en-US" b="1" dirty="0" err="1"/>
                  <a:t>saja</a:t>
                </a:r>
                <a:r>
                  <a:rPr lang="en-US" b="1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C920DDA-9913-4AE4-9D82-2CE1ADE3C1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15841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4D61A-02AB-4E6B-BE93-A11637ADA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Simpangan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Kuartil</a:t>
            </a:r>
            <a:r>
              <a:rPr lang="en-US" dirty="0"/>
              <a:t> (SK)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C920DDA-9913-4AE4-9D82-2CE1ADE3C1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Simpangan </a:t>
                </a:r>
                <a:r>
                  <a:rPr lang="en-US" dirty="0" err="1"/>
                  <a:t>Antar</a:t>
                </a:r>
                <a:r>
                  <a:rPr lang="en-US" dirty="0"/>
                  <a:t> </a:t>
                </a:r>
                <a:r>
                  <a:rPr lang="en-US" dirty="0" err="1"/>
                  <a:t>Kuartil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setengah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selisih</a:t>
                </a:r>
                <a:r>
                  <a:rPr lang="en-US" dirty="0"/>
                  <a:t> </a:t>
                </a:r>
                <a:r>
                  <a:rPr lang="en-US" dirty="0" err="1"/>
                  <a:t>antara</a:t>
                </a:r>
                <a:r>
                  <a:rPr lang="en-US" dirty="0"/>
                  <a:t> </a:t>
                </a:r>
                <a:r>
                  <a:rPr lang="en-US" dirty="0" err="1"/>
                  <a:t>kuartil</a:t>
                </a:r>
                <a:r>
                  <a:rPr lang="en-US" dirty="0"/>
                  <a:t> </a:t>
                </a:r>
                <a:r>
                  <a:rPr lang="en-US" dirty="0" err="1"/>
                  <a:t>terbesar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kuartil</a:t>
                </a:r>
                <a:r>
                  <a:rPr lang="en-US" dirty="0"/>
                  <a:t> </a:t>
                </a:r>
                <a:r>
                  <a:rPr lang="en-US" dirty="0" err="1"/>
                  <a:t>terkecil</a:t>
                </a:r>
                <a:endParaRPr lang="en-US" dirty="0"/>
              </a:p>
              <a:p>
                <a:r>
                  <a:rPr lang="en-US" dirty="0"/>
                  <a:t>Jika </a:t>
                </a:r>
                <a:r>
                  <a:rPr lang="en-US" dirty="0" err="1"/>
                  <a:t>suatu</a:t>
                </a:r>
                <a:r>
                  <a:rPr lang="en-US" dirty="0"/>
                  <a:t> data </a:t>
                </a:r>
                <a:r>
                  <a:rPr lang="en-US" dirty="0" err="1"/>
                  <a:t>memiliki</a:t>
                </a:r>
                <a:r>
                  <a:rPr lang="en-US" dirty="0"/>
                  <a:t> </a:t>
                </a:r>
                <a:r>
                  <a:rPr lang="en-US" dirty="0" err="1"/>
                  <a:t>kuartil</a:t>
                </a:r>
                <a:r>
                  <a:rPr lang="en-US" dirty="0"/>
                  <a:t> ke-1 </a:t>
                </a:r>
                <a:r>
                  <a:rPr lang="en-US" dirty="0" err="1"/>
                  <a:t>sebesar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dan </a:t>
                </a:r>
                <a:r>
                  <a:rPr lang="en-US" dirty="0" err="1"/>
                  <a:t>kuartil</a:t>
                </a:r>
                <a:r>
                  <a:rPr lang="en-US" dirty="0"/>
                  <a:t> ke-3 </a:t>
                </a:r>
                <a:r>
                  <a:rPr lang="en-US" dirty="0" err="1"/>
                  <a:t>sebesar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maka formula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simpangan</a:t>
                </a:r>
                <a:r>
                  <a:rPr lang="en-US" dirty="0"/>
                  <a:t> </a:t>
                </a:r>
                <a:r>
                  <a:rPr lang="en-US" dirty="0" err="1"/>
                  <a:t>antar</a:t>
                </a:r>
                <a:r>
                  <a:rPr lang="en-US" dirty="0"/>
                  <a:t> </a:t>
                </a:r>
                <a:r>
                  <a:rPr lang="en-US" dirty="0" err="1"/>
                  <a:t>kuartil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err="1"/>
                  <a:t>Catatan</a:t>
                </a:r>
                <a:r>
                  <a:rPr lang="en-US" b="1" dirty="0"/>
                  <a:t>: </a:t>
                </a:r>
                <a:r>
                  <a:rPr lang="en-US" b="1" dirty="0" err="1"/>
                  <a:t>untuk</a:t>
                </a:r>
                <a:r>
                  <a:rPr lang="en-US" b="1" dirty="0"/>
                  <a:t> data </a:t>
                </a:r>
                <a:r>
                  <a:rPr lang="en-US" b="1" dirty="0" err="1"/>
                  <a:t>tunggal</a:t>
                </a:r>
                <a:r>
                  <a:rPr lang="en-US" b="1" dirty="0"/>
                  <a:t> </a:t>
                </a:r>
                <a:r>
                  <a:rPr lang="en-US" b="1" dirty="0" err="1"/>
                  <a:t>maupun</a:t>
                </a:r>
                <a:r>
                  <a:rPr lang="en-US" b="1" dirty="0"/>
                  <a:t> data </a:t>
                </a:r>
                <a:r>
                  <a:rPr lang="en-US" b="1" dirty="0" err="1"/>
                  <a:t>kelompok</a:t>
                </a:r>
                <a:r>
                  <a:rPr lang="en-US" b="1" dirty="0"/>
                  <a:t> </a:t>
                </a:r>
                <a:r>
                  <a:rPr lang="en-US" b="1" dirty="0" err="1"/>
                  <a:t>formulanya</a:t>
                </a:r>
                <a:r>
                  <a:rPr lang="en-US" b="1" dirty="0"/>
                  <a:t> </a:t>
                </a:r>
                <a:r>
                  <a:rPr lang="en-US" b="1" dirty="0" err="1"/>
                  <a:t>sama</a:t>
                </a:r>
                <a:r>
                  <a:rPr lang="en-US" b="1" dirty="0"/>
                  <a:t> </a:t>
                </a:r>
                <a:r>
                  <a:rPr lang="en-US" b="1" dirty="0" err="1"/>
                  <a:t>saja</a:t>
                </a:r>
                <a:r>
                  <a:rPr lang="en-US" b="1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C920DDA-9913-4AE4-9D82-2CE1ADE3C1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31883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E0B55-A94F-4A8D-84D6-CD95E9A94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SK </a:t>
            </a:r>
            <a:r>
              <a:rPr lang="en-US" dirty="0" err="1"/>
              <a:t>untuk</a:t>
            </a:r>
            <a:r>
              <a:rPr lang="en-US" dirty="0"/>
              <a:t> data </a:t>
            </a:r>
            <a:r>
              <a:rPr lang="en-US" dirty="0" err="1"/>
              <a:t>kelompok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97425-2ABB-4884-8FDF-F7D71A883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simpangan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kuartil</a:t>
            </a:r>
            <a:r>
              <a:rPr lang="en-US" dirty="0"/>
              <a:t> data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7E39D4-9F74-4CA7-893A-A25B55F3DF68}"/>
              </a:ext>
            </a:extLst>
          </p:cNvPr>
          <p:cNvGraphicFramePr>
            <a:graphicFrameLocks noGrp="1"/>
          </p:cNvGraphicFramePr>
          <p:nvPr/>
        </p:nvGraphicFramePr>
        <p:xfrm>
          <a:off x="1239986" y="2407514"/>
          <a:ext cx="2403764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503205597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val="3741303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Frekuensi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743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 – 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863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 – 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3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45 – 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482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60 – 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379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75 - 89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872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1691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B3724-81EA-44E2-93EB-1EFB38A4B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Point…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3AA41-3B94-4001-8BCE-1DC1C71A4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5 orang </a:t>
            </a:r>
            <a:r>
              <a:rPr lang="en-US" dirty="0" err="1"/>
              <a:t>tercepat</a:t>
            </a:r>
            <a:r>
              <a:rPr lang="en-US" dirty="0"/>
              <a:t> …</a:t>
            </a:r>
          </a:p>
          <a:p>
            <a:pPr algn="just"/>
            <a:r>
              <a:rPr lang="en-US" dirty="0" err="1"/>
              <a:t>silakan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pada slide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simpangan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kuartil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data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Jika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, </a:t>
            </a:r>
            <a:r>
              <a:rPr lang="en-US" dirty="0" err="1"/>
              <a:t>foto</a:t>
            </a:r>
            <a:r>
              <a:rPr lang="en-US" dirty="0"/>
              <a:t>, </a:t>
            </a:r>
            <a:r>
              <a:rPr lang="en-US" dirty="0" err="1"/>
              <a:t>kirimkan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wapri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sebutkan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dan NIM </a:t>
            </a:r>
            <a:r>
              <a:rPr lang="en-US" dirty="0" err="1"/>
              <a:t>anda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463341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DD735-BBB4-44BB-8095-CEBEB31CB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Angka Baku (z)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508648-7085-4E1B-87A4-BC33840D4E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Formula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angka</a:t>
                </a:r>
                <a:r>
                  <a:rPr lang="en-US" dirty="0"/>
                  <a:t> </a:t>
                </a:r>
                <a:r>
                  <a:rPr lang="en-US" dirty="0" err="1"/>
                  <a:t>baku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Dimana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data </a:t>
                </a:r>
                <a:r>
                  <a:rPr lang="en-US" dirty="0" err="1"/>
                  <a:t>ke-i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rata-rata </a:t>
                </a:r>
                <a:r>
                  <a:rPr lang="en-US" dirty="0" err="1"/>
                  <a:t>hitung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standar</a:t>
                </a:r>
                <a:r>
                  <a:rPr lang="en-US" dirty="0"/>
                  <a:t> </a:t>
                </a:r>
                <a:r>
                  <a:rPr lang="en-US" dirty="0" err="1"/>
                  <a:t>deviasi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508648-7085-4E1B-87A4-BC33840D4E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34782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C97B5-6EB0-4EE4-A4A5-53111235F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z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C159F7E-32B4-44F8-B917-8702CACDB1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3115" y="1825625"/>
                <a:ext cx="10750685" cy="4351338"/>
              </a:xfrm>
            </p:spPr>
            <p:txBody>
              <a:bodyPr>
                <a:noAutofit/>
              </a:bodyPr>
              <a:lstStyle/>
              <a:p>
                <a:pPr algn="just"/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mendapat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nilai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86 pada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ujian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akhir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Matematika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di mana rata-rata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hitung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dan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standar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deviasi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masing-masing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78 dan 10. Pada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ujian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akhir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Statistika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mendapat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92, di mana rata-rata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hitung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dan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standar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deviasi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kelompok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yaitu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84 dan 18.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Dalam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mata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ujian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manakah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mencapai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kedudukan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lebih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baik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marL="0" indent="0" algn="just">
                  <a:buNone/>
                </a:pPr>
                <a:r>
                  <a:rPr lang="en-US" sz="2400" b="1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Jawaban</a:t>
                </a:r>
                <a:r>
                  <a:rPr lang="en-US" sz="2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 marR="0" indent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𝑀𝑎𝑡</m:t>
                        </m:r>
                      </m:sub>
                    </m:sSub>
                    <m:r>
                      <a:rPr lang="en-US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86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78</m:t>
                        </m:r>
                      </m:num>
                      <m:den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  <m:r>
                      <a:rPr lang="en-US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=0.8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dan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𝑠𝑡𝑎𝑡</m:t>
                        </m:r>
                      </m:sub>
                    </m:sSub>
                    <m:r>
                      <a:rPr lang="en-US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92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84</m:t>
                        </m:r>
                      </m:num>
                      <m:den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  <m:r>
                      <a:rPr lang="en-US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=0.44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R="0" indent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Harga z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ini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menunjukkan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bahwa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lebih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baik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dalam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Matematika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dibandingkan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Statistika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en-US" sz="2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C159F7E-32B4-44F8-B917-8702CACDB1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3115" y="1825625"/>
                <a:ext cx="10750685" cy="4351338"/>
              </a:xfrm>
              <a:blipFill>
                <a:blip r:embed="rId2"/>
                <a:stretch>
                  <a:fillRect l="-907" t="-1961" r="-7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22540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F7199-1DB7-446A-A15B-AFA6732F0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Koefisien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(KV)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ECDBF6-3E09-45FF-B23F-3EF59C7127D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Formula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koefisien</a:t>
                </a:r>
                <a:r>
                  <a:rPr lang="en-US" dirty="0"/>
                  <a:t> </a:t>
                </a:r>
                <a:r>
                  <a:rPr lang="en-US" dirty="0" err="1"/>
                  <a:t>variasi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×100%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Dimana: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rata-rata </a:t>
                </a:r>
                <a:r>
                  <a:rPr lang="en-US" dirty="0" err="1"/>
                  <a:t>hitung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standar</a:t>
                </a:r>
                <a:r>
                  <a:rPr lang="en-US" dirty="0"/>
                  <a:t> </a:t>
                </a:r>
                <a:r>
                  <a:rPr lang="en-US" dirty="0" err="1"/>
                  <a:t>deviasi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ECDBF6-3E09-45FF-B23F-3EF59C7127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99905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FE6CF-3B6A-427F-8926-74857D54F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KV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B65447-DC21-4A54-8996-37A03D3F00D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R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Menurut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sensus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pendapatan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perbulan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di Malaysia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setara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dengan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Rp. 5000000,00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dengan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simpangan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baku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Rp. 3000000,00. Di Indonesia rata-rata Rp. 4000000,00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dengan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simpangan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baku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Rp. 2000000,00.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Tunjukkanlah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secara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statistik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negara mana yang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lebih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merata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pendapatannya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Jawab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Malaysia: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𝐾𝑉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3000000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5000000</m:t>
                        </m:r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×100%=60%</m:t>
                    </m:r>
                  </m:oMath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Indonesia :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𝐾𝑉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2000000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4000000</m:t>
                        </m:r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×100%=50%</m:t>
                    </m:r>
                  </m:oMath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Jadi yang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lebih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merata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adalah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Indonesia,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sebab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makin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kecil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koefisien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variasi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makin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seragam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homogen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pendapatan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B65447-DC21-4A54-8996-37A03D3F00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1401" r="-1159" b="-12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43795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1F5C7-B919-4F52-8092-442871A47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 </a:t>
            </a:r>
            <a:r>
              <a:rPr lang="en-US" dirty="0" err="1"/>
              <a:t>Pertanyaan</a:t>
            </a:r>
            <a:r>
              <a:rPr lang="en-US" dirty="0"/>
              <a:t>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13472C-C3CB-47A3-B3B9-ED7853238C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76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5AD8F-44AA-42D1-9053-6C2EC413F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Rentang</a:t>
            </a:r>
            <a:r>
              <a:rPr lang="en-US" dirty="0"/>
              <a:t> (range)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F63AEA-0444-4C66-8131-DB94B4EFE21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Rentang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Selisih</a:t>
                </a:r>
                <a:r>
                  <a:rPr lang="en-US" dirty="0"/>
                  <a:t> </a:t>
                </a:r>
                <a:r>
                  <a:rPr lang="en-US" dirty="0" err="1"/>
                  <a:t>antara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maksimum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minimum.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𝑅𝑒𝑛𝑡𝑎𝑛𝑔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Contoh</a:t>
                </a:r>
                <a:r>
                  <a:rPr lang="en-US" dirty="0"/>
                  <a:t>: Jika </a:t>
                </a:r>
                <a:r>
                  <a:rPr lang="en-US" dirty="0" err="1"/>
                  <a:t>kita</a:t>
                </a:r>
                <a:r>
                  <a:rPr lang="en-US" dirty="0"/>
                  <a:t> </a:t>
                </a:r>
                <a:r>
                  <a:rPr lang="en-US" dirty="0" err="1"/>
                  <a:t>memiliki</a:t>
                </a:r>
                <a:r>
                  <a:rPr lang="en-US" dirty="0"/>
                  <a:t> 11 data </a:t>
                </a:r>
                <a:r>
                  <a:rPr lang="en-US" dirty="0" err="1"/>
                  <a:t>seperti</a:t>
                </a:r>
                <a:r>
                  <a:rPr lang="en-US" dirty="0"/>
                  <a:t>: 45,45,45,45,50,50,50,50,50,60,60 </a:t>
                </a: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Jangkauannya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 err="1"/>
                  <a:t>Jawaban</a:t>
                </a:r>
                <a:r>
                  <a:rPr lang="en-US" b="1" dirty="0"/>
                  <a:t>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 err="1"/>
                  <a:t>Jangauan</a:t>
                </a:r>
                <a:r>
                  <a:rPr lang="en-US" b="1" dirty="0"/>
                  <a:t> = </a:t>
                </a:r>
                <a:r>
                  <a:rPr lang="en-US" b="1" dirty="0" err="1"/>
                  <a:t>X</a:t>
                </a:r>
                <a:r>
                  <a:rPr lang="en-US" sz="2400" b="1" baseline="-25000" dirty="0" err="1"/>
                  <a:t>max</a:t>
                </a:r>
                <a:r>
                  <a:rPr lang="en-US" b="1" dirty="0" err="1"/>
                  <a:t>-X</a:t>
                </a:r>
                <a:r>
                  <a:rPr lang="en-US" b="1" baseline="-25000" dirty="0" err="1"/>
                  <a:t>min</a:t>
                </a:r>
                <a:r>
                  <a:rPr lang="en-US" b="1" dirty="0"/>
                  <a:t> = 60 – 45 =15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F63AEA-0444-4C66-8131-DB94B4EFE2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952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7D956-5BDB-4033-8EF7-F8C65C56B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Simpangan</a:t>
            </a:r>
            <a:r>
              <a:rPr lang="en-US" dirty="0"/>
              <a:t> rata-rata (SR)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7735B-2A29-4FCA-9A5D-8D3806791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Simpangan</a:t>
            </a:r>
            <a:r>
              <a:rPr lang="en-US" dirty="0"/>
              <a:t> rata-rata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mutlak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selisish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rata-rata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banyaknya</a:t>
            </a:r>
            <a:r>
              <a:rPr lang="en-US" dirty="0"/>
              <a:t> data.</a:t>
            </a:r>
          </a:p>
        </p:txBody>
      </p:sp>
    </p:spTree>
    <p:extLst>
      <p:ext uri="{BB962C8B-B14F-4D97-AF65-F5344CB8AC3E}">
        <p14:creationId xmlns:p14="http://schemas.microsoft.com/office/powerpoint/2010/main" val="2528606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9B50F-7526-4B97-A34E-A1C520173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 Data Tunggal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D275DE-B3DB-472A-B51E-F0D1B7529A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Jika </a:t>
                </a:r>
                <a:r>
                  <a:rPr lang="en-US" dirty="0" err="1"/>
                  <a:t>terdapat</a:t>
                </a:r>
                <a:r>
                  <a:rPr lang="en-US" dirty="0"/>
                  <a:t> data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dan </a:t>
                </a:r>
                <a:r>
                  <a:rPr lang="en-US" dirty="0" err="1"/>
                  <a:t>memiliki</a:t>
                </a:r>
                <a:r>
                  <a:rPr lang="en-US" dirty="0"/>
                  <a:t> rata-rata </a:t>
                </a:r>
                <a:r>
                  <a:rPr lang="en-US" dirty="0" err="1"/>
                  <a:t>hitung</a:t>
                </a:r>
                <a:r>
                  <a:rPr lang="en-US" dirty="0"/>
                  <a:t> </a:t>
                </a:r>
                <a:r>
                  <a:rPr lang="en-US" dirty="0" err="1"/>
                  <a:t>sebesar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simpangan</a:t>
                </a:r>
                <a:r>
                  <a:rPr lang="en-US" dirty="0"/>
                  <a:t> rata-</a:t>
                </a:r>
                <a:r>
                  <a:rPr lang="en-US" dirty="0" err="1"/>
                  <a:t>ratanya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Contoh</a:t>
                </a:r>
                <a:r>
                  <a:rPr lang="en-US" dirty="0"/>
                  <a:t>: Jika </a:t>
                </a:r>
                <a:r>
                  <a:rPr lang="en-US" dirty="0" err="1"/>
                  <a:t>kita</a:t>
                </a:r>
                <a:r>
                  <a:rPr lang="en-US" dirty="0"/>
                  <a:t> </a:t>
                </a:r>
                <a:r>
                  <a:rPr lang="en-US" dirty="0" err="1"/>
                  <a:t>memiliki</a:t>
                </a:r>
                <a:r>
                  <a:rPr lang="en-US" dirty="0"/>
                  <a:t> 11 data </a:t>
                </a:r>
                <a:r>
                  <a:rPr lang="en-US" dirty="0" err="1"/>
                  <a:t>seperti</a:t>
                </a:r>
                <a:r>
                  <a:rPr lang="en-US" dirty="0"/>
                  <a:t>: 45,45,45,45,50,50,50,50,50,60,60 </a:t>
                </a: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simpangan</a:t>
                </a:r>
                <a:r>
                  <a:rPr lang="en-US" dirty="0"/>
                  <a:t> rata-rata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D275DE-B3DB-472A-B51E-F0D1B7529A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982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7B6D9-4EA1-48B8-BB4A-F4CC6C592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Jawaban</a:t>
            </a:r>
            <a:r>
              <a:rPr lang="en-US" dirty="0"/>
              <a:t> SR data </a:t>
            </a:r>
            <a:r>
              <a:rPr lang="en-US" dirty="0" err="1"/>
              <a:t>tunggal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D5AA52AE-DE7D-428E-BCF2-7D9ADEC6200F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72743554"/>
                  </p:ext>
                </p:extLst>
              </p:nvPr>
            </p:nvGraphicFramePr>
            <p:xfrm>
              <a:off x="838200" y="1825625"/>
              <a:ext cx="105156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8900">
                      <a:extLst>
                        <a:ext uri="{9D8B030D-6E8A-4147-A177-3AD203B41FA5}">
                          <a16:colId xmlns:a16="http://schemas.microsoft.com/office/drawing/2014/main" val="2564520629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1439070125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777873421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264691638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𝑿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</m:acc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𝑿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</m:acc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642613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360268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52722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386121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total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4459318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D5AA52AE-DE7D-428E-BCF2-7D9ADEC6200F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72743554"/>
                  </p:ext>
                </p:extLst>
              </p:nvPr>
            </p:nvGraphicFramePr>
            <p:xfrm>
              <a:off x="838200" y="1825625"/>
              <a:ext cx="105156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8900">
                      <a:extLst>
                        <a:ext uri="{9D8B030D-6E8A-4147-A177-3AD203B41FA5}">
                          <a16:colId xmlns:a16="http://schemas.microsoft.com/office/drawing/2014/main" val="2564520629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1439070125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777873421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264691638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31" t="-1639" r="-300463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64" t="-1639" r="-201160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1639" r="-100694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696" t="-1639" r="-928" b="-4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642613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360268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52722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386121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total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4459318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082A257-3651-4FFD-A8E4-DF790448B4E0}"/>
                  </a:ext>
                </a:extLst>
              </p:cNvPr>
              <p:cNvSpPr txBox="1"/>
              <p:nvPr/>
            </p:nvSpPr>
            <p:spPr>
              <a:xfrm>
                <a:off x="838201" y="3948545"/>
                <a:ext cx="99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082A257-3651-4FFD-A8E4-DF790448B4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1" y="3948545"/>
                <a:ext cx="9906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DBF389A8-559A-4190-A8E0-EACD84DA37EB}"/>
              </a:ext>
            </a:extLst>
          </p:cNvPr>
          <p:cNvSpPr txBox="1"/>
          <p:nvPr/>
        </p:nvSpPr>
        <p:spPr>
          <a:xfrm>
            <a:off x="7232076" y="2216726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92F3E4-7568-4474-8CE8-9DD8334D448B}"/>
              </a:ext>
            </a:extLst>
          </p:cNvPr>
          <p:cNvSpPr txBox="1"/>
          <p:nvPr/>
        </p:nvSpPr>
        <p:spPr>
          <a:xfrm>
            <a:off x="7232075" y="2590421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D9CDCB-023F-47FA-9FD6-93E337675BF0}"/>
              </a:ext>
            </a:extLst>
          </p:cNvPr>
          <p:cNvSpPr txBox="1"/>
          <p:nvPr/>
        </p:nvSpPr>
        <p:spPr>
          <a:xfrm>
            <a:off x="7176657" y="2966477"/>
            <a:ext cx="471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96798C-83FC-4154-9E8D-CB8D6D252EA5}"/>
              </a:ext>
            </a:extLst>
          </p:cNvPr>
          <p:cNvSpPr txBox="1"/>
          <p:nvPr/>
        </p:nvSpPr>
        <p:spPr>
          <a:xfrm>
            <a:off x="9767452" y="2216726"/>
            <a:ext cx="415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DC3D8A-1A54-4B4D-A232-B4505C2A88A5}"/>
              </a:ext>
            </a:extLst>
          </p:cNvPr>
          <p:cNvSpPr txBox="1"/>
          <p:nvPr/>
        </p:nvSpPr>
        <p:spPr>
          <a:xfrm>
            <a:off x="9864436" y="2590421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84F426-F27E-4C26-B1A0-DCA52CA595CF}"/>
              </a:ext>
            </a:extLst>
          </p:cNvPr>
          <p:cNvSpPr txBox="1"/>
          <p:nvPr/>
        </p:nvSpPr>
        <p:spPr>
          <a:xfrm>
            <a:off x="9809018" y="2966477"/>
            <a:ext cx="471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3780AB-0F43-4CBD-A553-44231A5C6111}"/>
              </a:ext>
            </a:extLst>
          </p:cNvPr>
          <p:cNvSpPr txBox="1"/>
          <p:nvPr/>
        </p:nvSpPr>
        <p:spPr>
          <a:xfrm>
            <a:off x="9822872" y="3326700"/>
            <a:ext cx="471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22418B7-C06C-45F8-8877-D842073DA7C1}"/>
                  </a:ext>
                </a:extLst>
              </p:cNvPr>
              <p:cNvSpPr txBox="1"/>
              <p:nvPr/>
            </p:nvSpPr>
            <p:spPr>
              <a:xfrm>
                <a:off x="571500" y="4941715"/>
                <a:ext cx="4166754" cy="6354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=3,6364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22418B7-C06C-45F8-8877-D842073DA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4941715"/>
                <a:ext cx="4166754" cy="6354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65D4430E-1690-488E-AAB5-E9B0CAD2A438}"/>
              </a:ext>
            </a:extLst>
          </p:cNvPr>
          <p:cNvSpPr txBox="1"/>
          <p:nvPr/>
        </p:nvSpPr>
        <p:spPr>
          <a:xfrm>
            <a:off x="945573" y="4314462"/>
            <a:ext cx="1766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Maka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735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B1FC0-4DA6-488E-AB85-51A86B3BA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 Data </a:t>
            </a:r>
            <a:r>
              <a:rPr lang="en-US" dirty="0" err="1"/>
              <a:t>Kelompok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8546E0-26E3-41A5-A4E0-E53BE3C827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Formula </a:t>
                </a:r>
                <a:r>
                  <a:rPr lang="en-US" dirty="0" err="1"/>
                  <a:t>Simpangan</a:t>
                </a:r>
                <a:r>
                  <a:rPr lang="en-US" dirty="0"/>
                  <a:t> Rata-rata </a:t>
                </a:r>
                <a:r>
                  <a:rPr lang="en-US" dirty="0" err="1"/>
                  <a:t>untuk</a:t>
                </a:r>
                <a:r>
                  <a:rPr lang="en-US" dirty="0"/>
                  <a:t> data </a:t>
                </a:r>
                <a:r>
                  <a:rPr lang="en-US" dirty="0" err="1"/>
                  <a:t>kelompok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Dimana: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tengah</a:t>
                </a:r>
                <a:r>
                  <a:rPr lang="en-US" dirty="0"/>
                  <a:t> </a:t>
                </a:r>
                <a:r>
                  <a:rPr lang="en-US" dirty="0" err="1"/>
                  <a:t>kelas</a:t>
                </a:r>
                <a:r>
                  <a:rPr lang="en-US" dirty="0"/>
                  <a:t> </a:t>
                </a:r>
                <a:r>
                  <a:rPr lang="en-US" dirty="0" err="1"/>
                  <a:t>ke-i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frekuensi</a:t>
                </a:r>
                <a:r>
                  <a:rPr lang="en-US" dirty="0"/>
                  <a:t> </a:t>
                </a:r>
                <a:r>
                  <a:rPr lang="en-US" dirty="0" err="1"/>
                  <a:t>kelas</a:t>
                </a:r>
                <a:r>
                  <a:rPr lang="en-US" dirty="0"/>
                  <a:t> </a:t>
                </a:r>
                <a:r>
                  <a:rPr lang="en-US" dirty="0" err="1"/>
                  <a:t>ke-i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rata-rata </a:t>
                </a:r>
                <a:r>
                  <a:rPr lang="en-US" dirty="0" err="1"/>
                  <a:t>hitung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8546E0-26E3-41A5-A4E0-E53BE3C827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594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E0B55-A94F-4A8D-84D6-CD95E9A94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SR </a:t>
            </a:r>
            <a:r>
              <a:rPr lang="en-US" dirty="0" err="1"/>
              <a:t>untuk</a:t>
            </a:r>
            <a:r>
              <a:rPr lang="en-US" dirty="0"/>
              <a:t> data </a:t>
            </a:r>
            <a:r>
              <a:rPr lang="en-US" dirty="0" err="1"/>
              <a:t>kelompok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97425-2ABB-4884-8FDF-F7D71A883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simpangan</a:t>
            </a:r>
            <a:r>
              <a:rPr lang="en-US" dirty="0"/>
              <a:t> rata-rata data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7E39D4-9F74-4CA7-893A-A25B55F3DF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656551"/>
              </p:ext>
            </p:extLst>
          </p:nvPr>
        </p:nvGraphicFramePr>
        <p:xfrm>
          <a:off x="1239986" y="2407514"/>
          <a:ext cx="2403764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503205597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val="3741303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Frekuensi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743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 – 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863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 – 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3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45 – 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482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60 – 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379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75 - 89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872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590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1666</Words>
  <Application>Microsoft Office PowerPoint</Application>
  <PresentationFormat>Widescreen</PresentationFormat>
  <Paragraphs>483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Cambria Math</vt:lpstr>
      <vt:lpstr>Times New Roman</vt:lpstr>
      <vt:lpstr>Office Theme</vt:lpstr>
      <vt:lpstr>Ukuran Dispersi</vt:lpstr>
      <vt:lpstr>Kegunaan ukuran dispersi</vt:lpstr>
      <vt:lpstr>Jenis-jenis ukuran dispersi</vt:lpstr>
      <vt:lpstr>Rentang (range)</vt:lpstr>
      <vt:lpstr>Simpangan rata-rata (SR)</vt:lpstr>
      <vt:lpstr>SR Data Tunggal</vt:lpstr>
      <vt:lpstr>Jawaban SR data tunggal</vt:lpstr>
      <vt:lpstr>SR Data Kelompok</vt:lpstr>
      <vt:lpstr>Contoh SR untuk data kelompok</vt:lpstr>
      <vt:lpstr>Jawaban SR data kelompok</vt:lpstr>
      <vt:lpstr>Varians (s^2 )</vt:lpstr>
      <vt:lpstr>Varians Data Tunggal (cara 1)</vt:lpstr>
      <vt:lpstr>Jawaban s^2 data tunggal</vt:lpstr>
      <vt:lpstr>Varians Data Tunggal (cara 2)</vt:lpstr>
      <vt:lpstr>Jawaban s^2 data tunggal</vt:lpstr>
      <vt:lpstr>s^2 Data Kelompok (cara 1)</vt:lpstr>
      <vt:lpstr>Contoh s^2 untuk data kelompok</vt:lpstr>
      <vt:lpstr>Jawaban s^2 data kelompok</vt:lpstr>
      <vt:lpstr>Kekurangan cara 1</vt:lpstr>
      <vt:lpstr>s^2 Data Kelompok (cara 2)</vt:lpstr>
      <vt:lpstr>Contoh s^2 untuk data kelompok</vt:lpstr>
      <vt:lpstr>Jawaban s^2 data kelompok</vt:lpstr>
      <vt:lpstr>Kekurangan dan kelebihan cara 2</vt:lpstr>
      <vt:lpstr>s^2 Data Kelompok (cara 3)</vt:lpstr>
      <vt:lpstr>Contoh s^2 untuk data kelompok</vt:lpstr>
      <vt:lpstr>Jawaban s^2 data kelompok</vt:lpstr>
      <vt:lpstr>Kekurangan dan kelebihan cara 3</vt:lpstr>
      <vt:lpstr>Standar deviasi (s)</vt:lpstr>
      <vt:lpstr>Standar deviasi</vt:lpstr>
      <vt:lpstr>Rentang Antar Kuartil (RK)</vt:lpstr>
      <vt:lpstr>Simpangan Antar Kuartil (SK)</vt:lpstr>
      <vt:lpstr>Contoh SK untuk data kelompok</vt:lpstr>
      <vt:lpstr>Point…</vt:lpstr>
      <vt:lpstr>Angka Baku (z)</vt:lpstr>
      <vt:lpstr>Contoh penggunaan z</vt:lpstr>
      <vt:lpstr>Koefisien Variasi (KV)</vt:lpstr>
      <vt:lpstr>Contoh penerapan KV</vt:lpstr>
      <vt:lpstr>Ada Pertanyaan?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Ukuran Dispersi</dc:title>
  <dc:creator>Kania Evita Dewi</dc:creator>
  <cp:lastModifiedBy>Kania Evita Dewi</cp:lastModifiedBy>
  <cp:revision>29</cp:revision>
  <dcterms:created xsi:type="dcterms:W3CDTF">2020-04-26T11:48:05Z</dcterms:created>
  <dcterms:modified xsi:type="dcterms:W3CDTF">2020-04-27T04:27:24Z</dcterms:modified>
</cp:coreProperties>
</file>