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7"/>
  </p:notesMasterIdLst>
  <p:handoutMasterIdLst>
    <p:handoutMasterId r:id="rId48"/>
  </p:handoutMasterIdLst>
  <p:sldIdLst>
    <p:sldId id="368" r:id="rId2"/>
    <p:sldId id="413" r:id="rId3"/>
    <p:sldId id="547" r:id="rId4"/>
    <p:sldId id="546" r:id="rId5"/>
    <p:sldId id="544" r:id="rId6"/>
    <p:sldId id="622" r:id="rId7"/>
    <p:sldId id="623" r:id="rId8"/>
    <p:sldId id="553" r:id="rId9"/>
    <p:sldId id="591" r:id="rId10"/>
    <p:sldId id="592" r:id="rId11"/>
    <p:sldId id="593" r:id="rId12"/>
    <p:sldId id="588" r:id="rId13"/>
    <p:sldId id="594" r:id="rId14"/>
    <p:sldId id="595" r:id="rId15"/>
    <p:sldId id="624" r:id="rId16"/>
    <p:sldId id="625" r:id="rId17"/>
    <p:sldId id="596" r:id="rId18"/>
    <p:sldId id="626" r:id="rId19"/>
    <p:sldId id="621" r:id="rId20"/>
    <p:sldId id="549" r:id="rId21"/>
    <p:sldId id="550" r:id="rId22"/>
    <p:sldId id="597" r:id="rId23"/>
    <p:sldId id="599" r:id="rId24"/>
    <p:sldId id="602" r:id="rId25"/>
    <p:sldId id="603" r:id="rId26"/>
    <p:sldId id="600" r:id="rId27"/>
    <p:sldId id="611" r:id="rId28"/>
    <p:sldId id="604" r:id="rId29"/>
    <p:sldId id="608" r:id="rId30"/>
    <p:sldId id="605" r:id="rId31"/>
    <p:sldId id="606" r:id="rId32"/>
    <p:sldId id="609" r:id="rId33"/>
    <p:sldId id="610" r:id="rId34"/>
    <p:sldId id="607" r:id="rId35"/>
    <p:sldId id="612" r:id="rId36"/>
    <p:sldId id="613" r:id="rId37"/>
    <p:sldId id="614" r:id="rId38"/>
    <p:sldId id="615" r:id="rId39"/>
    <p:sldId id="616" r:id="rId40"/>
    <p:sldId id="617" r:id="rId41"/>
    <p:sldId id="618" r:id="rId42"/>
    <p:sldId id="619" r:id="rId43"/>
    <p:sldId id="620" r:id="rId44"/>
    <p:sldId id="627" r:id="rId45"/>
    <p:sldId id="409" r:id="rId46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ADC90"/>
    <a:srgbClr val="FFCCFF"/>
    <a:srgbClr val="D4F785"/>
    <a:srgbClr val="FFFF99"/>
    <a:srgbClr val="C3B5C2"/>
    <a:srgbClr val="CCFF99"/>
    <a:srgbClr val="00CC66"/>
    <a:srgbClr val="CC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88909" autoAdjust="0"/>
  </p:normalViewPr>
  <p:slideViewPr>
    <p:cSldViewPr>
      <p:cViewPr varScale="1">
        <p:scale>
          <a:sx n="62" d="100"/>
          <a:sy n="62" d="100"/>
        </p:scale>
        <p:origin x="16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t" anchorCtr="0" compatLnSpc="1">
            <a:prstTxWarp prst="textNoShape">
              <a:avLst/>
            </a:prstTxWarp>
          </a:bodyPr>
          <a:lstStyle>
            <a:lvl1pPr defTabSz="9032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t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b" anchorCtr="0" compatLnSpc="1">
            <a:prstTxWarp prst="textNoShape">
              <a:avLst/>
            </a:prstTxWarp>
          </a:bodyPr>
          <a:lstStyle>
            <a:lvl1pPr defTabSz="9032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61475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1284C91-C791-4E2F-9B9C-3A865FDD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6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630738"/>
            <a:ext cx="5487987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59888"/>
            <a:ext cx="29702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0" rIns="90361" bIns="4518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pPr>
              <a:defRPr/>
            </a:pPr>
            <a:fld id="{97B2CC6C-3939-4F80-B79A-83F71D484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3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PSAK 50 P77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96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P46 </a:t>
            </a:r>
            <a:r>
              <a:rPr lang="en-US" dirty="0" err="1" smtClean="0"/>
              <a:t>psak</a:t>
            </a:r>
            <a:r>
              <a:rPr lang="en-US" dirty="0" smtClean="0"/>
              <a:t> 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3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*)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(</a:t>
            </a:r>
            <a:r>
              <a:rPr lang="en-US" dirty="0" smtClean="0">
                <a:sym typeface="Wingdings" pitchFamily="2" charset="2"/>
              </a:rPr>
              <a:t>PSAK 55 p62)  </a:t>
            </a:r>
            <a:r>
              <a:rPr lang="en-US" b="1" dirty="0" err="1" smtClean="0">
                <a:sym typeface="Wingdings" pitchFamily="2" charset="2"/>
              </a:rPr>
              <a:t>kecuali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penurunan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paragraf</a:t>
            </a:r>
            <a:r>
              <a:rPr lang="en-US" dirty="0" smtClean="0">
                <a:sym typeface="Wingdings" pitchFamily="2" charset="2"/>
              </a:rPr>
              <a:t> 74-77)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akbiat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tukar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Aplikasi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paragraf</a:t>
            </a:r>
            <a:r>
              <a:rPr lang="en-US" dirty="0" smtClean="0">
                <a:sym typeface="Wingdings" pitchFamily="2" charset="2"/>
              </a:rPr>
              <a:t> PA99)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65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SAK ETAP </a:t>
            </a:r>
            <a:r>
              <a:rPr lang="en-US" dirty="0" err="1" smtClean="0"/>
              <a:t>bab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3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SAK ETAP </a:t>
            </a:r>
            <a:r>
              <a:rPr lang="en-US" dirty="0" err="1" smtClean="0"/>
              <a:t>bab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73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PSAK 55 p8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38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SAK ETAP p10.4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1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/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terealisasi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di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smtClean="0"/>
              <a:t> keuangan</a:t>
            </a:r>
            <a:r>
              <a:rPr lang="en-US" dirty="0" smtClean="0"/>
              <a:t> (</a:t>
            </a:r>
            <a:r>
              <a:rPr lang="en-US" dirty="0" err="1" smtClean="0"/>
              <a:t>Kieso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887)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PSAK 55 p8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PSAK 55 p8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PSAK 55 p8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PSAK 55 p8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kata lain,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kategori</a:t>
            </a:r>
            <a:r>
              <a:rPr lang="en-US" baseline="0" dirty="0" smtClean="0"/>
              <a:t> </a:t>
            </a:r>
            <a:r>
              <a:rPr lang="en-US" i="1" baseline="0" dirty="0" smtClean="0"/>
              <a:t>available for sale </a:t>
            </a:r>
            <a:r>
              <a:rPr lang="en-US" i="0" baseline="0" dirty="0" err="1" smtClean="0"/>
              <a:t>adalah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aset</a:t>
            </a:r>
            <a:r>
              <a:rPr lang="en-US" i="0" baseline="0" dirty="0" smtClean="0"/>
              <a:t> non-</a:t>
            </a:r>
            <a:r>
              <a:rPr lang="en-US" i="0" baseline="0" dirty="0" err="1" smtClean="0"/>
              <a:t>derivatif</a:t>
            </a:r>
            <a:r>
              <a:rPr lang="en-US" i="0" baseline="0" dirty="0" smtClean="0"/>
              <a:t> yang </a:t>
            </a:r>
            <a:r>
              <a:rPr lang="en-US" i="0" baseline="0" dirty="0" err="1" smtClean="0"/>
              <a:t>tidak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dapat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dimasukkan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ke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dalam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ketiga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kategori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sebelumnya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PSAK 55 p14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4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P43 </a:t>
            </a:r>
            <a:r>
              <a:rPr lang="en-US" dirty="0" err="1" smtClean="0"/>
              <a:t>psak</a:t>
            </a:r>
            <a:r>
              <a:rPr lang="en-US" dirty="0" smtClean="0"/>
              <a:t> 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3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Calibri" panose="020F0502020204030204" pitchFamily="34" charset="0"/>
            </a:endParaRPr>
          </a:p>
        </p:txBody>
      </p:sp>
      <p:pic>
        <p:nvPicPr>
          <p:cNvPr id="4" name="Picture 7" descr="UI Consulting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60000" contrast="-54000"/>
          </a:blip>
          <a:srcRect t="20062" r="32274"/>
          <a:stretch>
            <a:fillRect/>
          </a:stretch>
        </p:blipFill>
        <p:spPr bwMode="auto">
          <a:xfrm>
            <a:off x="4797425" y="38100"/>
            <a:ext cx="4354513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UI Consulting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60000" contrast="-54000"/>
          </a:blip>
          <a:srcRect t="20062" r="32274"/>
          <a:stretch>
            <a:fillRect/>
          </a:stretch>
        </p:blipFill>
        <p:spPr bwMode="auto">
          <a:xfrm>
            <a:off x="4797425" y="38100"/>
            <a:ext cx="4354513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3F99-D854-4044-9D81-4B1BDDC8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siina\Desktop\UI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1463040" cy="129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5551" y="2060848"/>
            <a:ext cx="7008449" cy="129844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2135551" y="4221088"/>
            <a:ext cx="70084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9pPr>
          </a:lstStyle>
          <a:p>
            <a:r>
              <a:rPr lang="id-ID" sz="1800" kern="0" dirty="0" smtClean="0">
                <a:latin typeface="Calibri" panose="020F0502020204030204" pitchFamily="34" charset="0"/>
              </a:rPr>
              <a:t>Slide OCW Universitas Indonesia</a:t>
            </a:r>
          </a:p>
          <a:p>
            <a:r>
              <a:rPr lang="id-ID" sz="1800" kern="0" dirty="0" smtClean="0">
                <a:latin typeface="Calibri" panose="020F0502020204030204" pitchFamily="34" charset="0"/>
              </a:rPr>
              <a:t>Oleh : Dwi Martani</a:t>
            </a:r>
          </a:p>
          <a:p>
            <a:r>
              <a:rPr lang="id-ID" sz="1800" kern="0" dirty="0" smtClean="0">
                <a:latin typeface="Calibri" panose="020F0502020204030204" pitchFamily="34" charset="0"/>
              </a:rPr>
              <a:t>Departemen Akuntansi</a:t>
            </a:r>
            <a:r>
              <a:rPr lang="id-ID" sz="1800" kern="0" baseline="0" dirty="0" smtClean="0">
                <a:latin typeface="Calibri" panose="020F0502020204030204" pitchFamily="34" charset="0"/>
              </a:rPr>
              <a:t> FEUI</a:t>
            </a:r>
            <a:endParaRPr lang="id-ID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 userDrawn="1"/>
        </p:nvSpPr>
        <p:spPr bwMode="hidden">
          <a:xfrm>
            <a:off x="0" y="3810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pic>
        <p:nvPicPr>
          <p:cNvPr id="4" name="Picture 7" descr="UI Consulting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60000" contrast="-54000"/>
          </a:blip>
          <a:srcRect t="20062" r="32274"/>
          <a:stretch>
            <a:fillRect/>
          </a:stretch>
        </p:blipFill>
        <p:spPr bwMode="auto">
          <a:xfrm>
            <a:off x="4797425" y="38100"/>
            <a:ext cx="4354513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UI Consulting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60000" contrast="-54000"/>
          </a:blip>
          <a:srcRect t="20062" r="32274"/>
          <a:stretch>
            <a:fillRect/>
          </a:stretch>
        </p:blipFill>
        <p:spPr bwMode="auto">
          <a:xfrm>
            <a:off x="4797425" y="38100"/>
            <a:ext cx="4354513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518520" y="630932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3F99-D854-4044-9D81-4B1BDDC8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siina\Desktop\UI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1463040" cy="129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 userDrawn="1"/>
        </p:nvSpPr>
        <p:spPr bwMode="auto">
          <a:xfrm>
            <a:off x="2135551" y="4509120"/>
            <a:ext cx="70084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9pPr>
          </a:lstStyle>
          <a:p>
            <a:r>
              <a:rPr lang="id-ID" sz="1600" kern="0" dirty="0" smtClean="0">
                <a:latin typeface="Calibri" panose="020F0502020204030204" pitchFamily="34" charset="0"/>
              </a:rPr>
              <a:t>Slide OCW Universitas Indonesia</a:t>
            </a:r>
          </a:p>
          <a:p>
            <a:r>
              <a:rPr lang="id-ID" sz="1600" kern="0" dirty="0" smtClean="0">
                <a:latin typeface="Calibri" panose="020F0502020204030204" pitchFamily="34" charset="0"/>
              </a:rPr>
              <a:t>Oleh : Nurul Husnah dan Dwi Martani</a:t>
            </a:r>
          </a:p>
          <a:p>
            <a:r>
              <a:rPr lang="id-ID" sz="1600" kern="0" dirty="0" smtClean="0">
                <a:latin typeface="Calibri" panose="020F0502020204030204" pitchFamily="34" charset="0"/>
              </a:rPr>
              <a:t>Departemen Akuntansi</a:t>
            </a:r>
            <a:r>
              <a:rPr lang="id-ID" sz="1600" kern="0" baseline="0" dirty="0" smtClean="0">
                <a:latin typeface="Calibri" panose="020F0502020204030204" pitchFamily="34" charset="0"/>
              </a:rPr>
              <a:t> FEUI</a:t>
            </a:r>
            <a:endParaRPr lang="id-ID" sz="1600" kern="0" dirty="0">
              <a:latin typeface="Calibri" panose="020F0502020204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2146608" y="2420888"/>
            <a:ext cx="7008449" cy="129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9pPr>
          </a:lstStyle>
          <a:p>
            <a:endParaRPr lang="id-ID" kern="0" dirty="0">
              <a:latin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113330" y="2420888"/>
            <a:ext cx="7008449" cy="129844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id-ID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390203"/>
            <a:ext cx="7138987" cy="95557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813"/>
            <a:ext cx="8229600" cy="418147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009D-D0F3-419F-97E7-E1BF36BF0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" y="6320408"/>
            <a:ext cx="56242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309320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dirty="0" smtClean="0"/>
              <a:t>Departemen Akuntansi  FEUI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002F-2434-4589-80EC-F2D090C99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" y="6320408"/>
            <a:ext cx="56242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309320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8147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482A1-A34F-4E98-A673-C71E7EC4D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" y="6320408"/>
            <a:ext cx="2952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309320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93453" y="241176"/>
            <a:ext cx="7138987" cy="95557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8147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0808-9142-45CF-ACF4-C5C951AA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73B3A-9020-40D0-BDD9-BCA15F82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C6EA-CF6F-4A1B-AD49-7654AC8F1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E701-98B7-46F6-9E38-5701C1615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UI Consulting2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60000" contrast="-54000"/>
          </a:blip>
          <a:srcRect t="20062" r="32274"/>
          <a:stretch>
            <a:fillRect/>
          </a:stretch>
        </p:blipFill>
        <p:spPr bwMode="auto">
          <a:xfrm>
            <a:off x="6022848" y="38100"/>
            <a:ext cx="3129089" cy="367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" y="6320408"/>
            <a:ext cx="56242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4864" y="630932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84A1AE-B314-4D49-B81D-545AB2B591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313184"/>
            <a:ext cx="7138987" cy="95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39813"/>
            <a:ext cx="82296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309320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d-ID" smtClean="0"/>
              <a:t>Departemen Akuntansi  FEUI</a:t>
            </a:r>
            <a:endParaRPr lang="en-US" dirty="0"/>
          </a:p>
        </p:txBody>
      </p:sp>
      <p:pic>
        <p:nvPicPr>
          <p:cNvPr id="1031" name="Picture 7" descr="UI Consulting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620" y="332233"/>
            <a:ext cx="677972" cy="67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12" name="Line 8"/>
          <p:cNvSpPr>
            <a:spLocks noChangeShapeType="1"/>
          </p:cNvSpPr>
          <p:nvPr/>
        </p:nvSpPr>
        <p:spPr bwMode="auto">
          <a:xfrm flipV="1">
            <a:off x="1116013" y="332233"/>
            <a:ext cx="0" cy="72050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453336"/>
            <a:ext cx="9144000" cy="0"/>
          </a:xfrm>
          <a:prstGeom prst="line">
            <a:avLst/>
          </a:prstGeom>
          <a:ln w="15875" cap="sq" cmpd="thickThin">
            <a:solidFill>
              <a:schemeClr val="bg2">
                <a:lumMod val="75000"/>
              </a:schemeClr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6512" y="6381328"/>
            <a:ext cx="9144000" cy="0"/>
          </a:xfrm>
          <a:prstGeom prst="line">
            <a:avLst/>
          </a:prstGeom>
          <a:ln w="28575" cap="sq" cmpd="thickThin">
            <a:solidFill>
              <a:schemeClr val="accent2">
                <a:lumMod val="60000"/>
                <a:lumOff val="40000"/>
              </a:schemeClr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10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ZapfHumnst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dwimartani@yahoo.com" TargetMode="External"/><Relationship Id="rId2" Type="http://schemas.openxmlformats.org/officeDocument/2006/relationships/hyperlink" Target="mailto:martani@ui.ac.i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5551" y="2420888"/>
            <a:ext cx="7008449" cy="129844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err="1" smtClean="0"/>
              <a:t>Investasi</a:t>
            </a:r>
            <a:r>
              <a:rPr lang="id-ID" dirty="0" smtClean="0"/>
              <a:t> - Bonds</a:t>
            </a:r>
            <a:endParaRPr lang="id-ID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13F99-D854-4044-9D81-4B1BDDC8A5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60241" y="3789040"/>
            <a:ext cx="6732239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ZapfHumnst BT" pitchFamily="34" charset="0"/>
                <a:cs typeface="Arial" charset="0"/>
              </a:defRPr>
            </a:lvl9pPr>
          </a:lstStyle>
          <a:p>
            <a:r>
              <a:rPr lang="id-ID" sz="2400" kern="0" dirty="0" smtClean="0">
                <a:solidFill>
                  <a:schemeClr val="bg2">
                    <a:lumMod val="75000"/>
                  </a:schemeClr>
                </a:solidFill>
              </a:rPr>
              <a:t>Akuntansi Keuangan 2 -  Pertemuan 6</a:t>
            </a:r>
            <a:endParaRPr lang="id-ID" sz="3200" kern="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3232" cy="468052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/>
              <a:t>Pinjaman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piutang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nonderivatif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pembayaran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tetap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memiliki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kuotasi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pasar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aktif</a:t>
            </a:r>
            <a:r>
              <a:rPr lang="en-US" sz="2200" dirty="0" smtClean="0"/>
              <a:t>, </a:t>
            </a:r>
            <a:r>
              <a:rPr lang="en-US" sz="2200" dirty="0" err="1" smtClean="0"/>
              <a:t>kecuali</a:t>
            </a:r>
            <a:r>
              <a:rPr lang="en-US" sz="2200" dirty="0" smtClean="0"/>
              <a:t> </a:t>
            </a:r>
            <a:r>
              <a:rPr lang="en-US" sz="2200" dirty="0" err="1" smtClean="0"/>
              <a:t>pinjaman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piutang</a:t>
            </a:r>
            <a:r>
              <a:rPr lang="en-US" sz="2200" dirty="0" smtClean="0"/>
              <a:t>:</a:t>
            </a:r>
          </a:p>
          <a:p>
            <a:pPr marL="514350" indent="-336550">
              <a:buAutoNum type="alphaLcPeriod"/>
            </a:pPr>
            <a:r>
              <a:rPr lang="en-US" sz="2200" dirty="0" err="1" smtClean="0"/>
              <a:t>dimaksudkan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dekat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diklasifikasikan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diperdagangkan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pengakuan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diukur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wajar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laba</a:t>
            </a:r>
            <a:r>
              <a:rPr lang="en-US" sz="2200" dirty="0" smtClean="0"/>
              <a:t> </a:t>
            </a:r>
            <a:r>
              <a:rPr lang="en-US" sz="2200" dirty="0" err="1" smtClean="0"/>
              <a:t>rugi</a:t>
            </a:r>
            <a:r>
              <a:rPr lang="en-US" sz="2200" dirty="0" smtClean="0"/>
              <a:t>,</a:t>
            </a:r>
          </a:p>
          <a:p>
            <a:pPr marL="514350" indent="-336550">
              <a:buAutoNum type="alphaLcPeriod"/>
            </a:pP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pengakuan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r>
              <a:rPr lang="en-US" sz="2200" dirty="0" smtClean="0"/>
              <a:t>, </a:t>
            </a:r>
            <a:r>
              <a:rPr lang="en-US" sz="2200" dirty="0" err="1" smtClean="0"/>
              <a:t>atau</a:t>
            </a:r>
            <a:endParaRPr lang="en-US" sz="2200" dirty="0" smtClean="0"/>
          </a:p>
          <a:p>
            <a:pPr marL="514350" indent="-336550">
              <a:buAutoNum type="alphaLcPeriod"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pemilik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kembalai</a:t>
            </a:r>
            <a:r>
              <a:rPr lang="en-US" sz="2200" dirty="0" smtClean="0"/>
              <a:t> </a:t>
            </a:r>
            <a:r>
              <a:rPr lang="en-US" sz="2200" dirty="0" err="1" smtClean="0"/>
              <a:t>investasi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substansial</a:t>
            </a:r>
            <a:r>
              <a:rPr lang="en-US" sz="2200" dirty="0" smtClean="0"/>
              <a:t> </a:t>
            </a:r>
            <a:r>
              <a:rPr lang="en-US" sz="2200" dirty="0" err="1" smtClean="0"/>
              <a:t>kecuali</a:t>
            </a:r>
            <a:r>
              <a:rPr lang="en-US" sz="2200" dirty="0" smtClean="0"/>
              <a:t> </a:t>
            </a:r>
            <a:r>
              <a:rPr lang="en-US" sz="2200" dirty="0" err="1" smtClean="0"/>
              <a:t>disebabkan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penurunan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diklasifikasikan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endParaRPr lang="en-US" sz="2200" dirty="0" smtClean="0"/>
          </a:p>
          <a:p>
            <a:pPr marL="457200" indent="-457200">
              <a:buNone/>
            </a:pP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3232" cy="352839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diklasifikasikan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tersedia</a:t>
            </a:r>
            <a:r>
              <a:rPr lang="en-US" sz="3000" dirty="0" smtClean="0"/>
              <a:t> </a:t>
            </a:r>
            <a:r>
              <a:rPr lang="en-US" sz="3000" dirty="0" err="1" smtClean="0"/>
              <a:t>dijual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nonderivatif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ditetapkan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tersedia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dijual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yang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diklasifikasikan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(a) </a:t>
            </a:r>
            <a:r>
              <a:rPr lang="en-US" sz="3000" dirty="0" err="1" smtClean="0"/>
              <a:t>pinjaman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piutang</a:t>
            </a:r>
            <a:r>
              <a:rPr lang="en-US" sz="3000" dirty="0" smtClean="0"/>
              <a:t>, (b) </a:t>
            </a:r>
            <a:r>
              <a:rPr lang="en-US" sz="3000" dirty="0" err="1" smtClean="0"/>
              <a:t>investasi</a:t>
            </a:r>
            <a:r>
              <a:rPr lang="en-US" sz="3000" dirty="0" smtClean="0"/>
              <a:t> </a:t>
            </a:r>
            <a:r>
              <a:rPr lang="en-US" sz="3000" dirty="0" err="1" smtClean="0"/>
              <a:t>dimiliki</a:t>
            </a:r>
            <a:r>
              <a:rPr lang="en-US" sz="3000" dirty="0" smtClean="0"/>
              <a:t>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</a:t>
            </a:r>
            <a:r>
              <a:rPr lang="en-US" sz="3000" dirty="0" err="1" smtClean="0"/>
              <a:t>jatuh</a:t>
            </a:r>
            <a:r>
              <a:rPr lang="en-US" sz="3000" dirty="0" smtClean="0"/>
              <a:t> tempo , </a:t>
            </a:r>
            <a:r>
              <a:rPr lang="en-US" sz="3000" dirty="0" err="1" smtClean="0"/>
              <a:t>atau</a:t>
            </a:r>
            <a:r>
              <a:rPr lang="en-US" sz="3000" dirty="0" smtClean="0"/>
              <a:t> (c)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diukur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wajar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laba</a:t>
            </a:r>
            <a:r>
              <a:rPr lang="en-US" sz="3000" dirty="0" smtClean="0"/>
              <a:t> </a:t>
            </a:r>
            <a:r>
              <a:rPr lang="en-US" sz="3000" dirty="0" err="1" smtClean="0"/>
              <a:t>rugi</a:t>
            </a:r>
            <a:r>
              <a:rPr lang="en-US" sz="3000" dirty="0" smtClean="0"/>
              <a:t>.</a:t>
            </a:r>
          </a:p>
          <a:p>
            <a:pPr marL="457200" indent="-457200">
              <a:buNone/>
            </a:pP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60731" y="2243807"/>
            <a:ext cx="5770984" cy="288032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err="1" smtClean="0"/>
              <a:t>Entitas</a:t>
            </a:r>
            <a:r>
              <a:rPr lang="en-US" sz="3000" dirty="0" smtClean="0"/>
              <a:t> </a:t>
            </a:r>
            <a:r>
              <a:rPr lang="en-US" sz="3000" dirty="0" err="1" smtClean="0"/>
              <a:t>mengakui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, </a:t>
            </a: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jika</a:t>
            </a:r>
            <a:r>
              <a:rPr lang="en-US" sz="3000" dirty="0" smtClean="0"/>
              <a:t>,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salah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pihak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kontrak</a:t>
            </a:r>
            <a:r>
              <a:rPr lang="en-US" sz="3000" dirty="0" smtClean="0"/>
              <a:t> </a:t>
            </a:r>
            <a:r>
              <a:rPr lang="en-US" sz="3000" dirty="0" err="1" smtClean="0"/>
              <a:t>instrumen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.</a:t>
            </a:r>
          </a:p>
        </p:txBody>
      </p:sp>
      <p:pic>
        <p:nvPicPr>
          <p:cNvPr id="4098" name="Picture 2" descr="C:\Users\siina\Desktop\MOM'S\PSAK BARU\gambar ekonomi\ftp_bsnss05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3872"/>
            <a:ext cx="2237203" cy="19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3240360" cy="65308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wajar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endParaRPr lang="id-ID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71600" y="2261839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Investasi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dimiliki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hingga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jatuh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tempo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71600" y="3063949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Pinjaman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diberikan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piutang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1600" y="3856037"/>
            <a:ext cx="3240360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Tersedia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dijual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83968" y="170080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83968" y="249289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283968" y="3284984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283968" y="407707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148064" y="1484784"/>
            <a:ext cx="3240360" cy="653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Nilai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wajar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sz="1600" kern="0" dirty="0" smtClean="0">
                <a:latin typeface="Calibri" panose="020F0502020204030204" pitchFamily="34" charset="0"/>
                <a:cs typeface="+mn-cs"/>
              </a:rPr>
              <a:t>(</a:t>
            </a:r>
            <a:r>
              <a:rPr lang="en-US" sz="1600" kern="0" dirty="0" err="1" smtClean="0">
                <a:latin typeface="Calibri" panose="020F0502020204030204" pitchFamily="34" charset="0"/>
                <a:cs typeface="+mn-cs"/>
              </a:rPr>
              <a:t>biaya</a:t>
            </a:r>
            <a:r>
              <a:rPr lang="en-US" sz="1600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  <a:cs typeface="+mn-cs"/>
              </a:rPr>
              <a:t>transaksi</a:t>
            </a:r>
            <a:r>
              <a:rPr lang="en-US" sz="1600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  <a:cs typeface="+mn-cs"/>
              </a:rPr>
              <a:t>dibebankan</a:t>
            </a:r>
            <a:r>
              <a:rPr lang="en-US" sz="1600" kern="0" dirty="0" smtClean="0">
                <a:latin typeface="Calibri" panose="020F0502020204030204" pitchFamily="34" charset="0"/>
                <a:cs typeface="+mn-cs"/>
              </a:rPr>
              <a:t>)</a:t>
            </a:r>
            <a:endParaRPr kumimoji="0" lang="id-ID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148064" y="2271861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Nilai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wajar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+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biaya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transaksi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148064" y="3063949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wajar</a:t>
            </a:r>
            <a:r>
              <a:rPr lang="en-US" kern="0" dirty="0" smtClean="0">
                <a:latin typeface="Calibri" panose="020F0502020204030204" pitchFamily="34" charset="0"/>
              </a:rPr>
              <a:t> + </a:t>
            </a:r>
            <a:r>
              <a:rPr lang="en-US" kern="0" dirty="0" err="1" smtClean="0">
                <a:latin typeface="Calibri" panose="020F0502020204030204" pitchFamily="34" charset="0"/>
              </a:rPr>
              <a:t>biaya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transaksi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148064" y="3856037"/>
            <a:ext cx="3240360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wajar</a:t>
            </a:r>
            <a:r>
              <a:rPr lang="en-US" kern="0" dirty="0" smtClean="0">
                <a:latin typeface="Calibri" panose="020F0502020204030204" pitchFamily="34" charset="0"/>
              </a:rPr>
              <a:t> + </a:t>
            </a:r>
            <a:r>
              <a:rPr lang="en-US" kern="0" dirty="0" err="1" smtClean="0">
                <a:latin typeface="Calibri" panose="020F0502020204030204" pitchFamily="34" charset="0"/>
              </a:rPr>
              <a:t>biaya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transaksi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5589240"/>
            <a:ext cx="8712968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Biaya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transaksi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adalah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biaya</a:t>
            </a:r>
            <a:r>
              <a:rPr lang="en-US" sz="1600" dirty="0" smtClean="0">
                <a:latin typeface="Calibri" pitchFamily="34" charset="0"/>
              </a:rPr>
              <a:t> yang </a:t>
            </a:r>
            <a:r>
              <a:rPr lang="en-US" sz="1600" dirty="0" err="1" smtClean="0">
                <a:latin typeface="Calibri" pitchFamily="34" charset="0"/>
              </a:rPr>
              <a:t>dapat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diatribusikan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secara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langsung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dengan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perolehan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aset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keuangan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4869160"/>
            <a:ext cx="871296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wajar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adalah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dimana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suatu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aset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dapat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dipertukarkan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atau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suatu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liabilitas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diselesaikan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antara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pihak</a:t>
            </a:r>
            <a:r>
              <a:rPr lang="en-US" sz="1600" dirty="0" smtClean="0">
                <a:latin typeface="Calibri" pitchFamily="34" charset="0"/>
              </a:rPr>
              <a:t> yang </a:t>
            </a:r>
            <a:r>
              <a:rPr lang="en-US" sz="1600" dirty="0" err="1" smtClean="0">
                <a:latin typeface="Calibri" pitchFamily="34" charset="0"/>
              </a:rPr>
              <a:t>memahami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berkeinginan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untuk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melakukan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transaksi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wajar</a:t>
            </a:r>
            <a:r>
              <a:rPr lang="en-US" sz="1600" dirty="0" smtClean="0">
                <a:latin typeface="Calibri" pitchFamily="34" charset="0"/>
              </a:rPr>
              <a:t>. 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8987" cy="955576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Aset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3240360" cy="65308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wajar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endParaRPr lang="id-ID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71600" y="2045815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Investasi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dimiliki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hingga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jatuh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tempo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71600" y="2847925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Pinjaman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diberikan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piutang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1600" y="3640013"/>
            <a:ext cx="3240360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Tersedia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dijual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83968" y="1484784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83968" y="227687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283968" y="3068960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283968" y="386104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148064" y="1268760"/>
            <a:ext cx="3240360" cy="653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Nilai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wajar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148064" y="2055837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Biaya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perolehan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diamortisasi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148064" y="2847925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 smtClean="0">
                <a:latin typeface="Calibri" panose="020F0502020204030204" pitchFamily="34" charset="0"/>
              </a:rPr>
              <a:t>Biaya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perolehan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diamortisasi</a:t>
            </a:r>
            <a:endParaRPr lang="id-ID" kern="0" dirty="0">
              <a:latin typeface="Calibri" panose="020F050202020403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148064" y="3640013"/>
            <a:ext cx="3240360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wajar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5301208"/>
            <a:ext cx="871296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600" kern="0" dirty="0" err="1" smtClean="0">
                <a:latin typeface="Calibri" panose="020F0502020204030204" pitchFamily="34" charset="0"/>
              </a:rPr>
              <a:t>Biaya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perolehan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diamortisasi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adalah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jumlah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aset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keuangan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atau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liabilitas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keuangan</a:t>
            </a:r>
            <a:r>
              <a:rPr lang="en-US" sz="1600" dirty="0" smtClean="0">
                <a:latin typeface="Calibri" pitchFamily="34" charset="0"/>
              </a:rPr>
              <a:t>  yang </a:t>
            </a:r>
            <a:r>
              <a:rPr lang="en-US" sz="1600" dirty="0" err="1" smtClean="0">
                <a:latin typeface="Calibri" pitchFamily="34" charset="0"/>
              </a:rPr>
              <a:t>diukur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saat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pengakuan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awal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n-US" sz="1600" dirty="0" err="1" smtClean="0">
                <a:latin typeface="Calibri" pitchFamily="34" charset="0"/>
              </a:rPr>
              <a:t>ditambah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atau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dikurangi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amortisasi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kumulatif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menggunakan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alibri" pitchFamily="34" charset="0"/>
              </a:rPr>
              <a:t>metode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alibri" pitchFamily="34" charset="0"/>
              </a:rPr>
              <a:t>suku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alibri" pitchFamily="34" charset="0"/>
              </a:rPr>
              <a:t>bunga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alibri" pitchFamily="34" charset="0"/>
              </a:rPr>
              <a:t>efektif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yang </a:t>
            </a:r>
            <a:r>
              <a:rPr lang="en-US" sz="1600" dirty="0" err="1" smtClean="0">
                <a:latin typeface="Calibri" pitchFamily="34" charset="0"/>
              </a:rPr>
              <a:t>dihitung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dari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selisih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antara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awal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jatuh</a:t>
            </a:r>
            <a:r>
              <a:rPr lang="en-US" sz="1600" dirty="0" smtClean="0">
                <a:latin typeface="Calibri" pitchFamily="34" charset="0"/>
              </a:rPr>
              <a:t> tempo, </a:t>
            </a:r>
            <a:r>
              <a:rPr lang="en-US" sz="1600" dirty="0" err="1" smtClean="0">
                <a:latin typeface="Calibri" pitchFamily="34" charset="0"/>
              </a:rPr>
              <a:t>dan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dikurangi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penurunan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atau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nilai</a:t>
            </a:r>
            <a:r>
              <a:rPr lang="en-US" sz="1600" dirty="0" smtClean="0">
                <a:latin typeface="Calibri" pitchFamily="34" charset="0"/>
              </a:rPr>
              <a:t> yang </a:t>
            </a:r>
            <a:r>
              <a:rPr lang="en-US" sz="1600" dirty="0" err="1" smtClean="0">
                <a:latin typeface="Calibri" pitchFamily="34" charset="0"/>
              </a:rPr>
              <a:t>tidak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dapat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ditagih</a:t>
            </a:r>
            <a:r>
              <a:rPr lang="en-US" sz="1600" dirty="0" smtClean="0">
                <a:latin typeface="Calibri" pitchFamily="34" charset="0"/>
              </a:rPr>
              <a:t> .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547664" y="4509120"/>
            <a:ext cx="2672680" cy="653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Instrumen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ekuitas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tidak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kuotasi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pasar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aktif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dan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nilai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wajar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tidak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dapat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diukur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dengan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andal</a:t>
            </a:r>
            <a:endParaRPr kumimoji="0" lang="id-ID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283968" y="4725144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148064" y="4509120"/>
            <a:ext cx="3240360" cy="653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kern="0" dirty="0" err="1" smtClean="0">
                <a:latin typeface="Calibri" panose="020F0502020204030204" pitchFamily="34" charset="0"/>
              </a:rPr>
              <a:t>Biaya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perolehan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5" name="Curved Right Arrow 24"/>
          <p:cNvSpPr/>
          <p:nvPr/>
        </p:nvSpPr>
        <p:spPr>
          <a:xfrm>
            <a:off x="1115616" y="4365104"/>
            <a:ext cx="360040" cy="648072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138987" cy="955576"/>
          </a:xfrm>
        </p:spPr>
        <p:txBody>
          <a:bodyPr/>
          <a:lstStyle/>
          <a:p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 smtClean="0"/>
              <a:t>Utang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682" y="1484784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 err="1" smtClean="0">
                <a:latin typeface="Calibri" pitchFamily="34" charset="0"/>
                <a:cs typeface="Arial" pitchFamily="34" charset="0"/>
                <a:sym typeface="Wingdings" pitchFamily="2" charset="2"/>
              </a:rPr>
              <a:t>Biaya</a:t>
            </a:r>
            <a:r>
              <a:rPr lang="en-US" sz="2400" b="1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Calibri" pitchFamily="34" charset="0"/>
                <a:cs typeface="Arial" pitchFamily="34" charset="0"/>
                <a:sym typeface="Wingdings" pitchFamily="2" charset="2"/>
              </a:rPr>
              <a:t>Amortisasi</a:t>
            </a:r>
            <a:r>
              <a:rPr lang="en-US" sz="2400" b="1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	=</a:t>
            </a:r>
          </a:p>
          <a:p>
            <a:pPr>
              <a:lnSpc>
                <a:spcPct val="125000"/>
              </a:lnSpc>
            </a:pPr>
            <a:r>
              <a:rPr lang="en-US" sz="2400" b="1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(PSAK 55)</a:t>
            </a:r>
            <a:endParaRPr lang="en-US" sz="2400" b="1" dirty="0">
              <a:latin typeface="Calibri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7908" y="1500550"/>
            <a:ext cx="48045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d-ID" sz="2400" dirty="0">
                <a:latin typeface="Calibri" pitchFamily="34" charset="0"/>
              </a:rPr>
              <a:t>Jumlah saat pengukuran awal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71882" y="2711187"/>
            <a:ext cx="48045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d-ID" sz="2400" dirty="0">
                <a:latin typeface="Calibri" pitchFamily="34" charset="0"/>
              </a:rPr>
              <a:t>Akumulasi amortisasi </a:t>
            </a:r>
            <a:r>
              <a:rPr lang="id-ID" sz="2400" dirty="0" smtClean="0">
                <a:latin typeface="Calibri" pitchFamily="34" charset="0"/>
              </a:rPr>
              <a:t>d</a:t>
            </a:r>
            <a:r>
              <a:rPr lang="en-US" sz="2400" dirty="0" smtClean="0">
                <a:latin typeface="Calibri" pitchFamily="34" charset="0"/>
              </a:rPr>
              <a:t>en</a:t>
            </a:r>
            <a:r>
              <a:rPr lang="id-ID" sz="2400" dirty="0" smtClean="0">
                <a:latin typeface="Calibri" pitchFamily="34" charset="0"/>
              </a:rPr>
              <a:t>g</a:t>
            </a:r>
            <a:r>
              <a:rPr lang="en-US" sz="2400" dirty="0" smtClean="0">
                <a:latin typeface="Calibri" pitchFamily="34" charset="0"/>
              </a:rPr>
              <a:t>an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metode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suku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bunga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efektif</a:t>
            </a:r>
            <a:endParaRPr lang="id-ID" sz="24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1882" y="4151784"/>
            <a:ext cx="48045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2400" dirty="0" err="1" smtClean="0">
                <a:latin typeface="Calibri" pitchFamily="34" charset="0"/>
              </a:rPr>
              <a:t>Pembayaran</a:t>
            </a:r>
            <a:endParaRPr lang="id-ID" sz="2400" i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1882" y="5370984"/>
            <a:ext cx="48045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2400" dirty="0" err="1" smtClean="0">
                <a:latin typeface="Calibri" pitchFamily="34" charset="0"/>
              </a:rPr>
              <a:t>Penurunan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Nilai</a:t>
            </a:r>
            <a:endParaRPr lang="id-ID" sz="2400" i="1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5150" y="1981453"/>
            <a:ext cx="7537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+/-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05482" y="3505453"/>
            <a:ext cx="325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-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05482" y="4608984"/>
            <a:ext cx="325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-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1176"/>
            <a:ext cx="7138987" cy="955576"/>
          </a:xfrm>
        </p:spPr>
        <p:txBody>
          <a:bodyPr/>
          <a:lstStyle/>
          <a:p>
            <a:r>
              <a:rPr lang="en-US" dirty="0" err="1" smtClean="0">
                <a:cs typeface="Arial" pitchFamily="34" charset="0"/>
                <a:sym typeface="Wingdings" pitchFamily="2" charset="2"/>
              </a:rPr>
              <a:t>Metode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pitchFamily="34" charset="0"/>
                <a:sym typeface="Wingdings" pitchFamily="2" charset="2"/>
              </a:rPr>
              <a:t>Suku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pitchFamily="34" charset="0"/>
                <a:sym typeface="Wingdings" pitchFamily="2" charset="2"/>
              </a:rPr>
              <a:t>Bunga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pitchFamily="34" charset="0"/>
                <a:sym typeface="Wingdings" pitchFamily="2" charset="2"/>
              </a:rPr>
              <a:t>Efektif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01563" y="1412776"/>
            <a:ext cx="7770837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 smtClean="0">
                <a:latin typeface="Calibri" pitchFamily="34" charset="0"/>
                <a:cs typeface="Arial" pitchFamily="34" charset="0"/>
              </a:rPr>
              <a:t>Suku bunga yang menyamakan antara nilai awal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Arial" pitchFamily="34" charset="0"/>
              </a:rPr>
              <a:t>aset dengan nilai kini dari pembayaran yang diterima di masa mendatang.</a:t>
            </a:r>
          </a:p>
          <a:p>
            <a:r>
              <a:rPr lang="id-ID" sz="2400" dirty="0" smtClean="0">
                <a:latin typeface="Calibri" pitchFamily="34" charset="0"/>
                <a:cs typeface="Arial" pitchFamily="34" charset="0"/>
              </a:rPr>
              <a:t>Nilai awal aset keuangan termasuk biaya transaksi dan biaya lain terkait dengan perolehan/penerbitan aset/liabilitas keuangan</a:t>
            </a:r>
          </a:p>
          <a:p>
            <a:r>
              <a:rPr lang="id-ID" sz="2400" dirty="0" smtClean="0">
                <a:latin typeface="Calibri" pitchFamily="34" charset="0"/>
                <a:cs typeface="Arial" pitchFamily="34" charset="0"/>
              </a:rPr>
              <a:t>Suku bunga efektif tidak selalu sama dengan suku bunga yang ditetapkan.</a:t>
            </a:r>
          </a:p>
          <a:p>
            <a:r>
              <a:rPr lang="id-ID" sz="2400" dirty="0" smtClean="0">
                <a:latin typeface="Calibri" pitchFamily="34" charset="0"/>
                <a:cs typeface="Arial" pitchFamily="34" charset="0"/>
              </a:rPr>
              <a:t>Suku bunga efektif digunakan untuk meng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h</a:t>
            </a:r>
            <a:r>
              <a:rPr lang="id-ID" sz="2400" dirty="0" smtClean="0">
                <a:latin typeface="Calibri" pitchFamily="34" charset="0"/>
                <a:cs typeface="Arial" pitchFamily="34" charset="0"/>
              </a:rPr>
              <a:t>itung amortisasi premium atau diskon</a:t>
            </a:r>
            <a:endParaRPr lang="id-ID" sz="24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8987" cy="955576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Aset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00" y="2852936"/>
            <a:ext cx="2088232" cy="129614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wajar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endParaRPr lang="id-ID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1600" y="4437112"/>
            <a:ext cx="2088232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Tersedia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dijual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03848" y="33569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203848" y="49411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779912" y="3135957"/>
            <a:ext cx="1296144" cy="653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Nilai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wajar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779912" y="4720133"/>
            <a:ext cx="1296144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wajar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976144" y="1303080"/>
            <a:ext cx="1656183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 smtClean="0">
                <a:latin typeface="Calibri" panose="020F0502020204030204" pitchFamily="34" charset="0"/>
              </a:rPr>
              <a:t>Investasi</a:t>
            </a:r>
            <a:r>
              <a:rPr lang="en-US" kern="0" dirty="0" smtClean="0">
                <a:latin typeface="Calibri" panose="020F0502020204030204" pitchFamily="34" charset="0"/>
              </a:rPr>
              <a:t> yang </a:t>
            </a:r>
            <a:r>
              <a:rPr lang="en-US" kern="0" dirty="0" err="1" smtClean="0">
                <a:latin typeface="Calibri" panose="020F0502020204030204" pitchFamily="34" charset="0"/>
              </a:rPr>
              <a:t>dimiliki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hingga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jatuh</a:t>
            </a:r>
            <a:r>
              <a:rPr lang="en-US" kern="0" dirty="0" smtClean="0">
                <a:latin typeface="Calibri" panose="020F0502020204030204" pitchFamily="34" charset="0"/>
              </a:rPr>
              <a:t> tempo</a:t>
            </a:r>
            <a:endParaRPr lang="id-ID" kern="0" dirty="0">
              <a:latin typeface="Calibri" panose="020F050202020403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724128" y="4365104"/>
            <a:ext cx="3024336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600" kern="0" dirty="0" err="1" smtClean="0">
                <a:latin typeface="Calibri" panose="020F0502020204030204" pitchFamily="34" charset="0"/>
              </a:rPr>
              <a:t>Diakui</a:t>
            </a:r>
            <a:r>
              <a:rPr lang="en-US" sz="1600" kern="0" dirty="0" smtClean="0">
                <a:latin typeface="Calibri" panose="020F0502020204030204" pitchFamily="34" charset="0"/>
              </a:rPr>
              <a:t> di </a:t>
            </a:r>
            <a:r>
              <a:rPr lang="en-US" sz="1600" kern="0" dirty="0" err="1" smtClean="0">
                <a:latin typeface="Calibri" panose="020F0502020204030204" pitchFamily="34" charset="0"/>
              </a:rPr>
              <a:t>pendapatan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b="1" kern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komprehensif</a:t>
            </a:r>
            <a:r>
              <a:rPr lang="en-US" sz="16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lain*</a:t>
            </a:r>
            <a:r>
              <a:rPr lang="en-US" sz="1600" kern="0" dirty="0" smtClean="0">
                <a:latin typeface="Calibri" panose="020F0502020204030204" pitchFamily="34" charset="0"/>
              </a:rPr>
              <a:t>, </a:t>
            </a:r>
            <a:r>
              <a:rPr lang="en-US" sz="1600" kern="0" dirty="0" err="1" smtClean="0">
                <a:latin typeface="Calibri" panose="020F0502020204030204" pitchFamily="34" charset="0"/>
              </a:rPr>
              <a:t>sampai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aset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keuangan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dihentikan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pengakuannya</a:t>
            </a:r>
            <a:r>
              <a:rPr lang="en-US" sz="1600" kern="0" dirty="0" smtClean="0">
                <a:latin typeface="Calibri" panose="020F0502020204030204" pitchFamily="34" charset="0"/>
              </a:rPr>
              <a:t>. </a:t>
            </a:r>
            <a:r>
              <a:rPr lang="en-US" sz="1600" kern="0" dirty="0" err="1" smtClean="0">
                <a:latin typeface="Calibri" panose="020F0502020204030204" pitchFamily="34" charset="0"/>
              </a:rPr>
              <a:t>Setelah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dihentikan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pengakuannya</a:t>
            </a:r>
            <a:r>
              <a:rPr lang="en-US" sz="1600" kern="0" dirty="0" smtClean="0">
                <a:latin typeface="Calibri" panose="020F0502020204030204" pitchFamily="34" charset="0"/>
              </a:rPr>
              <a:t>, </a:t>
            </a:r>
            <a:r>
              <a:rPr lang="en-US" sz="1600" kern="0" dirty="0" err="1" smtClean="0">
                <a:latin typeface="Calibri" panose="020F0502020204030204" pitchFamily="34" charset="0"/>
              </a:rPr>
              <a:t>saldo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keuntungan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atau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kerugian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kumulatif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direklasifikasi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ke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laba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r>
              <a:rPr lang="en-US" sz="1600" kern="0" dirty="0" err="1" smtClean="0">
                <a:latin typeface="Calibri" panose="020F0502020204030204" pitchFamily="34" charset="0"/>
              </a:rPr>
              <a:t>rugi</a:t>
            </a:r>
            <a:r>
              <a:rPr lang="en-US" sz="1600" kern="0" dirty="0" smtClean="0">
                <a:latin typeface="Calibri" panose="020F0502020204030204" pitchFamily="34" charset="0"/>
              </a:rPr>
              <a:t> </a:t>
            </a:r>
            <a:endParaRPr lang="id-ID" sz="1600" kern="0" dirty="0">
              <a:latin typeface="Calibri" panose="020F050202020403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724128" y="2852936"/>
            <a:ext cx="2952328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iakui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rugi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9" name="Striped Right Arrow 28"/>
          <p:cNvSpPr/>
          <p:nvPr/>
        </p:nvSpPr>
        <p:spPr>
          <a:xfrm rot="16200000" flipH="1">
            <a:off x="7007983" y="2408600"/>
            <a:ext cx="240600" cy="504056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148064" y="33569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5148064" y="49411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116600" y="1322160"/>
            <a:ext cx="1656183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 smtClean="0">
                <a:latin typeface="Calibri" panose="020F0502020204030204" pitchFamily="34" charset="0"/>
              </a:rPr>
              <a:t>Pinjaman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>
                <a:latin typeface="Calibri" panose="020F0502020204030204" pitchFamily="34" charset="0"/>
              </a:rPr>
              <a:t>yang </a:t>
            </a:r>
            <a:r>
              <a:rPr lang="en-US" kern="0" dirty="0" err="1">
                <a:latin typeface="Calibri" panose="020F0502020204030204" pitchFamily="34" charset="0"/>
              </a:rPr>
              <a:t>diberikan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dan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piutang</a:t>
            </a:r>
            <a:endParaRPr lang="id-ID" kern="0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8264" y="142497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+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040992" y="168220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80113" y="1268760"/>
            <a:ext cx="3096343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>
                <a:latin typeface="Calibri" panose="020F0502020204030204" pitchFamily="34" charset="0"/>
              </a:rPr>
              <a:t>Untung</a:t>
            </a:r>
            <a:r>
              <a:rPr lang="en-US" kern="0" dirty="0">
                <a:latin typeface="Calibri" panose="020F0502020204030204" pitchFamily="34" charset="0"/>
              </a:rPr>
              <a:t>/</a:t>
            </a:r>
            <a:r>
              <a:rPr lang="en-US" kern="0" dirty="0" err="1">
                <a:latin typeface="Calibri" panose="020F0502020204030204" pitchFamily="34" charset="0"/>
              </a:rPr>
              <a:t>rugi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ketika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dihentikan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pengakuannya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atau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mengalami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penurunan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, </a:t>
            </a:r>
            <a:r>
              <a:rPr lang="en-US" kern="0" dirty="0" err="1" smtClean="0">
                <a:latin typeface="Calibri" panose="020F0502020204030204" pitchFamily="34" charset="0"/>
              </a:rPr>
              <a:t>dan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melalui</a:t>
            </a:r>
            <a:r>
              <a:rPr lang="en-US" kern="0" dirty="0">
                <a:latin typeface="Calibri" panose="020F0502020204030204" pitchFamily="34" charset="0"/>
              </a:rPr>
              <a:t> proses </a:t>
            </a:r>
            <a:r>
              <a:rPr lang="en-US" kern="0" dirty="0" err="1">
                <a:latin typeface="Calibri" panose="020F0502020204030204" pitchFamily="34" charset="0"/>
              </a:rPr>
              <a:t>amortisasi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endParaRPr lang="id-ID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8987" cy="955576"/>
          </a:xfrm>
        </p:spPr>
        <p:txBody>
          <a:bodyPr/>
          <a:lstStyle/>
          <a:p>
            <a:r>
              <a:rPr lang="en-US" sz="2800" dirty="0" err="1" smtClean="0"/>
              <a:t>Penyajian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SAK ETAP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3240360" cy="65308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smtClean="0"/>
              <a:t>Held to Maturity</a:t>
            </a:r>
            <a:endParaRPr lang="id-ID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71600" y="2045815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Trading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71600" y="2847925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Available for Sale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83968" y="1484784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83968" y="227687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283968" y="3068960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148064" y="1268760"/>
            <a:ext cx="3240360" cy="653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Calibri" pitchFamily="34" charset="0"/>
              </a:rPr>
              <a:t>B</a:t>
            </a:r>
            <a:r>
              <a:rPr lang="en-US" dirty="0" err="1" smtClean="0">
                <a:latin typeface="Calibri" pitchFamily="34" charset="0"/>
              </a:rPr>
              <a:t>iaya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perolehan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dikurangi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amortisasi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premi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diskonto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148064" y="2055837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 smtClean="0">
                <a:latin typeface="Calibri" panose="020F0502020204030204" pitchFamily="34" charset="0"/>
                <a:cs typeface="+mn-cs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kern="0" dirty="0" err="1">
                <a:latin typeface="Calibri" panose="020F0502020204030204" pitchFamily="34" charset="0"/>
                <a:cs typeface="+mn-cs"/>
              </a:rPr>
              <a:t>wajar</a:t>
            </a:r>
            <a:r>
              <a:rPr lang="en-US" kern="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kern="0" dirty="0" err="1">
                <a:latin typeface="Calibri" panose="020F0502020204030204" pitchFamily="34" charset="0"/>
                <a:cs typeface="+mn-cs"/>
              </a:rPr>
              <a:t>pada</a:t>
            </a:r>
            <a:r>
              <a:rPr lang="en-US" kern="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kern="0" dirty="0" err="1">
                <a:latin typeface="Calibri" panose="020F0502020204030204" pitchFamily="34" charset="0"/>
                <a:cs typeface="+mn-cs"/>
              </a:rPr>
              <a:t>tanggal</a:t>
            </a:r>
            <a:r>
              <a:rPr lang="en-US" kern="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kern="0" dirty="0" err="1">
                <a:latin typeface="Calibri" panose="020F0502020204030204" pitchFamily="34" charset="0"/>
                <a:cs typeface="+mn-cs"/>
              </a:rPr>
              <a:t>neraca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148064" y="2847925"/>
            <a:ext cx="3240360" cy="6530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err="1" smtClean="0">
                <a:latin typeface="Calibri" panose="020F0502020204030204" pitchFamily="34" charset="0"/>
              </a:rPr>
              <a:t>Nilai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wajar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pada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tanggal</a:t>
            </a:r>
            <a:r>
              <a:rPr lang="en-US" kern="0" dirty="0">
                <a:latin typeface="Calibri" panose="020F0502020204030204" pitchFamily="34" charset="0"/>
              </a:rPr>
              <a:t> </a:t>
            </a:r>
            <a:r>
              <a:rPr lang="en-US" kern="0" dirty="0" err="1">
                <a:latin typeface="Calibri" panose="020F0502020204030204" pitchFamily="34" charset="0"/>
              </a:rPr>
              <a:t>neraca</a:t>
            </a:r>
            <a:endParaRPr lang="id-ID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38987" cy="955576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(SAK ETAP)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3746528"/>
            <a:ext cx="2088232" cy="129614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err="1" smtClean="0"/>
              <a:t>Laba</a:t>
            </a:r>
            <a:r>
              <a:rPr lang="en-US" sz="1800" dirty="0" smtClean="0"/>
              <a:t>/</a:t>
            </a:r>
            <a:r>
              <a:rPr lang="en-US" sz="1800" dirty="0" err="1" smtClean="0"/>
              <a:t>rugi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direalisasi</a:t>
            </a:r>
            <a:endParaRPr lang="id-ID" sz="1800" dirty="0"/>
          </a:p>
        </p:txBody>
      </p:sp>
      <p:sp>
        <p:nvSpPr>
          <p:cNvPr id="12" name="Right Arrow 11"/>
          <p:cNvSpPr/>
          <p:nvPr/>
        </p:nvSpPr>
        <p:spPr>
          <a:xfrm rot="18870472">
            <a:off x="2503626" y="393571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439731" y="3423989"/>
            <a:ext cx="1296144" cy="653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Trading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439731" y="4864149"/>
            <a:ext cx="1296144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i="1" kern="0" dirty="0" smtClean="0">
                <a:latin typeface="Calibri" panose="020F0502020204030204" pitchFamily="34" charset="0"/>
              </a:rPr>
              <a:t>Available for sale</a:t>
            </a:r>
            <a:endParaRPr kumimoji="0" lang="id-ID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788024" y="1268760"/>
            <a:ext cx="3816424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Calibri" pitchFamily="34" charset="0"/>
              </a:rPr>
              <a:t>D</a:t>
            </a:r>
            <a:r>
              <a:rPr lang="en-US" dirty="0" err="1" smtClean="0">
                <a:latin typeface="Calibri" pitchFamily="34" charset="0"/>
              </a:rPr>
              <a:t>ividen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pendapatan </a:t>
            </a:r>
            <a:r>
              <a:rPr lang="it-IT" dirty="0">
                <a:latin typeface="Calibri" pitchFamily="34" charset="0"/>
              </a:rPr>
              <a:t>bunga, </a:t>
            </a:r>
            <a:r>
              <a:rPr lang="it-IT" dirty="0" smtClean="0">
                <a:latin typeface="Calibri" pitchFamily="34" charset="0"/>
              </a:rPr>
              <a:t>termasuk amortisasi </a:t>
            </a:r>
            <a:r>
              <a:rPr lang="it-IT" dirty="0">
                <a:latin typeface="Calibri" pitchFamily="34" charset="0"/>
              </a:rPr>
              <a:t>premi dan </a:t>
            </a:r>
            <a:r>
              <a:rPr lang="it-IT" dirty="0" smtClean="0">
                <a:latin typeface="Calibri" pitchFamily="34" charset="0"/>
              </a:rPr>
              <a:t>diskonto </a:t>
            </a:r>
            <a:r>
              <a:rPr lang="en-US" dirty="0" smtClean="0">
                <a:latin typeface="Calibri" pitchFamily="34" charset="0"/>
              </a:rPr>
              <a:t>yang </a:t>
            </a:r>
            <a:r>
              <a:rPr lang="en-US" dirty="0" err="1">
                <a:latin typeface="Calibri" pitchFamily="34" charset="0"/>
              </a:rPr>
              <a:t>timbul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perolehan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laba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direalisasi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724128" y="4365104"/>
            <a:ext cx="3168352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Calibri" pitchFamily="34" charset="0"/>
              </a:rPr>
              <a:t>D</a:t>
            </a:r>
            <a:r>
              <a:rPr lang="en-US" dirty="0" err="1" smtClean="0">
                <a:latin typeface="Calibri" pitchFamily="34" charset="0"/>
              </a:rPr>
              <a:t>imasukkan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komponen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ekuitas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disajikan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secara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terpisah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boleh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diakui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sebagai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penghasilan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sampai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laba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rugi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direalisasi</a:t>
            </a:r>
            <a:r>
              <a:rPr lang="en-US" dirty="0">
                <a:latin typeface="Calibri" pitchFamily="34" charset="0"/>
              </a:rPr>
              <a:t>.</a:t>
            </a:r>
            <a:endParaRPr lang="id-ID" kern="0" dirty="0">
              <a:latin typeface="Calibri" panose="020F050202020403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724128" y="3135956"/>
            <a:ext cx="2952328" cy="10131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iakui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sebagai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penghasilan</a:t>
            </a:r>
            <a:endParaRPr kumimoji="0" lang="id-ID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9" name="Striped Right Arrow 28"/>
          <p:cNvSpPr/>
          <p:nvPr/>
        </p:nvSpPr>
        <p:spPr>
          <a:xfrm rot="16200000" flipH="1">
            <a:off x="6887684" y="2576333"/>
            <a:ext cx="481198" cy="504056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004048" y="364502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5004048" y="50851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195736" y="1433145"/>
            <a:ext cx="1872208" cy="771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ketiga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kelompok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efek</a:t>
            </a: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139952" y="176263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729528" flipV="1">
            <a:off x="2511533" y="4665345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ina\Desktop\MOM'S\PSAK BARU\gambar ekonomi\fsfs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08" y="2535852"/>
            <a:ext cx="2614037" cy="26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138987" cy="811560"/>
          </a:xfrm>
        </p:spPr>
        <p:txBody>
          <a:bodyPr/>
          <a:lstStyle/>
          <a:p>
            <a:r>
              <a:rPr lang="id-ID" sz="3200" dirty="0" smtClean="0">
                <a:cs typeface="Aharoni" pitchFamily="2" charset="-79"/>
              </a:rPr>
              <a:t>Agenda</a:t>
            </a:r>
            <a:endParaRPr lang="en-US" sz="1800" dirty="0">
              <a:solidFill>
                <a:schemeClr val="accent1"/>
              </a:solidFill>
              <a:cs typeface="Aharoni" pitchFamily="2" charset="-79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59632" y="1628800"/>
            <a:ext cx="762000" cy="665162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59632" y="2276872"/>
            <a:ext cx="762000" cy="665162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869232" y="2293962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id-ID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341984" y="1700808"/>
            <a:ext cx="203440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latin typeface="Calibri" pitchFamily="34" charset="0"/>
                <a:cs typeface="+mj-cs"/>
              </a:rPr>
              <a:t>Aset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Keuangan</a:t>
            </a:r>
            <a:endParaRPr lang="en-US" sz="2400" dirty="0">
              <a:latin typeface="Calibri" pitchFamily="34" charset="0"/>
              <a:cs typeface="+mj-cs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1469306" y="1727225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716832" y="2852936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id-ID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341984" y="2371124"/>
            <a:ext cx="37399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latin typeface="Calibri" pitchFamily="34" charset="0"/>
                <a:cs typeface="+mj-cs"/>
              </a:rPr>
              <a:t>Investasi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di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Instrumen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Utang</a:t>
            </a:r>
            <a:endParaRPr lang="en-US" sz="2400" dirty="0">
              <a:latin typeface="Calibri" pitchFamily="34" charset="0"/>
              <a:cs typeface="+mj-cs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1469306" y="2348880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1316906" y="2940045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1316906" y="3555067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gray">
          <a:xfrm>
            <a:off x="1345462" y="4197717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grpSp>
        <p:nvGrpSpPr>
          <p:cNvPr id="36" name="Group 17"/>
          <p:cNvGrpSpPr>
            <a:grpSpLocks/>
          </p:cNvGrpSpPr>
          <p:nvPr/>
        </p:nvGrpSpPr>
        <p:grpSpPr bwMode="auto">
          <a:xfrm>
            <a:off x="1259632" y="2938458"/>
            <a:ext cx="762000" cy="665162"/>
            <a:chOff x="1110" y="2656"/>
            <a:chExt cx="1549" cy="1351"/>
          </a:xfrm>
        </p:grpSpPr>
        <p:sp>
          <p:nvSpPr>
            <p:cNvPr id="37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1259632" y="3609042"/>
            <a:ext cx="762000" cy="665162"/>
            <a:chOff x="3174" y="2656"/>
            <a:chExt cx="1549" cy="1351"/>
          </a:xfrm>
        </p:grpSpPr>
        <p:sp>
          <p:nvSpPr>
            <p:cNvPr id="41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200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1869232" y="3609612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id-ID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2341984" y="3010466"/>
            <a:ext cx="3886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Calibri" pitchFamily="34" charset="0"/>
                <a:cs typeface="+mj-cs"/>
              </a:rPr>
              <a:t>Investasi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di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Instrumen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Ekuitas</a:t>
            </a:r>
            <a:endParaRPr lang="en-US" sz="2400" dirty="0">
              <a:latin typeface="Calibri" pitchFamily="34" charset="0"/>
              <a:cs typeface="+mj-cs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gray">
          <a:xfrm>
            <a:off x="1469306" y="3092445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2341984" y="3702700"/>
            <a:ext cx="33127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latin typeface="Calibri" pitchFamily="34" charset="0"/>
                <a:cs typeface="+mj-cs"/>
              </a:rPr>
              <a:t>Latihan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dan</a:t>
            </a:r>
            <a:r>
              <a:rPr lang="en-US" sz="2400" dirty="0" smtClean="0">
                <a:latin typeface="Calibri" pitchFamily="34" charset="0"/>
                <a:cs typeface="+mj-cs"/>
              </a:rPr>
              <a:t> </a:t>
            </a:r>
            <a:r>
              <a:rPr lang="en-US" sz="2400" dirty="0" err="1" smtClean="0">
                <a:latin typeface="Calibri" pitchFamily="34" charset="0"/>
                <a:cs typeface="+mj-cs"/>
              </a:rPr>
              <a:t>Pembahasan</a:t>
            </a:r>
            <a:endParaRPr lang="en-US" sz="2400" dirty="0">
              <a:latin typeface="Calibri" pitchFamily="34" charset="0"/>
              <a:cs typeface="+mj-cs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gray">
          <a:xfrm>
            <a:off x="1469306" y="3707467"/>
            <a:ext cx="3145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1787624" y="4365104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id-ID" sz="20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3616" y="1618939"/>
            <a:ext cx="770681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000" dirty="0" err="1" smtClean="0">
                <a:latin typeface="Calibri" pitchFamily="34" charset="0"/>
              </a:rPr>
              <a:t>Terdapat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kontrak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pembayaran</a:t>
            </a:r>
            <a:r>
              <a:rPr lang="en-US" sz="3000" dirty="0" smtClean="0">
                <a:latin typeface="Calibri" pitchFamily="34" charset="0"/>
              </a:rPr>
              <a:t> yang </a:t>
            </a:r>
            <a:r>
              <a:rPr lang="en-US" sz="3000" dirty="0" err="1" smtClean="0">
                <a:latin typeface="Calibri" pitchFamily="34" charset="0"/>
              </a:rPr>
              <a:t>telah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ditentukan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tanggalnya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atas</a:t>
            </a:r>
            <a:r>
              <a:rPr lang="en-US" sz="3000" dirty="0" smtClean="0">
                <a:latin typeface="Calibri" pitchFamily="34" charset="0"/>
              </a:rPr>
              <a:t> :</a:t>
            </a:r>
          </a:p>
          <a:p>
            <a:pPr marL="457200" indent="-457200">
              <a:spcBef>
                <a:spcPts val="0"/>
              </a:spcBef>
            </a:pPr>
            <a:r>
              <a:rPr lang="en-US" sz="300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	</a:t>
            </a:r>
            <a:r>
              <a:rPr lang="en-US" sz="3000" dirty="0" smtClean="0">
                <a:effectLst/>
                <a:latin typeface="Calibri" pitchFamily="34" charset="0"/>
              </a:rPr>
              <a:t>(a) </a:t>
            </a:r>
            <a:r>
              <a:rPr lang="en-US" sz="3000" dirty="0" err="1" smtClean="0">
                <a:effectLst/>
                <a:latin typeface="Calibri" pitchFamily="34" charset="0"/>
              </a:rPr>
              <a:t>pokok</a:t>
            </a:r>
            <a:r>
              <a:rPr lang="en-US" sz="3000" dirty="0" smtClean="0">
                <a:effectLst/>
                <a:latin typeface="Calibri" pitchFamily="34" charset="0"/>
              </a:rPr>
              <a:t> </a:t>
            </a:r>
            <a:r>
              <a:rPr lang="en-US" sz="3000" dirty="0" err="1" smtClean="0">
                <a:effectLst/>
                <a:latin typeface="Calibri" pitchFamily="34" charset="0"/>
              </a:rPr>
              <a:t>utang</a:t>
            </a:r>
            <a:r>
              <a:rPr lang="en-US" sz="3000" dirty="0" smtClean="0">
                <a:effectLst/>
                <a:latin typeface="Calibri" pitchFamily="34" charset="0"/>
              </a:rPr>
              <a:t> </a:t>
            </a:r>
            <a:r>
              <a:rPr lang="en-US" sz="3000" dirty="0" err="1" smtClean="0">
                <a:effectLst/>
                <a:latin typeface="Calibri" pitchFamily="34" charset="0"/>
              </a:rPr>
              <a:t>dan</a:t>
            </a:r>
            <a:endParaRPr lang="en-US" sz="3000" dirty="0" smtClean="0">
              <a:effectLst/>
              <a:latin typeface="Calibri" pitchFamily="34" charset="0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3000" dirty="0" smtClean="0">
                <a:latin typeface="Calibri" pitchFamily="34" charset="0"/>
              </a:rPr>
              <a:t>	(b) </a:t>
            </a:r>
            <a:r>
              <a:rPr lang="en-US" sz="3000" dirty="0" err="1" smtClean="0">
                <a:latin typeface="Calibri" pitchFamily="34" charset="0"/>
              </a:rPr>
              <a:t>bunga</a:t>
            </a:r>
            <a:r>
              <a:rPr lang="en-US" sz="3000" dirty="0" smtClean="0">
                <a:latin typeface="Calibri" pitchFamily="34" charset="0"/>
              </a:rPr>
              <a:t> </a:t>
            </a:r>
            <a:endParaRPr lang="en-US" sz="3000" dirty="0" smtClean="0">
              <a:effectLst/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76056" y="5440213"/>
            <a:ext cx="3240360" cy="65308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wajar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endParaRPr lang="id-ID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03848" y="3717032"/>
            <a:ext cx="3240360" cy="65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Investasi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yang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dimiliki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hingga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jatuh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tempo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067944" y="4581128"/>
            <a:ext cx="3240360" cy="653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Tersedia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dijual</a:t>
            </a: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Bent Arrow 10"/>
          <p:cNvSpPr/>
          <p:nvPr/>
        </p:nvSpPr>
        <p:spPr>
          <a:xfrm flipV="1">
            <a:off x="2483768" y="3717032"/>
            <a:ext cx="576064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763688" y="3717032"/>
            <a:ext cx="2160240" cy="1296144"/>
          </a:xfrm>
          <a:prstGeom prst="bentArrow">
            <a:avLst>
              <a:gd name="adj1" fmla="val 25000"/>
              <a:gd name="adj2" fmla="val 752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flipV="1">
            <a:off x="1043608" y="3717032"/>
            <a:ext cx="3960440" cy="2160240"/>
          </a:xfrm>
          <a:prstGeom prst="bentArrow">
            <a:avLst>
              <a:gd name="adj1" fmla="val 25000"/>
              <a:gd name="adj2" fmla="val 754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1560" y="1628800"/>
            <a:ext cx="7706816" cy="4647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850" dirty="0" smtClean="0">
                <a:latin typeface="Calibri" pitchFamily="34" charset="0"/>
              </a:rPr>
              <a:t>PT Original </a:t>
            </a:r>
            <a:r>
              <a:rPr lang="en-US" sz="1850" dirty="0" err="1" smtClean="0">
                <a:latin typeface="Calibri" pitchFamily="34" charset="0"/>
              </a:rPr>
              <a:t>membeli</a:t>
            </a:r>
            <a:r>
              <a:rPr lang="en-US" sz="1850" dirty="0" smtClean="0">
                <a:latin typeface="Calibri" pitchFamily="34" charset="0"/>
              </a:rPr>
              <a:t> 10.000 </a:t>
            </a:r>
            <a:r>
              <a:rPr lang="en-US" sz="1850" dirty="0" err="1" smtClean="0">
                <a:latin typeface="Calibri" pitchFamily="34" charset="0"/>
              </a:rPr>
              <a:t>lembar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 KW </a:t>
            </a:r>
            <a:r>
              <a:rPr lang="en-US" sz="1850" dirty="0" err="1" smtClean="0">
                <a:latin typeface="Calibri" pitchFamily="34" charset="0"/>
              </a:rPr>
              <a:t>dengan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nilai</a:t>
            </a:r>
            <a:r>
              <a:rPr lang="en-US" sz="1850" dirty="0" smtClean="0">
                <a:latin typeface="Calibri" pitchFamily="34" charset="0"/>
              </a:rPr>
              <a:t> par Rp20.000 per </a:t>
            </a:r>
            <a:r>
              <a:rPr lang="en-US" sz="1850" dirty="0" err="1" smtClean="0">
                <a:latin typeface="Calibri" pitchFamily="34" charset="0"/>
              </a:rPr>
              <a:t>lembar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pada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tanggal</a:t>
            </a:r>
            <a:r>
              <a:rPr lang="en-US" sz="1850" dirty="0" smtClean="0">
                <a:latin typeface="Calibri" pitchFamily="34" charset="0"/>
              </a:rPr>
              <a:t> 1 </a:t>
            </a:r>
            <a:r>
              <a:rPr lang="en-US" sz="1850" dirty="0" err="1" smtClean="0">
                <a:latin typeface="Calibri" pitchFamily="34" charset="0"/>
              </a:rPr>
              <a:t>Juli</a:t>
            </a:r>
            <a:r>
              <a:rPr lang="en-US" sz="1850" dirty="0" smtClean="0">
                <a:latin typeface="Calibri" pitchFamily="34" charset="0"/>
              </a:rPr>
              <a:t> 2012. Tingkat </a:t>
            </a:r>
            <a:r>
              <a:rPr lang="en-US" sz="1850" dirty="0" err="1" smtClean="0">
                <a:latin typeface="Calibri" pitchFamily="34" charset="0"/>
              </a:rPr>
              <a:t>bunga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kupon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sebesar</a:t>
            </a:r>
            <a:r>
              <a:rPr lang="en-US" sz="1850" dirty="0" smtClean="0">
                <a:latin typeface="Calibri" pitchFamily="34" charset="0"/>
              </a:rPr>
              <a:t> 12% </a:t>
            </a:r>
            <a:r>
              <a:rPr lang="en-US" sz="1850" dirty="0" err="1" smtClean="0">
                <a:latin typeface="Calibri" pitchFamily="34" charset="0"/>
              </a:rPr>
              <a:t>dibayar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tiap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tanggal</a:t>
            </a:r>
            <a:r>
              <a:rPr lang="en-US" sz="1850" dirty="0" smtClean="0">
                <a:latin typeface="Calibri" pitchFamily="34" charset="0"/>
              </a:rPr>
              <a:t> 1 </a:t>
            </a:r>
            <a:r>
              <a:rPr lang="en-US" sz="1850" dirty="0" err="1" smtClean="0">
                <a:latin typeface="Calibri" pitchFamily="34" charset="0"/>
              </a:rPr>
              <a:t>Januari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dan</a:t>
            </a:r>
            <a:r>
              <a:rPr lang="en-US" sz="1850" dirty="0" smtClean="0">
                <a:latin typeface="Calibri" pitchFamily="34" charset="0"/>
              </a:rPr>
              <a:t> 1 </a:t>
            </a:r>
            <a:r>
              <a:rPr lang="en-US" sz="1850" dirty="0" err="1" smtClean="0">
                <a:latin typeface="Calibri" pitchFamily="34" charset="0"/>
              </a:rPr>
              <a:t>Juli</a:t>
            </a:r>
            <a:r>
              <a:rPr lang="en-US" sz="1850" dirty="0" smtClean="0">
                <a:latin typeface="Calibri" pitchFamily="34" charset="0"/>
              </a:rPr>
              <a:t>. Tingkat </a:t>
            </a:r>
            <a:r>
              <a:rPr lang="en-US" sz="1850" dirty="0" err="1" smtClean="0">
                <a:latin typeface="Calibri" pitchFamily="34" charset="0"/>
              </a:rPr>
              <a:t>bunga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efektif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sejenis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sebesar</a:t>
            </a:r>
            <a:r>
              <a:rPr lang="en-US" sz="1850" dirty="0" smtClean="0">
                <a:latin typeface="Calibri" pitchFamily="34" charset="0"/>
              </a:rPr>
              <a:t> 10%.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akan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jatuh</a:t>
            </a:r>
            <a:r>
              <a:rPr lang="en-US" sz="1850" dirty="0" smtClean="0">
                <a:latin typeface="Calibri" pitchFamily="34" charset="0"/>
              </a:rPr>
              <a:t> tempo </a:t>
            </a:r>
            <a:r>
              <a:rPr lang="en-US" sz="1850" dirty="0" err="1" smtClean="0">
                <a:latin typeface="Calibri" pitchFamily="34" charset="0"/>
              </a:rPr>
              <a:t>empat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tahun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mendatang</a:t>
            </a:r>
            <a:r>
              <a:rPr lang="en-US" sz="1850" dirty="0" smtClean="0">
                <a:latin typeface="Calibri" pitchFamily="34" charset="0"/>
              </a:rPr>
              <a:t>. </a:t>
            </a:r>
            <a:r>
              <a:rPr lang="en-US" sz="1850" dirty="0" err="1" smtClean="0">
                <a:latin typeface="Calibri" pitchFamily="34" charset="0"/>
              </a:rPr>
              <a:t>Nilai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wajar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saat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penerbitan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sebesar</a:t>
            </a:r>
            <a:r>
              <a:rPr lang="en-US" sz="1850" dirty="0" smtClean="0">
                <a:latin typeface="Calibri" pitchFamily="34" charset="0"/>
              </a:rPr>
              <a:t> Rp212.926.425,52.  </a:t>
            </a:r>
            <a:r>
              <a:rPr lang="en-US" sz="1850" dirty="0" err="1" smtClean="0">
                <a:latin typeface="Calibri" pitchFamily="34" charset="0"/>
              </a:rPr>
              <a:t>Nilai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wajar</a:t>
            </a:r>
            <a:r>
              <a:rPr lang="en-US" sz="1850" dirty="0" smtClean="0">
                <a:latin typeface="Calibri" pitchFamily="34" charset="0"/>
              </a:rPr>
              <a:t> per </a:t>
            </a:r>
            <a:r>
              <a:rPr lang="en-US" sz="1850" dirty="0" err="1" smtClean="0">
                <a:latin typeface="Calibri" pitchFamily="34" charset="0"/>
              </a:rPr>
              <a:t>lembar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 KW </a:t>
            </a:r>
            <a:r>
              <a:rPr lang="en-US" sz="1850" dirty="0" err="1" smtClean="0">
                <a:latin typeface="Calibri" pitchFamily="34" charset="0"/>
              </a:rPr>
              <a:t>pada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tanggal</a:t>
            </a:r>
            <a:r>
              <a:rPr lang="en-US" sz="1850" dirty="0" smtClean="0">
                <a:latin typeface="Calibri" pitchFamily="34" charset="0"/>
              </a:rPr>
              <a:t> 31 </a:t>
            </a:r>
            <a:r>
              <a:rPr lang="en-US" sz="1850" dirty="0" err="1" smtClean="0">
                <a:latin typeface="Calibri" pitchFamily="34" charset="0"/>
              </a:rPr>
              <a:t>Desember</a:t>
            </a:r>
            <a:r>
              <a:rPr lang="en-US" sz="1850" dirty="0" smtClean="0">
                <a:latin typeface="Calibri" pitchFamily="34" charset="0"/>
              </a:rPr>
              <a:t> 2012 </a:t>
            </a:r>
            <a:r>
              <a:rPr lang="en-US" sz="1850" dirty="0" err="1" smtClean="0">
                <a:latin typeface="Calibri" pitchFamily="34" charset="0"/>
              </a:rPr>
              <a:t>dan</a:t>
            </a:r>
            <a:r>
              <a:rPr lang="en-US" sz="1850" dirty="0" smtClean="0">
                <a:latin typeface="Calibri" pitchFamily="34" charset="0"/>
              </a:rPr>
              <a:t> 2013 </a:t>
            </a:r>
            <a:r>
              <a:rPr lang="en-US" sz="1850" dirty="0" err="1" smtClean="0">
                <a:latin typeface="Calibri" pitchFamily="34" charset="0"/>
              </a:rPr>
              <a:t>masing-masing</a:t>
            </a:r>
            <a:r>
              <a:rPr lang="en-US" sz="1850" dirty="0" smtClean="0">
                <a:latin typeface="Calibri" pitchFamily="34" charset="0"/>
              </a:rPr>
              <a:t> Rp21.000 </a:t>
            </a:r>
            <a:r>
              <a:rPr lang="en-US" sz="1850" dirty="0" err="1" smtClean="0">
                <a:latin typeface="Calibri" pitchFamily="34" charset="0"/>
              </a:rPr>
              <a:t>dan</a:t>
            </a:r>
            <a:r>
              <a:rPr lang="en-US" sz="1850" dirty="0" smtClean="0">
                <a:latin typeface="Calibri" pitchFamily="34" charset="0"/>
              </a:rPr>
              <a:t> Rp20.900.</a:t>
            </a:r>
          </a:p>
          <a:p>
            <a:pPr algn="just"/>
            <a:endParaRPr lang="en-US" sz="1850" dirty="0" smtClean="0">
              <a:latin typeface="Calibri" pitchFamily="34" charset="0"/>
            </a:endParaRPr>
          </a:p>
          <a:p>
            <a:pPr algn="just"/>
            <a:r>
              <a:rPr lang="en-US" sz="1850" dirty="0" err="1" smtClean="0">
                <a:latin typeface="Calibri" pitchFamily="34" charset="0"/>
              </a:rPr>
              <a:t>Tugas</a:t>
            </a:r>
            <a:r>
              <a:rPr lang="en-US" sz="1850" dirty="0" smtClean="0">
                <a:latin typeface="Calibri" pitchFamily="34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sz="1850" dirty="0" err="1" smtClean="0">
                <a:latin typeface="Calibri" pitchFamily="34" charset="0"/>
              </a:rPr>
              <a:t>Buat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tabel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amortisasi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diskon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atau</a:t>
            </a:r>
            <a:r>
              <a:rPr lang="en-US" sz="1850" dirty="0" smtClean="0">
                <a:latin typeface="Calibri" pitchFamily="34" charset="0"/>
              </a:rPr>
              <a:t> premium </a:t>
            </a:r>
            <a:r>
              <a:rPr lang="en-US" sz="1850" dirty="0" err="1" smtClean="0">
                <a:latin typeface="Calibri" pitchFamily="34" charset="0"/>
              </a:rPr>
              <a:t>atas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1850" dirty="0" err="1" smtClean="0">
                <a:latin typeface="Calibri" pitchFamily="34" charset="0"/>
              </a:rPr>
              <a:t>Buat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jurnal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pada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tanggal</a:t>
            </a:r>
            <a:r>
              <a:rPr lang="en-US" sz="1850" dirty="0" smtClean="0">
                <a:latin typeface="Calibri" pitchFamily="34" charset="0"/>
              </a:rPr>
              <a:t> 1 </a:t>
            </a:r>
            <a:r>
              <a:rPr lang="en-US" sz="1850" dirty="0" err="1" smtClean="0">
                <a:latin typeface="Calibri" pitchFamily="34" charset="0"/>
              </a:rPr>
              <a:t>Juli</a:t>
            </a:r>
            <a:r>
              <a:rPr lang="en-US" sz="1850" dirty="0" smtClean="0">
                <a:latin typeface="Calibri" pitchFamily="34" charset="0"/>
              </a:rPr>
              <a:t> 2012, 31 </a:t>
            </a:r>
            <a:r>
              <a:rPr lang="en-US" sz="1850" dirty="0" err="1" smtClean="0">
                <a:latin typeface="Calibri" pitchFamily="34" charset="0"/>
              </a:rPr>
              <a:t>Desember</a:t>
            </a:r>
            <a:r>
              <a:rPr lang="en-US" sz="1850" dirty="0" smtClean="0">
                <a:latin typeface="Calibri" pitchFamily="34" charset="0"/>
              </a:rPr>
              <a:t> 2012, 1 </a:t>
            </a:r>
            <a:r>
              <a:rPr lang="en-US" sz="1850" dirty="0" err="1" smtClean="0">
                <a:latin typeface="Calibri" pitchFamily="34" charset="0"/>
              </a:rPr>
              <a:t>Januari</a:t>
            </a:r>
            <a:r>
              <a:rPr lang="en-US" sz="1850" dirty="0" smtClean="0">
                <a:latin typeface="Calibri" pitchFamily="34" charset="0"/>
              </a:rPr>
              <a:t> 2013, 1 </a:t>
            </a:r>
            <a:r>
              <a:rPr lang="en-US" sz="1850" dirty="0" err="1" smtClean="0">
                <a:latin typeface="Calibri" pitchFamily="34" charset="0"/>
              </a:rPr>
              <a:t>Juli</a:t>
            </a:r>
            <a:r>
              <a:rPr lang="en-US" sz="1850" dirty="0" smtClean="0">
                <a:latin typeface="Calibri" pitchFamily="34" charset="0"/>
              </a:rPr>
              <a:t> 2013, </a:t>
            </a:r>
            <a:r>
              <a:rPr lang="en-US" sz="1850" dirty="0" err="1" smtClean="0">
                <a:latin typeface="Calibri" pitchFamily="34" charset="0"/>
              </a:rPr>
              <a:t>dan</a:t>
            </a:r>
            <a:r>
              <a:rPr lang="en-US" sz="1850" dirty="0" smtClean="0">
                <a:latin typeface="Calibri" pitchFamily="34" charset="0"/>
              </a:rPr>
              <a:t> 31 </a:t>
            </a:r>
            <a:r>
              <a:rPr lang="en-US" sz="1850" dirty="0" err="1" smtClean="0">
                <a:latin typeface="Calibri" pitchFamily="34" charset="0"/>
              </a:rPr>
              <a:t>Desember</a:t>
            </a:r>
            <a:r>
              <a:rPr lang="en-US" sz="1850" dirty="0" smtClean="0">
                <a:latin typeface="Calibri" pitchFamily="34" charset="0"/>
              </a:rPr>
              <a:t> 2013.</a:t>
            </a:r>
          </a:p>
          <a:p>
            <a:pPr marL="514350" indent="-514350" algn="just">
              <a:buAutoNum type="arabicPeriod"/>
            </a:pPr>
            <a:r>
              <a:rPr lang="en-US" sz="1850" dirty="0" err="1" smtClean="0">
                <a:latin typeface="Calibri" pitchFamily="34" charset="0"/>
              </a:rPr>
              <a:t>Sajikan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investasi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di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laporan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keuangan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akhir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tahun</a:t>
            </a:r>
            <a:r>
              <a:rPr lang="en-US" sz="1850" dirty="0" smtClean="0">
                <a:latin typeface="Calibri" pitchFamily="34" charset="0"/>
              </a:rPr>
              <a:t> 2012 </a:t>
            </a:r>
            <a:r>
              <a:rPr lang="en-US" sz="1850" dirty="0" err="1" smtClean="0">
                <a:latin typeface="Calibri" pitchFamily="34" charset="0"/>
              </a:rPr>
              <a:t>dan</a:t>
            </a:r>
            <a:r>
              <a:rPr lang="en-US" sz="1850" dirty="0" smtClean="0">
                <a:latin typeface="Calibri" pitchFamily="34" charset="0"/>
              </a:rPr>
              <a:t> 2013.</a:t>
            </a:r>
          </a:p>
          <a:p>
            <a:pPr marL="514350" indent="-514350" algn="just">
              <a:buAutoNum type="arabicPeriod"/>
            </a:pPr>
            <a:r>
              <a:rPr lang="en-US" sz="1850" dirty="0" err="1" smtClean="0">
                <a:latin typeface="Calibri" pitchFamily="34" charset="0"/>
              </a:rPr>
              <a:t>Pada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tanggal</a:t>
            </a:r>
            <a:r>
              <a:rPr lang="en-US" sz="1850" dirty="0" smtClean="0">
                <a:latin typeface="Calibri" pitchFamily="34" charset="0"/>
              </a:rPr>
              <a:t> 1 </a:t>
            </a:r>
            <a:r>
              <a:rPr lang="en-US" sz="1850" dirty="0" err="1" smtClean="0">
                <a:latin typeface="Calibri" pitchFamily="34" charset="0"/>
              </a:rPr>
              <a:t>Januari</a:t>
            </a:r>
            <a:r>
              <a:rPr lang="en-US" sz="1850" dirty="0" smtClean="0">
                <a:latin typeface="Calibri" pitchFamily="34" charset="0"/>
              </a:rPr>
              <a:t> 2014, </a:t>
            </a:r>
            <a:r>
              <a:rPr lang="en-US" sz="1850" dirty="0" err="1" smtClean="0">
                <a:latin typeface="Calibri" pitchFamily="34" charset="0"/>
              </a:rPr>
              <a:t>setelah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memperoleh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pembayaran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bunga</a:t>
            </a:r>
            <a:r>
              <a:rPr lang="en-US" sz="1850" dirty="0" smtClean="0">
                <a:latin typeface="Calibri" pitchFamily="34" charset="0"/>
              </a:rPr>
              <a:t>, PT Original </a:t>
            </a:r>
            <a:r>
              <a:rPr lang="en-US" sz="1850" dirty="0" err="1" smtClean="0">
                <a:latin typeface="Calibri" pitchFamily="34" charset="0"/>
              </a:rPr>
              <a:t>menjual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seluruh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Obligasi</a:t>
            </a:r>
            <a:r>
              <a:rPr lang="en-US" sz="1850" dirty="0" smtClean="0">
                <a:latin typeface="Calibri" pitchFamily="34" charset="0"/>
              </a:rPr>
              <a:t> KW </a:t>
            </a:r>
            <a:r>
              <a:rPr lang="en-US" sz="1850" dirty="0" err="1" smtClean="0">
                <a:latin typeface="Calibri" pitchFamily="34" charset="0"/>
              </a:rPr>
              <a:t>dengan</a:t>
            </a:r>
            <a:r>
              <a:rPr lang="en-US" sz="1850" dirty="0" smtClean="0">
                <a:latin typeface="Calibri" pitchFamily="34" charset="0"/>
              </a:rPr>
              <a:t> </a:t>
            </a:r>
            <a:r>
              <a:rPr lang="en-US" sz="1850" dirty="0" err="1" smtClean="0">
                <a:latin typeface="Calibri" pitchFamily="34" charset="0"/>
              </a:rPr>
              <a:t>harga</a:t>
            </a:r>
            <a:r>
              <a:rPr lang="en-US" sz="1850" dirty="0" smtClean="0">
                <a:latin typeface="Calibri" pitchFamily="34" charset="0"/>
              </a:rPr>
              <a:t> per </a:t>
            </a:r>
            <a:r>
              <a:rPr lang="en-US" sz="1850" dirty="0" err="1" smtClean="0">
                <a:latin typeface="Calibri" pitchFamily="34" charset="0"/>
              </a:rPr>
              <a:t>lembar</a:t>
            </a:r>
            <a:r>
              <a:rPr lang="en-US" sz="1850" dirty="0" smtClean="0">
                <a:latin typeface="Calibri" pitchFamily="34" charset="0"/>
              </a:rPr>
              <a:t> Rp20.500.</a:t>
            </a:r>
          </a:p>
          <a:p>
            <a:pPr algn="just"/>
            <a:r>
              <a:rPr lang="en-US" sz="1850" dirty="0" smtClean="0">
                <a:latin typeface="Calibri" pitchFamily="34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Contoh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:</a:t>
            </a:r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15617" y="2348884"/>
          <a:ext cx="6624735" cy="3744412"/>
        </p:xfrm>
        <a:graphic>
          <a:graphicData uri="http://schemas.openxmlformats.org/drawingml/2006/table">
            <a:tbl>
              <a:tblPr/>
              <a:tblGrid>
                <a:gridCol w="1491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Periode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Bunga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Bunga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Amortisasi Premium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Saldo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Investasi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Obligasi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212,926,425.52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Januari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10,646,321.28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1,353,678.72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211,572,746.79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10,578,637.34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1,421,362.66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210,151,384.13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Januari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10,507,569.21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1,492,430.79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208,658,953.34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10,432,947.67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1,567,052.33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207,091,901.01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Januari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10,354,595.05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1,645,404.95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205,446,496.06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10,272,324.80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1,727,675.20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203,718,820.86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Januari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10,185,941.04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1,814,058.96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201,904,761.90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10,095,238.10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1,904,761.90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200,000,000.00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1700808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1. </a:t>
            </a:r>
            <a:r>
              <a:rPr lang="en-US" sz="2600" dirty="0" err="1" smtClean="0">
                <a:latin typeface="Calibri" pitchFamily="34" charset="0"/>
              </a:rPr>
              <a:t>Tabel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amortisasi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		 Rp212.926.425,52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 Rp212.926.425,52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10.646.321,28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1.353.678,72</a:t>
            </a:r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 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 			 Rp12. 000.000</a:t>
            </a:r>
          </a:p>
          <a:p>
            <a:pPr marL="514350" indent="-514350" algn="just"/>
            <a:r>
              <a:rPr lang="en-US" sz="2200" dirty="0" smtClean="0">
                <a:latin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</a:rPr>
              <a:t>asumsi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tidak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membuat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jurnal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balik</a:t>
            </a:r>
            <a:r>
              <a:rPr lang="en-US" sz="2200" dirty="0" smtClean="0">
                <a:latin typeface="Calibri" pitchFamily="34" charset="0"/>
              </a:rPr>
              <a:t>)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10.578.637,34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1.421.362,66</a:t>
            </a:r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iina\Desktop\MOM'S\PSAK BARU\gambar ekonomi\heavy-bo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75" y="2492896"/>
            <a:ext cx="1866850" cy="21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087115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2591171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512" y="3759709"/>
            <a:ext cx="7706816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10.507.569,21</a:t>
            </a:r>
            <a:endParaRPr lang="en-US" sz="26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1.492.430,79</a:t>
            </a:r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3. </a:t>
            </a:r>
            <a:r>
              <a:rPr lang="en-US" sz="2600" dirty="0" err="1" smtClean="0">
                <a:latin typeface="Calibri" pitchFamily="34" charset="0"/>
              </a:rPr>
              <a:t>Penyajian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laporan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posisi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04864"/>
            <a:ext cx="7848872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000" b="1" dirty="0" err="1" smtClean="0">
                <a:latin typeface="Calibri" pitchFamily="34" charset="0"/>
              </a:rPr>
              <a:t>Aset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Lancar</a:t>
            </a:r>
            <a:endParaRPr lang="en-US" sz="20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Piutang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Bunga</a:t>
            </a:r>
            <a:r>
              <a:rPr lang="en-US" sz="2000" dirty="0" smtClean="0">
                <a:latin typeface="Calibri" pitchFamily="34" charset="0"/>
              </a:rPr>
              <a:t>					</a:t>
            </a:r>
            <a:r>
              <a:rPr lang="en-US" sz="2000" dirty="0" err="1" smtClean="0">
                <a:latin typeface="Calibri" pitchFamily="34" charset="0"/>
              </a:rPr>
              <a:t>Rp</a:t>
            </a:r>
            <a:r>
              <a:rPr lang="en-US" sz="2000" dirty="0" smtClean="0">
                <a:latin typeface="Calibri" pitchFamily="34" charset="0"/>
              </a:rPr>
              <a:t>  12.000.000</a:t>
            </a:r>
          </a:p>
          <a:p>
            <a:pPr marL="514350" indent="-514350" algn="just"/>
            <a:r>
              <a:rPr lang="en-US" sz="2000" b="1" dirty="0" err="1" smtClean="0">
                <a:latin typeface="Calibri" pitchFamily="34" charset="0"/>
              </a:rPr>
              <a:t>Aset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Tidak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Lancar</a:t>
            </a:r>
            <a:endParaRPr lang="en-US" sz="20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obligasi</a:t>
            </a:r>
            <a:r>
              <a:rPr lang="en-US" sz="2000" dirty="0" smtClean="0">
                <a:latin typeface="Calibri" pitchFamily="34" charset="0"/>
              </a:rPr>
              <a:t> – </a:t>
            </a:r>
            <a:r>
              <a:rPr lang="en-US" sz="2000" dirty="0" err="1" smtClean="0">
                <a:latin typeface="Calibri" pitchFamily="34" charset="0"/>
              </a:rPr>
              <a:t>biaya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perolehan</a:t>
            </a:r>
            <a:r>
              <a:rPr lang="en-US" sz="2000" dirty="0" smtClean="0">
                <a:latin typeface="Calibri" pitchFamily="34" charset="0"/>
              </a:rPr>
              <a:t>		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211.572.746,79</a:t>
            </a: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Calibri" pitchFamily="34" charset="0"/>
              </a:rPr>
              <a:t>diamortisasi</a:t>
            </a:r>
            <a:endParaRPr lang="en-US" sz="2000" dirty="0" smtClean="0">
              <a:latin typeface="Calibri" pitchFamily="34" charset="0"/>
            </a:endParaRPr>
          </a:p>
          <a:p>
            <a:pPr marL="514350" indent="-514350" algn="just"/>
            <a:endParaRPr lang="en-US" sz="20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000" b="1" dirty="0" err="1">
                <a:latin typeface="Calibri" pitchFamily="34" charset="0"/>
              </a:rPr>
              <a:t>Aset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Lancar</a:t>
            </a:r>
            <a:endParaRPr lang="en-US" sz="2000" b="1" dirty="0">
              <a:latin typeface="Calibri" pitchFamily="34" charset="0"/>
            </a:endParaRP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Piutang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Bunga</a:t>
            </a:r>
            <a:r>
              <a:rPr lang="en-US" sz="2000" dirty="0">
                <a:latin typeface="Calibri" pitchFamily="34" charset="0"/>
              </a:rPr>
              <a:t>					</a:t>
            </a:r>
            <a:r>
              <a:rPr lang="en-US" sz="2000" dirty="0" err="1">
                <a:latin typeface="Calibri" pitchFamily="34" charset="0"/>
              </a:rPr>
              <a:t>Rp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</a:rPr>
              <a:t>12.000.000</a:t>
            </a:r>
            <a:endParaRPr lang="en-US" sz="20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b="1" dirty="0" err="1" smtClean="0">
                <a:latin typeface="Calibri" pitchFamily="34" charset="0"/>
              </a:rPr>
              <a:t>Aset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Tidak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Lancar</a:t>
            </a:r>
            <a:endParaRPr lang="en-US" sz="20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obligasi</a:t>
            </a:r>
            <a:r>
              <a:rPr lang="en-US" sz="2000" dirty="0" smtClean="0">
                <a:latin typeface="Calibri" pitchFamily="34" charset="0"/>
              </a:rPr>
              <a:t> – </a:t>
            </a:r>
            <a:r>
              <a:rPr lang="en-US" sz="2000" dirty="0" err="1" smtClean="0">
                <a:latin typeface="Calibri" pitchFamily="34" charset="0"/>
              </a:rPr>
              <a:t>biaya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perolehan</a:t>
            </a:r>
            <a:r>
              <a:rPr lang="en-US" sz="2000" dirty="0" smtClean="0">
                <a:latin typeface="Calibri" pitchFamily="34" charset="0"/>
              </a:rPr>
              <a:t>		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208.658.953,34</a:t>
            </a:r>
            <a:endParaRPr lang="en-US" sz="20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Calibri" pitchFamily="34" charset="0"/>
              </a:rPr>
              <a:t>diamortisasi</a:t>
            </a:r>
            <a:endParaRPr 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Dimiliki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Hingga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Jatuh</a:t>
            </a:r>
            <a:r>
              <a:rPr lang="en-US" sz="3000" b="1" dirty="0" smtClean="0">
                <a:latin typeface="Calibri" pitchFamily="34" charset="0"/>
              </a:rPr>
              <a:t> Tempo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4. </a:t>
            </a:r>
            <a:r>
              <a:rPr lang="en-US" sz="2600" dirty="0" err="1" smtClean="0">
                <a:latin typeface="Calibri" pitchFamily="34" charset="0"/>
              </a:rPr>
              <a:t>Penjualan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Aset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2014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     Rp205.000.000,00*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Kerugian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penjualan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           3.658.953,34</a:t>
            </a:r>
            <a:endParaRPr lang="en-US" sz="2600" dirty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 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208.658.953,34</a:t>
            </a:r>
          </a:p>
          <a:p>
            <a:pPr marL="517525" indent="-517525" algn="just"/>
            <a:endParaRPr lang="en-US" sz="26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*Rp20.500 x 10.000</a:t>
            </a:r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		 Rp212.926.425,52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 Rp212.926.425,52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10.646.321,28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1.353.678,72</a:t>
            </a:r>
          </a:p>
          <a:p>
            <a:pPr marL="517525" indent="-517525" algn="just"/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1608" y="2132856"/>
            <a:ext cx="7706816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2012 = Rp21.000 x 10.000 = Rp210.000.000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Kerugian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belum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terealisasi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= 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tercatat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2012 -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2012  = 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Rp211.572.746,79  - 210.000.000 = 1.572.746,79 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Jurnal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Keuntungan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/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kerugian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belum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terealisasi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1.572.746,79 	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Ekuitas</a:t>
            </a: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 1.572.746,79 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aset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keuangan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–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tersedia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untuk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dijual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437" y="241176"/>
            <a:ext cx="7138987" cy="955576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757"/>
            <a:ext cx="8229600" cy="4181475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600" dirty="0" err="1" smtClean="0"/>
              <a:t>Menjelaskan</a:t>
            </a:r>
            <a:r>
              <a:rPr lang="en-US" sz="2600" dirty="0" smtClean="0"/>
              <a:t> </a:t>
            </a:r>
            <a:r>
              <a:rPr lang="en-US" sz="2600" dirty="0" err="1" smtClean="0"/>
              <a:t>definisi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klasifikasi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aset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600" dirty="0" err="1" smtClean="0"/>
              <a:t>Menyajikan</a:t>
            </a:r>
            <a:r>
              <a:rPr lang="en-US" sz="2600" dirty="0" smtClean="0"/>
              <a:t> </a:t>
            </a:r>
            <a:r>
              <a:rPr lang="en-US" sz="2600" dirty="0" err="1" smtClean="0"/>
              <a:t>investasi</a:t>
            </a:r>
            <a:r>
              <a:rPr lang="en-US" sz="2600" dirty="0" smtClean="0"/>
              <a:t> </a:t>
            </a:r>
            <a:r>
              <a:rPr lang="en-US" sz="2600" dirty="0" err="1" smtClean="0"/>
              <a:t>intrumen</a:t>
            </a:r>
            <a:r>
              <a:rPr lang="en-US" sz="2600" dirty="0" smtClean="0"/>
              <a:t> </a:t>
            </a:r>
            <a:r>
              <a:rPr lang="en-US" sz="2600" dirty="0" err="1" smtClean="0"/>
              <a:t>utang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.</a:t>
            </a:r>
          </a:p>
          <a:p>
            <a:pPr marL="457200" indent="-457200">
              <a:buAutoNum type="arabicPeriod" startAt="4"/>
            </a:pPr>
            <a:r>
              <a:rPr lang="en-US" sz="2600" dirty="0" err="1" smtClean="0">
                <a:solidFill>
                  <a:srgbClr val="FF0000"/>
                </a:solidFill>
              </a:rPr>
              <a:t>Menyajikan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investasi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intrumen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ekuitas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laporan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keuangan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AutoNum type="arabicPeriod" startAt="4"/>
            </a:pPr>
            <a:r>
              <a:rPr lang="en-US" sz="2600" dirty="0" err="1" smtClean="0">
                <a:solidFill>
                  <a:srgbClr val="FF0000"/>
                </a:solidFill>
              </a:rPr>
              <a:t>Mencatat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penurunan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nilai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investasi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instrumen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utang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ekuitas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 startAt="4"/>
            </a:pPr>
            <a:r>
              <a:rPr lang="en-US" sz="2600" dirty="0" err="1" smtClean="0">
                <a:solidFill>
                  <a:srgbClr val="FF0000"/>
                </a:solidFill>
              </a:rPr>
              <a:t>Menjelaskan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perpindahan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klasifikasi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aset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keuangan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 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 			 Rp12. 000.000</a:t>
            </a:r>
          </a:p>
          <a:p>
            <a:pPr marL="514350" indent="-514350" algn="just"/>
            <a:r>
              <a:rPr lang="en-US" sz="2200" dirty="0" smtClean="0">
                <a:latin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</a:rPr>
              <a:t>asumsi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tidak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membuat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jurnal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balik</a:t>
            </a:r>
            <a:r>
              <a:rPr lang="en-US" sz="2200" dirty="0" smtClean="0">
                <a:latin typeface="Calibri" pitchFamily="34" charset="0"/>
              </a:rPr>
              <a:t>)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10.578.637,34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1.421.362,66</a:t>
            </a:r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10.507.569,21</a:t>
            </a:r>
            <a:endParaRPr lang="en-US" sz="26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1.492.430,79</a:t>
            </a:r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</p:txBody>
      </p:sp>
      <p:pic>
        <p:nvPicPr>
          <p:cNvPr id="6146" name="Picture 2" descr="C:\Users\siina\Desktop\MOM'S\PSAK BARU\gambar ekonomi\Home_inspection_checklis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052" y="4431308"/>
            <a:ext cx="17526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04864"/>
            <a:ext cx="7706816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2013 = Rp20.900 x 10.000 	Rp209.000.000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Saldo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biaya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perolehan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diamortisasi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		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obligasi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2013 (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lihat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tabel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)		</a:t>
            </a:r>
            <a:r>
              <a:rPr lang="en-US" sz="2000" u="sng" dirty="0" smtClean="0">
                <a:solidFill>
                  <a:srgbClr val="000000"/>
                </a:solidFill>
                <a:latin typeface="Calibri"/>
              </a:rPr>
              <a:t>     208.658.953,34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Selisih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(Dr)				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       341.046,66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 	 </a:t>
            </a:r>
            <a:r>
              <a:rPr lang="en-US" sz="2000" u="sng" dirty="0" smtClean="0">
                <a:solidFill>
                  <a:srgbClr val="000000"/>
                </a:solidFill>
                <a:latin typeface="Calibri"/>
              </a:rPr>
              <a:t>         1.572.746,79 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aset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keuangan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–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tersedia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untuk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dijual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 (Cr)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Keuntungan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kerugian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belum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terealisasi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		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Rp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1.913.793,45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 smtClean="0">
              <a:solidFill>
                <a:srgbClr val="FF0000"/>
              </a:solidFill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	–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Ekuitas</a:t>
            </a:r>
            <a:endParaRPr lang="en-US" sz="2000" u="sng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1608" y="2132856"/>
            <a:ext cx="7706816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Jurnal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</a:t>
            </a:r>
            <a:r>
              <a:rPr lang="en-US" sz="2000" dirty="0" smtClean="0">
                <a:latin typeface="Calibri"/>
              </a:rPr>
              <a:t> 1.913.793,45 </a:t>
            </a:r>
          </a:p>
          <a:p>
            <a:pPr marL="517525" indent="-517525" algn="just"/>
            <a:r>
              <a:rPr lang="en-US" sz="2000" dirty="0" err="1" smtClean="0">
                <a:latin typeface="Calibri"/>
              </a:rPr>
              <a:t>aset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keuangan</a:t>
            </a:r>
            <a:r>
              <a:rPr lang="en-US" sz="2000" dirty="0" smtClean="0">
                <a:latin typeface="Calibri"/>
              </a:rPr>
              <a:t> – </a:t>
            </a:r>
            <a:r>
              <a:rPr lang="en-US" sz="2000" dirty="0" err="1" smtClean="0">
                <a:latin typeface="Calibri"/>
              </a:rPr>
              <a:t>tersedia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untuk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dijual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r>
              <a:rPr lang="en-US" sz="2000" dirty="0" smtClean="0">
                <a:latin typeface="Calibri"/>
              </a:rPr>
              <a:t>	</a:t>
            </a:r>
            <a:r>
              <a:rPr lang="en-US" sz="2000" dirty="0" err="1" smtClean="0">
                <a:latin typeface="Calibri"/>
              </a:rPr>
              <a:t>Keuntungan</a:t>
            </a:r>
            <a:r>
              <a:rPr lang="en-US" sz="2000" dirty="0" smtClean="0">
                <a:latin typeface="Calibri"/>
              </a:rPr>
              <a:t>/</a:t>
            </a:r>
            <a:r>
              <a:rPr lang="en-US" sz="2000" dirty="0" err="1" smtClean="0">
                <a:latin typeface="Calibri"/>
              </a:rPr>
              <a:t>kerugian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belum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terealisasi</a:t>
            </a:r>
            <a:r>
              <a:rPr lang="en-US" sz="2000" dirty="0" smtClean="0">
                <a:latin typeface="Calibri"/>
              </a:rPr>
              <a:t> 	 1.913.793,45 	</a:t>
            </a:r>
          </a:p>
          <a:p>
            <a:pPr marL="517525" indent="-517525" algn="just"/>
            <a:r>
              <a:rPr lang="en-US" sz="2000" dirty="0" smtClean="0">
                <a:latin typeface="Calibri"/>
              </a:rPr>
              <a:t>	 – </a:t>
            </a:r>
            <a:r>
              <a:rPr lang="en-US" sz="2000" dirty="0" err="1" smtClean="0">
                <a:latin typeface="Calibri"/>
              </a:rPr>
              <a:t>Ekuitas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170" name="Picture 2" descr="C:\Users\siina\Desktop\MOM'S\PSAK BARU\gambar ekonomi\homep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016" y="4581128"/>
            <a:ext cx="20010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96397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3. </a:t>
            </a:r>
            <a:r>
              <a:rPr lang="en-US" sz="2600" dirty="0" err="1" smtClean="0">
                <a:latin typeface="Calibri" pitchFamily="34" charset="0"/>
              </a:rPr>
              <a:t>Penyajian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laporan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posisi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060848"/>
            <a:ext cx="7848872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14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1400" b="1" dirty="0" err="1">
                <a:latin typeface="Calibri" pitchFamily="34" charset="0"/>
              </a:rPr>
              <a:t>Aset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Lancar</a:t>
            </a:r>
            <a:endParaRPr lang="en-US" sz="1400" b="1" dirty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>
                <a:latin typeface="Calibri" pitchFamily="34" charset="0"/>
              </a:rPr>
              <a:t>Piutang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Bunga</a:t>
            </a:r>
            <a:r>
              <a:rPr lang="en-US" sz="1400" dirty="0">
                <a:latin typeface="Calibri" pitchFamily="34" charset="0"/>
              </a:rPr>
              <a:t>					</a:t>
            </a:r>
            <a:r>
              <a:rPr lang="en-US" sz="1400" dirty="0" err="1">
                <a:latin typeface="Calibri" pitchFamily="34" charset="0"/>
              </a:rPr>
              <a:t>Rp</a:t>
            </a:r>
            <a:r>
              <a:rPr lang="en-US" sz="1400" dirty="0">
                <a:latin typeface="Calibri" pitchFamily="34" charset="0"/>
              </a:rPr>
              <a:t>  12.000.000</a:t>
            </a:r>
          </a:p>
          <a:p>
            <a:pPr marL="514350" indent="-514350" algn="just"/>
            <a:r>
              <a:rPr lang="en-US" sz="1400" b="1" dirty="0" err="1" smtClean="0">
                <a:latin typeface="Calibri" pitchFamily="34" charset="0"/>
              </a:rPr>
              <a:t>Aset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</a:rPr>
              <a:t>Tidak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</a:rPr>
              <a:t>Lancar</a:t>
            </a:r>
            <a:endParaRPr lang="en-US" sz="14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 smtClean="0">
                <a:latin typeface="Calibri" pitchFamily="34" charset="0"/>
              </a:rPr>
              <a:t>Investasi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obligasi</a:t>
            </a:r>
            <a:r>
              <a:rPr lang="en-US" sz="1400" dirty="0" smtClean="0">
                <a:latin typeface="Calibri" pitchFamily="34" charset="0"/>
              </a:rPr>
              <a:t> – </a:t>
            </a:r>
            <a:r>
              <a:rPr lang="en-US" sz="1400" dirty="0" err="1" smtClean="0">
                <a:latin typeface="Calibri" pitchFamily="34" charset="0"/>
              </a:rPr>
              <a:t>nilai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wajar</a:t>
            </a:r>
            <a:r>
              <a:rPr lang="en-US" sz="1400" dirty="0" smtClean="0">
                <a:latin typeface="Calibri" pitchFamily="34" charset="0"/>
              </a:rPr>
              <a:t>				Rp</a:t>
            </a:r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210.000.000</a:t>
            </a:r>
            <a:r>
              <a:rPr lang="en-US" sz="1400" dirty="0" smtClean="0">
                <a:latin typeface="Calibri" pitchFamily="34" charset="0"/>
              </a:rPr>
              <a:t>	</a:t>
            </a:r>
          </a:p>
          <a:p>
            <a:pPr marL="514350" indent="-514350" algn="just"/>
            <a:r>
              <a:rPr lang="en-US" sz="1400" dirty="0" smtClean="0">
                <a:latin typeface="Calibri" pitchFamily="34" charset="0"/>
              </a:rPr>
              <a:t>	</a:t>
            </a:r>
            <a:r>
              <a:rPr lang="en-US" sz="1400" dirty="0" err="1" smtClean="0">
                <a:latin typeface="Calibri" pitchFamily="34" charset="0"/>
              </a:rPr>
              <a:t>tersedia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untuk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dijual</a:t>
            </a:r>
            <a:r>
              <a:rPr lang="en-US" sz="1400" dirty="0" smtClean="0">
                <a:latin typeface="Calibri" pitchFamily="34" charset="0"/>
              </a:rPr>
              <a:t>				</a:t>
            </a:r>
            <a:endParaRPr lang="en-US" sz="1400" dirty="0" smtClean="0">
              <a:solidFill>
                <a:srgbClr val="000000"/>
              </a:solidFill>
              <a:latin typeface="Calibri"/>
            </a:endParaRPr>
          </a:p>
          <a:p>
            <a:pPr marL="514350" indent="-514350" algn="just"/>
            <a:endParaRPr lang="en-US" sz="14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b="1" dirty="0" err="1" smtClean="0">
                <a:latin typeface="Calibri" pitchFamily="34" charset="0"/>
              </a:rPr>
              <a:t>Ekuitas</a:t>
            </a:r>
            <a:endParaRPr lang="en-US" sz="14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 smtClean="0">
                <a:latin typeface="Calibri" pitchFamily="34" charset="0"/>
              </a:rPr>
              <a:t>Pendapatan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komprehensif</a:t>
            </a:r>
            <a:r>
              <a:rPr lang="en-US" sz="1400" dirty="0" smtClean="0">
                <a:latin typeface="Calibri" pitchFamily="34" charset="0"/>
              </a:rPr>
              <a:t> lain				</a:t>
            </a:r>
            <a:r>
              <a:rPr lang="en-US" sz="1400" dirty="0" err="1" smtClean="0">
                <a:latin typeface="Calibri" pitchFamily="34" charset="0"/>
              </a:rPr>
              <a:t>Rp</a:t>
            </a:r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 (1.572.746,79)</a:t>
            </a:r>
            <a:endParaRPr lang="en-US" sz="1400" dirty="0" smtClean="0">
              <a:latin typeface="Calibri" pitchFamily="34" charset="0"/>
            </a:endParaRPr>
          </a:p>
          <a:p>
            <a:pPr marL="514350" indent="-514350" algn="just"/>
            <a:endParaRPr lang="en-US" sz="1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514350" indent="-514350" algn="just"/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14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1400" b="1" dirty="0" err="1">
                <a:latin typeface="Calibri" pitchFamily="34" charset="0"/>
              </a:rPr>
              <a:t>Aset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Lancar</a:t>
            </a:r>
            <a:endParaRPr lang="en-US" sz="1400" b="1" dirty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>
                <a:latin typeface="Calibri" pitchFamily="34" charset="0"/>
              </a:rPr>
              <a:t>Piutang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Bunga</a:t>
            </a:r>
            <a:r>
              <a:rPr lang="en-US" sz="1400" dirty="0">
                <a:latin typeface="Calibri" pitchFamily="34" charset="0"/>
              </a:rPr>
              <a:t>					</a:t>
            </a:r>
            <a:r>
              <a:rPr lang="en-US" sz="1400" dirty="0" err="1">
                <a:latin typeface="Calibri" pitchFamily="34" charset="0"/>
              </a:rPr>
              <a:t>Rp</a:t>
            </a:r>
            <a:r>
              <a:rPr lang="en-US" sz="1400" dirty="0">
                <a:latin typeface="Calibri" pitchFamily="34" charset="0"/>
              </a:rPr>
              <a:t>  12.000.000</a:t>
            </a:r>
          </a:p>
          <a:p>
            <a:pPr marL="514350" indent="-514350" algn="just"/>
            <a:r>
              <a:rPr lang="en-US" sz="1400" b="1" dirty="0" err="1" smtClean="0">
                <a:latin typeface="Calibri" pitchFamily="34" charset="0"/>
              </a:rPr>
              <a:t>Aset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</a:rPr>
              <a:t>Tidak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</a:rPr>
              <a:t>Lancar</a:t>
            </a:r>
            <a:endParaRPr lang="en-US" sz="14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 smtClean="0">
                <a:latin typeface="Calibri" pitchFamily="34" charset="0"/>
              </a:rPr>
              <a:t>Investasi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obligasi</a:t>
            </a:r>
            <a:r>
              <a:rPr lang="en-US" sz="1400" dirty="0" smtClean="0">
                <a:latin typeface="Calibri" pitchFamily="34" charset="0"/>
              </a:rPr>
              <a:t> – </a:t>
            </a:r>
            <a:r>
              <a:rPr lang="en-US" sz="1400" dirty="0" err="1" smtClean="0">
                <a:latin typeface="Calibri" pitchFamily="34" charset="0"/>
              </a:rPr>
              <a:t>nilai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wajar</a:t>
            </a:r>
            <a:r>
              <a:rPr lang="en-US" sz="1400" dirty="0" smtClean="0">
                <a:latin typeface="Calibri" pitchFamily="34" charset="0"/>
              </a:rPr>
              <a:t>				Rp</a:t>
            </a:r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209.000.000</a:t>
            </a:r>
          </a:p>
          <a:p>
            <a:pPr marL="514350" indent="-514350" algn="just"/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400" dirty="0" err="1" smtClean="0">
                <a:latin typeface="Calibri" pitchFamily="34" charset="0"/>
              </a:rPr>
              <a:t>tersedia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untuk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dijual</a:t>
            </a:r>
            <a:endParaRPr lang="en-US" sz="1400" dirty="0" smtClean="0">
              <a:latin typeface="Calibri" pitchFamily="34" charset="0"/>
            </a:endParaRPr>
          </a:p>
          <a:p>
            <a:pPr marL="514350" indent="-514350" algn="just"/>
            <a:endParaRPr lang="en-US" sz="14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b="1" dirty="0" err="1" smtClean="0">
                <a:latin typeface="Calibri" pitchFamily="34" charset="0"/>
              </a:rPr>
              <a:t>Ekuitas</a:t>
            </a:r>
            <a:endParaRPr lang="en-US" sz="14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1400" dirty="0" err="1" smtClean="0">
                <a:latin typeface="Calibri" pitchFamily="34" charset="0"/>
              </a:rPr>
              <a:t>Pendapatan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komprehensif</a:t>
            </a:r>
            <a:r>
              <a:rPr lang="en-US" sz="1400" dirty="0" smtClean="0">
                <a:latin typeface="Calibri" pitchFamily="34" charset="0"/>
              </a:rPr>
              <a:t> lain				Rp</a:t>
            </a:r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341.046,66</a:t>
            </a:r>
            <a:endParaRPr lang="en-US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Jawaban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Soal</a:t>
            </a:r>
            <a:r>
              <a:rPr lang="en-US" sz="3000" dirty="0" smtClean="0">
                <a:latin typeface="Calibri" pitchFamily="34" charset="0"/>
              </a:rPr>
              <a:t> – </a:t>
            </a:r>
            <a:r>
              <a:rPr lang="en-US" sz="3000" b="1" dirty="0" err="1" smtClean="0">
                <a:latin typeface="Calibri" pitchFamily="34" charset="0"/>
              </a:rPr>
              <a:t>Tersedia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untuk</a:t>
            </a:r>
            <a:r>
              <a:rPr lang="en-US" sz="3000" b="1" dirty="0" smtClean="0">
                <a:latin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</a:rPr>
              <a:t>Dijual</a:t>
            </a:r>
            <a:endParaRPr lang="en-US" sz="30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62880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4. </a:t>
            </a:r>
            <a:r>
              <a:rPr lang="en-US" sz="2600" dirty="0" err="1" smtClean="0">
                <a:latin typeface="Calibri" pitchFamily="34" charset="0"/>
              </a:rPr>
              <a:t>Penjualan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Aset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276872"/>
            <a:ext cx="7706816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2014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Kas</a:t>
            </a:r>
            <a:r>
              <a:rPr lang="en-US" sz="2000" dirty="0" smtClean="0">
                <a:latin typeface="Calibri" pitchFamily="34" charset="0"/>
              </a:rPr>
              <a:t>					Rp205.000.000*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Kerugian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penjualan</a:t>
            </a:r>
            <a:r>
              <a:rPr lang="en-US" sz="2000" dirty="0" smtClean="0">
                <a:latin typeface="Calibri" pitchFamily="34" charset="0"/>
              </a:rPr>
              <a:t>		          3.658.953,34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</a:p>
          <a:p>
            <a:pPr marL="517525" indent="-517525" algn="just"/>
            <a:r>
              <a:rPr lang="en-US" sz="2000" dirty="0" err="1" smtClean="0">
                <a:latin typeface="Calibri"/>
              </a:rPr>
              <a:t>Keuntungan</a:t>
            </a:r>
            <a:r>
              <a:rPr lang="en-US" sz="2000" dirty="0" smtClean="0">
                <a:latin typeface="Calibri"/>
              </a:rPr>
              <a:t>/</a:t>
            </a:r>
            <a:r>
              <a:rPr lang="en-US" sz="2000" dirty="0" err="1" smtClean="0">
                <a:latin typeface="Calibri"/>
              </a:rPr>
              <a:t>kerugian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belum</a:t>
            </a:r>
            <a:r>
              <a:rPr lang="en-US" sz="2000" dirty="0" smtClean="0">
                <a:latin typeface="Calibri"/>
              </a:rPr>
              <a:t> 	         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341.046,66</a:t>
            </a:r>
            <a:r>
              <a:rPr lang="en-US" sz="2000" dirty="0" smtClean="0">
                <a:latin typeface="Calibri"/>
              </a:rPr>
              <a:t> 	</a:t>
            </a:r>
          </a:p>
          <a:p>
            <a:pPr marL="517525" indent="-517525" algn="just"/>
            <a:r>
              <a:rPr lang="en-US" sz="2000" dirty="0" err="1" smtClean="0">
                <a:latin typeface="Calibri"/>
              </a:rPr>
              <a:t>terealisasi</a:t>
            </a:r>
            <a:r>
              <a:rPr lang="en-US" sz="2000" dirty="0" smtClean="0">
                <a:latin typeface="Calibri"/>
              </a:rPr>
              <a:t> – </a:t>
            </a:r>
            <a:r>
              <a:rPr lang="en-US" sz="2000" dirty="0" err="1" smtClean="0">
                <a:latin typeface="Calibri"/>
              </a:rPr>
              <a:t>Ekuitas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smtClean="0">
                <a:latin typeface="Calibri" pitchFamily="34" charset="0"/>
              </a:rPr>
              <a:t>	 </a:t>
            </a:r>
          </a:p>
          <a:p>
            <a:pPr marL="514350" indent="-514350" algn="just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obligasi</a:t>
            </a:r>
            <a:r>
              <a:rPr lang="en-US" sz="2000" dirty="0" smtClean="0">
                <a:latin typeface="Calibri" pitchFamily="34" charset="0"/>
              </a:rPr>
              <a:t> 				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208.658.953,34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             341.046,66</a:t>
            </a:r>
            <a:r>
              <a:rPr lang="en-US" sz="2000" dirty="0" smtClean="0">
                <a:latin typeface="Calibri"/>
              </a:rPr>
              <a:t> </a:t>
            </a:r>
          </a:p>
          <a:p>
            <a:pPr marL="517525" indent="-517525" algn="just"/>
            <a:r>
              <a:rPr lang="en-US" sz="2000" dirty="0" smtClean="0">
                <a:latin typeface="Calibri"/>
              </a:rPr>
              <a:t>	</a:t>
            </a:r>
            <a:r>
              <a:rPr lang="en-US" sz="2000" dirty="0" err="1" smtClean="0">
                <a:latin typeface="Calibri"/>
              </a:rPr>
              <a:t>aset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keuangan</a:t>
            </a:r>
            <a:r>
              <a:rPr lang="en-US" sz="2000" dirty="0" smtClean="0">
                <a:latin typeface="Calibri"/>
              </a:rPr>
              <a:t> – </a:t>
            </a:r>
            <a:r>
              <a:rPr lang="en-US" sz="2000" dirty="0" err="1" smtClean="0">
                <a:latin typeface="Calibri"/>
              </a:rPr>
              <a:t>tersedia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untuk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dijual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*Rp20.500 x 10.000</a:t>
            </a:r>
            <a:endParaRPr lang="en-US" sz="2000" dirty="0" smtClean="0">
              <a:latin typeface="Calibri" pitchFamily="34" charset="0"/>
            </a:endParaRPr>
          </a:p>
          <a:p>
            <a:pPr marL="514350" indent="-514350" algn="just"/>
            <a:endParaRPr 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24744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895921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543993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		 Rp212.926.425,52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</a:t>
            </a:r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 Rp212.926.425,52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10.646.321,28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1.353.678,72</a:t>
            </a:r>
          </a:p>
          <a:p>
            <a:pPr marL="517525" indent="-517525" algn="just"/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1928445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1608" y="2543993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7525" indent="-517525" algn="just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31 Des 2012 = Rp21.000 x 10.000 = Rp210.000.000</a:t>
            </a:r>
          </a:p>
          <a:p>
            <a:pPr marL="517525" indent="-517525" algn="just"/>
            <a:r>
              <a:rPr lang="en-US" dirty="0" err="1" smtClean="0">
                <a:solidFill>
                  <a:srgbClr val="000000"/>
                </a:solidFill>
                <a:latin typeface="Calibri"/>
              </a:rPr>
              <a:t>Kerugian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belum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terealisasi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= </a:t>
            </a: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tercatat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31 Des 2012 -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31 Des 2012  = </a:t>
            </a: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	Rp211.572.746,79  - 210.000.000 = 1.572.746,79 </a:t>
            </a:r>
          </a:p>
          <a:p>
            <a:pPr marL="517525" indent="-517525" algn="just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dirty="0" err="1" smtClean="0">
                <a:solidFill>
                  <a:srgbClr val="000000"/>
                </a:solidFill>
                <a:latin typeface="Calibri"/>
              </a:rPr>
              <a:t>Jurnal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517525" indent="-517525" algn="just"/>
            <a:r>
              <a:rPr lang="en-US" dirty="0" err="1" smtClean="0">
                <a:solidFill>
                  <a:srgbClr val="000000"/>
                </a:solidFill>
                <a:latin typeface="Calibri"/>
              </a:rPr>
              <a:t>Keuntungan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kerugian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belum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terealisasi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	1.572.746,79 	</a:t>
            </a: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laba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rugi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		 1.572.746,79 </a:t>
            </a: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aset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keuangan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diukur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pada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wajar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melalui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laba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rugi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1124744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1916832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564904"/>
            <a:ext cx="7706816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 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 			 Rp12. 000.000</a:t>
            </a:r>
          </a:p>
          <a:p>
            <a:pPr marL="514350" indent="-514350" algn="just"/>
            <a:r>
              <a:rPr lang="en-US" sz="2200" dirty="0" smtClean="0">
                <a:latin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</a:rPr>
              <a:t>asumsi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tidak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membuat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jurnal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balik</a:t>
            </a:r>
            <a:r>
              <a:rPr lang="en-US" sz="2200" dirty="0" smtClean="0">
                <a:latin typeface="Calibri" pitchFamily="34" charset="0"/>
              </a:rPr>
              <a:t>)</a:t>
            </a: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Juli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Kas</a:t>
            </a:r>
            <a:r>
              <a:rPr lang="en-US" sz="2600" dirty="0" smtClean="0">
                <a:latin typeface="Calibri" pitchFamily="34" charset="0"/>
              </a:rPr>
              <a:t>			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10.578.637,34</a:t>
            </a: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600" dirty="0" smtClean="0">
                <a:solidFill>
                  <a:srgbClr val="000000"/>
                </a:solidFill>
                <a:latin typeface="Calibri"/>
              </a:rPr>
              <a:t>1.421.362,66</a:t>
            </a: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124744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34888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996952"/>
            <a:ext cx="7706816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6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600" dirty="0" err="1" smtClean="0">
                <a:latin typeface="Calibri" pitchFamily="34" charset="0"/>
              </a:rPr>
              <a:t>Piutang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Rp12.000.000</a:t>
            </a:r>
          </a:p>
          <a:p>
            <a:pPr marL="514350" indent="-514350" algn="just"/>
            <a:r>
              <a:rPr lang="en-US" sz="2600" dirty="0" smtClean="0">
                <a:latin typeface="Calibri" pitchFamily="34" charset="0"/>
              </a:rPr>
              <a:t>	 </a:t>
            </a:r>
            <a:r>
              <a:rPr lang="en-US" sz="2600" dirty="0" err="1" smtClean="0">
                <a:latin typeface="Calibri" pitchFamily="34" charset="0"/>
              </a:rPr>
              <a:t>Pendapatan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bunga</a:t>
            </a:r>
            <a:r>
              <a:rPr lang="en-US" sz="2600" dirty="0" smtClean="0">
                <a:latin typeface="Calibri" pitchFamily="34" charset="0"/>
              </a:rPr>
              <a:t>		Rp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10.507.569,21</a:t>
            </a:r>
            <a:endParaRPr lang="en-US" sz="26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600" dirty="0" smtClean="0">
                <a:latin typeface="Calibri" pitchFamily="34" charset="0"/>
              </a:rPr>
              <a:t> 	 </a:t>
            </a:r>
            <a:r>
              <a:rPr lang="en-US" sz="2600" dirty="0" err="1" smtClean="0">
                <a:latin typeface="Calibri" pitchFamily="34" charset="0"/>
              </a:rPr>
              <a:t>Investasi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obligasi</a:t>
            </a:r>
            <a:r>
              <a:rPr lang="en-US" sz="2600" dirty="0" smtClean="0">
                <a:latin typeface="Calibri" pitchFamily="34" charset="0"/>
              </a:rPr>
              <a:t> 		     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1.492.430,79</a:t>
            </a:r>
            <a:endParaRPr lang="en-US" sz="2600" dirty="0" smtClean="0">
              <a:latin typeface="Calibri" pitchFamily="34" charset="0"/>
            </a:endParaRPr>
          </a:p>
          <a:p>
            <a:pPr marL="514350" indent="-514350" algn="just"/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384320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8194" name="Picture 2" descr="C:\Users\siina\Desktop\MOM'S\PSAK BARU\gambar ekonomi\images_01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558" y="4941168"/>
            <a:ext cx="18097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ina\Desktop\MOM'S\PSAK BARU\gambar ekonomi\gg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485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437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35757"/>
            <a:ext cx="8003232" cy="4181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Kas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ekuitas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lain.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kontraktual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lain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Kontrak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ekuitas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nonderivatif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derivatif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060848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636912"/>
            <a:ext cx="7706816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2013 = Rp20.900 x 10.000 	Rp209.000.000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Saldo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biaya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perolehan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diamortisasi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		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obligasi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31 Des 2013 (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lihat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tabel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)		</a:t>
            </a:r>
            <a:r>
              <a:rPr lang="en-US" sz="2000" u="sng" dirty="0" smtClean="0">
                <a:solidFill>
                  <a:srgbClr val="000000"/>
                </a:solidFill>
                <a:latin typeface="Calibri"/>
              </a:rPr>
              <a:t>     208.658.953,34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Selisih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(Dr)				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       341.046,66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 	 </a:t>
            </a:r>
            <a:r>
              <a:rPr lang="en-US" sz="2000" u="sng" dirty="0" smtClean="0">
                <a:solidFill>
                  <a:srgbClr val="000000"/>
                </a:solidFill>
                <a:latin typeface="Calibri"/>
              </a:rPr>
              <a:t>         1.572.746,79 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aset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keuangan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(Cr)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Keuntungan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kerugian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belum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terealisasi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		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Rp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1.913.793,45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 smtClean="0">
              <a:solidFill>
                <a:srgbClr val="FF0000"/>
              </a:solidFill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	–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laba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rugi</a:t>
            </a:r>
            <a:endParaRPr lang="en-US" sz="2000" u="sng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268760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276872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2. </a:t>
            </a:r>
            <a:r>
              <a:rPr lang="en-US" sz="2600" dirty="0" err="1" smtClean="0">
                <a:latin typeface="Calibri" pitchFamily="34" charset="0"/>
              </a:rPr>
              <a:t>Jurnal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1608" y="2780928"/>
            <a:ext cx="7706816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31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Jurnal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517525" indent="-517525" algn="just"/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</a:t>
            </a:r>
            <a:r>
              <a:rPr lang="en-US" sz="2000" dirty="0" smtClean="0">
                <a:latin typeface="Calibri"/>
              </a:rPr>
              <a:t> 1.913.793,45 </a:t>
            </a:r>
          </a:p>
          <a:p>
            <a:pPr marL="517525" indent="-517525" algn="just"/>
            <a:r>
              <a:rPr lang="en-US" sz="2000" dirty="0" err="1" smtClean="0">
                <a:latin typeface="Calibri"/>
              </a:rPr>
              <a:t>aset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keuangan</a:t>
            </a:r>
            <a:r>
              <a:rPr lang="en-US" sz="2000" dirty="0" smtClean="0">
                <a:latin typeface="Calibri"/>
              </a:rPr>
              <a:t> – </a:t>
            </a:r>
            <a:r>
              <a:rPr lang="en-US" sz="2000" dirty="0" err="1" smtClean="0">
                <a:latin typeface="Calibri"/>
              </a:rPr>
              <a:t>diukur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pada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nilai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wajar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r>
              <a:rPr lang="en-US" sz="2000" dirty="0" smtClean="0">
                <a:latin typeface="Calibri"/>
              </a:rPr>
              <a:t>	</a:t>
            </a:r>
            <a:r>
              <a:rPr lang="en-US" sz="2000" dirty="0" err="1" smtClean="0">
                <a:latin typeface="Calibri"/>
              </a:rPr>
              <a:t>Keuntungan</a:t>
            </a:r>
            <a:r>
              <a:rPr lang="en-US" sz="2000" dirty="0" smtClean="0">
                <a:latin typeface="Calibri"/>
              </a:rPr>
              <a:t>/</a:t>
            </a:r>
            <a:r>
              <a:rPr lang="en-US" sz="2000" dirty="0" err="1" smtClean="0">
                <a:latin typeface="Calibri"/>
              </a:rPr>
              <a:t>kerugian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belum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terealisasi</a:t>
            </a:r>
            <a:r>
              <a:rPr lang="en-US" sz="2000" dirty="0" smtClean="0">
                <a:latin typeface="Calibri"/>
              </a:rPr>
              <a:t> 	 1.913.793,45 	</a:t>
            </a:r>
          </a:p>
          <a:p>
            <a:pPr marL="517525" indent="-517525" algn="just"/>
            <a:r>
              <a:rPr lang="en-US" sz="2000" dirty="0" smtClean="0">
                <a:latin typeface="Calibri"/>
              </a:rPr>
              <a:t>	 – </a:t>
            </a:r>
            <a:r>
              <a:rPr lang="en-US" sz="2000" dirty="0" err="1" smtClean="0">
                <a:latin typeface="Calibri"/>
              </a:rPr>
              <a:t>laba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rugi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268760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  <p:pic>
        <p:nvPicPr>
          <p:cNvPr id="9218" name="Picture 2" descr="C:\Users\siina\Desktop\MOM'S\PSAK BARU\gambar ekonomi\images_00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981262"/>
            <a:ext cx="17716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1762938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3. </a:t>
            </a:r>
            <a:r>
              <a:rPr lang="en-US" sz="2600" dirty="0" err="1" smtClean="0">
                <a:latin typeface="Calibri" pitchFamily="34" charset="0"/>
              </a:rPr>
              <a:t>Penyajian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laporan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posisi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339002"/>
            <a:ext cx="7848872" cy="3647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21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 2012</a:t>
            </a:r>
          </a:p>
          <a:p>
            <a:pPr marL="514350" indent="-514350" algn="just"/>
            <a:r>
              <a:rPr lang="en-US" sz="2100" b="1" dirty="0" err="1" smtClean="0">
                <a:latin typeface="Calibri" pitchFamily="34" charset="0"/>
              </a:rPr>
              <a:t>Aset</a:t>
            </a:r>
            <a:r>
              <a:rPr lang="en-US" sz="2100" b="1" dirty="0" smtClean="0">
                <a:latin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</a:rPr>
              <a:t>Lancar</a:t>
            </a:r>
            <a:endParaRPr lang="en-US" sz="21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100" dirty="0" err="1">
                <a:latin typeface="Calibri" pitchFamily="34" charset="0"/>
              </a:rPr>
              <a:t>Piutang</a:t>
            </a:r>
            <a:r>
              <a:rPr lang="en-US" sz="2100" dirty="0">
                <a:latin typeface="Calibri" pitchFamily="34" charset="0"/>
              </a:rPr>
              <a:t> </a:t>
            </a:r>
            <a:r>
              <a:rPr lang="en-US" sz="2100" dirty="0" err="1">
                <a:latin typeface="Calibri" pitchFamily="34" charset="0"/>
              </a:rPr>
              <a:t>Bunga</a:t>
            </a:r>
            <a:r>
              <a:rPr lang="en-US" sz="2100" dirty="0">
                <a:latin typeface="Calibri" pitchFamily="34" charset="0"/>
              </a:rPr>
              <a:t>					</a:t>
            </a:r>
            <a:r>
              <a:rPr lang="en-US" sz="2100" dirty="0" err="1">
                <a:latin typeface="Calibri" pitchFamily="34" charset="0"/>
              </a:rPr>
              <a:t>Rp</a:t>
            </a:r>
            <a:r>
              <a:rPr lang="en-US" sz="2100" dirty="0">
                <a:latin typeface="Calibri" pitchFamily="34" charset="0"/>
              </a:rPr>
              <a:t>  12.000.000</a:t>
            </a:r>
          </a:p>
          <a:p>
            <a:pPr marL="514350" indent="-514350" algn="just"/>
            <a:r>
              <a:rPr lang="en-US" sz="2100" dirty="0" err="1" smtClean="0">
                <a:latin typeface="Calibri" pitchFamily="34" charset="0"/>
              </a:rPr>
              <a:t>Investasi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obligasi</a:t>
            </a:r>
            <a:r>
              <a:rPr lang="en-US" sz="2100" dirty="0" smtClean="0">
                <a:latin typeface="Calibri" pitchFamily="34" charset="0"/>
              </a:rPr>
              <a:t> – </a:t>
            </a:r>
            <a:r>
              <a:rPr lang="en-US" sz="2100" dirty="0" err="1" smtClean="0">
                <a:latin typeface="Calibri" pitchFamily="34" charset="0"/>
              </a:rPr>
              <a:t>nilai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wajar</a:t>
            </a:r>
            <a:r>
              <a:rPr lang="en-US" sz="2100" dirty="0" smtClean="0">
                <a:latin typeface="Calibri" pitchFamily="34" charset="0"/>
              </a:rPr>
              <a:t>			Rp</a:t>
            </a:r>
            <a:r>
              <a:rPr lang="en-US" sz="2100" dirty="0" smtClean="0">
                <a:solidFill>
                  <a:srgbClr val="000000"/>
                </a:solidFill>
                <a:latin typeface="Calibri"/>
              </a:rPr>
              <a:t>210.000.000</a:t>
            </a:r>
            <a:r>
              <a:rPr lang="en-US" sz="2100" dirty="0" smtClean="0">
                <a:latin typeface="Calibri" pitchFamily="34" charset="0"/>
              </a:rPr>
              <a:t>	</a:t>
            </a:r>
          </a:p>
          <a:p>
            <a:pPr marL="514350" indent="-514350" algn="just"/>
            <a:r>
              <a:rPr lang="en-US" sz="2100" dirty="0" smtClean="0">
                <a:latin typeface="Calibri" pitchFamily="34" charset="0"/>
              </a:rPr>
              <a:t>	</a:t>
            </a:r>
            <a:r>
              <a:rPr lang="en-US" sz="2100" dirty="0" err="1" smtClean="0">
                <a:latin typeface="Calibri" pitchFamily="34" charset="0"/>
              </a:rPr>
              <a:t>diukur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pada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nilai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wajar</a:t>
            </a:r>
            <a:r>
              <a:rPr lang="en-US" sz="2100" dirty="0" smtClean="0">
                <a:latin typeface="Calibri" pitchFamily="34" charset="0"/>
              </a:rPr>
              <a:t>				</a:t>
            </a:r>
            <a:endParaRPr lang="en-US" sz="2100" dirty="0" smtClean="0">
              <a:solidFill>
                <a:srgbClr val="000000"/>
              </a:solidFill>
              <a:latin typeface="Calibri"/>
            </a:endParaRPr>
          </a:p>
          <a:p>
            <a:pPr marL="514350" indent="-514350" algn="just"/>
            <a:endParaRPr lang="en-US" sz="21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Per 31 </a:t>
            </a:r>
            <a:r>
              <a:rPr lang="en-US" sz="2100" dirty="0" err="1" smtClean="0">
                <a:solidFill>
                  <a:srgbClr val="FF0000"/>
                </a:solidFill>
                <a:latin typeface="Calibri" pitchFamily="34" charset="0"/>
              </a:rPr>
              <a:t>Desember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 2013</a:t>
            </a:r>
          </a:p>
          <a:p>
            <a:pPr marL="514350" indent="-514350" algn="just"/>
            <a:r>
              <a:rPr lang="en-US" sz="2100" b="1" dirty="0" err="1" smtClean="0">
                <a:latin typeface="Calibri" pitchFamily="34" charset="0"/>
              </a:rPr>
              <a:t>Aset</a:t>
            </a:r>
            <a:r>
              <a:rPr lang="en-US" sz="2100" b="1" dirty="0" smtClean="0">
                <a:latin typeface="Calibri" pitchFamily="34" charset="0"/>
              </a:rPr>
              <a:t>  </a:t>
            </a:r>
            <a:r>
              <a:rPr lang="en-US" sz="2100" b="1" dirty="0" err="1" smtClean="0">
                <a:latin typeface="Calibri" pitchFamily="34" charset="0"/>
              </a:rPr>
              <a:t>Lancar</a:t>
            </a:r>
            <a:endParaRPr lang="en-US" sz="2100" b="1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100" dirty="0" err="1">
                <a:latin typeface="Calibri" pitchFamily="34" charset="0"/>
              </a:rPr>
              <a:t>Piutang</a:t>
            </a:r>
            <a:r>
              <a:rPr lang="en-US" sz="2100" dirty="0">
                <a:latin typeface="Calibri" pitchFamily="34" charset="0"/>
              </a:rPr>
              <a:t> </a:t>
            </a:r>
            <a:r>
              <a:rPr lang="en-US" sz="2100" dirty="0" err="1">
                <a:latin typeface="Calibri" pitchFamily="34" charset="0"/>
              </a:rPr>
              <a:t>Bunga</a:t>
            </a:r>
            <a:r>
              <a:rPr lang="en-US" sz="2100" dirty="0">
                <a:latin typeface="Calibri" pitchFamily="34" charset="0"/>
              </a:rPr>
              <a:t>					</a:t>
            </a:r>
            <a:r>
              <a:rPr lang="en-US" sz="2100" dirty="0" err="1">
                <a:latin typeface="Calibri" pitchFamily="34" charset="0"/>
              </a:rPr>
              <a:t>Rp</a:t>
            </a:r>
            <a:r>
              <a:rPr lang="en-US" sz="2100" dirty="0">
                <a:latin typeface="Calibri" pitchFamily="34" charset="0"/>
              </a:rPr>
              <a:t>  12.000.000</a:t>
            </a:r>
            <a:endParaRPr lang="en-US" sz="2100" dirty="0" smtClean="0">
              <a:latin typeface="Calibri" pitchFamily="34" charset="0"/>
            </a:endParaRPr>
          </a:p>
          <a:p>
            <a:pPr marL="514350" indent="-514350" algn="just"/>
            <a:r>
              <a:rPr lang="en-US" sz="2100" dirty="0" err="1" smtClean="0">
                <a:latin typeface="Calibri" pitchFamily="34" charset="0"/>
              </a:rPr>
              <a:t>Investasi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obligasi</a:t>
            </a:r>
            <a:r>
              <a:rPr lang="en-US" sz="2100" dirty="0" smtClean="0">
                <a:latin typeface="Calibri" pitchFamily="34" charset="0"/>
              </a:rPr>
              <a:t> – </a:t>
            </a:r>
            <a:r>
              <a:rPr lang="en-US" sz="2100" dirty="0" err="1" smtClean="0">
                <a:latin typeface="Calibri" pitchFamily="34" charset="0"/>
              </a:rPr>
              <a:t>nilai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wajar</a:t>
            </a:r>
            <a:r>
              <a:rPr lang="en-US" sz="2100" dirty="0" smtClean="0">
                <a:latin typeface="Calibri" pitchFamily="34" charset="0"/>
              </a:rPr>
              <a:t>			Rp</a:t>
            </a:r>
            <a:r>
              <a:rPr lang="en-US" sz="2100" dirty="0" smtClean="0">
                <a:solidFill>
                  <a:srgbClr val="000000"/>
                </a:solidFill>
                <a:latin typeface="Calibri"/>
              </a:rPr>
              <a:t>209.000.000</a:t>
            </a:r>
          </a:p>
          <a:p>
            <a:pPr marL="514350" indent="-514350" algn="just"/>
            <a:r>
              <a:rPr lang="en-US" sz="21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diukur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pada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nilai</a:t>
            </a:r>
            <a:r>
              <a:rPr lang="en-US" sz="2100" dirty="0" smtClean="0">
                <a:latin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</a:rPr>
              <a:t>wajar</a:t>
            </a:r>
            <a:endParaRPr lang="en-US" sz="2100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980728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38987" cy="955576"/>
          </a:xfrm>
        </p:spPr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1875596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itchFamily="34" charset="0"/>
              </a:rPr>
              <a:t>4. </a:t>
            </a:r>
            <a:r>
              <a:rPr lang="en-US" sz="2600" dirty="0" err="1" smtClean="0">
                <a:latin typeface="Calibri" pitchFamily="34" charset="0"/>
              </a:rPr>
              <a:t>Penjualan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Aset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Keuangan</a:t>
            </a:r>
            <a:endParaRPr lang="en-US" sz="2600" b="1" dirty="0" smtClean="0"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2523668"/>
            <a:ext cx="7706816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Januari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2014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Kas</a:t>
            </a:r>
            <a:r>
              <a:rPr lang="en-US" sz="2000" dirty="0" smtClean="0">
                <a:latin typeface="Calibri" pitchFamily="34" charset="0"/>
              </a:rPr>
              <a:t>					Rp205.000.000*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Kerugian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penjualan</a:t>
            </a:r>
            <a:r>
              <a:rPr lang="en-US" sz="2000" dirty="0" smtClean="0">
                <a:latin typeface="Calibri" pitchFamily="34" charset="0"/>
              </a:rPr>
              <a:t>		          4.000.000</a:t>
            </a:r>
          </a:p>
          <a:p>
            <a:pPr marL="514350" indent="-514350" algn="just"/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</a:p>
          <a:p>
            <a:pPr marL="514350" indent="-514350" algn="just"/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Calibri" pitchFamily="34" charset="0"/>
              </a:rPr>
              <a:t>Investasi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obligasi</a:t>
            </a:r>
            <a:r>
              <a:rPr lang="en-US" sz="2000" dirty="0" smtClean="0">
                <a:latin typeface="Calibri" pitchFamily="34" charset="0"/>
              </a:rPr>
              <a:t> 				Rp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208.658.953,34</a:t>
            </a: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Penyesuaian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perubahan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wajar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		             341.046,66</a:t>
            </a:r>
            <a:r>
              <a:rPr lang="en-US" sz="2000" dirty="0" smtClean="0">
                <a:latin typeface="Calibri"/>
              </a:rPr>
              <a:t> </a:t>
            </a:r>
          </a:p>
          <a:p>
            <a:pPr marL="517525" indent="-517525" algn="just"/>
            <a:r>
              <a:rPr lang="en-US" sz="2000" dirty="0" smtClean="0">
                <a:latin typeface="Calibri"/>
              </a:rPr>
              <a:t>	</a:t>
            </a:r>
            <a:r>
              <a:rPr lang="en-US" sz="2000" dirty="0" err="1" smtClean="0">
                <a:latin typeface="Calibri"/>
              </a:rPr>
              <a:t>aset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keuangan</a:t>
            </a:r>
            <a:r>
              <a:rPr lang="en-US" sz="2000" dirty="0" smtClean="0">
                <a:latin typeface="Calibri"/>
              </a:rPr>
              <a:t> – </a:t>
            </a:r>
            <a:r>
              <a:rPr lang="en-US" sz="2000" dirty="0" err="1" smtClean="0">
                <a:latin typeface="Calibri"/>
              </a:rPr>
              <a:t>diukur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pada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nilai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000" dirty="0" err="1" smtClean="0">
                <a:latin typeface="Calibri"/>
              </a:rPr>
              <a:t>wajar</a:t>
            </a:r>
            <a:endParaRPr lang="en-US" sz="2000" dirty="0" smtClean="0">
              <a:latin typeface="Calibri"/>
            </a:endParaRPr>
          </a:p>
          <a:p>
            <a:pPr marL="517525" indent="-517525" algn="just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L="517525" indent="-517525"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*Rp20.500 x 10.000</a:t>
            </a:r>
            <a:endParaRPr lang="en-US" sz="2000" dirty="0" smtClean="0">
              <a:latin typeface="Calibri" pitchFamily="34" charset="0"/>
            </a:endParaRPr>
          </a:p>
          <a:p>
            <a:pPr marL="514350" indent="-514350" algn="just"/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096288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Calibri" pitchFamily="34" charset="0"/>
              </a:rPr>
              <a:t>Jawaban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Soal</a:t>
            </a:r>
            <a:r>
              <a:rPr lang="en-US" sz="2600" dirty="0" smtClean="0">
                <a:latin typeface="Calibri" pitchFamily="34" charset="0"/>
              </a:rPr>
              <a:t> – </a:t>
            </a:r>
            <a:r>
              <a:rPr lang="en-US" sz="2600" b="1" dirty="0" err="1" smtClean="0">
                <a:latin typeface="Calibri" pitchFamily="34" charset="0"/>
              </a:rPr>
              <a:t>Diukur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pada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nilai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wajar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melalui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laba</a:t>
            </a:r>
            <a:r>
              <a:rPr lang="en-US" sz="2600" b="1" dirty="0" smtClean="0">
                <a:latin typeface="Calibri" pitchFamily="34" charset="0"/>
              </a:rPr>
              <a:t> </a:t>
            </a:r>
            <a:r>
              <a:rPr lang="en-US" sz="2600" b="1" dirty="0" err="1" smtClean="0">
                <a:latin typeface="Calibri" pitchFamily="34" charset="0"/>
              </a:rPr>
              <a:t>rugi</a:t>
            </a:r>
            <a:endParaRPr lang="en-US" sz="2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285851" y="357190"/>
            <a:ext cx="8153400" cy="1000108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Transfer / </a:t>
            </a:r>
            <a:r>
              <a:rPr lang="fr-FR" sz="3600" b="1" dirty="0" err="1" smtClean="0"/>
              <a:t>Reklasifikasi</a:t>
            </a:r>
            <a:endParaRPr lang="en-US" sz="3600" b="1" dirty="0" smtClean="0"/>
          </a:p>
        </p:txBody>
      </p:sp>
      <p:cxnSp>
        <p:nvCxnSpPr>
          <p:cNvPr id="27652" name="AutoShape 7"/>
          <p:cNvCxnSpPr>
            <a:cxnSpLocks noChangeShapeType="1"/>
          </p:cNvCxnSpPr>
          <p:nvPr/>
        </p:nvCxnSpPr>
        <p:spPr bwMode="auto">
          <a:xfrm rot="10800000">
            <a:off x="1285852" y="2285992"/>
            <a:ext cx="5857916" cy="32147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53" name="AutoShape 8"/>
          <p:cNvCxnSpPr>
            <a:cxnSpLocks noChangeShapeType="1"/>
          </p:cNvCxnSpPr>
          <p:nvPr/>
        </p:nvCxnSpPr>
        <p:spPr bwMode="auto">
          <a:xfrm rot="16200000" flipH="1">
            <a:off x="4572000" y="2571744"/>
            <a:ext cx="3143272" cy="27146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54" name="AutoShape 9"/>
          <p:cNvCxnSpPr>
            <a:cxnSpLocks noChangeShapeType="1"/>
          </p:cNvCxnSpPr>
          <p:nvPr/>
        </p:nvCxnSpPr>
        <p:spPr bwMode="auto">
          <a:xfrm flipH="1">
            <a:off x="3206750" y="6126184"/>
            <a:ext cx="2946400" cy="4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7655" name="AutoShape 10"/>
          <p:cNvCxnSpPr>
            <a:cxnSpLocks noChangeShapeType="1"/>
          </p:cNvCxnSpPr>
          <p:nvPr/>
        </p:nvCxnSpPr>
        <p:spPr bwMode="auto">
          <a:xfrm flipH="1">
            <a:off x="3184525" y="5929330"/>
            <a:ext cx="2955925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441825" y="5786454"/>
            <a:ext cx="419100" cy="404812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Calibri" pitchFamily="34" charset="0"/>
            </a:endParaRPr>
          </a:p>
        </p:txBody>
      </p:sp>
      <p:cxnSp>
        <p:nvCxnSpPr>
          <p:cNvPr id="27657" name="AutoShape 14"/>
          <p:cNvCxnSpPr>
            <a:cxnSpLocks noChangeShapeType="1"/>
          </p:cNvCxnSpPr>
          <p:nvPr/>
        </p:nvCxnSpPr>
        <p:spPr bwMode="auto">
          <a:xfrm rot="5400000" flipH="1">
            <a:off x="5306218" y="2124855"/>
            <a:ext cx="3668713" cy="304165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2214546" y="2195495"/>
            <a:ext cx="2127266" cy="33766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defRPr/>
            </a:pPr>
            <a:endParaRPr lang="id-ID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1785926"/>
            <a:ext cx="2170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latin typeface="Calibri" pitchFamily="34" charset="0"/>
              </a:rPr>
              <a:t>Diijinkan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jika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ada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perubahan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intensi</a:t>
            </a:r>
            <a:r>
              <a:rPr lang="en-US" b="1" dirty="0" smtClean="0">
                <a:latin typeface="Calibri" pitchFamily="34" charset="0"/>
              </a:rPr>
              <a:t>. 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071802" y="3811593"/>
            <a:ext cx="419100" cy="4032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Calibri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22700" y="1357298"/>
            <a:ext cx="1763713" cy="841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HTM</a:t>
            </a:r>
          </a:p>
        </p:txBody>
      </p:sp>
      <p:sp>
        <p:nvSpPr>
          <p:cNvPr id="22" name="Oval 21"/>
          <p:cNvSpPr/>
          <p:nvPr/>
        </p:nvSpPr>
        <p:spPr>
          <a:xfrm>
            <a:off x="6521476" y="5589609"/>
            <a:ext cx="1765300" cy="8413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AFS</a:t>
            </a:r>
          </a:p>
        </p:txBody>
      </p:sp>
      <p:sp>
        <p:nvSpPr>
          <p:cNvPr id="23" name="Oval 22"/>
          <p:cNvSpPr/>
          <p:nvPr/>
        </p:nvSpPr>
        <p:spPr>
          <a:xfrm>
            <a:off x="1365250" y="5659459"/>
            <a:ext cx="1765300" cy="841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FVTPL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72264" y="3434364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C00000"/>
                </a:solidFill>
                <a:latin typeface="Calibri" pitchFamily="34" charset="0"/>
              </a:rPr>
              <a:t>Diijinkan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libri" pitchFamily="34" charset="0"/>
              </a:rPr>
              <a:t>namun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libri" pitchFamily="34" charset="0"/>
              </a:rPr>
              <a:t>harus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libri" pitchFamily="34" charset="0"/>
              </a:rPr>
              <a:t>memenuhi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TAINTING RULE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4282" y="1357298"/>
            <a:ext cx="1763713" cy="8413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</a:rPr>
              <a:t>Loans &amp; Receivable</a:t>
            </a:r>
            <a:endParaRPr lang="en-US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1000100" y="2285991"/>
            <a:ext cx="1000132" cy="32861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defRPr/>
            </a:pPr>
            <a:endParaRPr lang="id-ID">
              <a:latin typeface="Calibri" pitchFamily="34" charset="0"/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2500298" y="2357427"/>
            <a:ext cx="2071702" cy="3214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defRPr/>
            </a:pPr>
            <a:endParaRPr lang="id-ID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30331" y="2714620"/>
            <a:ext cx="2170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b="1" dirty="0" smtClean="0">
                <a:solidFill>
                  <a:srgbClr val="7030A0"/>
                </a:solidFill>
                <a:latin typeface="Calibri" pitchFamily="34" charset="0"/>
              </a:rPr>
              <a:t>Situasi</a:t>
            </a:r>
          </a:p>
          <a:p>
            <a:pPr>
              <a:defRPr/>
            </a:pPr>
            <a:r>
              <a:rPr lang="id-ID" b="1" dirty="0" smtClean="0">
                <a:solidFill>
                  <a:srgbClr val="7030A0"/>
                </a:solidFill>
                <a:latin typeface="Calibri" pitchFamily="34" charset="0"/>
              </a:rPr>
              <a:t>yang langka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3621" y="4355523"/>
            <a:ext cx="568863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Nurul Husnah dan Dwi </a:t>
            </a:r>
            <a:r>
              <a:rPr lang="id-ID" dirty="0">
                <a:latin typeface="Calibri" pitchFamily="34" charset="0"/>
                <a:cs typeface="Calibri" pitchFamily="34" charset="0"/>
              </a:rPr>
              <a:t>Martani</a:t>
            </a:r>
          </a:p>
          <a:p>
            <a:r>
              <a:rPr lang="id-ID" dirty="0">
                <a:latin typeface="Calibri" pitchFamily="34" charset="0"/>
                <a:cs typeface="Calibri" pitchFamily="34" charset="0"/>
              </a:rPr>
              <a:t>Departemen Akuntansi FEUI</a:t>
            </a:r>
          </a:p>
          <a:p>
            <a:r>
              <a:rPr lang="id-ID" dirty="0">
                <a:latin typeface="Calibri" pitchFamily="34" charset="0"/>
                <a:cs typeface="Calibri" pitchFamily="34" charset="0"/>
                <a:hlinkClick r:id="rId2"/>
              </a:rPr>
              <a:t>martani@ui.ac.id</a:t>
            </a:r>
            <a:r>
              <a:rPr lang="id-ID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atau d</a:t>
            </a:r>
            <a:r>
              <a:rPr lang="id-ID" dirty="0" smtClean="0">
                <a:latin typeface="Calibri" pitchFamily="34" charset="0"/>
                <a:cs typeface="Calibri" pitchFamily="34" charset="0"/>
                <a:hlinkClick r:id="rId3"/>
              </a:rPr>
              <a:t>wimartani@yahoo.com</a:t>
            </a:r>
            <a:endParaRPr lang="id-ID" dirty="0">
              <a:latin typeface="Calibri" pitchFamily="34" charset="0"/>
              <a:cs typeface="Calibri" pitchFamily="34" charset="0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http://staff.blog.ui.ac.id/martani/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63621" y="2217638"/>
            <a:ext cx="4480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Akuntansi Keuangan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13F99-D854-4044-9D81-4B1BDDC8A53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iina\Desktop\MOM'S\PSAK BARU\gambar ekonomi\ghg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" y="3984277"/>
            <a:ext cx="1742086" cy="19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63688" y="2058342"/>
            <a:ext cx="6707088" cy="4181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diukur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wajar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laba</a:t>
            </a:r>
            <a:r>
              <a:rPr lang="en-US" sz="3000" dirty="0" smtClean="0"/>
              <a:t> </a:t>
            </a:r>
            <a:r>
              <a:rPr lang="en-US" sz="3000" dirty="0" err="1" smtClean="0"/>
              <a:t>rugi</a:t>
            </a:r>
            <a:r>
              <a:rPr lang="en-US" sz="3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Investasi</a:t>
            </a:r>
            <a:r>
              <a:rPr lang="en-US" sz="3000" dirty="0" smtClean="0"/>
              <a:t> </a:t>
            </a:r>
            <a:r>
              <a:rPr lang="en-US" sz="3000" dirty="0" err="1" smtClean="0"/>
              <a:t>dimiliki</a:t>
            </a:r>
            <a:r>
              <a:rPr lang="en-US" sz="3000" dirty="0" smtClean="0"/>
              <a:t>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</a:t>
            </a:r>
            <a:r>
              <a:rPr lang="en-US" sz="3000" dirty="0" err="1" smtClean="0"/>
              <a:t>jatuh</a:t>
            </a:r>
            <a:r>
              <a:rPr lang="en-US" sz="3000" dirty="0" smtClean="0"/>
              <a:t> tempo.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Pinjaman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piutang</a:t>
            </a:r>
            <a:r>
              <a:rPr lang="en-US" sz="3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Tersedia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dijual</a:t>
            </a:r>
            <a:r>
              <a:rPr lang="en-US" sz="3000" dirty="0" smtClean="0"/>
              <a:t>.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15033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iina\Desktop\MOM'S\PSAK BARU\gambar ekonomi\ghg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" y="3984277"/>
            <a:ext cx="1742086" cy="19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kuitas</a:t>
            </a:r>
            <a:r>
              <a:rPr lang="en-US" dirty="0" smtClean="0"/>
              <a:t> (SAK ETAP)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63688" y="2058342"/>
            <a:ext cx="6707088" cy="4181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Dimiliki</a:t>
            </a:r>
            <a:r>
              <a:rPr lang="en-US" sz="3000" dirty="0" smtClean="0"/>
              <a:t> </a:t>
            </a:r>
            <a:r>
              <a:rPr lang="en-US" sz="3000" dirty="0" err="1"/>
              <a:t>hingga</a:t>
            </a:r>
            <a:r>
              <a:rPr lang="en-US" sz="3000" dirty="0"/>
              <a:t> </a:t>
            </a:r>
            <a:r>
              <a:rPr lang="en-US" sz="3000" dirty="0" err="1"/>
              <a:t>jatuh</a:t>
            </a:r>
            <a:r>
              <a:rPr lang="en-US" sz="3000" dirty="0"/>
              <a:t> tempo (</a:t>
            </a:r>
            <a:r>
              <a:rPr lang="en-US" sz="3000" i="1" dirty="0"/>
              <a:t>held to maturity</a:t>
            </a:r>
            <a:r>
              <a:rPr lang="en-US" sz="3000" dirty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/>
              <a:t>D</a:t>
            </a:r>
            <a:r>
              <a:rPr lang="en-US" sz="3000" dirty="0" err="1" smtClean="0"/>
              <a:t>iperdagangkan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i="1" dirty="0"/>
              <a:t>trading</a:t>
            </a:r>
            <a:r>
              <a:rPr lang="en-US" sz="3000" dirty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/>
              <a:t>T</a:t>
            </a:r>
            <a:r>
              <a:rPr lang="en-US" sz="3000" dirty="0" err="1" smtClean="0"/>
              <a:t>ersedia</a:t>
            </a:r>
            <a:r>
              <a:rPr lang="en-US" sz="3000" dirty="0" smtClean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dijual</a:t>
            </a:r>
            <a:r>
              <a:rPr lang="en-US" sz="3000" dirty="0"/>
              <a:t> (</a:t>
            </a:r>
            <a:r>
              <a:rPr lang="en-US" sz="3000" i="1" dirty="0"/>
              <a:t>available for sale</a:t>
            </a:r>
            <a:r>
              <a:rPr lang="en-US" sz="3000" dirty="0"/>
              <a:t>).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3696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29" y="260648"/>
            <a:ext cx="7138987" cy="955576"/>
          </a:xfrm>
        </p:spPr>
        <p:txBody>
          <a:bodyPr/>
          <a:lstStyle/>
          <a:p>
            <a:r>
              <a:rPr lang="en-US" dirty="0" err="1">
                <a:cs typeface="Arial" pitchFamily="34" charset="0"/>
              </a:rPr>
              <a:t>Kategori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Aset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Keuangan</a:t>
            </a:r>
            <a:r>
              <a:rPr lang="en-US" dirty="0">
                <a:cs typeface="Arial" pitchFamily="34" charset="0"/>
              </a:rPr>
              <a:t> (PSAK 50</a:t>
            </a:r>
            <a:r>
              <a:rPr lang="en-US" dirty="0" smtClean="0">
                <a:cs typeface="Arial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03331" y="1471821"/>
            <a:ext cx="7917141" cy="4711026"/>
            <a:chOff x="504603" y="1105713"/>
            <a:chExt cx="8258397" cy="4914087"/>
          </a:xfrm>
        </p:grpSpPr>
        <p:grpSp>
          <p:nvGrpSpPr>
            <p:cNvPr id="7" name="Group 6"/>
            <p:cNvGrpSpPr/>
            <p:nvPr/>
          </p:nvGrpSpPr>
          <p:grpSpPr>
            <a:xfrm>
              <a:off x="504603" y="1105713"/>
              <a:ext cx="8258397" cy="4914087"/>
              <a:chOff x="208895" y="989751"/>
              <a:chExt cx="8643998" cy="514353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780531" y="1204065"/>
                <a:ext cx="642942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NO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3209" y="2775701"/>
                <a:ext cx="714380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YES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08961" y="5704659"/>
                <a:ext cx="2857520" cy="4286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b="1" dirty="0" smtClean="0">
                    <a:solidFill>
                      <a:schemeClr val="tx1"/>
                    </a:solidFill>
                    <a:latin typeface="Calibri" pitchFamily="34" charset="0"/>
                  </a:rPr>
                  <a:t>Nilai Beli</a:t>
                </a:r>
                <a:endParaRPr lang="id-ID" sz="1600" b="1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08895" y="989751"/>
                <a:ext cx="1143008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Pinjaman atau Piutang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852101" y="989751"/>
                <a:ext cx="142876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Bentuk Investasi dlm Utang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80663" y="2847139"/>
                <a:ext cx="1571636" cy="571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Keinginan</a:t>
                </a:r>
              </a:p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memegang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780663" y="4490213"/>
                <a:ext cx="1571636" cy="571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Held to maturity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9291" y="2132759"/>
                <a:ext cx="714380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YES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209291" y="3775833"/>
                <a:ext cx="714380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YES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8" name="Elbow Connector 17"/>
              <p:cNvCxnSpPr>
                <a:stCxn id="12" idx="3"/>
                <a:endCxn id="9" idx="1"/>
              </p:cNvCxnSpPr>
              <p:nvPr/>
            </p:nvCxnSpPr>
            <p:spPr>
              <a:xfrm>
                <a:off x="1351903" y="1382660"/>
                <a:ext cx="42862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9" name="Elbow Connector 18"/>
              <p:cNvCxnSpPr>
                <a:stCxn id="9" idx="3"/>
                <a:endCxn id="13" idx="1"/>
              </p:cNvCxnSpPr>
              <p:nvPr/>
            </p:nvCxnSpPr>
            <p:spPr>
              <a:xfrm>
                <a:off x="2423473" y="1382660"/>
                <a:ext cx="42862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0" name="Elbow Connector 19"/>
              <p:cNvCxnSpPr>
                <a:stCxn id="14" idx="2"/>
                <a:endCxn id="17" idx="0"/>
              </p:cNvCxnSpPr>
              <p:nvPr/>
            </p:nvCxnSpPr>
            <p:spPr>
              <a:xfrm rot="5400000">
                <a:off x="3387886" y="3597238"/>
                <a:ext cx="357190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" name="Elbow Connector 20"/>
              <p:cNvCxnSpPr>
                <a:stCxn id="13" idx="2"/>
                <a:endCxn id="16" idx="0"/>
              </p:cNvCxnSpPr>
              <p:nvPr/>
            </p:nvCxnSpPr>
            <p:spPr>
              <a:xfrm rot="5400000">
                <a:off x="3387886" y="1954164"/>
                <a:ext cx="357190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Elbow Connector 21"/>
              <p:cNvCxnSpPr>
                <a:stCxn id="15" idx="2"/>
                <a:endCxn id="11" idx="0"/>
              </p:cNvCxnSpPr>
              <p:nvPr/>
            </p:nvCxnSpPr>
            <p:spPr>
              <a:xfrm rot="5400000">
                <a:off x="2530630" y="4668808"/>
                <a:ext cx="642942" cy="1428760"/>
              </a:xfrm>
              <a:prstGeom prst="bentConnector3">
                <a:avLst>
                  <a:gd name="adj1" fmla="val 46816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3" name="Elbow Connector 22"/>
              <p:cNvCxnSpPr>
                <a:stCxn id="10" idx="2"/>
                <a:endCxn id="11" idx="0"/>
              </p:cNvCxnSpPr>
              <p:nvPr/>
            </p:nvCxnSpPr>
            <p:spPr>
              <a:xfrm rot="16200000" flipH="1">
                <a:off x="173176" y="3740114"/>
                <a:ext cx="2571768" cy="1357322"/>
              </a:xfrm>
              <a:prstGeom prst="bentConnector3">
                <a:avLst>
                  <a:gd name="adj1" fmla="val 86781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Elbow Connector 23"/>
              <p:cNvCxnSpPr>
                <a:stCxn id="12" idx="2"/>
                <a:endCxn id="10" idx="0"/>
              </p:cNvCxnSpPr>
              <p:nvPr/>
            </p:nvCxnSpPr>
            <p:spPr>
              <a:xfrm rot="5400000">
                <a:off x="280333" y="2275635"/>
                <a:ext cx="1000132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5" name="Elbow Connector 24"/>
              <p:cNvCxnSpPr>
                <a:stCxn id="17" idx="2"/>
                <a:endCxn id="15" idx="0"/>
              </p:cNvCxnSpPr>
              <p:nvPr/>
            </p:nvCxnSpPr>
            <p:spPr>
              <a:xfrm rot="5400000">
                <a:off x="3387886" y="4311618"/>
                <a:ext cx="357190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4780927" y="1204065"/>
                <a:ext cx="642942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NO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852497" y="989751"/>
                <a:ext cx="1214446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Tujuan Spekulatif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781059" y="2632825"/>
                <a:ext cx="1357322" cy="50006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Available for Sale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138249" y="2061321"/>
                <a:ext cx="642942" cy="2857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NO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852761" y="1204065"/>
                <a:ext cx="642942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YES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31" name="Elbow Connector 30"/>
              <p:cNvCxnSpPr>
                <a:stCxn id="13" idx="3"/>
                <a:endCxn id="26" idx="1"/>
              </p:cNvCxnSpPr>
              <p:nvPr/>
            </p:nvCxnSpPr>
            <p:spPr>
              <a:xfrm>
                <a:off x="4280861" y="1382660"/>
                <a:ext cx="500066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2" name="Elbow Connector 31"/>
              <p:cNvCxnSpPr>
                <a:stCxn id="26" idx="3"/>
                <a:endCxn id="27" idx="1"/>
              </p:cNvCxnSpPr>
              <p:nvPr/>
            </p:nvCxnSpPr>
            <p:spPr>
              <a:xfrm>
                <a:off x="5423869" y="1382660"/>
                <a:ext cx="42862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3" name="Elbow Connector 32"/>
              <p:cNvCxnSpPr>
                <a:stCxn id="27" idx="3"/>
                <a:endCxn id="30" idx="1"/>
              </p:cNvCxnSpPr>
              <p:nvPr/>
            </p:nvCxnSpPr>
            <p:spPr>
              <a:xfrm>
                <a:off x="7066943" y="1382660"/>
                <a:ext cx="78581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4" name="Elbow Connector 33"/>
              <p:cNvCxnSpPr>
                <a:stCxn id="29" idx="2"/>
                <a:endCxn id="28" idx="0"/>
              </p:cNvCxnSpPr>
              <p:nvPr/>
            </p:nvCxnSpPr>
            <p:spPr>
              <a:xfrm rot="5400000">
                <a:off x="6316844" y="2489949"/>
                <a:ext cx="285752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5" name="Elbow Connector 34"/>
              <p:cNvCxnSpPr>
                <a:stCxn id="27" idx="2"/>
                <a:endCxn id="29" idx="0"/>
              </p:cNvCxnSpPr>
              <p:nvPr/>
            </p:nvCxnSpPr>
            <p:spPr>
              <a:xfrm rot="5400000">
                <a:off x="6316844" y="1918445"/>
                <a:ext cx="285752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6" name="Elbow Connector 35"/>
              <p:cNvCxnSpPr>
                <a:stCxn id="26" idx="2"/>
                <a:endCxn id="14" idx="3"/>
              </p:cNvCxnSpPr>
              <p:nvPr/>
            </p:nvCxnSpPr>
            <p:spPr>
              <a:xfrm rot="5400000">
                <a:off x="3941531" y="1972024"/>
                <a:ext cx="1571636" cy="750099"/>
              </a:xfrm>
              <a:prstGeom prst="bentConnector2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567009" y="2632825"/>
                <a:ext cx="1214446" cy="42862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Trading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495571" y="3632957"/>
                <a:ext cx="1357322" cy="571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Diukur dg Nilai Wajar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638183" y="4633089"/>
                <a:ext cx="642942" cy="2857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No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852761" y="4633089"/>
                <a:ext cx="642942" cy="35719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solidFill>
                      <a:schemeClr val="tx1"/>
                    </a:solidFill>
                    <a:latin typeface="Calibri" pitchFamily="34" charset="0"/>
                  </a:rPr>
                  <a:t>YES</a:t>
                </a:r>
                <a:endParaRPr lang="id-ID" sz="16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1" name="Elbow Connector 40"/>
              <p:cNvCxnSpPr>
                <a:stCxn id="38" idx="2"/>
                <a:endCxn id="40" idx="0"/>
              </p:cNvCxnSpPr>
              <p:nvPr/>
            </p:nvCxnSpPr>
            <p:spPr>
              <a:xfrm rot="5400000">
                <a:off x="7959918" y="4418775"/>
                <a:ext cx="42862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2" name="Elbow Connector 41"/>
              <p:cNvCxnSpPr>
                <a:stCxn id="40" idx="2"/>
                <a:endCxn id="44" idx="0"/>
              </p:cNvCxnSpPr>
              <p:nvPr/>
            </p:nvCxnSpPr>
            <p:spPr>
              <a:xfrm rot="5400000">
                <a:off x="7959918" y="5204593"/>
                <a:ext cx="428628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3" name="Elbow Connector 42"/>
              <p:cNvCxnSpPr>
                <a:stCxn id="37" idx="2"/>
                <a:endCxn id="38" idx="0"/>
              </p:cNvCxnSpPr>
              <p:nvPr/>
            </p:nvCxnSpPr>
            <p:spPr>
              <a:xfrm rot="5400000">
                <a:off x="7888480" y="3347205"/>
                <a:ext cx="571504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7495571" y="5418907"/>
                <a:ext cx="1357322" cy="4286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b="1" dirty="0" smtClean="0">
                    <a:solidFill>
                      <a:schemeClr val="tx1"/>
                    </a:solidFill>
                    <a:latin typeface="Calibri" pitchFamily="34" charset="0"/>
                  </a:rPr>
                  <a:t>Nilai Wajar</a:t>
                </a:r>
                <a:endParaRPr lang="id-ID" sz="1600" b="1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5" name="Elbow Connector 44"/>
              <p:cNvCxnSpPr>
                <a:stCxn id="30" idx="2"/>
                <a:endCxn id="37" idx="0"/>
              </p:cNvCxnSpPr>
              <p:nvPr/>
            </p:nvCxnSpPr>
            <p:spPr>
              <a:xfrm rot="5400000">
                <a:off x="7638447" y="2097040"/>
                <a:ext cx="1071570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6" name="Elbow Connector 45"/>
              <p:cNvCxnSpPr>
                <a:stCxn id="28" idx="2"/>
                <a:endCxn id="38" idx="1"/>
              </p:cNvCxnSpPr>
              <p:nvPr/>
            </p:nvCxnSpPr>
            <p:spPr>
              <a:xfrm rot="16200000" flipH="1">
                <a:off x="6584736" y="3007874"/>
                <a:ext cx="785818" cy="1035851"/>
              </a:xfrm>
              <a:prstGeom prst="bentConnector2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7" name="Elbow Connector 46"/>
              <p:cNvCxnSpPr>
                <a:stCxn id="39" idx="1"/>
                <a:endCxn id="15" idx="3"/>
              </p:cNvCxnSpPr>
              <p:nvPr/>
            </p:nvCxnSpPr>
            <p:spPr>
              <a:xfrm rot="10800000">
                <a:off x="4352299" y="4775965"/>
                <a:ext cx="1285884" cy="158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8" name="Elbow Connector 47"/>
              <p:cNvCxnSpPr>
                <a:stCxn id="38" idx="1"/>
                <a:endCxn id="39" idx="3"/>
              </p:cNvCxnSpPr>
              <p:nvPr/>
            </p:nvCxnSpPr>
            <p:spPr>
              <a:xfrm rot="10800000" flipV="1">
                <a:off x="6281125" y="3918709"/>
                <a:ext cx="1214446" cy="857256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cxnSp>
          <p:nvCxnSpPr>
            <p:cNvPr id="8" name="Elbow Connector 7"/>
            <p:cNvCxnSpPr>
              <a:stCxn id="16" idx="2"/>
              <a:endCxn id="14" idx="0"/>
            </p:cNvCxnSpPr>
            <p:nvPr/>
          </p:nvCxnSpPr>
          <p:spPr>
            <a:xfrm rot="16200000" flipH="1">
              <a:off x="3541782" y="2709615"/>
              <a:ext cx="341256" cy="1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6195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767805"/>
            <a:ext cx="8003232" cy="281332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600" dirty="0" err="1" smtClean="0"/>
              <a:t>Aset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diukur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wajar</a:t>
            </a:r>
            <a:r>
              <a:rPr lang="en-US" sz="2600" dirty="0" smtClean="0"/>
              <a:t> </a:t>
            </a:r>
            <a:r>
              <a:rPr lang="en-US" sz="2600" dirty="0" err="1" smtClean="0"/>
              <a:t>melalui</a:t>
            </a:r>
            <a:r>
              <a:rPr lang="en-US" sz="2600" dirty="0" smtClean="0"/>
              <a:t> </a:t>
            </a:r>
            <a:r>
              <a:rPr lang="en-US" sz="2600" dirty="0" err="1" smtClean="0"/>
              <a:t>laba</a:t>
            </a:r>
            <a:r>
              <a:rPr lang="en-US" sz="2600" dirty="0" smtClean="0"/>
              <a:t> </a:t>
            </a:r>
            <a:r>
              <a:rPr lang="en-US" sz="2600" dirty="0" err="1" smtClean="0"/>
              <a:t>rugi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aset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salah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satu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514350" indent="-336550">
              <a:buAutoNum type="alphaLcPeriod"/>
            </a:pPr>
            <a:r>
              <a:rPr lang="en-US" sz="2600" dirty="0" err="1" smtClean="0"/>
              <a:t>Diklasifikasikan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diperdagangkan</a:t>
            </a:r>
            <a:endParaRPr lang="en-US" sz="2600" dirty="0" smtClean="0"/>
          </a:p>
          <a:p>
            <a:pPr marL="514350" indent="-336550">
              <a:buAutoNum type="alphaLcPeriod"/>
            </a:pP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pengakuan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r>
              <a:rPr lang="en-US" sz="2600" dirty="0" smtClean="0"/>
              <a:t>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entitas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diukur</a:t>
            </a:r>
            <a:r>
              <a:rPr lang="en-US" sz="2600" dirty="0" smtClean="0"/>
              <a:t> </a:t>
            </a:r>
            <a:r>
              <a:rPr lang="en-US" sz="2600" dirty="0" err="1" smtClean="0"/>
              <a:t>melalui</a:t>
            </a:r>
            <a:r>
              <a:rPr lang="en-US" sz="2600" dirty="0" smtClean="0"/>
              <a:t> </a:t>
            </a:r>
            <a:r>
              <a:rPr lang="en-US" sz="2600" dirty="0" err="1" smtClean="0"/>
              <a:t>laba</a:t>
            </a:r>
            <a:r>
              <a:rPr lang="en-US" sz="2600" dirty="0" smtClean="0"/>
              <a:t> </a:t>
            </a:r>
            <a:r>
              <a:rPr lang="en-US" sz="2600" dirty="0" err="1" smtClean="0"/>
              <a:t>rugi</a:t>
            </a:r>
            <a:endParaRPr lang="en-US" sz="2600" dirty="0" smtClean="0"/>
          </a:p>
          <a:p>
            <a:pPr marL="457200" indent="-457200">
              <a:buNone/>
            </a:pPr>
            <a:endParaRPr lang="id-ID" sz="2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4869161"/>
            <a:ext cx="8003232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Untuk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memenuhi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salah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satu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dari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kedua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kondisi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di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atas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,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entitas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harus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memenuhi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seperti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yang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disyaratkan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sz="2000" b="1" kern="0" dirty="0" err="1" smtClean="0">
                <a:latin typeface="Calibri" panose="020F0502020204030204" pitchFamily="34" charset="0"/>
                <a:cs typeface="+mn-cs"/>
              </a:rPr>
              <a:t>oleh</a:t>
            </a:r>
            <a:r>
              <a:rPr lang="en-US" sz="2000" b="1" kern="0" dirty="0" smtClean="0">
                <a:latin typeface="Calibri" panose="020F0502020204030204" pitchFamily="34" charset="0"/>
                <a:cs typeface="+mn-cs"/>
              </a:rPr>
              <a:t> PSAK 55.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d-ID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38987" cy="955576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F009D-D0F3-419F-97E7-E1BF36BF0A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Akuntansi Keuangan 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03232" cy="417646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/>
              <a:t>Investasi</a:t>
            </a:r>
            <a:r>
              <a:rPr lang="en-US" sz="2200" dirty="0" smtClean="0"/>
              <a:t> </a:t>
            </a:r>
            <a:r>
              <a:rPr lang="en-US" sz="2200" dirty="0" err="1" smtClean="0"/>
              <a:t>dimiliki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jatuh</a:t>
            </a:r>
            <a:r>
              <a:rPr lang="en-US" sz="2200" dirty="0" smtClean="0"/>
              <a:t> tempo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nonderivatif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pembayaran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tetap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telah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ditentukan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jatuh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temponya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telah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ditetapkan</a:t>
            </a:r>
            <a:r>
              <a:rPr lang="en-US" sz="2200" dirty="0" smtClean="0"/>
              <a:t>, 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entitas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memiliki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intensi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positif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jatuh</a:t>
            </a:r>
            <a:r>
              <a:rPr lang="en-US" sz="2200" dirty="0" smtClean="0"/>
              <a:t> tempo, </a:t>
            </a:r>
            <a:r>
              <a:rPr lang="en-US" sz="2200" dirty="0" err="1" smtClean="0"/>
              <a:t>kecuali</a:t>
            </a:r>
            <a:r>
              <a:rPr lang="en-US" sz="2200" dirty="0" smtClean="0"/>
              <a:t>:</a:t>
            </a:r>
          </a:p>
          <a:p>
            <a:pPr marL="514350" indent="-336550">
              <a:buAutoNum type="alphaLcPeriod"/>
            </a:pPr>
            <a:r>
              <a:rPr lang="en-US" sz="2200" dirty="0" err="1" smtClean="0"/>
              <a:t>Investasi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pengakuan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diukur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wajar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laba</a:t>
            </a:r>
            <a:r>
              <a:rPr lang="en-US" sz="2200" dirty="0" smtClean="0"/>
              <a:t> </a:t>
            </a:r>
            <a:r>
              <a:rPr lang="en-US" sz="2200" dirty="0" err="1" smtClean="0"/>
              <a:t>rugi</a:t>
            </a:r>
            <a:r>
              <a:rPr lang="en-US" sz="2200" dirty="0" smtClean="0"/>
              <a:t>,</a:t>
            </a:r>
          </a:p>
          <a:p>
            <a:pPr marL="514350" indent="-336550">
              <a:buAutoNum type="alphaLcPeriod"/>
            </a:pPr>
            <a:r>
              <a:rPr lang="en-US" sz="2200" dirty="0" err="1" smtClean="0"/>
              <a:t>Investasi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entitas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endParaRPr lang="en-US" sz="2200" dirty="0" smtClean="0"/>
          </a:p>
          <a:p>
            <a:pPr marL="514350" indent="-336550">
              <a:buAutoNum type="alphaLcPeriod"/>
            </a:pPr>
            <a:r>
              <a:rPr lang="en-US" sz="2200" dirty="0" err="1" smtClean="0"/>
              <a:t>Investasi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memenuhi</a:t>
            </a:r>
            <a:r>
              <a:rPr lang="en-US" sz="2200" dirty="0" smtClean="0"/>
              <a:t> </a:t>
            </a:r>
            <a:r>
              <a:rPr lang="en-US" sz="2200" dirty="0" err="1" smtClean="0"/>
              <a:t>kriteria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pinjaman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piutang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MMS - Overview v3">
  <a:themeElements>
    <a:clrScheme name="1_CMMS - Overview v3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1_CMMS - Overview v3">
      <a:majorFont>
        <a:latin typeface="ZapfHumnst BT"/>
        <a:ea typeface=""/>
        <a:cs typeface="Arial"/>
      </a:majorFont>
      <a:minorFont>
        <a:latin typeface="ZapfHumnst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MMS - Overview v3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MS - Overview v3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MS - Overview v3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MS - Overview v3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MS - Overview v3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MS - Overview v3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MS - Overview v3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 Consulting</Template>
  <TotalTime>0</TotalTime>
  <Words>2121</Words>
  <Application>Microsoft Office PowerPoint</Application>
  <PresentationFormat>On-screen Show (4:3)</PresentationFormat>
  <Paragraphs>620</Paragraphs>
  <Slides>45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Aharoni</vt:lpstr>
      <vt:lpstr>Arial</vt:lpstr>
      <vt:lpstr>Calibri</vt:lpstr>
      <vt:lpstr>Times New Roman</vt:lpstr>
      <vt:lpstr>Wingdings</vt:lpstr>
      <vt:lpstr>ZapfHumnst BT</vt:lpstr>
      <vt:lpstr>1_CMMS - Overview v3</vt:lpstr>
      <vt:lpstr>Investasi - Bonds</vt:lpstr>
      <vt:lpstr>Agenda</vt:lpstr>
      <vt:lpstr>Tujuan Pemelajaran</vt:lpstr>
      <vt:lpstr>Aset Keuangan</vt:lpstr>
      <vt:lpstr>Klasifikasi Aset Keuangan</vt:lpstr>
      <vt:lpstr>Klasifikasi Efek Utang dan Efek Ekuitas (SAK ETAP)</vt:lpstr>
      <vt:lpstr>Kategori Aset Keuangan (PSAK 50)</vt:lpstr>
      <vt:lpstr>Klasifikasi Aset Keuangan</vt:lpstr>
      <vt:lpstr>Klasifikasi Aset Keuangan</vt:lpstr>
      <vt:lpstr>Klasifikasi Aset Keuangan</vt:lpstr>
      <vt:lpstr>Klasifikasi Aset Keuangan</vt:lpstr>
      <vt:lpstr>Pengakuan Awal Aset Keuangan</vt:lpstr>
      <vt:lpstr>Pengukuran Awal Aset Keuangan</vt:lpstr>
      <vt:lpstr>Pengukuran Setelah Pengakuan Awal Aset Keuangan</vt:lpstr>
      <vt:lpstr>Investasi Efek Utang</vt:lpstr>
      <vt:lpstr>Metode Suku Bunga Efektif</vt:lpstr>
      <vt:lpstr>Pengukuran Setelah Pengakuan Awal Aset Keuangan</vt:lpstr>
      <vt:lpstr>Penyajian Efek pada SAK ETAP</vt:lpstr>
      <vt:lpstr>Pengukuran Efek Akibat Perubahan Nilai Wajar (SAK ETAP)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Investasi Instrumen Utang</vt:lpstr>
      <vt:lpstr>Transfer / Reklasifikasi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2</dc:title>
  <dc:creator/>
  <cp:lastModifiedBy/>
  <cp:revision>352</cp:revision>
  <dcterms:created xsi:type="dcterms:W3CDTF">2004-08-30T01:14:14Z</dcterms:created>
  <dcterms:modified xsi:type="dcterms:W3CDTF">2020-04-03T05:34:57Z</dcterms:modified>
</cp:coreProperties>
</file>