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72" r:id="rId4"/>
  </p:sldMasterIdLst>
  <p:notesMasterIdLst>
    <p:notesMasterId r:id="rId17"/>
  </p:notesMasterIdLst>
  <p:handoutMasterIdLst>
    <p:handoutMasterId r:id="rId18"/>
  </p:handoutMasterIdLst>
  <p:sldIdLst>
    <p:sldId id="256" r:id="rId5"/>
    <p:sldId id="261" r:id="rId6"/>
    <p:sldId id="265" r:id="rId7"/>
    <p:sldId id="266" r:id="rId8"/>
    <p:sldId id="262" r:id="rId9"/>
    <p:sldId id="263" r:id="rId10"/>
    <p:sldId id="271" r:id="rId11"/>
    <p:sldId id="269" r:id="rId12"/>
    <p:sldId id="272" r:id="rId13"/>
    <p:sldId id="273" r:id="rId14"/>
    <p:sldId id="274" r:id="rId15"/>
    <p:sldId id="26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48" autoAdjust="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E644646B-21C0-410B-BA17-64C59EB2927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289392C-F5C5-4C38-94CE-455C7F40279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29A4FD-FAFB-4CDA-9DC5-D20CA18269A9}" type="datetimeFigureOut">
              <a:rPr lang="en-US" smtClean="0"/>
              <a:t>5/13/2020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62F3D2C-86D2-4CEA-B1B8-750885E16DD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A6D5F72-69F2-4B4B-A943-B04C4B1E36A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EBA49-8001-49C3-9348-7448336215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9060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91E35E-F34C-4F0E-B8A1-D9F5F49CB3AD}" type="datetimeFigureOut">
              <a:rPr lang="en-US" smtClean="0"/>
              <a:t>5/13/2020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F15BC-4AA1-41C4-8C26-91A7E3BB93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467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F15BC-4AA1-41C4-8C26-91A7E3BB93D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052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F15BC-4AA1-41C4-8C26-91A7E3BB93D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156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F15BC-4AA1-41C4-8C26-91A7E3BB93D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315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F15BC-4AA1-41C4-8C26-91A7E3BB93D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162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F15BC-4AA1-41C4-8C26-91A7E3BB93D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046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F15BC-4AA1-41C4-8C26-91A7E3BB93D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917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F15BC-4AA1-41C4-8C26-91A7E3BB93D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8878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F15BC-4AA1-41C4-8C26-91A7E3BB93D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064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01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70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52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98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29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16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57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31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69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29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80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85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xmlns="" id="{493D4EDA-58E0-40CC-B3CA-14CDEB349D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Digital Connections">
            <a:extLst>
              <a:ext uri="{FF2B5EF4-FFF2-40B4-BE49-F238E27FC236}">
                <a16:creationId xmlns:a16="http://schemas.microsoft.com/office/drawing/2014/main" xmlns="" id="{3840F91C-EDD0-4D4E-A4AB-E6C77856C88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265" t="9091" r="3502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AA9EB0BC-A85E-4C26-B355-5DFCEF6CCB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3643E56B-BD42-413D-B17D-7958270F5D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96C04F74-9467-4FA5-95DC-8D481A2974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D73DE1C3-5C37-42E9-A3F0-256F193832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4A2E7EC3-E07C-46CE-9B25-41865A5068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8732" y="4428067"/>
            <a:ext cx="11260667" cy="1962497"/>
          </a:xfrm>
          <a:prstGeom prst="rect">
            <a:avLst/>
          </a:prstGeom>
          <a:solidFill>
            <a:schemeClr val="accent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2C5318-1A1E-49D0-B2E2-A4B0FA9E8A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4572000"/>
            <a:ext cx="10993549" cy="895244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Model </a:t>
            </a:r>
            <a:r>
              <a:rPr lang="en-US" sz="6000" dirty="0" err="1" smtClean="0">
                <a:solidFill>
                  <a:schemeClr val="bg1"/>
                </a:solidFill>
              </a:rPr>
              <a:t>sistem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8B6CF59-4E5B-494D-A2F7-97ADD01E64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5467246"/>
            <a:ext cx="10993546" cy="48482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7CEBFF"/>
                </a:solidFill>
              </a:rPr>
              <a:t>Proposal </a:t>
            </a:r>
            <a:r>
              <a:rPr lang="en-US" dirty="0" err="1" smtClean="0">
                <a:solidFill>
                  <a:srgbClr val="7CEBFF"/>
                </a:solidFill>
              </a:rPr>
              <a:t>dan</a:t>
            </a:r>
            <a:r>
              <a:rPr lang="en-US" dirty="0" smtClean="0">
                <a:solidFill>
                  <a:srgbClr val="7CEBFF"/>
                </a:solidFill>
              </a:rPr>
              <a:t> seminar </a:t>
            </a:r>
            <a:r>
              <a:rPr lang="en-US" dirty="0" err="1" smtClean="0">
                <a:solidFill>
                  <a:srgbClr val="7CEBFF"/>
                </a:solidFill>
              </a:rPr>
              <a:t>tugas</a:t>
            </a:r>
            <a:r>
              <a:rPr lang="en-US" dirty="0" smtClean="0">
                <a:solidFill>
                  <a:srgbClr val="7CEBFF"/>
                </a:solidFill>
              </a:rPr>
              <a:t> </a:t>
            </a:r>
            <a:r>
              <a:rPr lang="en-US" dirty="0" err="1" smtClean="0">
                <a:solidFill>
                  <a:srgbClr val="7CEBFF"/>
                </a:solidFill>
              </a:rPr>
              <a:t>akhir</a:t>
            </a:r>
            <a:endParaRPr lang="en-US" dirty="0">
              <a:solidFill>
                <a:srgbClr val="7CEB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700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040558-A365-4CCE-92FA-5A48CD98F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FEFF"/>
                </a:solidFill>
              </a:rPr>
              <a:t>contoh</a:t>
            </a:r>
            <a:r>
              <a:rPr lang="en-US" dirty="0" smtClean="0">
                <a:solidFill>
                  <a:srgbClr val="FFFEFF"/>
                </a:solidFill>
              </a:rPr>
              <a:t> model </a:t>
            </a:r>
            <a:r>
              <a:rPr lang="en-US" dirty="0" err="1" smtClean="0">
                <a:solidFill>
                  <a:srgbClr val="FFFEFF"/>
                </a:solidFill>
              </a:rPr>
              <a:t>sistem</a:t>
            </a:r>
            <a:r>
              <a:rPr lang="en-US" dirty="0" smtClean="0">
                <a:solidFill>
                  <a:srgbClr val="FFFEFF"/>
                </a:solidFill>
              </a:rPr>
              <a:t> </a:t>
            </a:r>
            <a:r>
              <a:rPr lang="en-US" dirty="0" err="1" smtClean="0">
                <a:solidFill>
                  <a:srgbClr val="FFFEFF"/>
                </a:solidFill>
              </a:rPr>
              <a:t>menggunakan</a:t>
            </a:r>
            <a:r>
              <a:rPr lang="en-US" dirty="0" smtClean="0">
                <a:solidFill>
                  <a:srgbClr val="FFFEFF"/>
                </a:solidFill>
              </a:rPr>
              <a:t> </a:t>
            </a:r>
            <a:r>
              <a:rPr lang="en-US" dirty="0" smtClean="0">
                <a:solidFill>
                  <a:srgbClr val="FFFEFF"/>
                </a:solidFill>
              </a:rPr>
              <a:t>IPO Diagram</a:t>
            </a:r>
            <a:endParaRPr lang="en-US" dirty="0">
              <a:solidFill>
                <a:srgbClr val="FFFEFF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6373905" y="2668045"/>
            <a:ext cx="5392271" cy="272422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/>
          <a:stretch>
            <a:fillRect/>
          </a:stretch>
        </p:blipFill>
        <p:spPr>
          <a:xfrm>
            <a:off x="353265" y="2668046"/>
            <a:ext cx="5057775" cy="2912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337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2043956"/>
            <a:ext cx="112551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/>
              <a:t>Buat</a:t>
            </a:r>
            <a:r>
              <a:rPr lang="en-US" sz="2400" b="1" dirty="0" smtClean="0"/>
              <a:t> model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sistem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dibangun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sesuai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penelitian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dipilih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Tugas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dua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pertemuan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dikirimkan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lewat</a:t>
            </a:r>
            <a:r>
              <a:rPr lang="en-US" sz="2400" b="1" dirty="0" smtClean="0"/>
              <a:t> email 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minggu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pertama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setelah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libur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lebaran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sesuai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kalender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akademik</a:t>
            </a:r>
            <a:r>
              <a:rPr lang="en-US" sz="2400" b="1" dirty="0" smtClean="0"/>
              <a:t> UNIKOM </a:t>
            </a:r>
            <a:r>
              <a:rPr lang="en-US" sz="2400" b="1" dirty="0"/>
              <a:t>(</a:t>
            </a:r>
            <a:r>
              <a:rPr lang="en-US" sz="2400" b="1" dirty="0" err="1"/>
              <a:t>hari</a:t>
            </a:r>
            <a:r>
              <a:rPr lang="en-US" sz="2400" b="1" dirty="0"/>
              <a:t> </a:t>
            </a:r>
            <a:r>
              <a:rPr lang="en-US" sz="2400" b="1" dirty="0" err="1"/>
              <a:t>Sabtu</a:t>
            </a:r>
            <a:r>
              <a:rPr lang="en-US" sz="2400" b="1" dirty="0" smtClean="0"/>
              <a:t>).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04393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379F11E2-8BA5-4C5C-AE7C-361E5EA011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Digital Numbers">
            <a:extLst>
              <a:ext uri="{FF2B5EF4-FFF2-40B4-BE49-F238E27FC236}">
                <a16:creationId xmlns:a16="http://schemas.microsoft.com/office/drawing/2014/main" xmlns="" id="{A21EA617-6D48-425F-97A8-7FEC82C8F40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89" r="9642" b="1"/>
          <a:stretch/>
        </p:blipFill>
        <p:spPr>
          <a:xfrm>
            <a:off x="446534" y="723899"/>
            <a:ext cx="7498616" cy="567690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C00E1DA-EC7C-40FC-95E3-11FDCD2E42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87E73C-2B1A-4602-BFBE-CFE1E55D9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96275" y="1419226"/>
            <a:ext cx="3081576" cy="17467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Thank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9CB511D-EA45-4336-847C-125266714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96275" y="3505095"/>
            <a:ext cx="3081576" cy="2629006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FFF00"/>
                </a:solidFill>
              </a:rPr>
              <a:t>Kelompok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keilmuan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FFFF00"/>
                </a:solidFill>
              </a:rPr>
              <a:t>sistem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informasi</a:t>
            </a:r>
            <a:endParaRPr lang="en-US" b="1" dirty="0">
              <a:solidFill>
                <a:srgbClr val="FFFF00"/>
              </a:solidFill>
            </a:endParaRPr>
          </a:p>
          <a:p>
            <a:endParaRPr lang="en-US" dirty="0">
              <a:solidFill>
                <a:schemeClr val="bg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9A421166-2996-41A7-B094-AE5316F347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FDBB1B92-A3EB-43E4-8FAB-D20E8ED14C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3F3972F4-FE7E-48EA-AAD8-9BE5750A66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221614E5-870B-4D5E-A43B-8FF7E53234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3501347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040558-A365-4CCE-92FA-5A48CD98F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FEFF"/>
                </a:solidFill>
              </a:rPr>
              <a:t>Pengertian</a:t>
            </a:r>
            <a:r>
              <a:rPr lang="en-US" dirty="0" smtClean="0">
                <a:solidFill>
                  <a:srgbClr val="FFFEFF"/>
                </a:solidFill>
              </a:rPr>
              <a:t> Model</a:t>
            </a:r>
            <a:endParaRPr lang="en-US" dirty="0">
              <a:solidFill>
                <a:srgbClr val="FFFE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9965" y="2339790"/>
            <a:ext cx="113627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/>
              <a:t>Model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/>
              <a:t> </a:t>
            </a:r>
            <a:r>
              <a:rPr lang="en-US" sz="2800" dirty="0" err="1"/>
              <a:t>rencana</a:t>
            </a:r>
            <a:r>
              <a:rPr lang="en-US" sz="2800" dirty="0"/>
              <a:t>, </a:t>
            </a:r>
            <a:r>
              <a:rPr lang="en-US" sz="2800" dirty="0" err="1"/>
              <a:t>representasi</a:t>
            </a:r>
            <a:r>
              <a:rPr lang="en-US" sz="2800" dirty="0"/>
              <a:t>,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deskripsi</a:t>
            </a:r>
            <a:r>
              <a:rPr lang="en-US" sz="2800" dirty="0"/>
              <a:t> yang </a:t>
            </a:r>
            <a:r>
              <a:rPr lang="en-US" sz="2800" dirty="0" err="1"/>
              <a:t>menjelaskan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objek</a:t>
            </a:r>
            <a:r>
              <a:rPr lang="en-US" sz="2800" dirty="0"/>
              <a:t>, </a:t>
            </a:r>
            <a:r>
              <a:rPr lang="en-US" sz="2800" dirty="0" err="1"/>
              <a:t>sistem</a:t>
            </a:r>
            <a:r>
              <a:rPr lang="en-US" sz="2800" dirty="0"/>
              <a:t>,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konsep</a:t>
            </a:r>
            <a:r>
              <a:rPr lang="en-US" sz="2800" dirty="0"/>
              <a:t>, yang </a:t>
            </a:r>
            <a:r>
              <a:rPr lang="en-US" sz="2800" dirty="0" err="1"/>
              <a:t>sering</a:t>
            </a:r>
            <a:r>
              <a:rPr lang="en-US" sz="2800" dirty="0"/>
              <a:t> kali </a:t>
            </a:r>
            <a:r>
              <a:rPr lang="en-US" sz="2800" dirty="0" err="1"/>
              <a:t>berupa</a:t>
            </a:r>
            <a:r>
              <a:rPr lang="en-US" sz="2800" dirty="0"/>
              <a:t> </a:t>
            </a:r>
            <a:r>
              <a:rPr lang="en-US" sz="2800" dirty="0" err="1"/>
              <a:t>penyederhanaan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idealisasi</a:t>
            </a:r>
            <a:r>
              <a:rPr lang="en-US" sz="2800" dirty="0"/>
              <a:t>. </a:t>
            </a:r>
            <a:r>
              <a:rPr lang="en-US" sz="2800" dirty="0" err="1"/>
              <a:t>Bentuknya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berupa</a:t>
            </a:r>
            <a:r>
              <a:rPr lang="en-US" sz="2800" dirty="0"/>
              <a:t> model </a:t>
            </a:r>
            <a:r>
              <a:rPr lang="en-US" sz="2800" dirty="0" err="1"/>
              <a:t>fisik</a:t>
            </a:r>
            <a:r>
              <a:rPr lang="en-US" sz="2800" dirty="0"/>
              <a:t> </a:t>
            </a:r>
            <a:r>
              <a:rPr lang="en-US" sz="2800" dirty="0" smtClean="0"/>
              <a:t>(</a:t>
            </a:r>
            <a:r>
              <a:rPr lang="en-US" sz="2800" dirty="0" err="1" smtClean="0"/>
              <a:t>maket</a:t>
            </a:r>
            <a:r>
              <a:rPr lang="en-US" sz="2800" dirty="0" smtClean="0"/>
              <a:t>),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 smtClean="0"/>
              <a:t>prototipe</a:t>
            </a:r>
            <a:r>
              <a:rPr lang="en-US" sz="2800" dirty="0" smtClean="0"/>
              <a:t>, </a:t>
            </a:r>
            <a:r>
              <a:rPr lang="en-US" sz="2800" dirty="0"/>
              <a:t>model </a:t>
            </a:r>
            <a:r>
              <a:rPr lang="en-US" sz="2800" dirty="0" err="1" smtClean="0"/>
              <a:t>citra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err="1"/>
              <a:t>gambar</a:t>
            </a:r>
            <a:r>
              <a:rPr lang="en-US" sz="2800" dirty="0"/>
              <a:t> </a:t>
            </a:r>
            <a:r>
              <a:rPr lang="en-US" sz="2800" dirty="0" err="1"/>
              <a:t>rancangan</a:t>
            </a:r>
            <a:r>
              <a:rPr lang="en-US" sz="2800" dirty="0"/>
              <a:t>, </a:t>
            </a:r>
            <a:r>
              <a:rPr lang="en-US" sz="2800" dirty="0" err="1"/>
              <a:t>citra</a:t>
            </a:r>
            <a:r>
              <a:rPr lang="en-US" sz="2800" dirty="0"/>
              <a:t> </a:t>
            </a:r>
            <a:r>
              <a:rPr lang="en-US" sz="2800" dirty="0" err="1"/>
              <a:t>komputer</a:t>
            </a:r>
            <a:r>
              <a:rPr lang="en-US" sz="2800" dirty="0"/>
              <a:t>),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 smtClean="0"/>
              <a:t>rumusan</a:t>
            </a:r>
            <a:r>
              <a:rPr lang="en-US" sz="2800" dirty="0" smtClean="0"/>
              <a:t> </a:t>
            </a:r>
            <a:r>
              <a:rPr lang="en-US" sz="2800" dirty="0" err="1" smtClean="0"/>
              <a:t>matematis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b="1" dirty="0"/>
              <a:t>Model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pola</a:t>
            </a:r>
            <a:r>
              <a:rPr lang="en-US" sz="2800" dirty="0"/>
              <a:t> (</a:t>
            </a:r>
            <a:r>
              <a:rPr lang="en-US" sz="2800" dirty="0" err="1"/>
              <a:t>contoh</a:t>
            </a:r>
            <a:r>
              <a:rPr lang="en-US" sz="2800" dirty="0"/>
              <a:t>, </a:t>
            </a:r>
            <a:r>
              <a:rPr lang="en-US" sz="2800" dirty="0" err="1"/>
              <a:t>acuan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ragam</a:t>
            </a:r>
            <a:r>
              <a:rPr lang="en-US" sz="2800" dirty="0"/>
              <a:t>)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sesuatu</a:t>
            </a:r>
            <a:r>
              <a:rPr lang="en-US" sz="2800" dirty="0"/>
              <a:t> 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dibuat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dihasilkan</a:t>
            </a:r>
            <a:r>
              <a:rPr lang="en-US" sz="2800" dirty="0"/>
              <a:t> (</a:t>
            </a:r>
            <a:r>
              <a:rPr lang="en-US" sz="2800" dirty="0" err="1"/>
              <a:t>Departemen</a:t>
            </a:r>
            <a:r>
              <a:rPr lang="en-US" sz="2800" dirty="0"/>
              <a:t> P &amp; K, 1984 : 75). Model </a:t>
            </a:r>
            <a:r>
              <a:rPr lang="en-US" sz="2800" dirty="0" err="1"/>
              <a:t>didefinisikan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representasi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bahasa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yang </a:t>
            </a:r>
            <a:r>
              <a:rPr lang="en-US" sz="2800" dirty="0" err="1"/>
              <a:t>nyata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b="1" dirty="0" smtClean="0"/>
              <a:t>Model </a:t>
            </a:r>
            <a:r>
              <a:rPr lang="en-US" sz="2800" b="1" dirty="0" err="1" smtClean="0"/>
              <a:t>dikatakan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lengkap</a:t>
            </a:r>
            <a:r>
              <a:rPr lang="en-US" sz="2800" b="1" dirty="0" smtClean="0"/>
              <a:t>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mewakili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aspek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realitas</a:t>
            </a:r>
            <a:r>
              <a:rPr lang="en-US" sz="2800" dirty="0" smtClean="0"/>
              <a:t> yang </a:t>
            </a:r>
            <a:r>
              <a:rPr lang="en-US" sz="2800" dirty="0" err="1" smtClean="0"/>
              <a:t>sedang</a:t>
            </a:r>
            <a:r>
              <a:rPr lang="en-US" sz="2800" dirty="0" smtClean="0"/>
              <a:t> </a:t>
            </a:r>
            <a:r>
              <a:rPr lang="en-US" sz="2800" dirty="0" err="1" smtClean="0"/>
              <a:t>dikaji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03342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040558-A365-4CCE-92FA-5A48CD98F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FEFF"/>
                </a:solidFill>
              </a:rPr>
              <a:t>Pengertian</a:t>
            </a:r>
            <a:r>
              <a:rPr lang="en-US" dirty="0" smtClean="0">
                <a:solidFill>
                  <a:srgbClr val="FFFEFF"/>
                </a:solidFill>
              </a:rPr>
              <a:t> </a:t>
            </a:r>
            <a:r>
              <a:rPr lang="en-US" dirty="0" err="1" smtClean="0">
                <a:solidFill>
                  <a:srgbClr val="FFFEFF"/>
                </a:solidFill>
              </a:rPr>
              <a:t>sistem</a:t>
            </a:r>
            <a:endParaRPr lang="en-US" dirty="0">
              <a:solidFill>
                <a:srgbClr val="FFFE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9965" y="2339790"/>
            <a:ext cx="113627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kesatuan</a:t>
            </a:r>
            <a:r>
              <a:rPr lang="en-US" sz="2800" dirty="0"/>
              <a:t> yang </a:t>
            </a:r>
            <a:r>
              <a:rPr lang="en-US" sz="2800" dirty="0" err="1"/>
              <a:t>terdiri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sekumpulan</a:t>
            </a:r>
            <a:r>
              <a:rPr lang="en-US" sz="2800" dirty="0"/>
              <a:t> </a:t>
            </a:r>
            <a:r>
              <a:rPr lang="en-US" sz="2800" dirty="0" err="1"/>
              <a:t>elemen-elemen</a:t>
            </a:r>
            <a:r>
              <a:rPr lang="en-US" sz="2800" dirty="0"/>
              <a:t> (</a:t>
            </a:r>
            <a:r>
              <a:rPr lang="en-US" sz="2800" dirty="0" err="1"/>
              <a:t>entitas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subsistem</a:t>
            </a:r>
            <a:r>
              <a:rPr lang="en-US" sz="2800" dirty="0"/>
              <a:t>) yang </a:t>
            </a:r>
            <a:r>
              <a:rPr lang="en-US" sz="2800" dirty="0" err="1"/>
              <a:t>saling</a:t>
            </a:r>
            <a:r>
              <a:rPr lang="en-US" sz="2800" dirty="0"/>
              <a:t> </a:t>
            </a:r>
            <a:r>
              <a:rPr lang="en-US" sz="2800" dirty="0" err="1"/>
              <a:t>berinteraksi</a:t>
            </a:r>
            <a:r>
              <a:rPr lang="en-US" sz="2800" dirty="0"/>
              <a:t> (</a:t>
            </a:r>
            <a:r>
              <a:rPr lang="en-US" sz="2800" dirty="0" err="1"/>
              <a:t>selaras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bertolak</a:t>
            </a:r>
            <a:r>
              <a:rPr lang="en-US" sz="2800" dirty="0"/>
              <a:t> </a:t>
            </a:r>
            <a:r>
              <a:rPr lang="en-US" sz="2800" dirty="0" err="1"/>
              <a:t>belakang</a:t>
            </a:r>
            <a:r>
              <a:rPr lang="en-US" sz="2800" dirty="0"/>
              <a:t>, </a:t>
            </a:r>
            <a:r>
              <a:rPr lang="en-US" sz="2800" dirty="0" err="1"/>
              <a:t>bergabung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terurai</a:t>
            </a:r>
            <a:r>
              <a:rPr lang="en-US" sz="2800" dirty="0"/>
              <a:t>)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simultan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terpadu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mewujudkan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mendapatkan</a:t>
            </a:r>
            <a:r>
              <a:rPr lang="en-US" sz="2800" dirty="0"/>
              <a:t> </a:t>
            </a:r>
            <a:r>
              <a:rPr lang="en-US" sz="2800" dirty="0" err="1"/>
              <a:t>masukan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menghasilkan</a:t>
            </a:r>
            <a:r>
              <a:rPr lang="en-US" sz="2800" dirty="0"/>
              <a:t> </a:t>
            </a:r>
            <a:r>
              <a:rPr lang="en-US" sz="2800" dirty="0" err="1"/>
              <a:t>keluaran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 di </a:t>
            </a:r>
            <a:r>
              <a:rPr lang="en-US" sz="2800" dirty="0" err="1"/>
              <a:t>luar</a:t>
            </a:r>
            <a:r>
              <a:rPr lang="en-US" sz="2800" dirty="0"/>
              <a:t> </a:t>
            </a:r>
            <a:r>
              <a:rPr lang="en-US" sz="2800" dirty="0" err="1"/>
              <a:t>batasan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2445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040558-A365-4CCE-92FA-5A48CD98F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FEFF"/>
                </a:solidFill>
              </a:rPr>
              <a:t>Fungsi</a:t>
            </a:r>
            <a:r>
              <a:rPr lang="en-US" dirty="0" smtClean="0">
                <a:solidFill>
                  <a:srgbClr val="FFFEFF"/>
                </a:solidFill>
              </a:rPr>
              <a:t> </a:t>
            </a:r>
            <a:r>
              <a:rPr lang="en-US" dirty="0" smtClean="0">
                <a:solidFill>
                  <a:srgbClr val="FFFEFF"/>
                </a:solidFill>
              </a:rPr>
              <a:t>model </a:t>
            </a:r>
            <a:r>
              <a:rPr lang="en-US" dirty="0" err="1" smtClean="0">
                <a:solidFill>
                  <a:srgbClr val="FFFEFF"/>
                </a:solidFill>
              </a:rPr>
              <a:t>sistem</a:t>
            </a:r>
            <a:endParaRPr lang="en-US" dirty="0">
              <a:solidFill>
                <a:srgbClr val="FFFE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9965" y="2339790"/>
            <a:ext cx="113627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konsep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pemikiran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Menunjukkan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Memudahkan</a:t>
            </a:r>
            <a:r>
              <a:rPr lang="en-US" sz="2800" dirty="0" smtClean="0"/>
              <a:t> </a:t>
            </a:r>
            <a:r>
              <a:rPr lang="en-US" sz="2800" dirty="0" err="1" smtClean="0"/>
              <a:t>pemahaman</a:t>
            </a:r>
            <a:r>
              <a:rPr lang="en-US" sz="2800" dirty="0" smtClean="0"/>
              <a:t> proses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Menggambarkan</a:t>
            </a:r>
            <a:r>
              <a:rPr lang="en-US" sz="2800" dirty="0" smtClean="0"/>
              <a:t> </a:t>
            </a:r>
            <a:r>
              <a:rPr lang="en-US" sz="2800" dirty="0" err="1" smtClean="0"/>
              <a:t>keterhubungan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</a:t>
            </a:r>
            <a:r>
              <a:rPr lang="en-US" sz="2800" dirty="0" smtClean="0"/>
              <a:t>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di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Membantu</a:t>
            </a:r>
            <a:r>
              <a:rPr lang="en-US" sz="2800" dirty="0" smtClean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percobaan</a:t>
            </a:r>
            <a:r>
              <a:rPr lang="en-US" sz="2800" dirty="0"/>
              <a:t> </a:t>
            </a: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03630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model yang </a:t>
            </a:r>
            <a:r>
              <a:rPr lang="en-US" dirty="0" err="1" smtClean="0"/>
              <a:t>baik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9965" y="2017062"/>
            <a:ext cx="11362764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en-US" sz="2200" b="1" dirty="0" smtClean="0"/>
              <a:t>Tingkat </a:t>
            </a:r>
            <a:r>
              <a:rPr lang="en-US" sz="2200" b="1" dirty="0" err="1" smtClean="0"/>
              <a:t>Generalisasi</a:t>
            </a:r>
            <a:endParaRPr lang="en-US" sz="2200" b="1" dirty="0" smtClean="0"/>
          </a:p>
          <a:p>
            <a:pPr marL="349250" algn="just"/>
            <a:r>
              <a:rPr lang="en-US" sz="2200" dirty="0" err="1" smtClean="0"/>
              <a:t>Semakin</a:t>
            </a:r>
            <a:r>
              <a:rPr lang="en-US" sz="2200" dirty="0" smtClean="0"/>
              <a:t> </a:t>
            </a:r>
            <a:r>
              <a:rPr lang="en-US" sz="2200" dirty="0" err="1"/>
              <a:t>tinggi</a:t>
            </a:r>
            <a:r>
              <a:rPr lang="en-US" sz="2200" dirty="0"/>
              <a:t> </a:t>
            </a:r>
            <a:r>
              <a:rPr lang="en-US" sz="2200" dirty="0" err="1"/>
              <a:t>tingkatan</a:t>
            </a:r>
            <a:r>
              <a:rPr lang="en-US" sz="2200" dirty="0"/>
              <a:t> </a:t>
            </a:r>
            <a:r>
              <a:rPr lang="en-US" sz="2200" dirty="0" err="1"/>
              <a:t>generalisasi</a:t>
            </a:r>
            <a:r>
              <a:rPr lang="en-US" sz="2200" dirty="0"/>
              <a:t> </a:t>
            </a:r>
            <a:r>
              <a:rPr lang="en-US" sz="2200" dirty="0" err="1"/>
              <a:t>suatu</a:t>
            </a:r>
            <a:r>
              <a:rPr lang="en-US" sz="2200" dirty="0"/>
              <a:t> model, </a:t>
            </a:r>
            <a:r>
              <a:rPr lang="en-US" sz="2200" dirty="0" err="1"/>
              <a:t>maka</a:t>
            </a:r>
            <a:r>
              <a:rPr lang="en-US" sz="2200" dirty="0"/>
              <a:t> </a:t>
            </a:r>
            <a:r>
              <a:rPr lang="en-US" sz="2200" dirty="0" err="1"/>
              <a:t>semakin</a:t>
            </a:r>
            <a:r>
              <a:rPr lang="en-US" sz="2200" dirty="0"/>
              <a:t> </a:t>
            </a:r>
            <a:r>
              <a:rPr lang="en-US" sz="2200" dirty="0" err="1"/>
              <a:t>baik</a:t>
            </a:r>
            <a:r>
              <a:rPr lang="en-US" sz="2200" dirty="0"/>
              <a:t>, </a:t>
            </a:r>
            <a:r>
              <a:rPr lang="en-US" sz="2200" dirty="0" err="1"/>
              <a:t>sebab</a:t>
            </a:r>
            <a:r>
              <a:rPr lang="en-US" sz="2200" dirty="0"/>
              <a:t> </a:t>
            </a:r>
            <a:r>
              <a:rPr lang="en-US" sz="2200" dirty="0" err="1"/>
              <a:t>kemampuan</a:t>
            </a:r>
            <a:r>
              <a:rPr lang="en-US" sz="2200" dirty="0"/>
              <a:t> model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memecahkan</a:t>
            </a:r>
            <a:r>
              <a:rPr lang="en-US" sz="2200" dirty="0"/>
              <a:t> </a:t>
            </a:r>
            <a:r>
              <a:rPr lang="en-US" sz="2200" dirty="0" err="1"/>
              <a:t>masalah</a:t>
            </a:r>
            <a:r>
              <a:rPr lang="en-US" sz="2200" dirty="0"/>
              <a:t> </a:t>
            </a:r>
            <a:r>
              <a:rPr lang="en-US" sz="2200" dirty="0" err="1"/>
              <a:t>semakin</a:t>
            </a:r>
            <a:r>
              <a:rPr lang="en-US" sz="2200" dirty="0"/>
              <a:t> </a:t>
            </a:r>
            <a:r>
              <a:rPr lang="en-US" sz="2200" dirty="0" err="1"/>
              <a:t>besar</a:t>
            </a:r>
            <a:r>
              <a:rPr lang="en-US" sz="2200" dirty="0" smtClean="0"/>
              <a:t>.</a:t>
            </a:r>
          </a:p>
          <a:p>
            <a:pPr marL="342900" indent="-342900" algn="just">
              <a:buFontTx/>
              <a:buChar char="-"/>
            </a:pPr>
            <a:r>
              <a:rPr lang="en-US" sz="2200" b="1" dirty="0" err="1" smtClean="0"/>
              <a:t>Mekanisme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Transparansi</a:t>
            </a:r>
            <a:endParaRPr lang="en-US" sz="2200" b="1" dirty="0" smtClean="0"/>
          </a:p>
          <a:p>
            <a:pPr marL="349250" algn="just"/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r>
              <a:rPr lang="en-US" sz="2200" dirty="0"/>
              <a:t>model </a:t>
            </a:r>
            <a:r>
              <a:rPr lang="en-US" sz="2200" dirty="0" err="1"/>
              <a:t>dikatakan</a:t>
            </a:r>
            <a:r>
              <a:rPr lang="en-US" sz="2200" dirty="0"/>
              <a:t> </a:t>
            </a:r>
            <a:r>
              <a:rPr lang="en-US" sz="2200" dirty="0" err="1"/>
              <a:t>baik</a:t>
            </a:r>
            <a:r>
              <a:rPr lang="en-US" sz="2200" dirty="0"/>
              <a:t> </a:t>
            </a:r>
            <a:r>
              <a:rPr lang="en-US" sz="2200" dirty="0" err="1"/>
              <a:t>jika</a:t>
            </a:r>
            <a:r>
              <a:rPr lang="en-US" sz="2200" dirty="0"/>
              <a:t> </a:t>
            </a:r>
            <a:r>
              <a:rPr lang="en-US" sz="2200" dirty="0" err="1"/>
              <a:t>kita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melihat</a:t>
            </a:r>
            <a:r>
              <a:rPr lang="en-US" sz="2200" dirty="0"/>
              <a:t> </a:t>
            </a:r>
            <a:r>
              <a:rPr lang="en-US" sz="2200" dirty="0" err="1"/>
              <a:t>mekanisme</a:t>
            </a:r>
            <a:r>
              <a:rPr lang="en-US" sz="2200" dirty="0"/>
              <a:t> </a:t>
            </a:r>
            <a:r>
              <a:rPr lang="en-US" sz="2200" dirty="0" err="1"/>
              <a:t>suatu</a:t>
            </a:r>
            <a:r>
              <a:rPr lang="en-US" sz="2200" dirty="0"/>
              <a:t> model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memecahkan</a:t>
            </a:r>
            <a:r>
              <a:rPr lang="en-US" sz="2200" dirty="0"/>
              <a:t> </a:t>
            </a:r>
            <a:r>
              <a:rPr lang="en-US" sz="2200" dirty="0" err="1" smtClean="0"/>
              <a:t>masalah</a:t>
            </a:r>
            <a:r>
              <a:rPr lang="en-US" sz="2200" dirty="0" smtClean="0"/>
              <a:t>,  </a:t>
            </a:r>
            <a:r>
              <a:rPr lang="en-US" sz="2200" dirty="0" err="1" smtClean="0"/>
              <a:t>artinya</a:t>
            </a:r>
            <a:r>
              <a:rPr lang="en-US" sz="2200" dirty="0" smtClean="0"/>
              <a:t> </a:t>
            </a:r>
            <a:r>
              <a:rPr lang="en-US" sz="2200" dirty="0" err="1"/>
              <a:t>kita</a:t>
            </a:r>
            <a:r>
              <a:rPr lang="en-US" sz="2200" dirty="0"/>
              <a:t> </a:t>
            </a:r>
            <a:r>
              <a:rPr lang="en-US" sz="2200" dirty="0" err="1"/>
              <a:t>bisa</a:t>
            </a:r>
            <a:r>
              <a:rPr lang="en-US" sz="2200" dirty="0"/>
              <a:t> </a:t>
            </a:r>
            <a:r>
              <a:rPr lang="en-US" sz="2200" dirty="0" err="1"/>
              <a:t>menerangkan</a:t>
            </a:r>
            <a:r>
              <a:rPr lang="en-US" sz="2200" dirty="0"/>
              <a:t> </a:t>
            </a:r>
            <a:r>
              <a:rPr lang="en-US" sz="2200" dirty="0" err="1"/>
              <a:t>kembali</a:t>
            </a:r>
            <a:r>
              <a:rPr lang="en-US" sz="2200" dirty="0"/>
              <a:t> model </a:t>
            </a:r>
            <a:r>
              <a:rPr lang="en-US" sz="2200" dirty="0" err="1"/>
              <a:t>tersebut</a:t>
            </a:r>
            <a:r>
              <a:rPr lang="en-US" sz="2200" dirty="0"/>
              <a:t> </a:t>
            </a:r>
            <a:r>
              <a:rPr lang="en-US" sz="2200" dirty="0" err="1"/>
              <a:t>tanpa</a:t>
            </a:r>
            <a:r>
              <a:rPr lang="en-US" sz="2200" dirty="0"/>
              <a:t> </a:t>
            </a:r>
            <a:r>
              <a:rPr lang="en-US" sz="2200" dirty="0" err="1"/>
              <a:t>ada</a:t>
            </a:r>
            <a:r>
              <a:rPr lang="en-US" sz="2200" dirty="0"/>
              <a:t> yang </a:t>
            </a:r>
            <a:r>
              <a:rPr lang="en-US" sz="2200" dirty="0" err="1"/>
              <a:t>disembunyikan</a:t>
            </a:r>
            <a:r>
              <a:rPr lang="en-US" sz="2200" dirty="0"/>
              <a:t>. </a:t>
            </a:r>
            <a:endParaRPr lang="en-US" sz="2200" dirty="0" smtClean="0"/>
          </a:p>
          <a:p>
            <a:pPr marL="342900" indent="-342900" algn="just">
              <a:buFontTx/>
              <a:buChar char="-"/>
            </a:pPr>
            <a:r>
              <a:rPr lang="en-US" sz="2200" b="1" dirty="0" err="1" smtClean="0"/>
              <a:t>Potensial</a:t>
            </a:r>
            <a:r>
              <a:rPr lang="en-US" sz="2200" b="1" dirty="0" smtClean="0"/>
              <a:t> </a:t>
            </a:r>
            <a:r>
              <a:rPr lang="en-US" sz="2200" b="1" dirty="0" err="1"/>
              <a:t>untuk</a:t>
            </a:r>
            <a:r>
              <a:rPr lang="en-US" sz="2200" b="1" dirty="0"/>
              <a:t> </a:t>
            </a:r>
            <a:r>
              <a:rPr lang="en-US" sz="2200" b="1" dirty="0" err="1" smtClean="0"/>
              <a:t>dikembangkan</a:t>
            </a:r>
            <a:endParaRPr lang="en-US" sz="2200" b="1" dirty="0" smtClean="0"/>
          </a:p>
          <a:p>
            <a:pPr marL="349250" algn="just"/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r>
              <a:rPr lang="en-US" sz="2200" dirty="0"/>
              <a:t>model yang </a:t>
            </a:r>
            <a:r>
              <a:rPr lang="en-US" sz="2200" dirty="0" err="1"/>
              <a:t>berhasil</a:t>
            </a:r>
            <a:r>
              <a:rPr lang="en-US" sz="2200" dirty="0"/>
              <a:t> </a:t>
            </a:r>
            <a:r>
              <a:rPr lang="en-US" sz="2200" dirty="0" err="1"/>
              <a:t>biasanya</a:t>
            </a:r>
            <a:r>
              <a:rPr lang="en-US" sz="2200" dirty="0"/>
              <a:t> </a:t>
            </a:r>
            <a:r>
              <a:rPr lang="en-US" sz="2200" dirty="0" err="1"/>
              <a:t>mampu</a:t>
            </a:r>
            <a:r>
              <a:rPr lang="en-US" sz="2200" dirty="0"/>
              <a:t> </a:t>
            </a:r>
            <a:r>
              <a:rPr lang="en-US" sz="2200" dirty="0" err="1"/>
              <a:t>membangkitkan</a:t>
            </a:r>
            <a:r>
              <a:rPr lang="en-US" sz="2200" dirty="0"/>
              <a:t> interest </a:t>
            </a:r>
            <a:r>
              <a:rPr lang="en-US" sz="2200" dirty="0" err="1"/>
              <a:t>peneliti</a:t>
            </a:r>
            <a:r>
              <a:rPr lang="en-US" sz="2200" dirty="0"/>
              <a:t> lain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menyelidikannya</a:t>
            </a:r>
            <a:r>
              <a:rPr lang="en-US" sz="2200" dirty="0"/>
              <a:t> </a:t>
            </a:r>
            <a:r>
              <a:rPr lang="en-US" sz="2200" dirty="0" err="1"/>
              <a:t>lebih</a:t>
            </a:r>
            <a:r>
              <a:rPr lang="en-US" sz="2200" dirty="0"/>
              <a:t> </a:t>
            </a:r>
            <a:r>
              <a:rPr lang="en-US" sz="2200" dirty="0" err="1" smtClean="0"/>
              <a:t>lanjut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/>
              <a:t>membuka</a:t>
            </a:r>
            <a:r>
              <a:rPr lang="en-US" sz="2200" dirty="0"/>
              <a:t> </a:t>
            </a:r>
            <a:r>
              <a:rPr lang="en-US" sz="2200" dirty="0" err="1"/>
              <a:t>kemungkinan</a:t>
            </a:r>
            <a:r>
              <a:rPr lang="en-US" sz="2200" dirty="0"/>
              <a:t> </a:t>
            </a:r>
            <a:r>
              <a:rPr lang="en-US" sz="2200" dirty="0" err="1"/>
              <a:t>pengembangannya</a:t>
            </a:r>
            <a:r>
              <a:rPr lang="en-US" sz="2200" dirty="0"/>
              <a:t> </a:t>
            </a:r>
            <a:r>
              <a:rPr lang="en-US" sz="2200" dirty="0" err="1"/>
              <a:t>menjadi</a:t>
            </a:r>
            <a:r>
              <a:rPr lang="en-US" sz="2200" dirty="0"/>
              <a:t> model yang </a:t>
            </a:r>
            <a:r>
              <a:rPr lang="en-US" sz="2200" dirty="0" err="1"/>
              <a:t>lebih</a:t>
            </a:r>
            <a:r>
              <a:rPr lang="en-US" sz="2200" dirty="0"/>
              <a:t> </a:t>
            </a:r>
            <a:r>
              <a:rPr lang="en-US" sz="2200" dirty="0" err="1"/>
              <a:t>kompleks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menjawab</a:t>
            </a:r>
            <a:r>
              <a:rPr lang="en-US" sz="2200" dirty="0"/>
              <a:t> </a:t>
            </a:r>
            <a:r>
              <a:rPr lang="en-US" sz="2200" dirty="0" err="1"/>
              <a:t>masalah</a:t>
            </a:r>
            <a:r>
              <a:rPr lang="en-US" sz="2200" dirty="0"/>
              <a:t> </a:t>
            </a:r>
            <a:r>
              <a:rPr lang="en-US" sz="2200" dirty="0" err="1"/>
              <a:t>sistem</a:t>
            </a:r>
            <a:r>
              <a:rPr lang="en-US" sz="2200" dirty="0"/>
              <a:t> </a:t>
            </a:r>
            <a:r>
              <a:rPr lang="en-US" sz="2200" dirty="0" err="1"/>
              <a:t>nyata</a:t>
            </a:r>
            <a:r>
              <a:rPr lang="en-US" sz="2200" dirty="0"/>
              <a:t>. </a:t>
            </a:r>
            <a:endParaRPr lang="en-US" sz="2200" dirty="0" smtClean="0"/>
          </a:p>
          <a:p>
            <a:pPr marL="342900" indent="-342900" algn="just">
              <a:buFontTx/>
              <a:buChar char="-"/>
            </a:pPr>
            <a:r>
              <a:rPr lang="en-US" sz="2200" b="1" dirty="0" err="1" smtClean="0"/>
              <a:t>Peka</a:t>
            </a:r>
            <a:r>
              <a:rPr lang="en-US" sz="2200" b="1" dirty="0" smtClean="0"/>
              <a:t> </a:t>
            </a:r>
            <a:r>
              <a:rPr lang="en-US" sz="2200" b="1" dirty="0" err="1"/>
              <a:t>Terhadap</a:t>
            </a:r>
            <a:r>
              <a:rPr lang="en-US" sz="2200" b="1" dirty="0"/>
              <a:t> </a:t>
            </a:r>
            <a:r>
              <a:rPr lang="en-US" sz="2200" b="1" dirty="0" err="1"/>
              <a:t>Perubahan</a:t>
            </a:r>
            <a:r>
              <a:rPr lang="en-US" sz="2200" b="1" dirty="0"/>
              <a:t> </a:t>
            </a:r>
            <a:r>
              <a:rPr lang="en-US" sz="2200" b="1" dirty="0" err="1"/>
              <a:t>Asumsi</a:t>
            </a:r>
            <a:r>
              <a:rPr lang="en-US" sz="2200" b="1" dirty="0"/>
              <a:t> </a:t>
            </a:r>
            <a:endParaRPr lang="en-US" sz="2200" b="1" dirty="0" smtClean="0"/>
          </a:p>
          <a:p>
            <a:pPr marL="349250" algn="just"/>
            <a:r>
              <a:rPr lang="en-US" sz="2200" dirty="0" smtClean="0"/>
              <a:t>Hal </a:t>
            </a:r>
            <a:r>
              <a:rPr lang="en-US" sz="2200" dirty="0" err="1"/>
              <a:t>ini</a:t>
            </a:r>
            <a:r>
              <a:rPr lang="en-US" sz="2200" dirty="0"/>
              <a:t> </a:t>
            </a:r>
            <a:r>
              <a:rPr lang="en-US" sz="2200" dirty="0" err="1"/>
              <a:t>menunjukan</a:t>
            </a:r>
            <a:r>
              <a:rPr lang="en-US" sz="2200" dirty="0"/>
              <a:t> </a:t>
            </a:r>
            <a:r>
              <a:rPr lang="en-US" sz="2200" dirty="0" err="1"/>
              <a:t>bahwa</a:t>
            </a:r>
            <a:r>
              <a:rPr lang="en-US" sz="2200" dirty="0"/>
              <a:t> proses </a:t>
            </a:r>
            <a:r>
              <a:rPr lang="en-US" sz="2200" dirty="0" err="1"/>
              <a:t>pemodelan</a:t>
            </a:r>
            <a:r>
              <a:rPr lang="en-US" sz="2200" dirty="0"/>
              <a:t>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pernah</a:t>
            </a:r>
            <a:r>
              <a:rPr lang="en-US" sz="2200" dirty="0"/>
              <a:t> </a:t>
            </a:r>
            <a:r>
              <a:rPr lang="en-US" sz="2200" dirty="0" err="1"/>
              <a:t>berakhir</a:t>
            </a:r>
            <a:r>
              <a:rPr lang="en-US" sz="2200" dirty="0"/>
              <a:t> (</a:t>
            </a:r>
            <a:r>
              <a:rPr lang="en-US" sz="2200" dirty="0" err="1"/>
              <a:t>selesai</a:t>
            </a:r>
            <a:r>
              <a:rPr lang="en-US" sz="2200" dirty="0"/>
              <a:t>), </a:t>
            </a:r>
            <a:r>
              <a:rPr lang="en-US" sz="2200" dirty="0" err="1"/>
              <a:t>selalu</a:t>
            </a:r>
            <a:r>
              <a:rPr lang="en-US" sz="2200" dirty="0"/>
              <a:t> </a:t>
            </a:r>
            <a:r>
              <a:rPr lang="en-US" sz="2200" dirty="0" err="1"/>
              <a:t>memberi</a:t>
            </a:r>
            <a:r>
              <a:rPr lang="en-US" sz="2200" dirty="0"/>
              <a:t> </a:t>
            </a:r>
            <a:r>
              <a:rPr lang="en-US" sz="2200" dirty="0" err="1"/>
              <a:t>celah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membangkitkan</a:t>
            </a:r>
            <a:r>
              <a:rPr lang="en-US" sz="2200" dirty="0"/>
              <a:t> </a:t>
            </a:r>
            <a:r>
              <a:rPr lang="en-US" sz="2200" dirty="0" err="1"/>
              <a:t>asumsi</a:t>
            </a:r>
            <a:r>
              <a:rPr lang="en-US" sz="2200" dirty="0"/>
              <a:t>.</a:t>
            </a:r>
            <a:endParaRPr lang="en-US" sz="2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74223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2043956"/>
            <a:ext cx="1125518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/>
              <a:t>Pembuat</a:t>
            </a:r>
            <a:r>
              <a:rPr lang="en-US" sz="2400" b="1" dirty="0" smtClean="0"/>
              <a:t> model </a:t>
            </a:r>
            <a:r>
              <a:rPr lang="en-US" sz="2400" b="1" dirty="0" err="1" smtClean="0"/>
              <a:t>harus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mengerti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paham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terhadap</a:t>
            </a:r>
            <a:r>
              <a:rPr lang="en-US" sz="2400" dirty="0" smtClean="0"/>
              <a:t>:</a:t>
            </a:r>
          </a:p>
          <a:p>
            <a:pPr marL="342900" indent="-342900" algn="just">
              <a:buFontTx/>
              <a:buChar char="-"/>
            </a:pPr>
            <a:r>
              <a:rPr lang="en-US" sz="2400" dirty="0" err="1" smtClean="0"/>
              <a:t>Keadaan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diteliti</a:t>
            </a:r>
            <a:endParaRPr lang="en-US" sz="2400" dirty="0" smtClean="0"/>
          </a:p>
          <a:p>
            <a:pPr marL="342900" indent="-342900" algn="just">
              <a:buFontTx/>
              <a:buChar char="-"/>
            </a:pP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smtClean="0"/>
              <a:t>proses-proses yang </a:t>
            </a:r>
            <a:r>
              <a:rPr lang="en-US" sz="2400" dirty="0" err="1" smtClean="0"/>
              <a:t>terlibat</a:t>
            </a:r>
            <a:r>
              <a:rPr lang="en-US" sz="2400" dirty="0" smtClean="0"/>
              <a:t> </a:t>
            </a:r>
          </a:p>
          <a:p>
            <a:pPr marL="342900" indent="-342900" algn="just">
              <a:buFontTx/>
              <a:buChar char="-"/>
            </a:pPr>
            <a:r>
              <a:rPr lang="en-US" sz="2400" dirty="0" err="1" smtClean="0"/>
              <a:t>Siapa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terlibat</a:t>
            </a:r>
            <a:r>
              <a:rPr lang="en-US" sz="2400" dirty="0" smtClean="0"/>
              <a:t> (</a:t>
            </a:r>
            <a:r>
              <a:rPr lang="en-US" sz="2400" dirty="0" err="1" smtClean="0"/>
              <a:t>pelaku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) </a:t>
            </a:r>
          </a:p>
          <a:p>
            <a:pPr marL="342900" indent="-342900" algn="just">
              <a:buFontTx/>
              <a:buChar char="-"/>
            </a:pP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keinginan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 smtClean="0"/>
              <a:t>tersebut</a:t>
            </a:r>
            <a:endParaRPr lang="en-US" sz="2400" dirty="0" smtClean="0"/>
          </a:p>
          <a:p>
            <a:pPr marL="342900" indent="-342900" algn="just">
              <a:buFontTx/>
              <a:buChar char="-"/>
            </a:pP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/>
              <a:t>antar</a:t>
            </a:r>
            <a:r>
              <a:rPr lang="en-US" sz="2400" dirty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</a:p>
          <a:p>
            <a:pPr marL="342900" indent="-342900" algn="just">
              <a:buFontTx/>
              <a:buChar char="-"/>
            </a:pP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, </a:t>
            </a:r>
            <a:endParaRPr lang="en-US" sz="2400" dirty="0" smtClean="0"/>
          </a:p>
          <a:p>
            <a:pPr marL="342900" indent="-342900" algn="just">
              <a:buFontTx/>
              <a:buChar char="-"/>
            </a:pPr>
            <a:r>
              <a:rPr lang="en-US" sz="2400" dirty="0" err="1" smtClean="0"/>
              <a:t>Ketersediaan</a:t>
            </a:r>
            <a:r>
              <a:rPr lang="en-US" sz="2400" dirty="0" smtClean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, </a:t>
            </a:r>
            <a:r>
              <a:rPr lang="en-US" sz="2400" dirty="0" err="1"/>
              <a:t>sumber</a:t>
            </a:r>
            <a:r>
              <a:rPr lang="en-US" sz="2400" dirty="0"/>
              <a:t> data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.</a:t>
            </a:r>
            <a:endParaRPr lang="en-US" sz="2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98255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model </a:t>
            </a:r>
            <a:r>
              <a:rPr lang="en-US" dirty="0" err="1" smtClean="0"/>
              <a:t>sistem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2043956"/>
            <a:ext cx="1125518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/>
              <a:t>Model </a:t>
            </a:r>
            <a:r>
              <a:rPr lang="en-US" sz="2400" b="1" dirty="0" err="1" smtClean="0"/>
              <a:t>sistem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dapat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digambarkan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menggunakan</a:t>
            </a:r>
            <a:r>
              <a:rPr lang="en-US" sz="2400" b="1" dirty="0" smtClean="0"/>
              <a:t>:</a:t>
            </a:r>
            <a:endParaRPr lang="en-US" sz="2400" dirty="0" smtClean="0"/>
          </a:p>
          <a:p>
            <a:pPr marL="342900" indent="-342900" algn="just">
              <a:buFontTx/>
              <a:buChar char="-"/>
            </a:pPr>
            <a:r>
              <a:rPr lang="en-US" sz="2400" dirty="0" smtClean="0"/>
              <a:t>Rich Picture</a:t>
            </a:r>
            <a:endParaRPr lang="en-US" sz="2400" dirty="0" smtClean="0"/>
          </a:p>
          <a:p>
            <a:pPr marL="342900" indent="-342900" algn="just">
              <a:buFontTx/>
              <a:buChar char="-"/>
            </a:pPr>
            <a:r>
              <a:rPr lang="en-US" sz="2400" dirty="0" smtClean="0"/>
              <a:t>Workflow Diagram</a:t>
            </a:r>
            <a:endParaRPr lang="en-US" sz="2400" dirty="0" smtClean="0"/>
          </a:p>
          <a:p>
            <a:pPr marL="342900" indent="-342900" algn="just">
              <a:buFontTx/>
              <a:buChar char="-"/>
            </a:pPr>
            <a:r>
              <a:rPr lang="en-US" sz="2400" dirty="0" smtClean="0"/>
              <a:t>Input-Process-Output Diagram (IPO Diagram)</a:t>
            </a:r>
          </a:p>
          <a:p>
            <a:pPr marL="342900" indent="-342900" algn="just">
              <a:buFontTx/>
              <a:buChar char="-"/>
            </a:pPr>
            <a:endParaRPr lang="en-US" sz="2400" dirty="0"/>
          </a:p>
          <a:p>
            <a:pPr algn="just"/>
            <a:r>
              <a:rPr lang="en-US" sz="2400" b="1" u="sng" dirty="0" err="1" smtClean="0">
                <a:solidFill>
                  <a:srgbClr val="FF0000"/>
                </a:solidFill>
              </a:rPr>
              <a:t>Catatan</a:t>
            </a:r>
            <a:r>
              <a:rPr lang="en-US" sz="2400" b="1" u="sng" dirty="0" smtClean="0">
                <a:solidFill>
                  <a:srgbClr val="FF0000"/>
                </a:solidFill>
              </a:rPr>
              <a:t>:</a:t>
            </a:r>
          </a:p>
          <a:p>
            <a:pPr algn="just"/>
            <a:r>
              <a:rPr lang="en-US" sz="2400" b="1" dirty="0" err="1" smtClean="0"/>
              <a:t>Biasanya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tema</a:t>
            </a:r>
            <a:r>
              <a:rPr lang="en-US" sz="2400" b="1" dirty="0" smtClean="0"/>
              <a:t> SCM, CRM </a:t>
            </a:r>
            <a:r>
              <a:rPr lang="en-US" sz="2400" b="1" dirty="0" err="1" smtClean="0"/>
              <a:t>menggunakan</a:t>
            </a:r>
            <a:r>
              <a:rPr lang="en-US" sz="2400" b="1" dirty="0" smtClean="0"/>
              <a:t> </a:t>
            </a:r>
            <a:r>
              <a:rPr lang="en-US" sz="2400" b="1" i="1" dirty="0" smtClean="0"/>
              <a:t>rich picture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tema</a:t>
            </a:r>
            <a:r>
              <a:rPr lang="en-US" sz="2400" b="1" dirty="0" smtClean="0"/>
              <a:t> SIM, SIG, KM </a:t>
            </a:r>
            <a:r>
              <a:rPr lang="en-US" sz="2400" b="1" dirty="0" err="1" smtClean="0"/>
              <a:t>mengunakan</a:t>
            </a:r>
            <a:r>
              <a:rPr lang="en-US" sz="2400" b="1" dirty="0" smtClean="0"/>
              <a:t> </a:t>
            </a:r>
            <a:r>
              <a:rPr lang="en-US" sz="2400" b="1" i="1" dirty="0" smtClean="0"/>
              <a:t>workflow diagram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i="1" dirty="0" smtClean="0"/>
              <a:t>IPO Diagram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Setiap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alir</a:t>
            </a:r>
            <a:r>
              <a:rPr lang="en-US" sz="2400" b="1" dirty="0" smtClean="0"/>
              <a:t> data </a:t>
            </a:r>
            <a:r>
              <a:rPr lang="en-US" sz="2400" b="1" dirty="0" err="1" smtClean="0"/>
              <a:t>atau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informasi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diberi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nomor</a:t>
            </a:r>
            <a:r>
              <a:rPr lang="en-US" sz="2400" b="1" dirty="0" smtClean="0"/>
              <a:t> agar yang </a:t>
            </a:r>
            <a:r>
              <a:rPr lang="en-US" sz="2400" b="1" dirty="0" err="1" smtClean="0"/>
              <a:t>membaca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bisa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tahu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awal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kegiatan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jangan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lupa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diberi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penjelasan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lebih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rinci</a:t>
            </a:r>
            <a:r>
              <a:rPr lang="en-US" sz="2400" b="1" dirty="0" smtClean="0"/>
              <a:t> di </a:t>
            </a:r>
            <a:r>
              <a:rPr lang="en-US" sz="2400" b="1" dirty="0" err="1" smtClean="0"/>
              <a:t>bawah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gambar</a:t>
            </a:r>
            <a:r>
              <a:rPr lang="en-US" sz="2400" b="1" dirty="0" smtClean="0"/>
              <a:t> model </a:t>
            </a:r>
            <a:r>
              <a:rPr lang="en-US" sz="2400" b="1" dirty="0" err="1" smtClean="0"/>
              <a:t>sistem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Metode</a:t>
            </a:r>
            <a:r>
              <a:rPr lang="en-US" sz="2400" b="1" dirty="0" smtClean="0"/>
              <a:t>/</a:t>
            </a:r>
            <a:r>
              <a:rPr lang="en-US" sz="2400" b="1" dirty="0" err="1" smtClean="0"/>
              <a:t>algoritma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digunakan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harus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terlihat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pada</a:t>
            </a:r>
            <a:r>
              <a:rPr lang="en-US" sz="2400" b="1" dirty="0" smtClean="0"/>
              <a:t> model (</a:t>
            </a:r>
            <a:r>
              <a:rPr lang="en-US" sz="2400" b="1" dirty="0" err="1" smtClean="0"/>
              <a:t>maksudnya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terlihat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saat</a:t>
            </a:r>
            <a:r>
              <a:rPr lang="en-US" sz="2400" b="1" dirty="0" smtClean="0"/>
              <a:t> proses/</a:t>
            </a:r>
            <a:r>
              <a:rPr lang="en-US" sz="2400" b="1" dirty="0" err="1" smtClean="0"/>
              <a:t>kegiatan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mana</a:t>
            </a:r>
            <a:r>
              <a:rPr lang="en-US" sz="2400" b="1" dirty="0" smtClean="0"/>
              <a:t>).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730396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040558-A365-4CCE-92FA-5A48CD98F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FEFF"/>
                </a:solidFill>
              </a:rPr>
              <a:t>contoh</a:t>
            </a:r>
            <a:r>
              <a:rPr lang="en-US" dirty="0" smtClean="0">
                <a:solidFill>
                  <a:srgbClr val="FFFEFF"/>
                </a:solidFill>
              </a:rPr>
              <a:t> model </a:t>
            </a:r>
            <a:r>
              <a:rPr lang="en-US" dirty="0" err="1" smtClean="0">
                <a:solidFill>
                  <a:srgbClr val="FFFEFF"/>
                </a:solidFill>
              </a:rPr>
              <a:t>sistem</a:t>
            </a:r>
            <a:r>
              <a:rPr lang="en-US" dirty="0" smtClean="0">
                <a:solidFill>
                  <a:srgbClr val="FFFEFF"/>
                </a:solidFill>
              </a:rPr>
              <a:t> </a:t>
            </a:r>
            <a:r>
              <a:rPr lang="en-US" dirty="0" err="1" smtClean="0">
                <a:solidFill>
                  <a:srgbClr val="FFFEFF"/>
                </a:solidFill>
              </a:rPr>
              <a:t>menggunakan</a:t>
            </a:r>
            <a:r>
              <a:rPr lang="en-US" dirty="0" smtClean="0">
                <a:solidFill>
                  <a:srgbClr val="FFFEFF"/>
                </a:solidFill>
              </a:rPr>
              <a:t> </a:t>
            </a:r>
            <a:r>
              <a:rPr lang="en-US" smtClean="0">
                <a:solidFill>
                  <a:srgbClr val="FFFEFF"/>
                </a:solidFill>
              </a:rPr>
              <a:t>rich picture </a:t>
            </a:r>
            <a:endParaRPr lang="en-US" dirty="0">
              <a:solidFill>
                <a:srgbClr val="FFFEFF"/>
              </a:solidFill>
            </a:endParaRPr>
          </a:p>
        </p:txBody>
      </p:sp>
      <p:pic>
        <p:nvPicPr>
          <p:cNvPr id="22" name="Picture 21"/>
          <p:cNvPicPr/>
          <p:nvPr/>
        </p:nvPicPr>
        <p:blipFill>
          <a:blip r:embed="rId3"/>
          <a:stretch>
            <a:fillRect/>
          </a:stretch>
        </p:blipFill>
        <p:spPr>
          <a:xfrm>
            <a:off x="1035424" y="1947545"/>
            <a:ext cx="9614647" cy="4520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37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040558-A365-4CCE-92FA-5A48CD98F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FEFF"/>
                </a:solidFill>
              </a:rPr>
              <a:t>contoh</a:t>
            </a:r>
            <a:r>
              <a:rPr lang="en-US" dirty="0" smtClean="0">
                <a:solidFill>
                  <a:srgbClr val="FFFEFF"/>
                </a:solidFill>
              </a:rPr>
              <a:t> model </a:t>
            </a:r>
            <a:r>
              <a:rPr lang="en-US" dirty="0" err="1" smtClean="0">
                <a:solidFill>
                  <a:srgbClr val="FFFEFF"/>
                </a:solidFill>
              </a:rPr>
              <a:t>sistem</a:t>
            </a:r>
            <a:r>
              <a:rPr lang="en-US" dirty="0" smtClean="0">
                <a:solidFill>
                  <a:srgbClr val="FFFEFF"/>
                </a:solidFill>
              </a:rPr>
              <a:t> </a:t>
            </a:r>
            <a:r>
              <a:rPr lang="en-US" dirty="0" err="1" smtClean="0">
                <a:solidFill>
                  <a:srgbClr val="FFFEFF"/>
                </a:solidFill>
              </a:rPr>
              <a:t>menggunakan</a:t>
            </a:r>
            <a:r>
              <a:rPr lang="en-US" dirty="0" smtClean="0">
                <a:solidFill>
                  <a:srgbClr val="FFFEFF"/>
                </a:solidFill>
              </a:rPr>
              <a:t> </a:t>
            </a:r>
            <a:r>
              <a:rPr lang="en-US" dirty="0" smtClean="0">
                <a:solidFill>
                  <a:srgbClr val="FFFEFF"/>
                </a:solidFill>
              </a:rPr>
              <a:t>work flow diagram</a:t>
            </a:r>
            <a:endParaRPr lang="en-US" dirty="0">
              <a:solidFill>
                <a:srgbClr val="FFFEFF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403412" y="2505729"/>
            <a:ext cx="5082988" cy="36766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433" y="2505729"/>
            <a:ext cx="5667375" cy="3676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78021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  <Status xmlns="71af3243-3dd4-4a8d-8c0d-dd76da1f02a5">Not started</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b385d60f68dd989dca1fdc827799d853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911b479caf7b199da365455750e4572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F5C8BF1-B0E4-49A1-808F-40F2AD30E743}">
  <ds:schemaRefs>
    <ds:schemaRef ds:uri="http://schemas.microsoft.com/office/infopath/2007/PartnerControls"/>
    <ds:schemaRef ds:uri="http://schemas.microsoft.com/office/2006/metadata/properties"/>
    <ds:schemaRef ds:uri="71af3243-3dd4-4a8d-8c0d-dd76da1f02a5"/>
    <ds:schemaRef ds:uri="http://www.w3.org/XML/1998/namespace"/>
    <ds:schemaRef ds:uri="http://purl.org/dc/terms/"/>
    <ds:schemaRef ds:uri="http://purl.org/dc/elements/1.1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16c05727-aa75-4e4a-9b5f-8a80a1165891"/>
  </ds:schemaRefs>
</ds:datastoreItem>
</file>

<file path=customXml/itemProps2.xml><?xml version="1.0" encoding="utf-8"?>
<ds:datastoreItem xmlns:ds="http://schemas.openxmlformats.org/officeDocument/2006/customXml" ds:itemID="{E3FC8A1C-A436-42C0-AC33-FAFFFAF219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3852F5D-AAE7-473B-9767-8875B60BC6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Tech design</Template>
  <TotalTime>0</TotalTime>
  <Words>512</Words>
  <Application>Microsoft Office PowerPoint</Application>
  <PresentationFormat>Widescreen</PresentationFormat>
  <Paragraphs>56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Gill Sans MT</vt:lpstr>
      <vt:lpstr>Wingdings 2</vt:lpstr>
      <vt:lpstr>Dividend</vt:lpstr>
      <vt:lpstr>Model sistem</vt:lpstr>
      <vt:lpstr>Pengertian Model</vt:lpstr>
      <vt:lpstr>Pengertian sistem</vt:lpstr>
      <vt:lpstr>Fungsi model sistem</vt:lpstr>
      <vt:lpstr>Karakteristik model yang baik</vt:lpstr>
      <vt:lpstr>Yang harus diperhatikan</vt:lpstr>
      <vt:lpstr>Tools model sistem</vt:lpstr>
      <vt:lpstr>contoh model sistem menggunakan rich picture </vt:lpstr>
      <vt:lpstr>contoh model sistem menggunakan work flow diagram</vt:lpstr>
      <vt:lpstr>contoh model sistem menggunakan IPO Diagram</vt:lpstr>
      <vt:lpstr>tugas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2020-05-12T04:21:05Z</dcterms:created>
  <dcterms:modified xsi:type="dcterms:W3CDTF">2020-05-13T03:34:52Z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