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7E50A3-3D43-4085-AD35-2EC7EDA1699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21455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EDF307"/>
                </a:solidFill>
              </a:rPr>
              <a:t>HAK ATAS KEKAYAAN MILIK </a:t>
            </a:r>
            <a:r>
              <a:rPr lang="en-US" dirty="0" smtClean="0">
                <a:solidFill>
                  <a:srgbClr val="EDF307"/>
                </a:solidFill>
              </a:rPr>
              <a:t>INTELEKTUAL</a:t>
            </a:r>
            <a:br>
              <a:rPr lang="en-US" dirty="0" smtClean="0">
                <a:solidFill>
                  <a:srgbClr val="EDF307"/>
                </a:solidFill>
              </a:rPr>
            </a:br>
            <a:r>
              <a:rPr lang="en-US" dirty="0" smtClean="0">
                <a:solidFill>
                  <a:srgbClr val="EDF307"/>
                </a:solidFill>
              </a:rPr>
              <a:t/>
            </a:r>
            <a:br>
              <a:rPr lang="en-US" dirty="0" smtClean="0">
                <a:solidFill>
                  <a:srgbClr val="EDF307"/>
                </a:solidFill>
              </a:rPr>
            </a:br>
            <a:r>
              <a:rPr lang="en-US" dirty="0" smtClean="0">
                <a:solidFill>
                  <a:srgbClr val="EDF307"/>
                </a:solidFill>
              </a:rPr>
              <a:t>=</a:t>
            </a:r>
            <a:r>
              <a:rPr lang="en-US" dirty="0" err="1" smtClean="0">
                <a:solidFill>
                  <a:srgbClr val="EDF307"/>
                </a:solidFill>
              </a:rPr>
              <a:t>Pengantar</a:t>
            </a:r>
            <a:r>
              <a:rPr lang="en-US" dirty="0" smtClean="0">
                <a:solidFill>
                  <a:srgbClr val="EDF307"/>
                </a:solidFill>
              </a:rPr>
              <a:t>=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964612" cy="323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Penyelesaian Sengketa</a:t>
            </a:r>
            <a:br>
              <a:rPr lang="en-US" sz="4000" smtClean="0"/>
            </a:br>
            <a:r>
              <a:rPr lang="en-US" sz="4000" smtClean="0"/>
              <a:t>Tingkat I:  Pengadilan Niaga</a:t>
            </a:r>
            <a:br>
              <a:rPr lang="en-US" sz="4000" smtClean="0"/>
            </a:br>
            <a:r>
              <a:rPr lang="en-US" sz="4000" smtClean="0"/>
              <a:t>Tingkat II: Mahkamah Agung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Arbitrase/Alternative Dispute Resolution</a:t>
            </a:r>
          </a:p>
        </p:txBody>
      </p:sp>
      <p:sp>
        <p:nvSpPr>
          <p:cNvPr id="972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43240" y="4000504"/>
            <a:ext cx="5640388" cy="1752600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Pelanggaran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Aduan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/>
              <a:t>MEREK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81200"/>
            <a:ext cx="8218487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Tanda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berupa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gambar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kata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huruf-huruf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angka-angka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susunan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warna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atau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kombinasi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dari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unsur-unsur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tersebut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memiliki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daya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pembeda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digunakan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dalam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kegiatan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perdagangan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barang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atau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jasa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UU no. 15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Tahun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 MEREK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63713" y="1484313"/>
            <a:ext cx="7010400" cy="16097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MEREK DAGANG</a:t>
            </a:r>
          </a:p>
          <a:p>
            <a:pPr eaLnBrk="1" hangingPunct="1"/>
            <a:r>
              <a:rPr lang="en-US" dirty="0" smtClean="0"/>
              <a:t> MEREK JASA</a:t>
            </a:r>
          </a:p>
          <a:p>
            <a:pPr eaLnBrk="1" hangingPunct="1"/>
            <a:r>
              <a:rPr lang="en-US" dirty="0" smtClean="0"/>
              <a:t> MEREK KOLEKTIF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3500438"/>
            <a:ext cx="950436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Merek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tidak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dapat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didaftar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karena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Bertentangan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dengan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UU,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moralitas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agama,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kesusilaan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ketertiban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umum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Tidak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memiliki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pembeda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Telah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menjadi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milik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umum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Merupakan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keterangan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atau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berkaitan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dengan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barang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atau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jasa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yg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dimohonkan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paten.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EDF307"/>
                </a:solidFill>
              </a:rPr>
              <a:t>HAK ATAS KEKAYAAN MILIK INTELEKTUAL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2275" y="2349500"/>
            <a:ext cx="7216775" cy="33924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karya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karya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berupa</a:t>
            </a:r>
            <a:r>
              <a:rPr lang="en-US" sz="3600" dirty="0" smtClean="0"/>
              <a:t> </a:t>
            </a:r>
            <a:r>
              <a:rPr lang="en-US" sz="3600" dirty="0" err="1" smtClean="0"/>
              <a:t>aktivitas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pengetahuan</a:t>
            </a:r>
            <a:r>
              <a:rPr lang="en-US" sz="3600" dirty="0" smtClean="0"/>
              <a:t>, </a:t>
            </a:r>
            <a:r>
              <a:rPr lang="en-US" sz="3600" dirty="0" err="1" smtClean="0"/>
              <a:t>industri</a:t>
            </a:r>
            <a:r>
              <a:rPr lang="en-US" sz="3600" dirty="0" smtClean="0"/>
              <a:t>, </a:t>
            </a:r>
            <a:r>
              <a:rPr lang="en-US" sz="3600" dirty="0" err="1" smtClean="0"/>
              <a:t>kesusasteraan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seni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PRINSIP HAKI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PRINSIP EKONOMI</a:t>
            </a:r>
          </a:p>
          <a:p>
            <a:pPr eaLnBrk="1" hangingPunct="1"/>
            <a:r>
              <a:rPr lang="en-US" sz="3600" smtClean="0"/>
              <a:t>PRINSIP KEADILAN</a:t>
            </a:r>
          </a:p>
          <a:p>
            <a:pPr eaLnBrk="1" hangingPunct="1"/>
            <a:r>
              <a:rPr lang="en-US" sz="3600" smtClean="0"/>
              <a:t>PRINSIP KEBUDAYAAN</a:t>
            </a:r>
          </a:p>
          <a:p>
            <a:pPr eaLnBrk="1" hangingPunct="1"/>
            <a:r>
              <a:rPr lang="en-US" sz="3600" smtClean="0"/>
              <a:t>PRINSIP SOSIAL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963613"/>
          </a:xfrm>
        </p:spPr>
        <p:txBody>
          <a:bodyPr/>
          <a:lstStyle/>
          <a:p>
            <a:pPr eaLnBrk="1" hangingPunct="1"/>
            <a:r>
              <a:rPr lang="en-US" smtClean="0"/>
              <a:t>HAK CIPTA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43050"/>
            <a:ext cx="9144000" cy="21605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penyebarluasan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, </a:t>
            </a:r>
            <a:r>
              <a:rPr lang="en-US" sz="2400" dirty="0" err="1" smtClean="0"/>
              <a:t>seni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mempercepat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kecerdasan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(UU no. 19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2002)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39750" y="3933825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US" sz="3500" dirty="0">
                <a:solidFill>
                  <a:srgbClr val="C00000"/>
                </a:solidFill>
                <a:latin typeface="Arial" charset="0"/>
              </a:rPr>
              <a:t>SIFAT HAK CIPTA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395288" y="4652963"/>
            <a:ext cx="8229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838200" indent="-838200" eaLnBrk="1" hangingPunct="1"/>
            <a:r>
              <a:rPr lang="en-US" sz="3900">
                <a:solidFill>
                  <a:schemeClr val="tx2"/>
                </a:solidFill>
                <a:latin typeface="Arial" charset="0"/>
              </a:rPr>
              <a:t> &gt; </a:t>
            </a:r>
            <a:r>
              <a:rPr lang="en-US" sz="2600">
                <a:solidFill>
                  <a:schemeClr val="tx2"/>
                </a:solidFill>
                <a:latin typeface="Arial" charset="0"/>
              </a:rPr>
              <a:t>Benda bergerak immateriel</a:t>
            </a:r>
            <a:br>
              <a:rPr lang="en-US" sz="2600">
                <a:solidFill>
                  <a:schemeClr val="tx2"/>
                </a:solidFill>
                <a:latin typeface="Arial" charset="0"/>
              </a:rPr>
            </a:br>
            <a:r>
              <a:rPr lang="en-US" sz="2600">
                <a:solidFill>
                  <a:schemeClr val="tx2"/>
                </a:solidFill>
                <a:latin typeface="Arial" charset="0"/>
              </a:rPr>
              <a:t>&gt; Dapat dibagi</a:t>
            </a:r>
            <a:br>
              <a:rPr lang="en-US" sz="2600">
                <a:solidFill>
                  <a:schemeClr val="tx2"/>
                </a:solidFill>
                <a:latin typeface="Arial" charset="0"/>
              </a:rPr>
            </a:br>
            <a:r>
              <a:rPr lang="en-US" sz="2600">
                <a:solidFill>
                  <a:schemeClr val="tx2"/>
                </a:solidFill>
                <a:latin typeface="Arial" charset="0"/>
              </a:rPr>
              <a:t>&gt; Tidak dapat disita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HAK CIPTA TERDIRI ATAS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/>
            <a:r>
              <a:rPr lang="en-US" smtClean="0"/>
              <a:t>HAK EKONOMI: untuk mendapatkan manfaat ekonomi dari hasil ciptaannya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HAK MORAL: hak yang melekat secara pribadi dan tidak dapat dilepas dengan alasan apapun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CIPTA YANG DILINDUNGI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Buku, program, dan semua hasil karya tulis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Ceramah, kuliah, pidato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Alat peraga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Lagu/musik, drama, seni rupa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Arsitektur, peta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Fotografi, sinematografi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terjemahan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Yang tidak ada hak cipta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Hasil rapat terbuka lembaga negara</a:t>
            </a:r>
          </a:p>
          <a:p>
            <a:pPr eaLnBrk="1" hangingPunct="1"/>
            <a:r>
              <a:rPr lang="en-US" smtClean="0"/>
              <a:t>Peraturan perundang-undangan</a:t>
            </a:r>
          </a:p>
          <a:p>
            <a:pPr eaLnBrk="1" hangingPunct="1"/>
            <a:r>
              <a:rPr lang="en-US" smtClean="0"/>
              <a:t>Pidato kenegaraan</a:t>
            </a:r>
          </a:p>
          <a:p>
            <a:pPr eaLnBrk="1" hangingPunct="1"/>
            <a:r>
              <a:rPr lang="en-US" smtClean="0"/>
              <a:t>Putusan pengadilan</a:t>
            </a:r>
          </a:p>
          <a:p>
            <a:pPr eaLnBrk="1" hangingPunct="1"/>
            <a:r>
              <a:rPr lang="en-US" smtClean="0"/>
              <a:t>Keputusan badan arbitrase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EDF307"/>
                </a:solidFill>
              </a:rPr>
              <a:t>HAK PATEN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179388" y="1484313"/>
            <a:ext cx="76327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Hak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eksklusif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yg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diberikan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oleh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negara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kepada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inventor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atas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hasil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invensinya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di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bidang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teknologi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(UU No.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Tahun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55875" y="1268413"/>
            <a:ext cx="6965950" cy="2057400"/>
          </a:xfrm>
        </p:spPr>
        <p:txBody>
          <a:bodyPr/>
          <a:lstStyle/>
          <a:p>
            <a:pPr eaLnBrk="1" hangingPunct="1"/>
            <a:r>
              <a:rPr lang="en-US" smtClean="0"/>
              <a:t>JANGKA WAKTU PATEN</a:t>
            </a:r>
            <a:br>
              <a:rPr lang="en-US" smtClean="0"/>
            </a:br>
            <a:r>
              <a:rPr lang="en-US" smtClean="0"/>
              <a:t>20 TAHUN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508500"/>
            <a:ext cx="5791200" cy="1447800"/>
          </a:xfrm>
        </p:spPr>
        <p:txBody>
          <a:bodyPr/>
          <a:lstStyle/>
          <a:p>
            <a:pPr eaLnBrk="1" hangingPunct="1"/>
            <a:r>
              <a:rPr lang="en-US" sz="3500" smtClean="0"/>
              <a:t>PATEN SEDERHANA 10 TAHUN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286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HAK ATAS KEKAYAAN MILIK INTELEKTUAL  =Pengantar=</vt:lpstr>
      <vt:lpstr>HAK ATAS KEKAYAAN MILIK INTELEKTUAL</vt:lpstr>
      <vt:lpstr>PRINSIP HAKI</vt:lpstr>
      <vt:lpstr>HAK CIPTA</vt:lpstr>
      <vt:lpstr>HAK CIPTA TERDIRI ATAS</vt:lpstr>
      <vt:lpstr>CIPTA YANG DILINDUNGI</vt:lpstr>
      <vt:lpstr>Yang tidak ada hak cipta</vt:lpstr>
      <vt:lpstr>HAK PATEN</vt:lpstr>
      <vt:lpstr>JANGKA WAKTU PATEN 20 TAHUN</vt:lpstr>
      <vt:lpstr>Penyelesaian Sengketa Tingkat I:  Pengadilan Niaga Tingkat II: Mahkamah Agung  Arbitrase/Alternative Dispute Resolution</vt:lpstr>
      <vt:lpstr>MEREK</vt:lpstr>
      <vt:lpstr>JENIS MEREK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ATAS KEKAYAAN MILIK INTELEKTUAL  =Pengantar=</dc:title>
  <dc:creator>Windows User</dc:creator>
  <cp:lastModifiedBy>Windows User</cp:lastModifiedBy>
  <cp:revision>5</cp:revision>
  <dcterms:created xsi:type="dcterms:W3CDTF">2020-06-07T13:21:54Z</dcterms:created>
  <dcterms:modified xsi:type="dcterms:W3CDTF">2020-06-07T14:00:55Z</dcterms:modified>
</cp:coreProperties>
</file>