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04" r:id="rId4"/>
  </p:sldMasterIdLst>
  <p:notesMasterIdLst>
    <p:notesMasterId r:id="rId26"/>
  </p:notesMasterIdLst>
  <p:sldIdLst>
    <p:sldId id="256" r:id="rId5"/>
    <p:sldId id="343" r:id="rId6"/>
    <p:sldId id="378" r:id="rId7"/>
    <p:sldId id="427" r:id="rId8"/>
    <p:sldId id="419" r:id="rId9"/>
    <p:sldId id="420" r:id="rId10"/>
    <p:sldId id="421" r:id="rId11"/>
    <p:sldId id="428" r:id="rId12"/>
    <p:sldId id="387" r:id="rId13"/>
    <p:sldId id="429" r:id="rId14"/>
    <p:sldId id="422" r:id="rId15"/>
    <p:sldId id="423" r:id="rId16"/>
    <p:sldId id="379" r:id="rId17"/>
    <p:sldId id="381" r:id="rId18"/>
    <p:sldId id="398" r:id="rId19"/>
    <p:sldId id="401" r:id="rId20"/>
    <p:sldId id="388" r:id="rId21"/>
    <p:sldId id="389" r:id="rId22"/>
    <p:sldId id="435" r:id="rId23"/>
    <p:sldId id="436" r:id="rId24"/>
    <p:sldId id="377" r:id="rId25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63" autoAdjust="0"/>
    <p:restoredTop sz="89896" autoAdjust="0"/>
  </p:normalViewPr>
  <p:slideViewPr>
    <p:cSldViewPr>
      <p:cViewPr varScale="1">
        <p:scale>
          <a:sx n="66" d="100"/>
          <a:sy n="66" d="100"/>
        </p:scale>
        <p:origin x="1512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</a:lstStyle>
          <a:p>
            <a:fld id="{2447E72A-D913-4DC2-9E0A-E520CE8FCC86}" type="datetimeFigureOut">
              <a:rPr lang="en-US" smtClean="0"/>
              <a:pPr/>
              <a:t>6/9/2020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</a:lstStyle>
          <a:p>
            <a:fld id="{A5D78FC6-CE17-4259-A63C-DDFC12E048F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ctr"/>
            <a:fld id="{882B0537-26E3-4DDF-AF3C-8F15C807AAE8}" type="datetime8">
              <a:rPr lang="en-US" sz="2000" smtClean="0">
                <a:solidFill>
                  <a:srgbClr val="FFFFFF"/>
                </a:solidFill>
              </a:rPr>
              <a:pPr algn="ctr"/>
              <a:t>6/9/2020 4:50 AM</a:t>
            </a:fld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 smtClean="0"/>
              <a:t>Sidang Tesis Opsi Teknologi Informasi – Institut Teknologi Bandung 2010</a:t>
            </a:r>
            <a:endParaRPr lang="en-US" sz="2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26" name="Picture 25" descr="logo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28600" y="4953000"/>
            <a:ext cx="1755711" cy="1767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42315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E166C-C820-40A0-BBC3-AC2E5EDD4755}" type="datetime8">
              <a:rPr lang="en-US" smtClean="0">
                <a:solidFill>
                  <a:schemeClr val="tx2"/>
                </a:solidFill>
              </a:rPr>
              <a:pPr/>
              <a:t>6/9/2020 4:50 AM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nn-NO" sz="1400" smtClean="0">
                <a:solidFill>
                  <a:schemeClr val="tx2"/>
                </a:solidFill>
              </a:rPr>
              <a:t>Sidang Tesis Opsi Teknologi Informasi – Institut Teknologi Bandung 2010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72AC53DF-4216-466D-99A7-94400E6C2A25}" type="slidenum">
              <a:rPr lang="en-US" sz="1200" smtClean="0">
                <a:solidFill>
                  <a:schemeClr val="tx2"/>
                </a:solidFill>
              </a:rPr>
              <a:pPr algn="ctr"/>
              <a:t>‹#›</a:t>
            </a:fld>
            <a:endParaRPr lang="en-US" sz="14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4100808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E166C-C820-40A0-BBC3-AC2E5EDD4755}" type="datetime8">
              <a:rPr lang="en-US" smtClean="0">
                <a:solidFill>
                  <a:schemeClr val="tx2"/>
                </a:solidFill>
              </a:rPr>
              <a:pPr/>
              <a:t>6/9/2020 4:50 AM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nn-NO" sz="1400" smtClean="0">
                <a:solidFill>
                  <a:schemeClr val="tx2"/>
                </a:solidFill>
              </a:rPr>
              <a:t>Sidang Tesis Opsi Teknologi Informasi – Institut Teknologi Bandung 2010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72AC53DF-4216-466D-99A7-94400E6C2A25}" type="slidenum">
              <a:rPr lang="en-US" sz="1200" smtClean="0">
                <a:solidFill>
                  <a:schemeClr val="tx2"/>
                </a:solidFill>
              </a:rPr>
              <a:pPr algn="ctr"/>
              <a:t>‹#›</a:t>
            </a:fld>
            <a:endParaRPr lang="en-US" sz="1400" b="1" dirty="0">
              <a:solidFill>
                <a:srgbClr val="FFFFFF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19889654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E166C-C820-40A0-BBC3-AC2E5EDD4755}" type="datetime8">
              <a:rPr lang="en-US" smtClean="0">
                <a:solidFill>
                  <a:schemeClr val="tx2"/>
                </a:solidFill>
              </a:rPr>
              <a:pPr/>
              <a:t>6/9/2020 4:50 AM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nn-NO" sz="1400" smtClean="0">
                <a:solidFill>
                  <a:schemeClr val="tx2"/>
                </a:solidFill>
              </a:rPr>
              <a:t>Sidang Tesis Opsi Teknologi Informasi – Institut Teknologi Bandung 2010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72AC53DF-4216-466D-99A7-94400E6C2A25}" type="slidenum">
              <a:rPr lang="en-US" sz="1200" smtClean="0">
                <a:solidFill>
                  <a:schemeClr val="tx2"/>
                </a:solidFill>
              </a:rPr>
              <a:pPr algn="ctr"/>
              <a:t>‹#›</a:t>
            </a:fld>
            <a:endParaRPr lang="en-US" sz="14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9322941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E166C-C820-40A0-BBC3-AC2E5EDD4755}" type="datetime8">
              <a:rPr lang="en-US" smtClean="0">
                <a:solidFill>
                  <a:schemeClr val="tx2"/>
                </a:solidFill>
              </a:rPr>
              <a:pPr/>
              <a:t>6/9/2020 4:50 AM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nn-NO" sz="1400" smtClean="0">
                <a:solidFill>
                  <a:schemeClr val="tx2"/>
                </a:solidFill>
              </a:rPr>
              <a:t>Sidang Tesis Opsi Teknologi Informasi – Institut Teknologi Bandung 2010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72AC53DF-4216-466D-99A7-94400E6C2A25}" type="slidenum">
              <a:rPr lang="en-US" sz="1200" smtClean="0">
                <a:solidFill>
                  <a:schemeClr val="tx2"/>
                </a:solidFill>
              </a:rPr>
              <a:pPr algn="ctr"/>
              <a:t>‹#›</a:t>
            </a:fld>
            <a:endParaRPr lang="en-US" sz="1400" b="1" dirty="0">
              <a:solidFill>
                <a:srgbClr val="FFFFFF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07571448"/>
      </p:ext>
    </p:extLst>
  </p:cSld>
  <p:clrMapOvr>
    <a:masterClrMapping/>
  </p:clrMapOvr>
  <p:hf hd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E166C-C820-40A0-BBC3-AC2E5EDD4755}" type="datetime8">
              <a:rPr lang="en-US" smtClean="0">
                <a:solidFill>
                  <a:schemeClr val="tx2"/>
                </a:solidFill>
              </a:rPr>
              <a:pPr/>
              <a:t>6/9/2020 4:50 AM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nn-NO" sz="1400" smtClean="0">
                <a:solidFill>
                  <a:schemeClr val="tx2"/>
                </a:solidFill>
              </a:rPr>
              <a:t>Sidang Tesis Opsi Teknologi Informasi – Institut Teknologi Bandung 2010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72AC53DF-4216-466D-99A7-94400E6C2A25}" type="slidenum">
              <a:rPr lang="en-US" sz="1200" smtClean="0">
                <a:solidFill>
                  <a:schemeClr val="tx2"/>
                </a:solidFill>
              </a:rPr>
              <a:pPr algn="ctr"/>
              <a:t>‹#›</a:t>
            </a:fld>
            <a:endParaRPr lang="en-US" sz="14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5189769"/>
      </p:ext>
    </p:extLst>
  </p:cSld>
  <p:clrMapOvr>
    <a:masterClrMapping/>
  </p:clrMapOvr>
  <p:hf hd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E166C-C820-40A0-BBC3-AC2E5EDD4755}" type="datetime8">
              <a:rPr lang="en-US" smtClean="0">
                <a:solidFill>
                  <a:schemeClr val="tx2"/>
                </a:solidFill>
              </a:rPr>
              <a:pPr/>
              <a:t>6/9/2020 4:50 AM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nn-NO" sz="1400" smtClean="0">
                <a:solidFill>
                  <a:schemeClr val="tx2"/>
                </a:solidFill>
              </a:rPr>
              <a:t>Sidang Tesis Opsi Teknologi Informasi – Institut Teknologi Bandung 2010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72AC53DF-4216-466D-99A7-94400E6C2A25}" type="slidenum">
              <a:rPr lang="en-US" sz="1200" smtClean="0">
                <a:solidFill>
                  <a:schemeClr val="tx2"/>
                </a:solidFill>
              </a:rPr>
              <a:pPr algn="ctr"/>
              <a:t>‹#›</a:t>
            </a:fld>
            <a:endParaRPr lang="en-US" sz="14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1709064"/>
      </p:ext>
    </p:extLst>
  </p:cSld>
  <p:clrMapOvr>
    <a:masterClrMapping/>
  </p:clrMapOvr>
  <p:hf hd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E166C-C820-40A0-BBC3-AC2E5EDD4755}" type="datetime8">
              <a:rPr lang="en-US" smtClean="0">
                <a:solidFill>
                  <a:schemeClr val="tx2"/>
                </a:solidFill>
              </a:rPr>
              <a:pPr/>
              <a:t>6/9/2020 4:50 AM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nn-NO" sz="1400" smtClean="0">
                <a:solidFill>
                  <a:schemeClr val="tx2"/>
                </a:solidFill>
              </a:rPr>
              <a:t>Sidang Tesis Opsi Teknologi Informasi – Institut Teknologi Bandung 2010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72AC53DF-4216-466D-99A7-94400E6C2A25}" type="slidenum">
              <a:rPr lang="en-US" sz="1200" smtClean="0">
                <a:solidFill>
                  <a:schemeClr val="tx2"/>
                </a:solidFill>
              </a:rPr>
              <a:pPr algn="ctr"/>
              <a:t>‹#›</a:t>
            </a:fld>
            <a:endParaRPr lang="en-US" sz="14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3440389"/>
      </p:ext>
    </p:extLst>
  </p:cSld>
  <p:clrMapOvr>
    <a:masterClrMapping/>
  </p:clrMapOvr>
  <p:hf hd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E166C-C820-40A0-BBC3-AC2E5EDD4755}" type="datetime8">
              <a:rPr lang="en-US" smtClean="0">
                <a:solidFill>
                  <a:schemeClr val="tx2"/>
                </a:solidFill>
              </a:rPr>
              <a:pPr/>
              <a:t>6/9/2020 4:50 AM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72AC53DF-4216-466D-99A7-94400E6C2A25}" type="slidenum">
              <a:rPr lang="en-US" sz="1200" smtClean="0">
                <a:solidFill>
                  <a:schemeClr val="tx2"/>
                </a:solidFill>
              </a:rPr>
              <a:pPr algn="ctr"/>
              <a:t>‹#›</a:t>
            </a:fld>
            <a:endParaRPr lang="en-US" sz="1400" b="1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0EDB7-F7B6-4106-B134-6FA1A729EA77}" type="datetime8">
              <a:rPr lang="en-US" smtClean="0"/>
              <a:pPr/>
              <a:t>6/9/2020 4:50 AM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AD93096-5B34-4342-9326-69289CEAE4C2}" type="slidenum">
              <a:rPr lang="en-US" smtClean="0"/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8" name="Picture 7" descr="sm_book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12648" y="1755648"/>
            <a:ext cx="1615307" cy="1688453"/>
          </a:xfrm>
          <a:prstGeom prst="rect">
            <a:avLst/>
          </a:prstGeom>
          <a:ln w="50800" cap="sq" cmpd="dbl">
            <a:solidFill>
              <a:schemeClr val="accent2"/>
            </a:solidFill>
            <a:miter lim="800000"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896AE-FB7B-4299-9D1C-E122EF7F3F23}" type="datetime8">
              <a:rPr lang="en-US" smtClean="0"/>
              <a:pPr/>
              <a:t>6/9/2020 4:50 AM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7" name="Picture 6" descr="logo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543800" y="609600"/>
            <a:ext cx="1288751" cy="1297578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9157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E166C-C820-40A0-BBC3-AC2E5EDD4755}" type="datetime8">
              <a:rPr lang="en-US" smtClean="0">
                <a:solidFill>
                  <a:schemeClr val="tx2"/>
                </a:solidFill>
              </a:rPr>
              <a:pPr/>
              <a:t>6/9/2020 4:50 AM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nn-NO" sz="1400" smtClean="0">
                <a:solidFill>
                  <a:schemeClr val="tx2"/>
                </a:solidFill>
              </a:rPr>
              <a:t>Sidang Tesis Opsi Teknologi Informasi – Institut Teknologi Bandung 2010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72AC53DF-4216-466D-99A7-94400E6C2A25}" type="slidenum">
              <a:rPr lang="en-US" sz="1200" smtClean="0">
                <a:solidFill>
                  <a:schemeClr val="tx2"/>
                </a:solidFill>
              </a:rPr>
              <a:pPr algn="ctr"/>
              <a:t>‹#›</a:t>
            </a:fld>
            <a:endParaRPr lang="en-US" sz="14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5598297"/>
      </p:ext>
    </p:extLst>
  </p:cSld>
  <p:clrMapOvr>
    <a:masterClrMapping/>
  </p:clrMapOvr>
  <p:hf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9E503-3B53-48A4-B4F0-A5B8941EF20B}" type="datetime8">
              <a:rPr lang="en-US" smtClean="0"/>
              <a:pPr/>
              <a:t>6/9/2020 4:50 AM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1AD93096-5B34-4342-9326-69289CEAE4C2}" type="slidenum">
              <a:rPr lang="en-US" smtClean="0"/>
              <a:pPr algn="ctr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7932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E166C-C820-40A0-BBC3-AC2E5EDD4755}" type="datetime8">
              <a:rPr lang="en-US" smtClean="0">
                <a:solidFill>
                  <a:schemeClr val="tx2"/>
                </a:solidFill>
              </a:rPr>
              <a:pPr/>
              <a:t>6/9/2020 4:50 AM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nn-NO" sz="1400" smtClean="0">
                <a:solidFill>
                  <a:schemeClr val="tx2"/>
                </a:solidFill>
              </a:rPr>
              <a:t>Sidang Tesis Opsi Teknologi Informasi – Institut Teknologi Bandung 2010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72AC53DF-4216-466D-99A7-94400E6C2A25}" type="slidenum">
              <a:rPr lang="en-US" sz="1200" smtClean="0">
                <a:solidFill>
                  <a:schemeClr val="tx2"/>
                </a:solidFill>
              </a:rPr>
              <a:pPr algn="ctr"/>
              <a:t>‹#›</a:t>
            </a:fld>
            <a:endParaRPr lang="en-US" sz="14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8017730"/>
      </p:ext>
    </p:extLst>
  </p:cSld>
  <p:clrMapOvr>
    <a:masterClrMapping/>
  </p:clrMapOvr>
  <p:hf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E166C-C820-40A0-BBC3-AC2E5EDD4755}" type="datetime8">
              <a:rPr lang="en-US" smtClean="0">
                <a:solidFill>
                  <a:schemeClr val="tx2"/>
                </a:solidFill>
              </a:rPr>
              <a:pPr/>
              <a:t>6/9/2020 4:50 AM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nn-NO" sz="1400" smtClean="0">
                <a:solidFill>
                  <a:schemeClr val="tx2"/>
                </a:solidFill>
              </a:rPr>
              <a:t>Sidang Tesis Opsi Teknologi Informasi – Institut Teknologi Bandung 2010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72AC53DF-4216-466D-99A7-94400E6C2A25}" type="slidenum">
              <a:rPr lang="en-US" sz="1200" smtClean="0">
                <a:solidFill>
                  <a:schemeClr val="tx2"/>
                </a:solidFill>
              </a:rPr>
              <a:pPr algn="ctr"/>
              <a:t>‹#›</a:t>
            </a:fld>
            <a:endParaRPr lang="en-US" sz="14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4207555"/>
      </p:ext>
    </p:extLst>
  </p:cSld>
  <p:clrMapOvr>
    <a:masterClrMapping/>
  </p:clrMapOvr>
  <p:hf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E166C-C820-40A0-BBC3-AC2E5EDD4755}" type="datetime8">
              <a:rPr lang="en-US" smtClean="0">
                <a:solidFill>
                  <a:schemeClr val="tx2"/>
                </a:solidFill>
              </a:rPr>
              <a:pPr/>
              <a:t>6/9/2020 4:50 AM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nn-NO" sz="1400" smtClean="0">
                <a:solidFill>
                  <a:schemeClr val="tx2"/>
                </a:solidFill>
              </a:rPr>
              <a:t>Sidang Tesis Opsi Teknologi Informasi – Institut Teknologi Bandung 2010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72AC53DF-4216-466D-99A7-94400E6C2A25}" type="slidenum">
              <a:rPr lang="en-US" sz="1200" smtClean="0">
                <a:solidFill>
                  <a:schemeClr val="tx2"/>
                </a:solidFill>
              </a:rPr>
              <a:pPr algn="ctr"/>
              <a:t>‹#›</a:t>
            </a:fld>
            <a:endParaRPr lang="en-US" sz="14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6949367"/>
      </p:ext>
    </p:extLst>
  </p:cSld>
  <p:clrMapOvr>
    <a:masterClrMapping/>
  </p:clrMapOvr>
  <p:hf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E166C-C820-40A0-BBC3-AC2E5EDD4755}" type="datetime8">
              <a:rPr lang="en-US" smtClean="0">
                <a:solidFill>
                  <a:schemeClr val="tx2"/>
                </a:solidFill>
              </a:rPr>
              <a:pPr/>
              <a:t>6/9/2020 4:50 AM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nn-NO" sz="1400" smtClean="0">
                <a:solidFill>
                  <a:schemeClr val="tx2"/>
                </a:solidFill>
              </a:rPr>
              <a:t>Sidang Tesis Opsi Teknologi Informasi – Institut Teknologi Bandung 2010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72AC53DF-4216-466D-99A7-94400E6C2A25}" type="slidenum">
              <a:rPr lang="en-US" sz="1200" smtClean="0">
                <a:solidFill>
                  <a:schemeClr val="tx2"/>
                </a:solidFill>
              </a:rPr>
              <a:pPr algn="ctr"/>
              <a:t>‹#›</a:t>
            </a:fld>
            <a:endParaRPr lang="en-US" sz="14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0778178"/>
      </p:ext>
    </p:extLst>
  </p:cSld>
  <p:clrMapOvr>
    <a:masterClrMapping/>
  </p:clrMapOvr>
  <p:hf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E166C-C820-40A0-BBC3-AC2E5EDD4755}" type="datetime8">
              <a:rPr lang="en-US" smtClean="0">
                <a:solidFill>
                  <a:schemeClr val="tx2"/>
                </a:solidFill>
              </a:rPr>
              <a:pPr/>
              <a:t>6/9/2020 4:50 AM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nn-NO" sz="1400" smtClean="0">
                <a:solidFill>
                  <a:schemeClr val="tx2"/>
                </a:solidFill>
              </a:rPr>
              <a:t>Sidang Tesis Opsi Teknologi Informasi – Institut Teknologi Bandung 2010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72AC53DF-4216-466D-99A7-94400E6C2A25}" type="slidenum">
              <a:rPr lang="en-US" sz="1200" smtClean="0">
                <a:solidFill>
                  <a:schemeClr val="tx2"/>
                </a:solidFill>
              </a:rPr>
              <a:pPr algn="ctr"/>
              <a:t>‹#›</a:t>
            </a:fld>
            <a:endParaRPr lang="en-US" sz="14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8279916"/>
      </p:ext>
    </p:extLst>
  </p:cSld>
  <p:clrMapOvr>
    <a:masterClrMapping/>
  </p:clrMapOvr>
  <p:hf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BE166C-C820-40A0-BBC3-AC2E5EDD4755}" type="datetime8">
              <a:rPr lang="en-US" smtClean="0">
                <a:solidFill>
                  <a:schemeClr val="tx2"/>
                </a:solidFill>
              </a:rPr>
              <a:pPr/>
              <a:t>6/9/2020 4:50 AM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r"/>
            <a:r>
              <a:rPr lang="nn-NO" sz="1400" smtClean="0">
                <a:solidFill>
                  <a:schemeClr val="tx2"/>
                </a:solidFill>
              </a:rPr>
              <a:t>Sidang Tesis Opsi Teknologi Informasi – Institut Teknologi Bandung 2010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pPr algn="ctr"/>
            <a:fld id="{72AC53DF-4216-466D-99A7-94400E6C2A25}" type="slidenum">
              <a:rPr lang="en-US" sz="1200" smtClean="0">
                <a:solidFill>
                  <a:schemeClr val="tx2"/>
                </a:solidFill>
              </a:rPr>
              <a:pPr algn="ctr"/>
              <a:t>‹#›</a:t>
            </a:fld>
            <a:endParaRPr lang="en-US" sz="14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46939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  <p:sldLayoutId id="2147483716" r:id="rId12"/>
    <p:sldLayoutId id="2147483717" r:id="rId13"/>
    <p:sldLayoutId id="2147483718" r:id="rId14"/>
    <p:sldLayoutId id="2147483719" r:id="rId15"/>
    <p:sldLayoutId id="2147483720" r:id="rId16"/>
    <p:sldLayoutId id="2147483703" r:id="rId17"/>
    <p:sldLayoutId id="2147483702" r:id="rId18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ctrTitle"/>
          </p:nvPr>
        </p:nvSpPr>
        <p:spPr>
          <a:xfrm>
            <a:off x="152403" y="293916"/>
            <a:ext cx="8839200" cy="2286000"/>
          </a:xfrm>
        </p:spPr>
        <p:txBody>
          <a:bodyPr>
            <a:noAutofit/>
          </a:bodyPr>
          <a:lstStyle/>
          <a:p>
            <a:pPr algn="ctr"/>
            <a:r>
              <a:rPr lang="id-ID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PROJECT COST Management</a:t>
            </a:r>
            <a:br>
              <a:rPr lang="id-ID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id-ID" sz="2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(MANAJEMEN BIAYA PROYEK)</a:t>
            </a:r>
            <a:r>
              <a:rPr lang="id-ID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/>
            </a:r>
            <a:br>
              <a:rPr lang="id-ID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id-ID" sz="1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(MATA KULIAH MANAJEMEN PROYEK PERANGKAT LUNAK) </a:t>
            </a:r>
            <a:endParaRPr lang="en-US" sz="18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Rectang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id-ID" dirty="0" smtClean="0">
                <a:solidFill>
                  <a:schemeClr val="bg1"/>
                </a:solidFill>
              </a:rPr>
              <a:t>SUF – MPPL 2014</a:t>
            </a:r>
            <a:endParaRPr lang="en-US" dirty="0" smtClean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95400" y="3396330"/>
            <a:ext cx="6705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id-ID" sz="2000" b="1" dirty="0" smtClean="0">
              <a:solidFill>
                <a:schemeClr val="tx1">
                  <a:lumMod val="85000"/>
                  <a:lumOff val="15000"/>
                </a:schemeClr>
              </a:solidFill>
              <a:latin typeface="+mj-lt"/>
            </a:endParaRPr>
          </a:p>
          <a:p>
            <a:pPr algn="ctr"/>
            <a:r>
              <a:rPr lang="id-ID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Sufa’atin </a:t>
            </a:r>
          </a:p>
          <a:p>
            <a:pPr algn="ctr"/>
            <a:r>
              <a:rPr lang="id-ID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Program Studi Teknik Informatika </a:t>
            </a:r>
          </a:p>
          <a:p>
            <a:pPr algn="ctr"/>
            <a:r>
              <a:rPr lang="id-ID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Universitas Komputer Indonesia</a:t>
            </a:r>
            <a:endParaRPr lang="id-ID" sz="2000" b="1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6106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id-ID" b="1" dirty="0" smtClean="0"/>
              <a:t>ANGGARAN BIAYA </a:t>
            </a:r>
            <a:br>
              <a:rPr lang="id-ID" b="1" dirty="0" smtClean="0"/>
            </a:br>
            <a:r>
              <a:rPr lang="id-ID" b="1" dirty="0" smtClean="0"/>
              <a:t>(COST BUDGETING) </a:t>
            </a:r>
            <a:endParaRPr lang="en-US" b="1" dirty="0"/>
          </a:p>
        </p:txBody>
      </p:sp>
      <p:sp>
        <p:nvSpPr>
          <p:cNvPr id="12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337455" y="1469575"/>
            <a:ext cx="8686800" cy="400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algn="just">
              <a:buFont typeface="Arial" pitchFamily="34" charset="0"/>
              <a:buChar char="•"/>
            </a:pPr>
            <a:r>
              <a:rPr lang="en-US" sz="2300" dirty="0" err="1" smtClean="0"/>
              <a:t>Menyatukan</a:t>
            </a:r>
            <a:r>
              <a:rPr lang="en-US" sz="2300" dirty="0" smtClean="0"/>
              <a:t> </a:t>
            </a:r>
            <a:r>
              <a:rPr lang="en-US" sz="2300" dirty="0" err="1" smtClean="0"/>
              <a:t>semua</a:t>
            </a:r>
            <a:r>
              <a:rPr lang="en-US" sz="2300" dirty="0" smtClean="0"/>
              <a:t> </a:t>
            </a:r>
            <a:r>
              <a:rPr lang="en-US" sz="2300" dirty="0" err="1" smtClean="0"/>
              <a:t>estimasi</a:t>
            </a:r>
            <a:r>
              <a:rPr lang="en-US" sz="2300" dirty="0" smtClean="0"/>
              <a:t> </a:t>
            </a:r>
            <a:r>
              <a:rPr lang="en-US" sz="2300" dirty="0" err="1" smtClean="0"/>
              <a:t>biaya</a:t>
            </a:r>
            <a:r>
              <a:rPr lang="en-US" sz="2300" dirty="0" smtClean="0"/>
              <a:t> </a:t>
            </a:r>
            <a:r>
              <a:rPr lang="en-US" sz="2300" dirty="0" err="1" smtClean="0"/>
              <a:t>masing-masing</a:t>
            </a:r>
            <a:r>
              <a:rPr lang="en-US" sz="2300" dirty="0" smtClean="0"/>
              <a:t> </a:t>
            </a:r>
            <a:r>
              <a:rPr lang="en-US" sz="2300" dirty="0" err="1" smtClean="0"/>
              <a:t>kegiatan</a:t>
            </a:r>
            <a:r>
              <a:rPr lang="en-US" sz="2300" dirty="0" smtClean="0"/>
              <a:t> </a:t>
            </a:r>
            <a:r>
              <a:rPr lang="en-US" sz="2300" dirty="0" err="1" smtClean="0"/>
              <a:t>atau</a:t>
            </a:r>
            <a:r>
              <a:rPr lang="en-US" sz="2300" dirty="0" smtClean="0"/>
              <a:t> </a:t>
            </a:r>
            <a:r>
              <a:rPr lang="en-US" sz="2300" dirty="0" err="1" smtClean="0"/>
              <a:t>paket</a:t>
            </a:r>
            <a:r>
              <a:rPr lang="en-US" sz="2300" dirty="0" smtClean="0"/>
              <a:t> </a:t>
            </a:r>
            <a:r>
              <a:rPr lang="en-US" sz="2300" dirty="0" err="1" smtClean="0"/>
              <a:t>pekerjaan</a:t>
            </a:r>
            <a:r>
              <a:rPr lang="en-US" sz="2300" dirty="0" smtClean="0"/>
              <a:t> </a:t>
            </a:r>
            <a:r>
              <a:rPr lang="en-US" sz="2300" dirty="0" err="1" smtClean="0"/>
              <a:t>untuk</a:t>
            </a:r>
            <a:r>
              <a:rPr lang="en-US" sz="2300" dirty="0" smtClean="0"/>
              <a:t> </a:t>
            </a:r>
            <a:r>
              <a:rPr lang="en-US" sz="2300" dirty="0" err="1" smtClean="0"/>
              <a:t>disusun</a:t>
            </a:r>
            <a:r>
              <a:rPr lang="en-US" sz="2300" dirty="0" smtClean="0"/>
              <a:t> </a:t>
            </a:r>
            <a:r>
              <a:rPr lang="en-US" sz="2300" dirty="0" err="1" smtClean="0"/>
              <a:t>sebagai</a:t>
            </a:r>
            <a:r>
              <a:rPr lang="en-US" sz="2300" dirty="0" smtClean="0"/>
              <a:t> </a:t>
            </a:r>
            <a:r>
              <a:rPr lang="en-US" sz="2300" dirty="0" err="1" smtClean="0"/>
              <a:t>patokan</a:t>
            </a:r>
            <a:r>
              <a:rPr lang="en-US" sz="2300" dirty="0" smtClean="0"/>
              <a:t> </a:t>
            </a:r>
            <a:r>
              <a:rPr lang="en-US" sz="2300" dirty="0" err="1" smtClean="0"/>
              <a:t>biaya</a:t>
            </a:r>
            <a:endParaRPr lang="id-ID" sz="2300" dirty="0" smtClean="0"/>
          </a:p>
          <a:p>
            <a:pPr algn="just">
              <a:buFont typeface="Arial" pitchFamily="34" charset="0"/>
              <a:buChar char="•"/>
            </a:pPr>
            <a:r>
              <a:rPr lang="id-ID" sz="2300" dirty="0" smtClean="0"/>
              <a:t>Mengalokasikan semua estimasi biaya tersebut pada tiap paket kerja untuk membuat sebuah baseline, agar dapat diukur kinerjanya.</a:t>
            </a:r>
          </a:p>
          <a:p>
            <a:pPr algn="just">
              <a:buFont typeface="Arial" pitchFamily="34" charset="0"/>
              <a:buChar char="•"/>
            </a:pPr>
            <a:r>
              <a:rPr lang="id-ID" sz="2300" dirty="0" smtClean="0"/>
              <a:t>Cost baseline merupakan budget pada tiap fase aktivitas yang digunakan oleh manajer untuk mengukur dan memantau kinerja biaya proyek.</a:t>
            </a:r>
          </a:p>
          <a:p>
            <a:pPr algn="just">
              <a:buFont typeface="Arial" pitchFamily="34" charset="0"/>
              <a:buChar char="•"/>
            </a:pPr>
            <a:r>
              <a:rPr lang="id-ID" sz="2300" dirty="0" smtClean="0"/>
              <a:t>Input utama cost budgeting : WBS</a:t>
            </a:r>
          </a:p>
          <a:p>
            <a:pPr algn="just">
              <a:buFont typeface="Arial" pitchFamily="34" charset="0"/>
              <a:buChar char="•"/>
            </a:pPr>
            <a:endParaRPr lang="id-ID" sz="2400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-121920" y="960120"/>
            <a:ext cx="838200" cy="861378"/>
          </a:xfrm>
        </p:spPr>
        <p:txBody>
          <a:bodyPr>
            <a:noAutofit/>
          </a:bodyPr>
          <a:lstStyle/>
          <a:p>
            <a:fld id="{1AD93096-5B34-4342-9326-69289CEAE4C2}" type="slidenum">
              <a:rPr lang="en-US" sz="1800" smtClean="0">
                <a:solidFill>
                  <a:schemeClr val="bg1"/>
                </a:solidFill>
              </a:rPr>
              <a:pPr/>
              <a:t>10</a:t>
            </a:fld>
            <a:endParaRPr lang="en-US" sz="1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990600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/>
              <a:t>M</a:t>
            </a:r>
            <a:r>
              <a:rPr lang="id-ID" b="1" dirty="0" smtClean="0"/>
              <a:t>ENYUSUN ANGGARAN BIAYA PROYEK</a:t>
            </a:r>
            <a:endParaRPr lang="en-US" b="1" dirty="0"/>
          </a:p>
        </p:txBody>
      </p:sp>
      <p:sp>
        <p:nvSpPr>
          <p:cNvPr id="12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337455" y="1469575"/>
            <a:ext cx="8686800" cy="38164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marL="609600" indent="-609600">
              <a:spcBef>
                <a:spcPts val="1200"/>
              </a:spcBef>
              <a:buClr>
                <a:srgbClr val="A40000"/>
              </a:buClr>
              <a:buSzPct val="90000"/>
              <a:buFontTx/>
              <a:buAutoNum type="arabicPeriod"/>
            </a:pPr>
            <a:r>
              <a:rPr lang="en-US" sz="2400" dirty="0" err="1" smtClean="0"/>
              <a:t>Pernyataan</a:t>
            </a:r>
            <a:r>
              <a:rPr lang="en-US" sz="2400" dirty="0" smtClean="0"/>
              <a:t> </a:t>
            </a:r>
            <a:r>
              <a:rPr lang="en-US" sz="2400" dirty="0" err="1" smtClean="0"/>
              <a:t>cakupan</a:t>
            </a:r>
            <a:r>
              <a:rPr lang="en-US" sz="2400" dirty="0" smtClean="0"/>
              <a:t> </a:t>
            </a:r>
            <a:r>
              <a:rPr lang="en-US" sz="2400" dirty="0" err="1" smtClean="0"/>
              <a:t>proyek</a:t>
            </a:r>
            <a:endParaRPr lang="en-US" sz="2400" dirty="0" smtClean="0"/>
          </a:p>
          <a:p>
            <a:pPr marL="609600" indent="-609600">
              <a:spcBef>
                <a:spcPts val="1200"/>
              </a:spcBef>
              <a:buClr>
                <a:srgbClr val="A40000"/>
              </a:buClr>
              <a:buSzPct val="90000"/>
              <a:buFontTx/>
              <a:buAutoNum type="arabicPeriod"/>
            </a:pPr>
            <a:r>
              <a:rPr lang="en-US" sz="2400" dirty="0" smtClean="0"/>
              <a:t>WBS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penjelasannya</a:t>
            </a:r>
            <a:endParaRPr lang="en-US" sz="2400" dirty="0" smtClean="0"/>
          </a:p>
          <a:p>
            <a:pPr marL="609600" indent="-609600">
              <a:spcBef>
                <a:spcPts val="1200"/>
              </a:spcBef>
              <a:buClr>
                <a:srgbClr val="A40000"/>
              </a:buClr>
              <a:buSzPct val="90000"/>
              <a:buFontTx/>
              <a:buAutoNum type="arabicPeriod"/>
            </a:pPr>
            <a:r>
              <a:rPr lang="en-US" sz="2400" dirty="0" err="1" smtClean="0"/>
              <a:t>Estimasi</a:t>
            </a:r>
            <a:r>
              <a:rPr lang="en-US" sz="2400" dirty="0" smtClean="0"/>
              <a:t> </a:t>
            </a:r>
            <a:r>
              <a:rPr lang="en-US" sz="2400" dirty="0" err="1" smtClean="0"/>
              <a:t>biaya</a:t>
            </a:r>
            <a:r>
              <a:rPr lang="en-US" sz="2400" dirty="0" smtClean="0"/>
              <a:t> </a:t>
            </a:r>
            <a:r>
              <a:rPr lang="en-US" sz="2400" dirty="0" err="1" smtClean="0"/>
              <a:t>kegiatan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rincian</a:t>
            </a:r>
            <a:r>
              <a:rPr lang="en-US" sz="2400" dirty="0" smtClean="0"/>
              <a:t> </a:t>
            </a:r>
            <a:r>
              <a:rPr lang="en-US" sz="2400" dirty="0" err="1" smtClean="0"/>
              <a:t>pendukungnya</a:t>
            </a:r>
            <a:endParaRPr lang="en-US" sz="2400" dirty="0" smtClean="0"/>
          </a:p>
          <a:p>
            <a:pPr marL="609600" indent="-609600">
              <a:spcBef>
                <a:spcPts val="1200"/>
              </a:spcBef>
              <a:buClr>
                <a:srgbClr val="A40000"/>
              </a:buClr>
              <a:buSzPct val="90000"/>
              <a:buFontTx/>
              <a:buAutoNum type="arabicPeriod"/>
            </a:pPr>
            <a:r>
              <a:rPr lang="en-US" sz="2400" dirty="0" err="1" smtClean="0"/>
              <a:t>Jadwal</a:t>
            </a:r>
            <a:r>
              <a:rPr lang="en-US" sz="2400" dirty="0" smtClean="0"/>
              <a:t> </a:t>
            </a:r>
            <a:r>
              <a:rPr lang="en-US" sz="2400" dirty="0" err="1" smtClean="0"/>
              <a:t>proyek</a:t>
            </a:r>
            <a:r>
              <a:rPr lang="en-US" sz="2400" dirty="0" smtClean="0"/>
              <a:t>: </a:t>
            </a:r>
            <a:r>
              <a:rPr lang="id-ID" sz="2400" dirty="0" smtClean="0"/>
              <a:t>d</a:t>
            </a:r>
            <a:r>
              <a:rPr lang="en-US" sz="2400" dirty="0" err="1" smtClean="0"/>
              <a:t>igunakan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melakukan</a:t>
            </a:r>
            <a:r>
              <a:rPr lang="en-US" sz="2400" dirty="0" smtClean="0"/>
              <a:t> </a:t>
            </a:r>
            <a:r>
              <a:rPr lang="en-US" sz="2400" dirty="0" err="1" smtClean="0"/>
              <a:t>agregasi</a:t>
            </a:r>
            <a:r>
              <a:rPr lang="en-US" sz="2400" dirty="0" smtClean="0"/>
              <a:t> </a:t>
            </a:r>
            <a:r>
              <a:rPr lang="en-US" sz="2400" dirty="0" err="1" smtClean="0"/>
              <a:t>biaya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setiap</a:t>
            </a:r>
            <a:r>
              <a:rPr lang="en-US" sz="2400" dirty="0" smtClean="0"/>
              <a:t> </a:t>
            </a:r>
            <a:r>
              <a:rPr lang="en-US" sz="2400" dirty="0" err="1" smtClean="0"/>
              <a:t>periode</a:t>
            </a:r>
            <a:endParaRPr lang="en-US" sz="2400" dirty="0" smtClean="0"/>
          </a:p>
          <a:p>
            <a:pPr marL="609600" indent="-609600">
              <a:spcBef>
                <a:spcPts val="1200"/>
              </a:spcBef>
              <a:buClr>
                <a:srgbClr val="A40000"/>
              </a:buClr>
              <a:buSzPct val="90000"/>
              <a:buFontTx/>
              <a:buAutoNum type="arabicPeriod"/>
            </a:pPr>
            <a:r>
              <a:rPr lang="en-US" sz="2400" dirty="0" err="1" smtClean="0"/>
              <a:t>Kalender</a:t>
            </a:r>
            <a:r>
              <a:rPr lang="en-US" sz="2400" dirty="0" smtClean="0"/>
              <a:t> </a:t>
            </a:r>
            <a:r>
              <a:rPr lang="en-US" sz="2400" dirty="0" err="1" smtClean="0"/>
              <a:t>sumber</a:t>
            </a:r>
            <a:r>
              <a:rPr lang="en-US" sz="2400" dirty="0" smtClean="0"/>
              <a:t> </a:t>
            </a:r>
            <a:r>
              <a:rPr lang="en-US" sz="2400" dirty="0" err="1" smtClean="0"/>
              <a:t>daya</a:t>
            </a:r>
            <a:endParaRPr lang="en-US" sz="2400" dirty="0" smtClean="0"/>
          </a:p>
          <a:p>
            <a:pPr marL="609600" indent="-609600">
              <a:spcBef>
                <a:spcPts val="1200"/>
              </a:spcBef>
              <a:buClr>
                <a:srgbClr val="A40000"/>
              </a:buClr>
              <a:buSzPct val="90000"/>
              <a:buFontTx/>
              <a:buAutoNum type="arabicPeriod"/>
            </a:pPr>
            <a:r>
              <a:rPr lang="en-US" sz="2400" dirty="0" err="1" smtClean="0"/>
              <a:t>Kontrak</a:t>
            </a:r>
            <a:r>
              <a:rPr lang="en-US" sz="2400" dirty="0" smtClean="0"/>
              <a:t>: </a:t>
            </a:r>
            <a:r>
              <a:rPr lang="en-US" sz="2400" dirty="0" err="1" smtClean="0"/>
              <a:t>Berkaitan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produk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hasil</a:t>
            </a:r>
            <a:r>
              <a:rPr lang="en-US" sz="2400" dirty="0" smtClean="0"/>
              <a:t> </a:t>
            </a:r>
            <a:r>
              <a:rPr lang="en-US" sz="2400" dirty="0" err="1" smtClean="0"/>
              <a:t>apa</a:t>
            </a:r>
            <a:r>
              <a:rPr lang="en-US" sz="2400" dirty="0" smtClean="0"/>
              <a:t> </a:t>
            </a:r>
            <a:r>
              <a:rPr lang="en-US" sz="2400" dirty="0" err="1" smtClean="0"/>
              <a:t>saja</a:t>
            </a:r>
            <a:r>
              <a:rPr lang="en-US" sz="2400" dirty="0" smtClean="0"/>
              <a:t> yang </a:t>
            </a:r>
            <a:r>
              <a:rPr lang="en-US" sz="2400" dirty="0" err="1" smtClean="0"/>
              <a:t>telah</a:t>
            </a:r>
            <a:r>
              <a:rPr lang="en-US" sz="2400" dirty="0" smtClean="0"/>
              <a:t> </a:t>
            </a:r>
            <a:r>
              <a:rPr lang="en-US" sz="2400" dirty="0" err="1" smtClean="0"/>
              <a:t>dibeli</a:t>
            </a:r>
            <a:r>
              <a:rPr lang="en-US" sz="2400" dirty="0" smtClean="0"/>
              <a:t>.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berapa</a:t>
            </a:r>
            <a:r>
              <a:rPr lang="en-US" sz="2400" dirty="0" smtClean="0"/>
              <a:t> </a:t>
            </a:r>
            <a:r>
              <a:rPr lang="en-US" sz="2400" dirty="0" err="1" smtClean="0"/>
              <a:t>biayanya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-121920" y="960120"/>
            <a:ext cx="838200" cy="861378"/>
          </a:xfrm>
        </p:spPr>
        <p:txBody>
          <a:bodyPr>
            <a:noAutofit/>
          </a:bodyPr>
          <a:lstStyle/>
          <a:p>
            <a:fld id="{1AD93096-5B34-4342-9326-69289CEAE4C2}" type="slidenum">
              <a:rPr lang="en-US" sz="1800" smtClean="0">
                <a:solidFill>
                  <a:schemeClr val="bg1"/>
                </a:solidFill>
              </a:rPr>
              <a:pPr/>
              <a:t>11</a:t>
            </a:fld>
            <a:endParaRPr lang="en-US" sz="1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6106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id-ID" b="1" dirty="0" smtClean="0">
                <a:solidFill>
                  <a:schemeClr val="tx1"/>
                </a:solidFill>
              </a:rPr>
              <a:t>PIRANTI DAN TEKNIK</a:t>
            </a:r>
            <a:br>
              <a:rPr lang="id-ID" b="1" dirty="0" smtClean="0">
                <a:solidFill>
                  <a:schemeClr val="tx1"/>
                </a:solidFill>
              </a:rPr>
            </a:br>
            <a:r>
              <a:rPr lang="en-US" b="1" dirty="0" smtClean="0">
                <a:solidFill>
                  <a:schemeClr val="tx1"/>
                </a:solidFill>
              </a:rPr>
              <a:t>MENYUSUN ANGGARAN BIAYA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2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337455" y="1469575"/>
            <a:ext cx="8686800" cy="36969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marL="0" indent="0">
              <a:spcBef>
                <a:spcPct val="40000"/>
              </a:spcBef>
              <a:buFontTx/>
              <a:buNone/>
            </a:pPr>
            <a:r>
              <a:rPr lang="id-ID" sz="2400" dirty="0" smtClean="0"/>
              <a:t>Menggunakan </a:t>
            </a:r>
            <a:r>
              <a:rPr lang="en-US" sz="2400" dirty="0" err="1" smtClean="0"/>
              <a:t>piranti</a:t>
            </a:r>
            <a:r>
              <a:rPr lang="en-US" sz="2400" dirty="0" smtClean="0"/>
              <a:t> </a:t>
            </a:r>
            <a:r>
              <a:rPr lang="en-US" sz="2400" dirty="0" err="1" smtClean="0"/>
              <a:t>umum</a:t>
            </a:r>
            <a:r>
              <a:rPr lang="en-US" sz="2400" dirty="0" smtClean="0"/>
              <a:t> </a:t>
            </a:r>
            <a:r>
              <a:rPr lang="en-US" sz="2400" dirty="0" err="1" smtClean="0"/>
              <a:t>seperti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estimasi</a:t>
            </a:r>
            <a:r>
              <a:rPr lang="en-US" sz="2400" dirty="0" smtClean="0"/>
              <a:t> </a:t>
            </a:r>
            <a:r>
              <a:rPr lang="en-US" sz="2400" dirty="0" err="1" smtClean="0"/>
              <a:t>biaya</a:t>
            </a:r>
            <a:r>
              <a:rPr lang="en-US" sz="2400" dirty="0" smtClean="0"/>
              <a:t> </a:t>
            </a:r>
            <a:r>
              <a:rPr lang="en-US" sz="2400" dirty="0" err="1" smtClean="0"/>
              <a:t>proyek</a:t>
            </a:r>
            <a:r>
              <a:rPr lang="en-US" sz="2400" dirty="0" smtClean="0"/>
              <a:t> </a:t>
            </a:r>
          </a:p>
          <a:p>
            <a:pPr marL="711200" lvl="1" indent="-449263">
              <a:spcBef>
                <a:spcPct val="40000"/>
              </a:spcBef>
              <a:buClr>
                <a:srgbClr val="A40000"/>
              </a:buClr>
              <a:buSzPct val="90000"/>
              <a:buFontTx/>
              <a:buAutoNum type="arabicPeriod"/>
            </a:pPr>
            <a:r>
              <a:rPr lang="en-US" sz="2400" dirty="0" err="1" smtClean="0"/>
              <a:t>Agregasi</a:t>
            </a:r>
            <a:r>
              <a:rPr lang="en-US" sz="2400" dirty="0" smtClean="0"/>
              <a:t> </a:t>
            </a:r>
            <a:r>
              <a:rPr lang="en-US" sz="2400" dirty="0" err="1" smtClean="0"/>
              <a:t>biaya</a:t>
            </a:r>
            <a:endParaRPr lang="en-US" sz="2400" dirty="0" smtClean="0"/>
          </a:p>
          <a:p>
            <a:pPr marL="711200" lvl="1" indent="-449263">
              <a:spcBef>
                <a:spcPct val="40000"/>
              </a:spcBef>
              <a:buClr>
                <a:srgbClr val="A40000"/>
              </a:buClr>
              <a:buSzPct val="90000"/>
              <a:buFontTx/>
              <a:buAutoNum type="arabicPeriod"/>
            </a:pPr>
            <a:r>
              <a:rPr lang="en-US" sz="2400" dirty="0" err="1" smtClean="0"/>
              <a:t>Analisis</a:t>
            </a:r>
            <a:r>
              <a:rPr lang="en-US" sz="2400" dirty="0" smtClean="0"/>
              <a:t> </a:t>
            </a:r>
            <a:r>
              <a:rPr lang="en-US" sz="2400" dirty="0" err="1" smtClean="0"/>
              <a:t>cadangan</a:t>
            </a:r>
            <a:endParaRPr lang="en-US" sz="2400" dirty="0" smtClean="0"/>
          </a:p>
          <a:p>
            <a:pPr marL="711200" lvl="1" indent="-449263">
              <a:spcBef>
                <a:spcPct val="40000"/>
              </a:spcBef>
              <a:buClr>
                <a:srgbClr val="A40000"/>
              </a:buClr>
              <a:buSzPct val="90000"/>
              <a:buFontTx/>
              <a:buAutoNum type="arabicPeriod"/>
            </a:pPr>
            <a:r>
              <a:rPr lang="en-US" sz="2400" dirty="0" err="1" smtClean="0"/>
              <a:t>Estimasi</a:t>
            </a:r>
            <a:r>
              <a:rPr lang="en-US" sz="2400" dirty="0" smtClean="0"/>
              <a:t> </a:t>
            </a:r>
            <a:r>
              <a:rPr lang="en-US" sz="2400" dirty="0" err="1" smtClean="0"/>
              <a:t>parametrik</a:t>
            </a:r>
            <a:r>
              <a:rPr lang="en-US" sz="2400" dirty="0" smtClean="0"/>
              <a:t>, </a:t>
            </a:r>
            <a:r>
              <a:rPr lang="en-US" sz="2400" dirty="0" err="1" smtClean="0"/>
              <a:t>menggunakan</a:t>
            </a:r>
            <a:r>
              <a:rPr lang="en-US" sz="2400" dirty="0" smtClean="0"/>
              <a:t> model </a:t>
            </a:r>
            <a:r>
              <a:rPr lang="en-US" sz="2400" dirty="0" err="1" smtClean="0"/>
              <a:t>matematik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memprediksi</a:t>
            </a:r>
            <a:r>
              <a:rPr lang="en-US" sz="2400" dirty="0" smtClean="0"/>
              <a:t> </a:t>
            </a:r>
            <a:r>
              <a:rPr lang="en-US" sz="2400" dirty="0" err="1" smtClean="0"/>
              <a:t>biaya</a:t>
            </a:r>
            <a:r>
              <a:rPr lang="en-US" sz="2400" dirty="0" smtClean="0"/>
              <a:t> total;  </a:t>
            </a:r>
          </a:p>
          <a:p>
            <a:pPr marL="711200" lvl="1" indent="-449263">
              <a:spcBef>
                <a:spcPct val="40000"/>
              </a:spcBef>
              <a:buClr>
                <a:srgbClr val="A40000"/>
              </a:buClr>
              <a:buSzPct val="90000"/>
              <a:buFontTx/>
              <a:buAutoNum type="arabicPeriod"/>
            </a:pPr>
            <a:r>
              <a:rPr lang="en-US" sz="2400" dirty="0" err="1" smtClean="0"/>
              <a:t>Rekonsiliasi</a:t>
            </a:r>
            <a:r>
              <a:rPr lang="en-US" sz="2400" dirty="0" smtClean="0"/>
              <a:t> </a:t>
            </a:r>
            <a:r>
              <a:rPr lang="en-US" sz="2400" dirty="0" err="1" smtClean="0"/>
              <a:t>batas</a:t>
            </a:r>
            <a:r>
              <a:rPr lang="en-US" sz="2400" dirty="0" smtClean="0"/>
              <a:t> </a:t>
            </a:r>
            <a:r>
              <a:rPr lang="en-US" sz="2400" dirty="0" err="1" smtClean="0"/>
              <a:t>pendanaan</a:t>
            </a:r>
            <a:endParaRPr lang="en-US" sz="2400" dirty="0" smtClean="0"/>
          </a:p>
          <a:p>
            <a:pPr algn="just">
              <a:buFont typeface="Arial" pitchFamily="34" charset="0"/>
              <a:buChar char="•"/>
            </a:pPr>
            <a:r>
              <a:rPr lang="en-US" sz="2200" baseline="-25000" dirty="0" smtClean="0"/>
              <a:t>	</a:t>
            </a:r>
            <a:endParaRPr lang="en-US" sz="2200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-121920" y="960120"/>
            <a:ext cx="838200" cy="861378"/>
          </a:xfrm>
        </p:spPr>
        <p:txBody>
          <a:bodyPr>
            <a:noAutofit/>
          </a:bodyPr>
          <a:lstStyle/>
          <a:p>
            <a:fld id="{1AD93096-5B34-4342-9326-69289CEAE4C2}" type="slidenum">
              <a:rPr lang="en-US" sz="1800" smtClean="0">
                <a:solidFill>
                  <a:schemeClr val="bg1"/>
                </a:solidFill>
              </a:rPr>
              <a:pPr/>
              <a:t>12</a:t>
            </a:fld>
            <a:endParaRPr lang="en-US" sz="1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229600" cy="990600"/>
          </a:xfrm>
        </p:spPr>
        <p:txBody>
          <a:bodyPr>
            <a:normAutofit/>
          </a:bodyPr>
          <a:lstStyle/>
          <a:p>
            <a:pPr algn="ctr"/>
            <a:r>
              <a:rPr lang="id-ID" b="1" dirty="0" smtClean="0">
                <a:solidFill>
                  <a:schemeClr val="tx1"/>
                </a:solidFill>
              </a:rPr>
              <a:t>HASIL PENYUSUNAN ANGGARAN 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1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337455" y="1469575"/>
            <a:ext cx="8686800" cy="48813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marL="533400" indent="-533400">
              <a:spcBef>
                <a:spcPct val="40000"/>
              </a:spcBef>
              <a:buClr>
                <a:srgbClr val="A40000"/>
              </a:buClr>
              <a:buSzPct val="90000"/>
              <a:buFontTx/>
              <a:buAutoNum type="arabicPeriod"/>
            </a:pPr>
            <a:r>
              <a:rPr lang="en-US" sz="2400" dirty="0" err="1" smtClean="0"/>
              <a:t>Patokan</a:t>
            </a:r>
            <a:r>
              <a:rPr lang="en-US" sz="2400" dirty="0" smtClean="0"/>
              <a:t> </a:t>
            </a:r>
            <a:r>
              <a:rPr lang="en-US" sz="2400" dirty="0" err="1" smtClean="0"/>
              <a:t>biaya</a:t>
            </a:r>
            <a:r>
              <a:rPr lang="en-US" sz="2400" dirty="0" smtClean="0"/>
              <a:t> (cost baseline)</a:t>
            </a:r>
          </a:p>
          <a:p>
            <a:pPr marL="533400" indent="-533400">
              <a:spcBef>
                <a:spcPct val="40000"/>
              </a:spcBef>
              <a:buClr>
                <a:srgbClr val="A40000"/>
              </a:buClr>
              <a:buSzPct val="90000"/>
              <a:buFontTx/>
              <a:buAutoNum type="arabicPeriod"/>
            </a:pPr>
            <a:r>
              <a:rPr lang="en-US" sz="2400" dirty="0" err="1" smtClean="0"/>
              <a:t>Kebutuhan</a:t>
            </a:r>
            <a:r>
              <a:rPr lang="en-US" sz="2400" dirty="0" smtClean="0"/>
              <a:t> </a:t>
            </a:r>
            <a:r>
              <a:rPr lang="en-US" sz="2400" dirty="0" err="1" smtClean="0"/>
              <a:t>pendanaan</a:t>
            </a:r>
            <a:r>
              <a:rPr lang="en-US" sz="2400" dirty="0" smtClean="0"/>
              <a:t> </a:t>
            </a:r>
            <a:r>
              <a:rPr lang="en-US" sz="2400" dirty="0" err="1" smtClean="0"/>
              <a:t>proyek</a:t>
            </a:r>
            <a:endParaRPr lang="en-US" sz="2400" dirty="0" smtClean="0"/>
          </a:p>
          <a:p>
            <a:pPr marL="533400" indent="-533400">
              <a:spcBef>
                <a:spcPct val="40000"/>
              </a:spcBef>
              <a:buClr>
                <a:srgbClr val="A40000"/>
              </a:buClr>
              <a:buSzPct val="90000"/>
              <a:buFontTx/>
              <a:buAutoNum type="arabicPeriod"/>
            </a:pPr>
            <a:r>
              <a:rPr lang="en-US" sz="2400" dirty="0" err="1" smtClean="0"/>
              <a:t>Rencana</a:t>
            </a:r>
            <a:r>
              <a:rPr lang="en-US" sz="2400" dirty="0" smtClean="0"/>
              <a:t> </a:t>
            </a:r>
            <a:r>
              <a:rPr lang="en-US" sz="2400" dirty="0" err="1" smtClean="0"/>
              <a:t>manajemen</a:t>
            </a:r>
            <a:r>
              <a:rPr lang="en-US" sz="2400" dirty="0" smtClean="0"/>
              <a:t> </a:t>
            </a:r>
            <a:r>
              <a:rPr lang="en-US" sz="2400" dirty="0" err="1" smtClean="0"/>
              <a:t>biaya</a:t>
            </a:r>
            <a:r>
              <a:rPr lang="en-US" sz="2400" dirty="0" smtClean="0"/>
              <a:t> yang </a:t>
            </a:r>
            <a:r>
              <a:rPr lang="en-US" sz="2400" dirty="0" err="1" smtClean="0"/>
              <a:t>sudah</a:t>
            </a:r>
            <a:r>
              <a:rPr lang="en-US" sz="2400" dirty="0" smtClean="0"/>
              <a:t> </a:t>
            </a:r>
            <a:r>
              <a:rPr lang="en-US" sz="2400" dirty="0" err="1" smtClean="0"/>
              <a:t>di</a:t>
            </a:r>
            <a:r>
              <a:rPr lang="en-US" sz="2400" dirty="0" smtClean="0"/>
              <a:t>-update</a:t>
            </a:r>
            <a:endParaRPr lang="id-ID" sz="2400" dirty="0" smtClean="0"/>
          </a:p>
          <a:p>
            <a:pPr marL="0" indent="0">
              <a:spcBef>
                <a:spcPct val="40000"/>
              </a:spcBef>
              <a:buFontTx/>
              <a:buNone/>
            </a:pPr>
            <a:r>
              <a:rPr lang="en-US" sz="2200" b="1" dirty="0" err="1" smtClean="0"/>
              <a:t>Patokan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biaya</a:t>
            </a:r>
            <a:r>
              <a:rPr lang="en-US" sz="2200" dirty="0" smtClean="0"/>
              <a:t> (</a:t>
            </a:r>
            <a:r>
              <a:rPr lang="en-US" sz="2200" i="1" dirty="0" smtClean="0"/>
              <a:t>cost baseline</a:t>
            </a:r>
            <a:r>
              <a:rPr lang="en-US" sz="2200" dirty="0" smtClean="0"/>
              <a:t>), </a:t>
            </a:r>
            <a:r>
              <a:rPr lang="id-ID" sz="2200" dirty="0" smtClean="0"/>
              <a:t>yaitu</a:t>
            </a:r>
            <a:r>
              <a:rPr lang="en-US" sz="2200" dirty="0" smtClean="0"/>
              <a:t> </a:t>
            </a:r>
            <a:r>
              <a:rPr lang="en-US" sz="2200" dirty="0" err="1" smtClean="0"/>
              <a:t>anggaran</a:t>
            </a:r>
            <a:r>
              <a:rPr lang="en-US" sz="2200" dirty="0" smtClean="0"/>
              <a:t> yang </a:t>
            </a:r>
            <a:r>
              <a:rPr lang="en-US" sz="2200" dirty="0" err="1" smtClean="0"/>
              <a:t>dinyatakan</a:t>
            </a:r>
            <a:r>
              <a:rPr lang="en-US" sz="2200" dirty="0" smtClean="0"/>
              <a:t> </a:t>
            </a:r>
            <a:r>
              <a:rPr lang="en-US" sz="2200" dirty="0" err="1" smtClean="0"/>
              <a:t>menurut</a:t>
            </a:r>
            <a:r>
              <a:rPr lang="en-US" sz="2200" dirty="0" smtClean="0"/>
              <a:t> </a:t>
            </a:r>
            <a:r>
              <a:rPr lang="en-US" sz="2200" dirty="0" err="1" smtClean="0"/>
              <a:t>rencana</a:t>
            </a:r>
            <a:r>
              <a:rPr lang="en-US" sz="2200" dirty="0" smtClean="0"/>
              <a:t> </a:t>
            </a:r>
            <a:r>
              <a:rPr lang="en-US" sz="2200" dirty="0" err="1" smtClean="0"/>
              <a:t>waktu</a:t>
            </a:r>
            <a:r>
              <a:rPr lang="en-US" sz="2200" dirty="0" smtClean="0"/>
              <a:t> </a:t>
            </a:r>
            <a:r>
              <a:rPr lang="en-US" sz="2200" dirty="0" err="1" smtClean="0"/>
              <a:t>penggunaannya</a:t>
            </a:r>
            <a:endParaRPr lang="en-US" sz="2200" dirty="0" smtClean="0"/>
          </a:p>
          <a:p>
            <a:pPr marL="628650" lvl="1" indent="-361950">
              <a:spcBef>
                <a:spcPct val="40000"/>
              </a:spcBef>
              <a:buClr>
                <a:srgbClr val="A40000"/>
              </a:buClr>
            </a:pPr>
            <a:r>
              <a:rPr lang="en-US" sz="2200" dirty="0" err="1" smtClean="0"/>
              <a:t>Disusun</a:t>
            </a:r>
            <a:r>
              <a:rPr lang="en-US" sz="2200" dirty="0" smtClean="0"/>
              <a:t> </a:t>
            </a:r>
            <a:r>
              <a:rPr lang="en-US" sz="2200" dirty="0" err="1" smtClean="0"/>
              <a:t>dengan</a:t>
            </a:r>
            <a:r>
              <a:rPr lang="en-US" sz="2200" dirty="0" smtClean="0"/>
              <a:t> </a:t>
            </a:r>
            <a:r>
              <a:rPr lang="en-US" sz="2200" dirty="0" err="1" smtClean="0"/>
              <a:t>menjumlahkan</a:t>
            </a:r>
            <a:r>
              <a:rPr lang="en-US" sz="2200" dirty="0" smtClean="0"/>
              <a:t> </a:t>
            </a:r>
            <a:r>
              <a:rPr lang="en-US" sz="2200" dirty="0" err="1" smtClean="0"/>
              <a:t>semua</a:t>
            </a:r>
            <a:r>
              <a:rPr lang="en-US" sz="2200" dirty="0" smtClean="0"/>
              <a:t> </a:t>
            </a:r>
            <a:r>
              <a:rPr lang="en-US" sz="2200" dirty="0" err="1" smtClean="0"/>
              <a:t>estimasi</a:t>
            </a:r>
            <a:r>
              <a:rPr lang="en-US" sz="2200" dirty="0" smtClean="0"/>
              <a:t>  </a:t>
            </a:r>
            <a:r>
              <a:rPr lang="en-US" sz="2200" dirty="0" err="1" smtClean="0"/>
              <a:t>biaya</a:t>
            </a:r>
            <a:r>
              <a:rPr lang="en-US" sz="2200" dirty="0" smtClean="0"/>
              <a:t> yang </a:t>
            </a:r>
            <a:r>
              <a:rPr lang="en-US" sz="2200" dirty="0" err="1" smtClean="0"/>
              <a:t>akan</a:t>
            </a:r>
            <a:r>
              <a:rPr lang="en-US" sz="2200" dirty="0" smtClean="0"/>
              <a:t> </a:t>
            </a:r>
            <a:r>
              <a:rPr lang="en-US" sz="2200" dirty="0" err="1" smtClean="0"/>
              <a:t>dipakai</a:t>
            </a:r>
            <a:r>
              <a:rPr lang="en-US" sz="2200" dirty="0" smtClean="0"/>
              <a:t> </a:t>
            </a:r>
            <a:r>
              <a:rPr lang="en-US" sz="2200" dirty="0" err="1" smtClean="0"/>
              <a:t>dalam</a:t>
            </a:r>
            <a:r>
              <a:rPr lang="en-US" sz="2200" dirty="0" smtClean="0"/>
              <a:t> </a:t>
            </a:r>
            <a:r>
              <a:rPr lang="en-US" sz="2200" dirty="0" err="1" smtClean="0"/>
              <a:t>suatu</a:t>
            </a:r>
            <a:r>
              <a:rPr lang="en-US" sz="2200" dirty="0" smtClean="0"/>
              <a:t> </a:t>
            </a:r>
            <a:r>
              <a:rPr lang="en-US" sz="2200" dirty="0" err="1" smtClean="0"/>
              <a:t>periode</a:t>
            </a:r>
            <a:r>
              <a:rPr lang="en-US" sz="2200" dirty="0" smtClean="0"/>
              <a:t> </a:t>
            </a:r>
            <a:r>
              <a:rPr lang="en-US" sz="2200" dirty="0" err="1" smtClean="0"/>
              <a:t>waktu</a:t>
            </a:r>
            <a:endParaRPr lang="en-US" sz="2200" dirty="0" smtClean="0"/>
          </a:p>
          <a:p>
            <a:pPr marL="628650" lvl="1" indent="-361950">
              <a:spcBef>
                <a:spcPct val="40000"/>
              </a:spcBef>
              <a:buClr>
                <a:srgbClr val="A40000"/>
              </a:buClr>
            </a:pPr>
            <a:r>
              <a:rPr lang="en-US" sz="2200" dirty="0" err="1" smtClean="0"/>
              <a:t>Umumnya</a:t>
            </a:r>
            <a:r>
              <a:rPr lang="en-US" sz="2200" dirty="0" smtClean="0"/>
              <a:t> </a:t>
            </a:r>
            <a:r>
              <a:rPr lang="en-US" sz="2200" dirty="0" err="1" smtClean="0"/>
              <a:t>dalam</a:t>
            </a:r>
            <a:r>
              <a:rPr lang="en-US" sz="2200" dirty="0" smtClean="0"/>
              <a:t> </a:t>
            </a:r>
            <a:r>
              <a:rPr lang="en-US" sz="2200" dirty="0" err="1" smtClean="0"/>
              <a:t>bentuk</a:t>
            </a:r>
            <a:r>
              <a:rPr lang="en-US" sz="2200" dirty="0" smtClean="0"/>
              <a:t> </a:t>
            </a:r>
            <a:r>
              <a:rPr lang="en-US" sz="2200" dirty="0" err="1" smtClean="0"/>
              <a:t>kurva</a:t>
            </a:r>
            <a:r>
              <a:rPr lang="en-US" sz="2200" dirty="0" smtClean="0"/>
              <a:t> S</a:t>
            </a:r>
          </a:p>
          <a:p>
            <a:pPr marL="628650" lvl="1" indent="-361950">
              <a:spcBef>
                <a:spcPct val="40000"/>
              </a:spcBef>
              <a:buClr>
                <a:srgbClr val="A40000"/>
              </a:buClr>
            </a:pPr>
            <a:r>
              <a:rPr lang="en-US" sz="2200" dirty="0" err="1" smtClean="0"/>
              <a:t>Anggaran</a:t>
            </a:r>
            <a:r>
              <a:rPr lang="en-US" sz="2200" dirty="0" smtClean="0"/>
              <a:t> yang </a:t>
            </a:r>
            <a:r>
              <a:rPr lang="en-US" sz="2200" dirty="0" err="1" smtClean="0"/>
              <a:t>dinyatakan</a:t>
            </a:r>
            <a:r>
              <a:rPr lang="en-US" sz="2200" dirty="0" smtClean="0"/>
              <a:t> </a:t>
            </a:r>
            <a:r>
              <a:rPr lang="en-US" sz="2200" dirty="0" err="1" smtClean="0"/>
              <a:t>pada</a:t>
            </a:r>
            <a:r>
              <a:rPr lang="en-US" sz="2200" dirty="0" smtClean="0"/>
              <a:t> </a:t>
            </a:r>
            <a:r>
              <a:rPr lang="en-US" sz="2200" dirty="0" err="1" smtClean="0"/>
              <a:t>rentang</a:t>
            </a:r>
            <a:r>
              <a:rPr lang="en-US" sz="2200" dirty="0" smtClean="0"/>
              <a:t> </a:t>
            </a:r>
            <a:r>
              <a:rPr lang="en-US" sz="2200" dirty="0" err="1" smtClean="0"/>
              <a:t>waktu</a:t>
            </a:r>
            <a:r>
              <a:rPr lang="en-US" sz="2200" dirty="0" smtClean="0"/>
              <a:t> </a:t>
            </a:r>
            <a:r>
              <a:rPr lang="en-US" sz="2200" dirty="0" err="1" smtClean="0"/>
              <a:t>proyek</a:t>
            </a:r>
            <a:r>
              <a:rPr lang="en-US" sz="2200" dirty="0" smtClean="0"/>
              <a:t>, </a:t>
            </a:r>
            <a:r>
              <a:rPr lang="en-US" sz="2200" dirty="0" err="1" smtClean="0"/>
              <a:t>digunakan</a:t>
            </a:r>
            <a:r>
              <a:rPr lang="en-US" sz="2200" dirty="0" smtClean="0"/>
              <a:t> </a:t>
            </a:r>
            <a:r>
              <a:rPr lang="en-US" sz="2200" dirty="0" err="1" smtClean="0"/>
              <a:t>untuk</a:t>
            </a:r>
            <a:r>
              <a:rPr lang="en-US" sz="2200" dirty="0" smtClean="0"/>
              <a:t> </a:t>
            </a:r>
            <a:r>
              <a:rPr lang="en-US" sz="2200" dirty="0" err="1" smtClean="0"/>
              <a:t>mengukur</a:t>
            </a:r>
            <a:r>
              <a:rPr lang="en-US" sz="2200" dirty="0" smtClean="0"/>
              <a:t> </a:t>
            </a:r>
            <a:r>
              <a:rPr lang="en-US" sz="2200" dirty="0" err="1" smtClean="0"/>
              <a:t>kinerja</a:t>
            </a:r>
            <a:r>
              <a:rPr lang="en-US" sz="2200" dirty="0" smtClean="0"/>
              <a:t> </a:t>
            </a:r>
            <a:r>
              <a:rPr lang="en-US" sz="2200" dirty="0" err="1" smtClean="0"/>
              <a:t>proyek</a:t>
            </a:r>
            <a:endParaRPr lang="en-US" sz="2200" dirty="0" smtClean="0"/>
          </a:p>
          <a:p>
            <a:pPr marL="628650" lvl="1" indent="-361950">
              <a:spcBef>
                <a:spcPct val="40000"/>
              </a:spcBef>
              <a:buClr>
                <a:srgbClr val="A40000"/>
              </a:buClr>
            </a:pPr>
            <a:r>
              <a:rPr lang="en-US" sz="2200" dirty="0" err="1" smtClean="0"/>
              <a:t>Proyek</a:t>
            </a:r>
            <a:r>
              <a:rPr lang="en-US" sz="2200" dirty="0" smtClean="0"/>
              <a:t> </a:t>
            </a:r>
            <a:r>
              <a:rPr lang="en-US" sz="2200" dirty="0" err="1" smtClean="0"/>
              <a:t>besar</a:t>
            </a:r>
            <a:r>
              <a:rPr lang="en-US" sz="2200" dirty="0" smtClean="0"/>
              <a:t> </a:t>
            </a:r>
            <a:r>
              <a:rPr lang="en-US" sz="2200" dirty="0" err="1" smtClean="0"/>
              <a:t>dapat</a:t>
            </a:r>
            <a:r>
              <a:rPr lang="en-US" sz="2200" dirty="0" smtClean="0"/>
              <a:t> </a:t>
            </a:r>
            <a:r>
              <a:rPr lang="en-US" sz="2200" dirty="0" err="1" smtClean="0"/>
              <a:t>memiliki</a:t>
            </a:r>
            <a:r>
              <a:rPr lang="en-US" sz="2200" dirty="0" smtClean="0"/>
              <a:t> </a:t>
            </a:r>
            <a:r>
              <a:rPr lang="en-US" sz="2200" dirty="0" err="1" smtClean="0"/>
              <a:t>lebih</a:t>
            </a:r>
            <a:r>
              <a:rPr lang="en-US" sz="2200" dirty="0" smtClean="0"/>
              <a:t> </a:t>
            </a:r>
            <a:r>
              <a:rPr lang="en-US" sz="2200" dirty="0" err="1" smtClean="0"/>
              <a:t>dari</a:t>
            </a:r>
            <a:r>
              <a:rPr lang="en-US" sz="2200" dirty="0" smtClean="0"/>
              <a:t> </a:t>
            </a:r>
            <a:r>
              <a:rPr lang="en-US" sz="2200" dirty="0" err="1" smtClean="0"/>
              <a:t>satu</a:t>
            </a:r>
            <a:r>
              <a:rPr lang="en-US" sz="2200" dirty="0" smtClean="0"/>
              <a:t> cost baseline</a:t>
            </a:r>
            <a:r>
              <a:rPr lang="en-US" sz="2200" baseline="-25000" dirty="0" smtClean="0"/>
              <a:t>	</a:t>
            </a:r>
            <a:endParaRPr lang="en-US" sz="2200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-121920" y="960120"/>
            <a:ext cx="838200" cy="861378"/>
          </a:xfrm>
        </p:spPr>
        <p:txBody>
          <a:bodyPr>
            <a:noAutofit/>
          </a:bodyPr>
          <a:lstStyle/>
          <a:p>
            <a:fld id="{1AD93096-5B34-4342-9326-69289CEAE4C2}" type="slidenum">
              <a:rPr lang="en-US" sz="1800" smtClean="0">
                <a:solidFill>
                  <a:schemeClr val="bg1"/>
                </a:solidFill>
              </a:rPr>
              <a:pPr/>
              <a:t>13</a:t>
            </a:fld>
            <a:endParaRPr lang="en-US" sz="1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89154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id-ID" b="1" dirty="0" smtClean="0"/>
              <a:t>CONTOH </a:t>
            </a:r>
            <a:br>
              <a:rPr lang="id-ID" b="1" dirty="0" smtClean="0"/>
            </a:br>
            <a:r>
              <a:rPr lang="id-ID" b="1" dirty="0" smtClean="0"/>
              <a:t>FORMAT RENCANA BIAYA PROYEK</a:t>
            </a:r>
            <a:endParaRPr lang="en-US" b="1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-121920" y="960120"/>
            <a:ext cx="838200" cy="861378"/>
          </a:xfrm>
        </p:spPr>
        <p:txBody>
          <a:bodyPr>
            <a:noAutofit/>
          </a:bodyPr>
          <a:lstStyle/>
          <a:p>
            <a:fld id="{1AD93096-5B34-4342-9326-69289CEAE4C2}" type="slidenum">
              <a:rPr lang="en-US" sz="1800" smtClean="0">
                <a:solidFill>
                  <a:schemeClr val="bg1"/>
                </a:solidFill>
              </a:rPr>
              <a:pPr/>
              <a:t>14</a:t>
            </a:fld>
            <a:endParaRPr lang="en-US" sz="1800" dirty="0">
              <a:solidFill>
                <a:schemeClr val="bg1"/>
              </a:solidFill>
            </a:endParaRPr>
          </a:p>
        </p:txBody>
      </p:sp>
      <p:graphicFrame>
        <p:nvGraphicFramePr>
          <p:cNvPr id="11" name="Group 166"/>
          <p:cNvGraphicFramePr>
            <a:graphicFrameLocks noGrp="1"/>
          </p:cNvGraphicFramePr>
          <p:nvPr/>
        </p:nvGraphicFramePr>
        <p:xfrm>
          <a:off x="152400" y="1545763"/>
          <a:ext cx="8839200" cy="4872831"/>
        </p:xfrm>
        <a:graphic>
          <a:graphicData uri="http://schemas.openxmlformats.org/drawingml/2006/table">
            <a:tbl>
              <a:tblPr/>
              <a:tblGrid>
                <a:gridCol w="13446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7948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66111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Kegiatan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Jam kerja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Upah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Biaya perso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Biaya bahan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Biaya perjln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Biaya lain2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Biaya kegiatan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11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0" lang="id-ID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0" lang="id-ID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0" lang="id-ID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0" lang="id-ID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0" lang="id-ID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0" lang="id-ID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0" lang="id-ID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0" lang="id-ID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11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0" lang="id-ID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0" lang="id-ID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0" lang="id-ID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0" lang="id-ID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0" lang="id-ID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0" lang="id-ID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0" lang="id-ID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0" lang="id-ID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11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0" lang="id-ID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0" lang="id-ID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0" lang="id-ID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0" lang="id-ID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0" lang="id-ID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0" lang="id-ID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0" lang="id-ID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0" lang="id-ID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11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0" lang="id-ID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0" lang="id-ID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0" lang="id-ID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0" lang="id-ID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0" lang="id-ID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0" lang="id-ID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0" lang="id-ID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0" lang="id-ID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11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0" lang="id-ID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0" lang="id-ID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0" lang="id-ID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0" lang="id-ID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0" lang="id-ID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0" lang="id-ID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0" lang="id-ID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0" lang="id-ID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11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0" lang="id-ID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0" lang="id-ID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0" lang="id-ID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0" lang="id-ID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0" lang="id-ID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0" lang="id-ID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0" lang="id-ID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0" lang="id-ID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11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0" lang="id-ID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0" lang="id-ID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0" lang="id-ID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0" lang="id-ID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0" lang="id-ID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0" lang="id-ID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0" lang="id-ID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0" lang="id-ID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1181">
                <a:tc gridSpan="7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Total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0" lang="id-ID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755871">
                <a:tc gridSpan="8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Tuliskan</a:t>
                      </a:r>
                      <a:r>
                        <a:rPr kumimoji="0" lang="en-US" sz="2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</a:t>
                      </a:r>
                      <a:r>
                        <a:rPr kumimoji="0" lang="en-US" sz="22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asumsi</a:t>
                      </a:r>
                      <a:r>
                        <a:rPr kumimoji="0" lang="en-US" sz="2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</a:t>
                      </a:r>
                      <a:r>
                        <a:rPr kumimoji="0" lang="id-ID" sz="2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yang digunakan dalam perhitungan </a:t>
                      </a:r>
                      <a:r>
                        <a:rPr kumimoji="0" lang="en-US" sz="22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di</a:t>
                      </a:r>
                      <a:r>
                        <a:rPr kumimoji="0" lang="en-US" sz="2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</a:t>
                      </a:r>
                      <a:r>
                        <a:rPr kumimoji="0" lang="en-US" sz="22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bagian</a:t>
                      </a:r>
                      <a:r>
                        <a:rPr kumimoji="0" lang="en-US" sz="2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</a:t>
                      </a:r>
                      <a:r>
                        <a:rPr kumimoji="0" lang="en-US" sz="22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ini</a:t>
                      </a:r>
                      <a:endParaRPr kumimoji="0" lang="en-US" sz="22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89154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id-ID" b="1" dirty="0" smtClean="0">
                <a:solidFill>
                  <a:schemeClr val="tx1"/>
                </a:solidFill>
              </a:rPr>
              <a:t>KELUARAN </a:t>
            </a:r>
            <a:r>
              <a:rPr lang="en-US" b="1" dirty="0" smtClean="0">
                <a:solidFill>
                  <a:schemeClr val="tx1"/>
                </a:solidFill>
              </a:rPr>
              <a:t/>
            </a:r>
            <a:br>
              <a:rPr lang="en-US" b="1" dirty="0" smtClean="0">
                <a:solidFill>
                  <a:schemeClr val="tx1"/>
                </a:solidFill>
              </a:rPr>
            </a:br>
            <a:r>
              <a:rPr lang="id-ID" b="1" dirty="0" smtClean="0">
                <a:solidFill>
                  <a:schemeClr val="tx1"/>
                </a:solidFill>
              </a:rPr>
              <a:t>PROSES </a:t>
            </a:r>
            <a:r>
              <a:rPr lang="en-US" b="1" dirty="0" smtClean="0">
                <a:solidFill>
                  <a:schemeClr val="tx1"/>
                </a:solidFill>
              </a:rPr>
              <a:t>MENYUSUN ANGGARAN BIAYA</a:t>
            </a:r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71600"/>
            <a:ext cx="8229600" cy="1066800"/>
          </a:xfrm>
        </p:spPr>
        <p:txBody>
          <a:bodyPr/>
          <a:lstStyle/>
          <a:p>
            <a:pPr algn="ctr">
              <a:spcBef>
                <a:spcPct val="40000"/>
              </a:spcBef>
              <a:buFontTx/>
              <a:buNone/>
            </a:pPr>
            <a:r>
              <a:rPr lang="en-US" dirty="0"/>
              <a:t> </a:t>
            </a:r>
            <a:r>
              <a:rPr lang="en-US" sz="2800" dirty="0" err="1"/>
              <a:t>Kurva</a:t>
            </a:r>
            <a:r>
              <a:rPr lang="en-US" sz="2800" dirty="0"/>
              <a:t> S </a:t>
            </a:r>
            <a:r>
              <a:rPr lang="en-US" sz="2800" dirty="0" err="1"/>
              <a:t>anggaran</a:t>
            </a:r>
            <a:r>
              <a:rPr lang="en-US" sz="2800" dirty="0"/>
              <a:t> </a:t>
            </a:r>
            <a:r>
              <a:rPr lang="en-US" sz="2800" dirty="0" err="1"/>
              <a:t>biaya</a:t>
            </a:r>
            <a:r>
              <a:rPr lang="en-US" sz="2800" dirty="0"/>
              <a:t> (</a:t>
            </a:r>
            <a:r>
              <a:rPr lang="en-US" sz="2800" i="1" dirty="0"/>
              <a:t>planned value</a:t>
            </a:r>
            <a:r>
              <a:rPr lang="en-US" sz="2800" dirty="0"/>
              <a:t> = PV)</a:t>
            </a:r>
          </a:p>
          <a:p>
            <a:pPr algn="ctr">
              <a:spcBef>
                <a:spcPct val="10000"/>
              </a:spcBef>
              <a:buFontTx/>
              <a:buNone/>
            </a:pP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proyek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anggaran</a:t>
            </a:r>
            <a:r>
              <a:rPr lang="en-US" sz="2800" dirty="0"/>
              <a:t> </a:t>
            </a:r>
            <a:r>
              <a:rPr lang="en-US" sz="2800" dirty="0" err="1"/>
              <a:t>Rp</a:t>
            </a:r>
            <a:r>
              <a:rPr lang="en-US" sz="2800" dirty="0"/>
              <a:t> 500 </a:t>
            </a:r>
            <a:r>
              <a:rPr lang="en-US" sz="2800" dirty="0" err="1"/>
              <a:t>juta</a:t>
            </a:r>
            <a:r>
              <a:rPr lang="en-US" dirty="0"/>
              <a:t>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-121920" y="960120"/>
            <a:ext cx="838200" cy="861378"/>
          </a:xfrm>
        </p:spPr>
        <p:txBody>
          <a:bodyPr>
            <a:noAutofit/>
          </a:bodyPr>
          <a:lstStyle/>
          <a:p>
            <a:fld id="{1AD93096-5B34-4342-9326-69289CEAE4C2}" type="slidenum">
              <a:rPr lang="en-US" sz="1800" smtClean="0">
                <a:solidFill>
                  <a:schemeClr val="bg1"/>
                </a:solidFill>
              </a:rPr>
              <a:pPr/>
              <a:t>15</a:t>
            </a:fld>
            <a:endParaRPr lang="en-US" sz="1800" dirty="0">
              <a:solidFill>
                <a:schemeClr val="bg1"/>
              </a:solidFill>
            </a:endParaRPr>
          </a:p>
        </p:txBody>
      </p:sp>
      <p:grpSp>
        <p:nvGrpSpPr>
          <p:cNvPr id="11" name="Group 4"/>
          <p:cNvGrpSpPr>
            <a:grpSpLocks/>
          </p:cNvGrpSpPr>
          <p:nvPr/>
        </p:nvGrpSpPr>
        <p:grpSpPr bwMode="auto">
          <a:xfrm>
            <a:off x="1295400" y="2568575"/>
            <a:ext cx="7086600" cy="3703638"/>
            <a:chOff x="624" y="1536"/>
            <a:chExt cx="4560" cy="2238"/>
          </a:xfrm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344" y="1728"/>
              <a:ext cx="3168" cy="177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d-ID" sz="2400"/>
            </a:p>
          </p:txBody>
        </p:sp>
        <p:sp>
          <p:nvSpPr>
            <p:cNvPr id="13" name="Freeform 6"/>
            <p:cNvSpPr>
              <a:spLocks/>
            </p:cNvSpPr>
            <p:nvPr/>
          </p:nvSpPr>
          <p:spPr bwMode="auto">
            <a:xfrm>
              <a:off x="1296" y="2144"/>
              <a:ext cx="3240" cy="1360"/>
            </a:xfrm>
            <a:custGeom>
              <a:avLst/>
              <a:gdLst>
                <a:gd name="T0" fmla="*/ 0 w 3192"/>
                <a:gd name="T1" fmla="*/ 1264 h 1264"/>
                <a:gd name="T2" fmla="*/ 288 w 3192"/>
                <a:gd name="T3" fmla="*/ 1216 h 1264"/>
                <a:gd name="T4" fmla="*/ 624 w 3192"/>
                <a:gd name="T5" fmla="*/ 1120 h 1264"/>
                <a:gd name="T6" fmla="*/ 1008 w 3192"/>
                <a:gd name="T7" fmla="*/ 928 h 1264"/>
                <a:gd name="T8" fmla="*/ 1440 w 3192"/>
                <a:gd name="T9" fmla="*/ 640 h 1264"/>
                <a:gd name="T10" fmla="*/ 1872 w 3192"/>
                <a:gd name="T11" fmla="*/ 352 h 1264"/>
                <a:gd name="T12" fmla="*/ 2256 w 3192"/>
                <a:gd name="T13" fmla="*/ 208 h 1264"/>
                <a:gd name="T14" fmla="*/ 2736 w 3192"/>
                <a:gd name="T15" fmla="*/ 112 h 1264"/>
                <a:gd name="T16" fmla="*/ 3168 w 3192"/>
                <a:gd name="T17" fmla="*/ 16 h 126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3192"/>
                <a:gd name="T28" fmla="*/ 0 h 1264"/>
                <a:gd name="T29" fmla="*/ 3192 w 3192"/>
                <a:gd name="T30" fmla="*/ 1264 h 126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3192" h="1264">
                  <a:moveTo>
                    <a:pt x="0" y="1264"/>
                  </a:moveTo>
                  <a:cubicBezTo>
                    <a:pt x="92" y="1252"/>
                    <a:pt x="184" y="1240"/>
                    <a:pt x="288" y="1216"/>
                  </a:cubicBezTo>
                  <a:cubicBezTo>
                    <a:pt x="392" y="1192"/>
                    <a:pt x="504" y="1168"/>
                    <a:pt x="624" y="1120"/>
                  </a:cubicBezTo>
                  <a:cubicBezTo>
                    <a:pt x="744" y="1072"/>
                    <a:pt x="872" y="1008"/>
                    <a:pt x="1008" y="928"/>
                  </a:cubicBezTo>
                  <a:cubicBezTo>
                    <a:pt x="1144" y="848"/>
                    <a:pt x="1296" y="736"/>
                    <a:pt x="1440" y="640"/>
                  </a:cubicBezTo>
                  <a:cubicBezTo>
                    <a:pt x="1584" y="544"/>
                    <a:pt x="1736" y="424"/>
                    <a:pt x="1872" y="352"/>
                  </a:cubicBezTo>
                  <a:cubicBezTo>
                    <a:pt x="2008" y="280"/>
                    <a:pt x="2112" y="248"/>
                    <a:pt x="2256" y="208"/>
                  </a:cubicBezTo>
                  <a:cubicBezTo>
                    <a:pt x="2400" y="168"/>
                    <a:pt x="2584" y="144"/>
                    <a:pt x="2736" y="112"/>
                  </a:cubicBezTo>
                  <a:cubicBezTo>
                    <a:pt x="2888" y="80"/>
                    <a:pt x="3192" y="0"/>
                    <a:pt x="3168" y="16"/>
                  </a:cubicBezTo>
                </a:path>
              </a:pathLst>
            </a:cu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 sz="2400"/>
            </a:p>
          </p:txBody>
        </p:sp>
        <p:sp>
          <p:nvSpPr>
            <p:cNvPr id="14" name="Line 7"/>
            <p:cNvSpPr>
              <a:spLocks noChangeShapeType="1"/>
            </p:cNvSpPr>
            <p:nvPr/>
          </p:nvSpPr>
          <p:spPr bwMode="auto">
            <a:xfrm flipV="1">
              <a:off x="1968" y="1728"/>
              <a:ext cx="0" cy="17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15" name="Line 8"/>
            <p:cNvSpPr>
              <a:spLocks noChangeShapeType="1"/>
            </p:cNvSpPr>
            <p:nvPr/>
          </p:nvSpPr>
          <p:spPr bwMode="auto">
            <a:xfrm flipV="1">
              <a:off x="2592" y="1728"/>
              <a:ext cx="0" cy="17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16" name="Line 9"/>
            <p:cNvSpPr>
              <a:spLocks noChangeShapeType="1"/>
            </p:cNvSpPr>
            <p:nvPr/>
          </p:nvSpPr>
          <p:spPr bwMode="auto">
            <a:xfrm flipV="1">
              <a:off x="3264" y="1728"/>
              <a:ext cx="0" cy="17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17" name="Line 10"/>
            <p:cNvSpPr>
              <a:spLocks noChangeShapeType="1"/>
            </p:cNvSpPr>
            <p:nvPr/>
          </p:nvSpPr>
          <p:spPr bwMode="auto">
            <a:xfrm flipV="1">
              <a:off x="3888" y="1728"/>
              <a:ext cx="0" cy="17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18" name="Text Box 11"/>
            <p:cNvSpPr txBox="1">
              <a:spLocks noChangeArrowheads="1"/>
            </p:cNvSpPr>
            <p:nvPr/>
          </p:nvSpPr>
          <p:spPr bwMode="auto">
            <a:xfrm>
              <a:off x="1536" y="3552"/>
              <a:ext cx="576" cy="2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1">
                  <a:cs typeface="Arial" charset="0"/>
                </a:rPr>
                <a:t>Juli</a:t>
              </a:r>
            </a:p>
          </p:txBody>
        </p:sp>
        <p:sp>
          <p:nvSpPr>
            <p:cNvPr id="19" name="Text Box 12"/>
            <p:cNvSpPr txBox="1">
              <a:spLocks noChangeArrowheads="1"/>
            </p:cNvSpPr>
            <p:nvPr/>
          </p:nvSpPr>
          <p:spPr bwMode="auto">
            <a:xfrm>
              <a:off x="2064" y="3552"/>
              <a:ext cx="576" cy="2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1">
                  <a:cs typeface="Arial" charset="0"/>
                </a:rPr>
                <a:t>Agus</a:t>
              </a:r>
            </a:p>
          </p:txBody>
        </p:sp>
        <p:sp>
          <p:nvSpPr>
            <p:cNvPr id="20" name="Text Box 13"/>
            <p:cNvSpPr txBox="1">
              <a:spLocks noChangeArrowheads="1"/>
            </p:cNvSpPr>
            <p:nvPr/>
          </p:nvSpPr>
          <p:spPr bwMode="auto">
            <a:xfrm>
              <a:off x="2688" y="3552"/>
              <a:ext cx="576" cy="2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1">
                  <a:cs typeface="Arial" charset="0"/>
                </a:rPr>
                <a:t>Sept</a:t>
              </a:r>
            </a:p>
          </p:txBody>
        </p:sp>
        <p:sp>
          <p:nvSpPr>
            <p:cNvPr id="21" name="Text Box 14"/>
            <p:cNvSpPr txBox="1">
              <a:spLocks noChangeArrowheads="1"/>
            </p:cNvSpPr>
            <p:nvPr/>
          </p:nvSpPr>
          <p:spPr bwMode="auto">
            <a:xfrm>
              <a:off x="3456" y="3552"/>
              <a:ext cx="576" cy="2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1">
                  <a:cs typeface="Arial" charset="0"/>
                </a:rPr>
                <a:t>Okt</a:t>
              </a:r>
            </a:p>
          </p:txBody>
        </p:sp>
        <p:sp>
          <p:nvSpPr>
            <p:cNvPr id="22" name="Text Box 15"/>
            <p:cNvSpPr txBox="1">
              <a:spLocks noChangeArrowheads="1"/>
            </p:cNvSpPr>
            <p:nvPr/>
          </p:nvSpPr>
          <p:spPr bwMode="auto">
            <a:xfrm>
              <a:off x="4032" y="3552"/>
              <a:ext cx="576" cy="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1">
                  <a:cs typeface="Arial" charset="0"/>
                </a:rPr>
                <a:t>Nov</a:t>
              </a:r>
            </a:p>
          </p:txBody>
        </p:sp>
        <p:sp>
          <p:nvSpPr>
            <p:cNvPr id="23" name="Line 16"/>
            <p:cNvSpPr>
              <a:spLocks noChangeShapeType="1"/>
            </p:cNvSpPr>
            <p:nvPr/>
          </p:nvSpPr>
          <p:spPr bwMode="auto">
            <a:xfrm flipH="1">
              <a:off x="1344" y="2160"/>
              <a:ext cx="3360" cy="0"/>
            </a:xfrm>
            <a:prstGeom prst="line">
              <a:avLst/>
            </a:prstGeom>
            <a:noFill/>
            <a:ln w="9525">
              <a:solidFill>
                <a:srgbClr val="DF0A05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24" name="Line 17"/>
            <p:cNvSpPr>
              <a:spLocks noChangeShapeType="1"/>
            </p:cNvSpPr>
            <p:nvPr/>
          </p:nvSpPr>
          <p:spPr bwMode="auto">
            <a:xfrm flipH="1">
              <a:off x="1344" y="2304"/>
              <a:ext cx="3360" cy="0"/>
            </a:xfrm>
            <a:prstGeom prst="line">
              <a:avLst/>
            </a:prstGeom>
            <a:noFill/>
            <a:ln w="9525">
              <a:solidFill>
                <a:srgbClr val="DF0A05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25" name="Line 18"/>
            <p:cNvSpPr>
              <a:spLocks noChangeShapeType="1"/>
            </p:cNvSpPr>
            <p:nvPr/>
          </p:nvSpPr>
          <p:spPr bwMode="auto">
            <a:xfrm flipH="1">
              <a:off x="1344" y="2448"/>
              <a:ext cx="3360" cy="0"/>
            </a:xfrm>
            <a:prstGeom prst="line">
              <a:avLst/>
            </a:prstGeom>
            <a:noFill/>
            <a:ln w="9525">
              <a:solidFill>
                <a:srgbClr val="DF0A05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26" name="Line 19"/>
            <p:cNvSpPr>
              <a:spLocks noChangeShapeType="1"/>
            </p:cNvSpPr>
            <p:nvPr/>
          </p:nvSpPr>
          <p:spPr bwMode="auto">
            <a:xfrm flipH="1">
              <a:off x="1344" y="2928"/>
              <a:ext cx="3360" cy="0"/>
            </a:xfrm>
            <a:prstGeom prst="line">
              <a:avLst/>
            </a:prstGeom>
            <a:noFill/>
            <a:ln w="9525">
              <a:solidFill>
                <a:srgbClr val="DF0A05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27" name="Line 20"/>
            <p:cNvSpPr>
              <a:spLocks noChangeShapeType="1"/>
            </p:cNvSpPr>
            <p:nvPr/>
          </p:nvSpPr>
          <p:spPr bwMode="auto">
            <a:xfrm flipH="1">
              <a:off x="1344" y="3312"/>
              <a:ext cx="3408" cy="0"/>
            </a:xfrm>
            <a:prstGeom prst="line">
              <a:avLst/>
            </a:prstGeom>
            <a:noFill/>
            <a:ln w="9525">
              <a:solidFill>
                <a:srgbClr val="DF0A05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28" name="Line 21"/>
            <p:cNvSpPr>
              <a:spLocks noChangeShapeType="1"/>
            </p:cNvSpPr>
            <p:nvPr/>
          </p:nvSpPr>
          <p:spPr bwMode="auto">
            <a:xfrm flipH="1">
              <a:off x="1152" y="2160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29" name="Line 22"/>
            <p:cNvSpPr>
              <a:spLocks noChangeShapeType="1"/>
            </p:cNvSpPr>
            <p:nvPr/>
          </p:nvSpPr>
          <p:spPr bwMode="auto">
            <a:xfrm flipH="1">
              <a:off x="1152" y="2448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0" name="Line 23"/>
            <p:cNvSpPr>
              <a:spLocks noChangeShapeType="1"/>
            </p:cNvSpPr>
            <p:nvPr/>
          </p:nvSpPr>
          <p:spPr bwMode="auto">
            <a:xfrm flipH="1">
              <a:off x="1152" y="3264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1" name="Line 24"/>
            <p:cNvSpPr>
              <a:spLocks noChangeShapeType="1"/>
            </p:cNvSpPr>
            <p:nvPr/>
          </p:nvSpPr>
          <p:spPr bwMode="auto">
            <a:xfrm flipH="1">
              <a:off x="1152" y="2736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2" name="Line 25"/>
            <p:cNvSpPr>
              <a:spLocks noChangeShapeType="1"/>
            </p:cNvSpPr>
            <p:nvPr/>
          </p:nvSpPr>
          <p:spPr bwMode="auto">
            <a:xfrm flipH="1">
              <a:off x="1152" y="3024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3" name="Line 26"/>
            <p:cNvSpPr>
              <a:spLocks noChangeShapeType="1"/>
            </p:cNvSpPr>
            <p:nvPr/>
          </p:nvSpPr>
          <p:spPr bwMode="auto">
            <a:xfrm flipH="1">
              <a:off x="1152" y="3504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4" name="Text Box 27"/>
            <p:cNvSpPr txBox="1">
              <a:spLocks noChangeArrowheads="1"/>
            </p:cNvSpPr>
            <p:nvPr/>
          </p:nvSpPr>
          <p:spPr bwMode="auto">
            <a:xfrm>
              <a:off x="960" y="3408"/>
              <a:ext cx="336" cy="2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1">
                  <a:cs typeface="Arial" charset="0"/>
                </a:rPr>
                <a:t>0</a:t>
              </a:r>
            </a:p>
          </p:txBody>
        </p:sp>
        <p:sp>
          <p:nvSpPr>
            <p:cNvPr id="35" name="Text Box 28"/>
            <p:cNvSpPr txBox="1">
              <a:spLocks noChangeArrowheads="1"/>
            </p:cNvSpPr>
            <p:nvPr/>
          </p:nvSpPr>
          <p:spPr bwMode="auto">
            <a:xfrm>
              <a:off x="816" y="3120"/>
              <a:ext cx="432" cy="2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1">
                  <a:cs typeface="Arial" charset="0"/>
                </a:rPr>
                <a:t>100</a:t>
              </a:r>
            </a:p>
          </p:txBody>
        </p:sp>
        <p:sp>
          <p:nvSpPr>
            <p:cNvPr id="36" name="Text Box 29"/>
            <p:cNvSpPr txBox="1">
              <a:spLocks noChangeArrowheads="1"/>
            </p:cNvSpPr>
            <p:nvPr/>
          </p:nvSpPr>
          <p:spPr bwMode="auto">
            <a:xfrm>
              <a:off x="816" y="2880"/>
              <a:ext cx="432" cy="2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1">
                  <a:cs typeface="Arial" charset="0"/>
                </a:rPr>
                <a:t>200</a:t>
              </a:r>
            </a:p>
          </p:txBody>
        </p:sp>
        <p:sp>
          <p:nvSpPr>
            <p:cNvPr id="37" name="Text Box 30"/>
            <p:cNvSpPr txBox="1">
              <a:spLocks noChangeArrowheads="1"/>
            </p:cNvSpPr>
            <p:nvPr/>
          </p:nvSpPr>
          <p:spPr bwMode="auto">
            <a:xfrm>
              <a:off x="816" y="2592"/>
              <a:ext cx="432" cy="2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1">
                  <a:cs typeface="Arial" charset="0"/>
                </a:rPr>
                <a:t>300</a:t>
              </a:r>
            </a:p>
          </p:txBody>
        </p:sp>
        <p:sp>
          <p:nvSpPr>
            <p:cNvPr id="38" name="Text Box 31"/>
            <p:cNvSpPr txBox="1">
              <a:spLocks noChangeArrowheads="1"/>
            </p:cNvSpPr>
            <p:nvPr/>
          </p:nvSpPr>
          <p:spPr bwMode="auto">
            <a:xfrm>
              <a:off x="816" y="2304"/>
              <a:ext cx="432" cy="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1">
                  <a:cs typeface="Arial" charset="0"/>
                </a:rPr>
                <a:t>400</a:t>
              </a:r>
            </a:p>
          </p:txBody>
        </p:sp>
        <p:sp>
          <p:nvSpPr>
            <p:cNvPr id="39" name="Text Box 32"/>
            <p:cNvSpPr txBox="1">
              <a:spLocks noChangeArrowheads="1"/>
            </p:cNvSpPr>
            <p:nvPr/>
          </p:nvSpPr>
          <p:spPr bwMode="auto">
            <a:xfrm>
              <a:off x="816" y="2016"/>
              <a:ext cx="384" cy="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1">
                  <a:cs typeface="Arial" charset="0"/>
                </a:rPr>
                <a:t>500</a:t>
              </a:r>
            </a:p>
          </p:txBody>
        </p:sp>
        <p:sp>
          <p:nvSpPr>
            <p:cNvPr id="40" name="Text Box 33"/>
            <p:cNvSpPr txBox="1">
              <a:spLocks noChangeArrowheads="1"/>
            </p:cNvSpPr>
            <p:nvPr/>
          </p:nvSpPr>
          <p:spPr bwMode="auto">
            <a:xfrm>
              <a:off x="624" y="1536"/>
              <a:ext cx="672" cy="2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1">
                  <a:cs typeface="Arial" charset="0"/>
                </a:rPr>
                <a:t>Juta Rp</a:t>
              </a:r>
            </a:p>
          </p:txBody>
        </p:sp>
        <p:sp>
          <p:nvSpPr>
            <p:cNvPr id="41" name="Line 34"/>
            <p:cNvSpPr>
              <a:spLocks noChangeShapeType="1"/>
            </p:cNvSpPr>
            <p:nvPr/>
          </p:nvSpPr>
          <p:spPr bwMode="auto">
            <a:xfrm flipH="1">
              <a:off x="4512" y="3504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42" name="Text Box 35"/>
            <p:cNvSpPr txBox="1">
              <a:spLocks noChangeArrowheads="1"/>
            </p:cNvSpPr>
            <p:nvPr/>
          </p:nvSpPr>
          <p:spPr bwMode="auto">
            <a:xfrm>
              <a:off x="4752" y="3417"/>
              <a:ext cx="432" cy="2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1">
                  <a:solidFill>
                    <a:srgbClr val="CC3300"/>
                  </a:solidFill>
                  <a:cs typeface="Arial" charset="0"/>
                </a:rPr>
                <a:t>0 %</a:t>
              </a:r>
            </a:p>
          </p:txBody>
        </p:sp>
        <p:sp>
          <p:nvSpPr>
            <p:cNvPr id="43" name="Text Box 36"/>
            <p:cNvSpPr txBox="1">
              <a:spLocks noChangeArrowheads="1"/>
            </p:cNvSpPr>
            <p:nvPr/>
          </p:nvSpPr>
          <p:spPr bwMode="auto">
            <a:xfrm>
              <a:off x="4752" y="3177"/>
              <a:ext cx="432" cy="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1">
                  <a:solidFill>
                    <a:srgbClr val="CC3300"/>
                  </a:solidFill>
                  <a:cs typeface="Arial" charset="0"/>
                </a:rPr>
                <a:t>16%</a:t>
              </a:r>
            </a:p>
          </p:txBody>
        </p:sp>
        <p:sp>
          <p:nvSpPr>
            <p:cNvPr id="44" name="Text Box 37"/>
            <p:cNvSpPr txBox="1">
              <a:spLocks noChangeArrowheads="1"/>
            </p:cNvSpPr>
            <p:nvPr/>
          </p:nvSpPr>
          <p:spPr bwMode="auto">
            <a:xfrm>
              <a:off x="4752" y="2784"/>
              <a:ext cx="432" cy="2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1">
                  <a:solidFill>
                    <a:srgbClr val="CC3300"/>
                  </a:solidFill>
                  <a:cs typeface="Arial" charset="0"/>
                </a:rPr>
                <a:t>48%</a:t>
              </a:r>
            </a:p>
          </p:txBody>
        </p:sp>
        <p:sp>
          <p:nvSpPr>
            <p:cNvPr id="45" name="Text Box 38"/>
            <p:cNvSpPr txBox="1">
              <a:spLocks noChangeArrowheads="1"/>
            </p:cNvSpPr>
            <p:nvPr/>
          </p:nvSpPr>
          <p:spPr bwMode="auto">
            <a:xfrm>
              <a:off x="4752" y="2304"/>
              <a:ext cx="432" cy="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1">
                  <a:solidFill>
                    <a:srgbClr val="CC3300"/>
                  </a:solidFill>
                  <a:cs typeface="Arial" charset="0"/>
                </a:rPr>
                <a:t>80%</a:t>
              </a:r>
            </a:p>
          </p:txBody>
        </p:sp>
        <p:sp>
          <p:nvSpPr>
            <p:cNvPr id="46" name="Text Box 39"/>
            <p:cNvSpPr txBox="1">
              <a:spLocks noChangeArrowheads="1"/>
            </p:cNvSpPr>
            <p:nvPr/>
          </p:nvSpPr>
          <p:spPr bwMode="auto">
            <a:xfrm>
              <a:off x="4752" y="2160"/>
              <a:ext cx="432" cy="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1">
                  <a:solidFill>
                    <a:srgbClr val="CC3300"/>
                  </a:solidFill>
                  <a:cs typeface="Arial" charset="0"/>
                </a:rPr>
                <a:t>90%</a:t>
              </a:r>
            </a:p>
          </p:txBody>
        </p:sp>
        <p:sp>
          <p:nvSpPr>
            <p:cNvPr id="47" name="Text Box 40"/>
            <p:cNvSpPr txBox="1">
              <a:spLocks noChangeArrowheads="1"/>
            </p:cNvSpPr>
            <p:nvPr/>
          </p:nvSpPr>
          <p:spPr bwMode="auto">
            <a:xfrm>
              <a:off x="4656" y="1968"/>
              <a:ext cx="528" cy="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1">
                  <a:solidFill>
                    <a:srgbClr val="CC3300"/>
                  </a:solidFill>
                  <a:cs typeface="Arial" charset="0"/>
                </a:rPr>
                <a:t>100%</a:t>
              </a:r>
            </a:p>
          </p:txBody>
        </p:sp>
        <p:sp>
          <p:nvSpPr>
            <p:cNvPr id="48" name="Text Box 41"/>
            <p:cNvSpPr txBox="1">
              <a:spLocks noChangeArrowheads="1"/>
            </p:cNvSpPr>
            <p:nvPr/>
          </p:nvSpPr>
          <p:spPr bwMode="auto">
            <a:xfrm>
              <a:off x="4752" y="1545"/>
              <a:ext cx="288" cy="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1">
                  <a:solidFill>
                    <a:srgbClr val="CC3300"/>
                  </a:solidFill>
                  <a:cs typeface="Arial" charset="0"/>
                </a:rPr>
                <a:t>%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89154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id-ID" b="1" dirty="0" smtClean="0">
                <a:solidFill>
                  <a:schemeClr val="tx1"/>
                </a:solidFill>
              </a:rPr>
              <a:t>KELUARAN PROSES </a:t>
            </a:r>
            <a:r>
              <a:rPr lang="en-US" b="1" dirty="0" smtClean="0">
                <a:solidFill>
                  <a:schemeClr val="tx1"/>
                </a:solidFill>
              </a:rPr>
              <a:t>MENYUSUN ANGGARAN BIAYA</a:t>
            </a:r>
            <a:r>
              <a:rPr lang="id-ID" b="1" dirty="0" smtClean="0">
                <a:solidFill>
                  <a:schemeClr val="tx1"/>
                </a:solidFill>
              </a:rPr>
              <a:t> (2)</a:t>
            </a:r>
            <a:endParaRPr lang="en-US" sz="4000" b="1" i="1" dirty="0">
              <a:solidFill>
                <a:schemeClr val="tx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-121920" y="960120"/>
            <a:ext cx="838200" cy="861378"/>
          </a:xfrm>
        </p:spPr>
        <p:txBody>
          <a:bodyPr>
            <a:noAutofit/>
          </a:bodyPr>
          <a:lstStyle/>
          <a:p>
            <a:fld id="{1AD93096-5B34-4342-9326-69289CEAE4C2}" type="slidenum">
              <a:rPr lang="en-US" sz="1800" smtClean="0">
                <a:solidFill>
                  <a:schemeClr val="bg1"/>
                </a:solidFill>
              </a:rPr>
              <a:pPr/>
              <a:t>16</a:t>
            </a:fld>
            <a:endParaRPr lang="en-US" sz="1800" dirty="0">
              <a:solidFill>
                <a:schemeClr val="bg1"/>
              </a:solidFill>
            </a:endParaRPr>
          </a:p>
        </p:txBody>
      </p:sp>
      <p:sp>
        <p:nvSpPr>
          <p:cNvPr id="14" name="Text Box 9"/>
          <p:cNvSpPr txBox="1">
            <a:spLocks noChangeArrowheads="1"/>
          </p:cNvSpPr>
          <p:nvPr/>
        </p:nvSpPr>
        <p:spPr bwMode="auto">
          <a:xfrm>
            <a:off x="930275" y="5881688"/>
            <a:ext cx="9794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cs typeface="Arial" charset="0"/>
              </a:rPr>
              <a:t>start</a:t>
            </a:r>
          </a:p>
        </p:txBody>
      </p:sp>
      <p:sp>
        <p:nvSpPr>
          <p:cNvPr id="19" name="Rectangle 4"/>
          <p:cNvSpPr>
            <a:spLocks noChangeArrowheads="1"/>
          </p:cNvSpPr>
          <p:nvPr/>
        </p:nvSpPr>
        <p:spPr bwMode="auto">
          <a:xfrm>
            <a:off x="1327150" y="1676400"/>
            <a:ext cx="5775325" cy="41925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 sz="2400"/>
          </a:p>
        </p:txBody>
      </p:sp>
      <p:sp>
        <p:nvSpPr>
          <p:cNvPr id="22" name="Freeform 11"/>
          <p:cNvSpPr>
            <a:spLocks/>
          </p:cNvSpPr>
          <p:nvPr/>
        </p:nvSpPr>
        <p:spPr bwMode="auto">
          <a:xfrm>
            <a:off x="2262188" y="2098675"/>
            <a:ext cx="4827587" cy="3748088"/>
          </a:xfrm>
          <a:custGeom>
            <a:avLst/>
            <a:gdLst>
              <a:gd name="T0" fmla="*/ 0 w 3041"/>
              <a:gd name="T1" fmla="*/ 2361 h 2361"/>
              <a:gd name="T2" fmla="*/ 303 w 3041"/>
              <a:gd name="T3" fmla="*/ 2257 h 2361"/>
              <a:gd name="T4" fmla="*/ 747 w 3041"/>
              <a:gd name="T5" fmla="*/ 2058 h 2361"/>
              <a:gd name="T6" fmla="*/ 1087 w 3041"/>
              <a:gd name="T7" fmla="*/ 1860 h 2361"/>
              <a:gd name="T8" fmla="*/ 1464 w 3041"/>
              <a:gd name="T9" fmla="*/ 1596 h 2361"/>
              <a:gd name="T10" fmla="*/ 1701 w 3041"/>
              <a:gd name="T11" fmla="*/ 1322 h 2361"/>
              <a:gd name="T12" fmla="*/ 1937 w 3041"/>
              <a:gd name="T13" fmla="*/ 1020 h 2361"/>
              <a:gd name="T14" fmla="*/ 2078 w 3041"/>
              <a:gd name="T15" fmla="*/ 812 h 2361"/>
              <a:gd name="T16" fmla="*/ 2144 w 3041"/>
              <a:gd name="T17" fmla="*/ 699 h 2361"/>
              <a:gd name="T18" fmla="*/ 2305 w 3041"/>
              <a:gd name="T19" fmla="*/ 491 h 2361"/>
              <a:gd name="T20" fmla="*/ 2484 w 3041"/>
              <a:gd name="T21" fmla="*/ 312 h 2361"/>
              <a:gd name="T22" fmla="*/ 2673 w 3041"/>
              <a:gd name="T23" fmla="*/ 170 h 2361"/>
              <a:gd name="T24" fmla="*/ 2881 w 3041"/>
              <a:gd name="T25" fmla="*/ 47 h 2361"/>
              <a:gd name="T26" fmla="*/ 3041 w 3041"/>
              <a:gd name="T27" fmla="*/ 0 h 2361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3041"/>
              <a:gd name="T43" fmla="*/ 0 h 2361"/>
              <a:gd name="T44" fmla="*/ 3041 w 3041"/>
              <a:gd name="T45" fmla="*/ 2361 h 2361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3041" h="2361">
                <a:moveTo>
                  <a:pt x="0" y="2361"/>
                </a:moveTo>
                <a:cubicBezTo>
                  <a:pt x="51" y="2344"/>
                  <a:pt x="179" y="2307"/>
                  <a:pt x="303" y="2257"/>
                </a:cubicBezTo>
                <a:cubicBezTo>
                  <a:pt x="427" y="2207"/>
                  <a:pt x="616" y="2124"/>
                  <a:pt x="747" y="2058"/>
                </a:cubicBezTo>
                <a:cubicBezTo>
                  <a:pt x="878" y="1992"/>
                  <a:pt x="968" y="1937"/>
                  <a:pt x="1087" y="1860"/>
                </a:cubicBezTo>
                <a:cubicBezTo>
                  <a:pt x="1206" y="1783"/>
                  <a:pt x="1362" y="1686"/>
                  <a:pt x="1464" y="1596"/>
                </a:cubicBezTo>
                <a:cubicBezTo>
                  <a:pt x="1566" y="1506"/>
                  <a:pt x="1622" y="1418"/>
                  <a:pt x="1701" y="1322"/>
                </a:cubicBezTo>
                <a:cubicBezTo>
                  <a:pt x="1780" y="1226"/>
                  <a:pt x="1874" y="1105"/>
                  <a:pt x="1937" y="1020"/>
                </a:cubicBezTo>
                <a:cubicBezTo>
                  <a:pt x="2000" y="935"/>
                  <a:pt x="2044" y="865"/>
                  <a:pt x="2078" y="812"/>
                </a:cubicBezTo>
                <a:cubicBezTo>
                  <a:pt x="2112" y="759"/>
                  <a:pt x="2106" y="752"/>
                  <a:pt x="2144" y="699"/>
                </a:cubicBezTo>
                <a:cubicBezTo>
                  <a:pt x="2182" y="646"/>
                  <a:pt x="2248" y="556"/>
                  <a:pt x="2305" y="491"/>
                </a:cubicBezTo>
                <a:cubicBezTo>
                  <a:pt x="2362" y="426"/>
                  <a:pt x="2423" y="365"/>
                  <a:pt x="2484" y="312"/>
                </a:cubicBezTo>
                <a:cubicBezTo>
                  <a:pt x="2545" y="259"/>
                  <a:pt x="2607" y="214"/>
                  <a:pt x="2673" y="170"/>
                </a:cubicBezTo>
                <a:cubicBezTo>
                  <a:pt x="2739" y="126"/>
                  <a:pt x="2820" y="75"/>
                  <a:pt x="2881" y="47"/>
                </a:cubicBezTo>
                <a:cubicBezTo>
                  <a:pt x="2942" y="19"/>
                  <a:pt x="3008" y="10"/>
                  <a:pt x="3041" y="0"/>
                </a:cubicBezTo>
              </a:path>
            </a:pathLst>
          </a:custGeom>
          <a:noFill/>
          <a:ln w="28575">
            <a:solidFill>
              <a:srgbClr val="C64234"/>
            </a:solidFill>
            <a:round/>
            <a:headEnd/>
            <a:tailEnd/>
          </a:ln>
        </p:spPr>
        <p:txBody>
          <a:bodyPr/>
          <a:lstStyle/>
          <a:p>
            <a:endParaRPr lang="id-ID" sz="2400"/>
          </a:p>
        </p:txBody>
      </p:sp>
      <p:grpSp>
        <p:nvGrpSpPr>
          <p:cNvPr id="31" name="Group 30"/>
          <p:cNvGrpSpPr/>
          <p:nvPr/>
        </p:nvGrpSpPr>
        <p:grpSpPr>
          <a:xfrm>
            <a:off x="381000" y="1600200"/>
            <a:ext cx="8763000" cy="5181600"/>
            <a:chOff x="381000" y="1600200"/>
            <a:chExt cx="8763000" cy="5181600"/>
          </a:xfrm>
        </p:grpSpPr>
        <p:sp>
          <p:nvSpPr>
            <p:cNvPr id="12" name="Text Box 7"/>
            <p:cNvSpPr txBox="1">
              <a:spLocks noChangeArrowheads="1"/>
            </p:cNvSpPr>
            <p:nvPr/>
          </p:nvSpPr>
          <p:spPr bwMode="auto">
            <a:xfrm rot="-5400000">
              <a:off x="-1418431" y="4128294"/>
              <a:ext cx="4452937" cy="8540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sz="2000" b="1">
                  <a:cs typeface="Arial" charset="0"/>
                </a:rPr>
                <a:t>Rp</a:t>
              </a:r>
            </a:p>
            <a:p>
              <a:pPr algn="r">
                <a:spcBef>
                  <a:spcPct val="50000"/>
                </a:spcBef>
              </a:pPr>
              <a:r>
                <a:rPr lang="en-US" sz="2000">
                  <a:cs typeface="Arial" charset="0"/>
                </a:rPr>
                <a:t>Nilai kumulatif</a:t>
              </a:r>
            </a:p>
          </p:txBody>
        </p:sp>
        <p:sp>
          <p:nvSpPr>
            <p:cNvPr id="13" name="Text Box 8"/>
            <p:cNvSpPr txBox="1">
              <a:spLocks noChangeArrowheads="1"/>
            </p:cNvSpPr>
            <p:nvPr/>
          </p:nvSpPr>
          <p:spPr bwMode="auto">
            <a:xfrm>
              <a:off x="3238500" y="5911850"/>
              <a:ext cx="1052513" cy="336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 b="1">
                  <a:cs typeface="Arial" charset="0"/>
                </a:rPr>
                <a:t>TIME</a:t>
              </a:r>
            </a:p>
          </p:txBody>
        </p:sp>
        <p:sp>
          <p:nvSpPr>
            <p:cNvPr id="15" name="Text Box 10"/>
            <p:cNvSpPr txBox="1">
              <a:spLocks noChangeArrowheads="1"/>
            </p:cNvSpPr>
            <p:nvPr/>
          </p:nvSpPr>
          <p:spPr bwMode="auto">
            <a:xfrm>
              <a:off x="6881813" y="5867400"/>
              <a:ext cx="1271587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1">
                  <a:cs typeface="Arial" charset="0"/>
                </a:rPr>
                <a:t>finish</a:t>
              </a:r>
            </a:p>
          </p:txBody>
        </p:sp>
        <p:sp>
          <p:nvSpPr>
            <p:cNvPr id="16" name="Line 19"/>
            <p:cNvSpPr>
              <a:spLocks noChangeShapeType="1"/>
            </p:cNvSpPr>
            <p:nvPr/>
          </p:nvSpPr>
          <p:spPr bwMode="auto">
            <a:xfrm>
              <a:off x="7086600" y="1752600"/>
              <a:ext cx="533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17" name="Line 20"/>
            <p:cNvSpPr>
              <a:spLocks noChangeShapeType="1"/>
            </p:cNvSpPr>
            <p:nvPr/>
          </p:nvSpPr>
          <p:spPr bwMode="auto">
            <a:xfrm>
              <a:off x="7086600" y="1981200"/>
              <a:ext cx="533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18" name="Text Box 21"/>
            <p:cNvSpPr txBox="1">
              <a:spLocks noChangeArrowheads="1"/>
            </p:cNvSpPr>
            <p:nvPr/>
          </p:nvSpPr>
          <p:spPr bwMode="auto">
            <a:xfrm>
              <a:off x="7543800" y="1600200"/>
              <a:ext cx="1600200" cy="6413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1">
                  <a:cs typeface="Arial" charset="0"/>
                </a:rPr>
                <a:t>Cadangan manajemen</a:t>
              </a:r>
            </a:p>
          </p:txBody>
        </p:sp>
        <p:sp>
          <p:nvSpPr>
            <p:cNvPr id="20" name="Freeform 5"/>
            <p:cNvSpPr>
              <a:spLocks/>
            </p:cNvSpPr>
            <p:nvPr/>
          </p:nvSpPr>
          <p:spPr bwMode="auto">
            <a:xfrm>
              <a:off x="1328738" y="1978025"/>
              <a:ext cx="5730875" cy="3840163"/>
            </a:xfrm>
            <a:custGeom>
              <a:avLst/>
              <a:gdLst>
                <a:gd name="T0" fmla="*/ 0 w 3610"/>
                <a:gd name="T1" fmla="*/ 2419 h 2419"/>
                <a:gd name="T2" fmla="*/ 246 w 3610"/>
                <a:gd name="T3" fmla="*/ 2293 h 2419"/>
                <a:gd name="T4" fmla="*/ 656 w 3610"/>
                <a:gd name="T5" fmla="*/ 2092 h 2419"/>
                <a:gd name="T6" fmla="*/ 1021 w 3610"/>
                <a:gd name="T7" fmla="*/ 1866 h 2419"/>
                <a:gd name="T8" fmla="*/ 1409 w 3610"/>
                <a:gd name="T9" fmla="*/ 1606 h 2419"/>
                <a:gd name="T10" fmla="*/ 1725 w 3610"/>
                <a:gd name="T11" fmla="*/ 1290 h 2419"/>
                <a:gd name="T12" fmla="*/ 2047 w 3610"/>
                <a:gd name="T13" fmla="*/ 864 h 2419"/>
                <a:gd name="T14" fmla="*/ 2323 w 3610"/>
                <a:gd name="T15" fmla="*/ 605 h 2419"/>
                <a:gd name="T16" fmla="*/ 2637 w 3610"/>
                <a:gd name="T17" fmla="*/ 348 h 2419"/>
                <a:gd name="T18" fmla="*/ 2978 w 3610"/>
                <a:gd name="T19" fmla="*/ 152 h 2419"/>
                <a:gd name="T20" fmla="*/ 3327 w 3610"/>
                <a:gd name="T21" fmla="*/ 48 h 2419"/>
                <a:gd name="T22" fmla="*/ 3610 w 3610"/>
                <a:gd name="T23" fmla="*/ 0 h 241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3610"/>
                <a:gd name="T37" fmla="*/ 0 h 2419"/>
                <a:gd name="T38" fmla="*/ 3610 w 3610"/>
                <a:gd name="T39" fmla="*/ 2419 h 2419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3610" h="2419">
                  <a:moveTo>
                    <a:pt x="0" y="2419"/>
                  </a:moveTo>
                  <a:cubicBezTo>
                    <a:pt x="41" y="2397"/>
                    <a:pt x="137" y="2348"/>
                    <a:pt x="246" y="2293"/>
                  </a:cubicBezTo>
                  <a:cubicBezTo>
                    <a:pt x="354" y="2238"/>
                    <a:pt x="526" y="2161"/>
                    <a:pt x="656" y="2092"/>
                  </a:cubicBezTo>
                  <a:cubicBezTo>
                    <a:pt x="785" y="2021"/>
                    <a:pt x="895" y="1946"/>
                    <a:pt x="1021" y="1866"/>
                  </a:cubicBezTo>
                  <a:cubicBezTo>
                    <a:pt x="1147" y="1785"/>
                    <a:pt x="1292" y="1701"/>
                    <a:pt x="1409" y="1606"/>
                  </a:cubicBezTo>
                  <a:cubicBezTo>
                    <a:pt x="1525" y="1511"/>
                    <a:pt x="1618" y="1412"/>
                    <a:pt x="1725" y="1290"/>
                  </a:cubicBezTo>
                  <a:cubicBezTo>
                    <a:pt x="1831" y="1168"/>
                    <a:pt x="1948" y="980"/>
                    <a:pt x="2047" y="864"/>
                  </a:cubicBezTo>
                  <a:cubicBezTo>
                    <a:pt x="2147" y="749"/>
                    <a:pt x="2225" y="691"/>
                    <a:pt x="2323" y="605"/>
                  </a:cubicBezTo>
                  <a:cubicBezTo>
                    <a:pt x="2422" y="519"/>
                    <a:pt x="2528" y="424"/>
                    <a:pt x="2637" y="348"/>
                  </a:cubicBezTo>
                  <a:cubicBezTo>
                    <a:pt x="2746" y="272"/>
                    <a:pt x="2863" y="202"/>
                    <a:pt x="2978" y="152"/>
                  </a:cubicBezTo>
                  <a:cubicBezTo>
                    <a:pt x="3093" y="102"/>
                    <a:pt x="3222" y="73"/>
                    <a:pt x="3327" y="48"/>
                  </a:cubicBezTo>
                  <a:cubicBezTo>
                    <a:pt x="3432" y="23"/>
                    <a:pt x="3551" y="10"/>
                    <a:pt x="3610" y="0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 sz="2400"/>
            </a:p>
          </p:txBody>
        </p:sp>
        <p:sp>
          <p:nvSpPr>
            <p:cNvPr id="21" name="Text Box 6"/>
            <p:cNvSpPr txBox="1">
              <a:spLocks noChangeArrowheads="1"/>
            </p:cNvSpPr>
            <p:nvPr/>
          </p:nvSpPr>
          <p:spPr bwMode="auto">
            <a:xfrm>
              <a:off x="2679700" y="3778250"/>
              <a:ext cx="1663700" cy="6413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1" i="1">
                  <a:cs typeface="Arial" charset="0"/>
                </a:rPr>
                <a:t>Cost baseline</a:t>
              </a:r>
            </a:p>
          </p:txBody>
        </p:sp>
        <p:sp>
          <p:nvSpPr>
            <p:cNvPr id="23" name="Line 12"/>
            <p:cNvSpPr>
              <a:spLocks noChangeShapeType="1"/>
            </p:cNvSpPr>
            <p:nvPr/>
          </p:nvSpPr>
          <p:spPr bwMode="auto">
            <a:xfrm>
              <a:off x="1295400" y="5029200"/>
              <a:ext cx="2667000" cy="0"/>
            </a:xfrm>
            <a:prstGeom prst="line">
              <a:avLst/>
            </a:prstGeom>
            <a:noFill/>
            <a:ln w="28575">
              <a:solidFill>
                <a:srgbClr val="3333CC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24" name="Line 13"/>
            <p:cNvSpPr>
              <a:spLocks noChangeShapeType="1"/>
            </p:cNvSpPr>
            <p:nvPr/>
          </p:nvSpPr>
          <p:spPr bwMode="auto">
            <a:xfrm flipV="1">
              <a:off x="3962400" y="4343400"/>
              <a:ext cx="0" cy="685800"/>
            </a:xfrm>
            <a:prstGeom prst="line">
              <a:avLst/>
            </a:prstGeom>
            <a:noFill/>
            <a:ln w="28575">
              <a:solidFill>
                <a:srgbClr val="3333CC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25" name="Line 14"/>
            <p:cNvSpPr>
              <a:spLocks noChangeShapeType="1"/>
            </p:cNvSpPr>
            <p:nvPr/>
          </p:nvSpPr>
          <p:spPr bwMode="auto">
            <a:xfrm>
              <a:off x="3962400" y="4343400"/>
              <a:ext cx="838200" cy="0"/>
            </a:xfrm>
            <a:prstGeom prst="line">
              <a:avLst/>
            </a:prstGeom>
            <a:noFill/>
            <a:ln w="28575">
              <a:solidFill>
                <a:srgbClr val="3333CC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26" name="Line 15"/>
            <p:cNvSpPr>
              <a:spLocks noChangeShapeType="1"/>
            </p:cNvSpPr>
            <p:nvPr/>
          </p:nvSpPr>
          <p:spPr bwMode="auto">
            <a:xfrm flipV="1">
              <a:off x="4800600" y="3276600"/>
              <a:ext cx="0" cy="1066800"/>
            </a:xfrm>
            <a:prstGeom prst="line">
              <a:avLst/>
            </a:prstGeom>
            <a:noFill/>
            <a:ln w="28575">
              <a:solidFill>
                <a:srgbClr val="3333CC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27" name="Line 16"/>
            <p:cNvSpPr>
              <a:spLocks noChangeShapeType="1"/>
            </p:cNvSpPr>
            <p:nvPr/>
          </p:nvSpPr>
          <p:spPr bwMode="auto">
            <a:xfrm>
              <a:off x="4800600" y="3276600"/>
              <a:ext cx="838200" cy="0"/>
            </a:xfrm>
            <a:prstGeom prst="line">
              <a:avLst/>
            </a:prstGeom>
            <a:noFill/>
            <a:ln w="28575">
              <a:solidFill>
                <a:srgbClr val="3333CC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28" name="Line 17"/>
            <p:cNvSpPr>
              <a:spLocks noChangeShapeType="1"/>
            </p:cNvSpPr>
            <p:nvPr/>
          </p:nvSpPr>
          <p:spPr bwMode="auto">
            <a:xfrm flipV="1">
              <a:off x="5638800" y="1752600"/>
              <a:ext cx="0" cy="1524000"/>
            </a:xfrm>
            <a:prstGeom prst="line">
              <a:avLst/>
            </a:prstGeom>
            <a:noFill/>
            <a:ln w="28575">
              <a:solidFill>
                <a:srgbClr val="3333CC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29" name="Line 18"/>
            <p:cNvSpPr>
              <a:spLocks noChangeShapeType="1"/>
            </p:cNvSpPr>
            <p:nvPr/>
          </p:nvSpPr>
          <p:spPr bwMode="auto">
            <a:xfrm flipV="1">
              <a:off x="5638800" y="1752600"/>
              <a:ext cx="1447800" cy="0"/>
            </a:xfrm>
            <a:prstGeom prst="line">
              <a:avLst/>
            </a:prstGeom>
            <a:noFill/>
            <a:ln w="28575">
              <a:solidFill>
                <a:srgbClr val="3333CC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0" name="Text Box 23"/>
            <p:cNvSpPr txBox="1">
              <a:spLocks noChangeArrowheads="1"/>
            </p:cNvSpPr>
            <p:nvPr/>
          </p:nvSpPr>
          <p:spPr bwMode="auto">
            <a:xfrm>
              <a:off x="4965700" y="3429000"/>
              <a:ext cx="1663700" cy="9159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1">
                  <a:solidFill>
                    <a:srgbClr val="0000FF"/>
                  </a:solidFill>
                  <a:cs typeface="Arial" charset="0"/>
                </a:rPr>
                <a:t>Arus kas yang diharapkan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229600" cy="990600"/>
          </a:xfrm>
        </p:spPr>
        <p:txBody>
          <a:bodyPr>
            <a:normAutofit/>
          </a:bodyPr>
          <a:lstStyle/>
          <a:p>
            <a:pPr algn="ctr"/>
            <a:r>
              <a:rPr lang="id-ID" b="1" dirty="0" smtClean="0"/>
              <a:t>CONTOH RENCANA BIAYA PROYEK</a:t>
            </a:r>
            <a:endParaRPr lang="en-US" b="1" dirty="0"/>
          </a:p>
        </p:txBody>
      </p:sp>
      <p:graphicFrame>
        <p:nvGraphicFramePr>
          <p:cNvPr id="33" name="Group 181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80453818"/>
              </p:ext>
            </p:extLst>
          </p:nvPr>
        </p:nvGraphicFramePr>
        <p:xfrm>
          <a:off x="0" y="1457508"/>
          <a:ext cx="9144001" cy="4776481"/>
        </p:xfrm>
        <a:graphic>
          <a:graphicData uri="http://schemas.openxmlformats.org/drawingml/2006/table">
            <a:tbl>
              <a:tblPr/>
              <a:tblGrid>
                <a:gridCol w="26277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312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032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0006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0006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984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0006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0006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01651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4767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49263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576262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</a:tblGrid>
              <a:tr h="28411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 </a:t>
                      </a: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1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2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3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4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5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6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7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8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9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10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11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12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Totals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0689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WBS Item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 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 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 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 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 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 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 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 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 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 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 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 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 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0689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1. Project Management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8,000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8,000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8,000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8,000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8,000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8,000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8,000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8,000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8,000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8,000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8,000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8,000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96,000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0689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     Project Manager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12,000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12,000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12,000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12,000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12,000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12,000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12,000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12,000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12,000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12,000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12,000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12,000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144,000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0689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     Project Team Member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 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6,027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6,027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6,027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6,027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6,027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6,027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6,027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6,027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6,027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6,027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6,027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66,300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5297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     Contractors (10% of software development and testing)</a:t>
                      </a: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 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 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 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 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 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 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 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 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 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 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 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 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 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0689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2. Hardware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 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 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 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 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 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 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 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 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 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 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 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 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 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0689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     2.1 Handheld devices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 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 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 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30,000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30,000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 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 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 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 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 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 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 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60,000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0689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     2.2 Servers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 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 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 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8,000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8,000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 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 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 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 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 </a:t>
                      </a: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 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 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16,000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604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3.Software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 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 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 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 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 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 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 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 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 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 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 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 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 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0689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     3.1 Licensed Softwar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 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 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 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10,000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10,000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 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 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 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 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 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 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 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20,000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50689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     3.2 Software development *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 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60,000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60,000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80,000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127,000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127,000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90,000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50,000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 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594,000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 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 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594,000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50689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4. Testing(10% of total hardware and softwares costs)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 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 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6,000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8,000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12,000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15,000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15,000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13,000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 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69,000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 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 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69,000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50689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5. Training and Support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 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 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 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 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 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 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 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 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 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 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 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 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 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50689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     Trainee costs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 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 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 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 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 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 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 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 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50,000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 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 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 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50,000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50689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     Travel Costs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 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 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 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 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 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 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 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 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8,400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 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 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 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8,400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50689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     Project Team Members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 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 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 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 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 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 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24,000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24,000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24,000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24,000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24,000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24,000</a:t>
                      </a: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144,000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50689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6. Reserves(20% of total estimate)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 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 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 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10,000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10,000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30,000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30,000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60,000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40,000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40,000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30,000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3,540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253,540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50689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     Total Project Cost Estimate</a:t>
                      </a: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20,000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86,027</a:t>
                      </a: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92,027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172,027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223,027</a:t>
                      </a: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198,027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185,027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173,027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148,427</a:t>
                      </a: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753,027</a:t>
                      </a: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80,027</a:t>
                      </a: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53,567</a:t>
                      </a: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1,521,240</a:t>
                      </a: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</a:tbl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-121920" y="960120"/>
            <a:ext cx="838200" cy="861378"/>
          </a:xfrm>
        </p:spPr>
        <p:txBody>
          <a:bodyPr>
            <a:noAutofit/>
          </a:bodyPr>
          <a:lstStyle/>
          <a:p>
            <a:fld id="{1AD93096-5B34-4342-9326-69289CEAE4C2}" type="slidenum">
              <a:rPr lang="en-US" sz="1800" smtClean="0">
                <a:solidFill>
                  <a:schemeClr val="bg1"/>
                </a:solidFill>
              </a:rPr>
              <a:pPr/>
              <a:t>17</a:t>
            </a:fld>
            <a:endParaRPr lang="en-US" sz="1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4582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id-ID" b="1" dirty="0" smtClean="0"/>
              <a:t>PENGAWASAN  BIAYA </a:t>
            </a:r>
            <a:br>
              <a:rPr lang="id-ID" b="1" dirty="0" smtClean="0"/>
            </a:br>
            <a:r>
              <a:rPr lang="id-ID" b="1" dirty="0" smtClean="0"/>
              <a:t>(COST CONTROLLING) </a:t>
            </a:r>
            <a:endParaRPr lang="en-US" b="1" dirty="0"/>
          </a:p>
        </p:txBody>
      </p:sp>
      <p:sp>
        <p:nvSpPr>
          <p:cNvPr id="9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337455" y="1469575"/>
            <a:ext cx="8686800" cy="35312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marL="533400" indent="-533400">
              <a:spcBef>
                <a:spcPct val="40000"/>
              </a:spcBef>
              <a:buClr>
                <a:srgbClr val="A40000"/>
              </a:buClr>
              <a:buSzPct val="90000"/>
              <a:buNone/>
            </a:pPr>
            <a:r>
              <a:rPr lang="id-ID" sz="2400" dirty="0" smtClean="0"/>
              <a:t>M</a:t>
            </a:r>
            <a:r>
              <a:rPr lang="en-US" sz="2400" dirty="0" err="1" smtClean="0"/>
              <a:t>engendalikan</a:t>
            </a:r>
            <a:r>
              <a:rPr lang="en-US" sz="2400" dirty="0" smtClean="0"/>
              <a:t> </a:t>
            </a:r>
            <a:r>
              <a:rPr lang="en-US" sz="2400" dirty="0" err="1" smtClean="0"/>
              <a:t>perubahan</a:t>
            </a:r>
            <a:r>
              <a:rPr lang="en-US" sz="2400" dirty="0" smtClean="0"/>
              <a:t> </a:t>
            </a:r>
            <a:r>
              <a:rPr lang="id-ID" sz="2400" dirty="0" smtClean="0"/>
              <a:t>biaya </a:t>
            </a:r>
            <a:r>
              <a:rPr lang="en-US" sz="2400" dirty="0" err="1" smtClean="0"/>
              <a:t>proyek</a:t>
            </a:r>
            <a:endParaRPr lang="id-ID" sz="2400" dirty="0" smtClean="0"/>
          </a:p>
          <a:p>
            <a:pPr algn="just">
              <a:lnSpc>
                <a:spcPct val="90000"/>
              </a:lnSpc>
              <a:buFont typeface="Arial" pitchFamily="34" charset="0"/>
              <a:buChar char="•"/>
            </a:pPr>
            <a:r>
              <a:rPr lang="en-US" sz="2400" dirty="0" err="1" smtClean="0"/>
              <a:t>Proses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pengendalian</a:t>
            </a:r>
            <a:r>
              <a:rPr lang="en-US" sz="2400" dirty="0" smtClean="0"/>
              <a:t> </a:t>
            </a:r>
            <a:r>
              <a:rPr lang="en-US" sz="2400" dirty="0" err="1" smtClean="0"/>
              <a:t>biaya</a:t>
            </a:r>
            <a:r>
              <a:rPr lang="en-US" sz="2400" dirty="0" smtClean="0"/>
              <a:t> </a:t>
            </a:r>
            <a:r>
              <a:rPr lang="en-US" sz="2400" dirty="0" err="1" smtClean="0"/>
              <a:t>termasuk</a:t>
            </a:r>
            <a:endParaRPr lang="en-US" sz="2400" dirty="0" smtClean="0"/>
          </a:p>
          <a:p>
            <a:pPr lvl="1" algn="just">
              <a:lnSpc>
                <a:spcPct val="90000"/>
              </a:lnSpc>
              <a:buFont typeface="Arial" pitchFamily="34" charset="0"/>
              <a:buChar char="•"/>
            </a:pPr>
            <a:r>
              <a:rPr lang="en-US" sz="2400" dirty="0" smtClean="0"/>
              <a:t>monitoring </a:t>
            </a:r>
            <a:r>
              <a:rPr lang="en-US" sz="2400" dirty="0" err="1" smtClean="0"/>
              <a:t>kinerja</a:t>
            </a:r>
            <a:r>
              <a:rPr lang="en-US" sz="2400" dirty="0" smtClean="0"/>
              <a:t> </a:t>
            </a:r>
            <a:r>
              <a:rPr lang="en-US" sz="2400" dirty="0" err="1" smtClean="0"/>
              <a:t>pembiayaan</a:t>
            </a:r>
            <a:endParaRPr lang="en-US" sz="2400" dirty="0" smtClean="0"/>
          </a:p>
          <a:p>
            <a:pPr lvl="1" algn="just">
              <a:lnSpc>
                <a:spcPct val="90000"/>
              </a:lnSpc>
              <a:buFont typeface="Arial" pitchFamily="34" charset="0"/>
              <a:buChar char="•"/>
            </a:pPr>
            <a:r>
              <a:rPr lang="en-US" sz="2400" dirty="0" err="1" smtClean="0"/>
              <a:t>meyakinkan</a:t>
            </a:r>
            <a:r>
              <a:rPr lang="en-US" sz="2400" dirty="0" smtClean="0"/>
              <a:t> </a:t>
            </a:r>
            <a:r>
              <a:rPr lang="en-US" sz="2400" dirty="0" err="1" smtClean="0"/>
              <a:t>bahwa</a:t>
            </a:r>
            <a:r>
              <a:rPr lang="en-US" sz="2400" dirty="0" smtClean="0"/>
              <a:t> </a:t>
            </a:r>
            <a:r>
              <a:rPr lang="en-US" sz="2400" dirty="0" err="1" smtClean="0"/>
              <a:t>hanya</a:t>
            </a:r>
            <a:r>
              <a:rPr lang="en-US" sz="2400" dirty="0" smtClean="0"/>
              <a:t> </a:t>
            </a:r>
            <a:r>
              <a:rPr lang="en-US" sz="2400" dirty="0" err="1" smtClean="0"/>
              <a:t>perubahan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tepat</a:t>
            </a:r>
            <a:r>
              <a:rPr lang="en-US" sz="2400" dirty="0" smtClean="0"/>
              <a:t> yang </a:t>
            </a:r>
            <a:r>
              <a:rPr lang="en-US" sz="2400" dirty="0" err="1" smtClean="0"/>
              <a:t>termasuk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baseline </a:t>
            </a:r>
            <a:r>
              <a:rPr lang="en-US" sz="2400" dirty="0" err="1" smtClean="0"/>
              <a:t>biaya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direvisi</a:t>
            </a:r>
            <a:endParaRPr lang="en-US" sz="2400" dirty="0" smtClean="0"/>
          </a:p>
          <a:p>
            <a:pPr lvl="1" algn="just">
              <a:lnSpc>
                <a:spcPct val="90000"/>
              </a:lnSpc>
              <a:buFont typeface="Arial" pitchFamily="34" charset="0"/>
              <a:buChar char="•"/>
            </a:pPr>
            <a:r>
              <a:rPr lang="en-US" sz="2400" dirty="0" err="1" smtClean="0"/>
              <a:t>memberikan</a:t>
            </a:r>
            <a:r>
              <a:rPr lang="en-US" sz="2400" dirty="0" smtClean="0"/>
              <a:t> </a:t>
            </a:r>
            <a:r>
              <a:rPr lang="en-US" sz="2400" dirty="0" err="1" smtClean="0"/>
              <a:t>informasi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stakeholders </a:t>
            </a:r>
            <a:r>
              <a:rPr lang="en-US" sz="2400" dirty="0" err="1" smtClean="0"/>
              <a:t>bahwa</a:t>
            </a:r>
            <a:r>
              <a:rPr lang="en-US" sz="2400" dirty="0" smtClean="0"/>
              <a:t> </a:t>
            </a:r>
            <a:r>
              <a:rPr lang="en-US" sz="2400" dirty="0" err="1" smtClean="0"/>
              <a:t>perubahan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mengakibatkan</a:t>
            </a:r>
            <a:r>
              <a:rPr lang="en-US" sz="2400" dirty="0" smtClean="0"/>
              <a:t> </a:t>
            </a:r>
            <a:r>
              <a:rPr lang="en-US" sz="2400" dirty="0" err="1" smtClean="0"/>
              <a:t>perubahan</a:t>
            </a:r>
            <a:r>
              <a:rPr lang="en-US" sz="2400" dirty="0" smtClean="0"/>
              <a:t> </a:t>
            </a:r>
            <a:r>
              <a:rPr lang="en-US" sz="2400" dirty="0" err="1" smtClean="0"/>
              <a:t>biaya</a:t>
            </a:r>
            <a:r>
              <a:rPr lang="en-US" sz="2400" dirty="0" smtClean="0"/>
              <a:t> pula</a:t>
            </a:r>
          </a:p>
          <a:p>
            <a:pPr algn="just">
              <a:lnSpc>
                <a:spcPct val="90000"/>
              </a:lnSpc>
              <a:buFont typeface="Arial" pitchFamily="34" charset="0"/>
              <a:buChar char="•"/>
            </a:pPr>
            <a:r>
              <a:rPr lang="en-US" sz="2400" dirty="0" smtClean="0"/>
              <a:t>Earned value management </a:t>
            </a:r>
            <a:r>
              <a:rPr lang="en-US" sz="2400" dirty="0" err="1" smtClean="0"/>
              <a:t>merupakan</a:t>
            </a:r>
            <a:r>
              <a:rPr lang="en-US" sz="2400" dirty="0" smtClean="0"/>
              <a:t> </a:t>
            </a:r>
            <a:r>
              <a:rPr lang="en-US" sz="2400" dirty="0" err="1" smtClean="0"/>
              <a:t>salah</a:t>
            </a:r>
            <a:r>
              <a:rPr lang="en-US" sz="2400" dirty="0" smtClean="0"/>
              <a:t> </a:t>
            </a:r>
            <a:r>
              <a:rPr lang="en-US" sz="2400" dirty="0" err="1" smtClean="0"/>
              <a:t>satu</a:t>
            </a:r>
            <a:r>
              <a:rPr lang="en-US" sz="2400" dirty="0" smtClean="0"/>
              <a:t> </a:t>
            </a:r>
            <a:r>
              <a:rPr lang="en-US" sz="2400" dirty="0" err="1" smtClean="0"/>
              <a:t>alat</a:t>
            </a:r>
            <a:r>
              <a:rPr lang="en-US" sz="2400" dirty="0" smtClean="0"/>
              <a:t> </a:t>
            </a:r>
            <a:r>
              <a:rPr lang="en-US" sz="2400" dirty="0" err="1" smtClean="0"/>
              <a:t>penting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pengendalian</a:t>
            </a:r>
            <a:r>
              <a:rPr lang="en-US" sz="2400" dirty="0" smtClean="0"/>
              <a:t> </a:t>
            </a:r>
            <a:r>
              <a:rPr lang="en-US" sz="2400" dirty="0" err="1" smtClean="0"/>
              <a:t>biaya</a:t>
            </a:r>
            <a:r>
              <a:rPr lang="en-US" sz="2200" baseline="-25000" dirty="0" smtClean="0"/>
              <a:t>	</a:t>
            </a:r>
            <a:endParaRPr lang="en-US" sz="2200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-121920" y="960120"/>
            <a:ext cx="838200" cy="861378"/>
          </a:xfrm>
        </p:spPr>
        <p:txBody>
          <a:bodyPr>
            <a:noAutofit/>
          </a:bodyPr>
          <a:lstStyle/>
          <a:p>
            <a:fld id="{1AD93096-5B34-4342-9326-69289CEAE4C2}" type="slidenum">
              <a:rPr lang="en-US" sz="1800" smtClean="0">
                <a:solidFill>
                  <a:schemeClr val="bg1"/>
                </a:solidFill>
              </a:rPr>
              <a:pPr/>
              <a:t>18</a:t>
            </a:fld>
            <a:endParaRPr lang="en-US" sz="1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458200" cy="990600"/>
          </a:xfrm>
        </p:spPr>
        <p:txBody>
          <a:bodyPr>
            <a:normAutofit/>
          </a:bodyPr>
          <a:lstStyle/>
          <a:p>
            <a:pPr algn="ctr"/>
            <a:r>
              <a:rPr lang="id-ID" b="1" dirty="0" smtClean="0"/>
              <a:t>TUGAS</a:t>
            </a:r>
            <a:endParaRPr lang="en-US" b="1" dirty="0"/>
          </a:p>
        </p:txBody>
      </p:sp>
      <p:sp>
        <p:nvSpPr>
          <p:cNvPr id="9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337455" y="1469575"/>
            <a:ext cx="8686800" cy="40811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marL="533400" indent="-533400">
              <a:spcBef>
                <a:spcPct val="40000"/>
              </a:spcBef>
              <a:buClr>
                <a:srgbClr val="A40000"/>
              </a:buClr>
              <a:buSzPct val="90000"/>
              <a:buNone/>
            </a:pPr>
            <a:r>
              <a:rPr lang="id-ID" sz="2400" dirty="0" smtClean="0"/>
              <a:t>Diketahui anggaran biaya untuk penelitian sebesar 20 juta </a:t>
            </a:r>
          </a:p>
          <a:p>
            <a:pPr marL="533400" indent="-533400">
              <a:spcBef>
                <a:spcPct val="40000"/>
              </a:spcBef>
              <a:buClr>
                <a:srgbClr val="A40000"/>
              </a:buClr>
              <a:buSzPct val="90000"/>
              <a:buNone/>
            </a:pPr>
            <a:r>
              <a:rPr lang="id-ID" sz="2400" dirty="0" smtClean="0"/>
              <a:t>yang digunakan selama 1 tahun. Biaya 20 juta itu digunakan </a:t>
            </a:r>
          </a:p>
          <a:p>
            <a:pPr marL="533400" indent="-533400">
              <a:spcBef>
                <a:spcPct val="40000"/>
              </a:spcBef>
              <a:buClr>
                <a:srgbClr val="A40000"/>
              </a:buClr>
              <a:buSzPct val="90000"/>
              <a:buNone/>
            </a:pPr>
            <a:r>
              <a:rPr lang="id-ID" sz="2400" dirty="0" smtClean="0"/>
              <a:t>untuk : </a:t>
            </a:r>
          </a:p>
          <a:p>
            <a:pPr marL="533400" indent="-533400">
              <a:spcBef>
                <a:spcPct val="40000"/>
              </a:spcBef>
              <a:buClr>
                <a:srgbClr val="A40000"/>
              </a:buClr>
              <a:buSzPct val="90000"/>
              <a:buNone/>
            </a:pPr>
            <a:r>
              <a:rPr lang="id-ID" sz="2400" dirty="0" smtClean="0"/>
              <a:t>\</a:t>
            </a:r>
          </a:p>
          <a:p>
            <a:pPr marL="533400" indent="-533400">
              <a:spcBef>
                <a:spcPct val="40000"/>
              </a:spcBef>
              <a:buClr>
                <a:srgbClr val="A40000"/>
              </a:buClr>
              <a:buSzPct val="90000"/>
              <a:buNone/>
            </a:pPr>
            <a:endParaRPr lang="id-ID" sz="2400" dirty="0" smtClean="0"/>
          </a:p>
          <a:p>
            <a:pPr marL="533400" indent="-533400">
              <a:spcBef>
                <a:spcPct val="40000"/>
              </a:spcBef>
              <a:buClr>
                <a:srgbClr val="A40000"/>
              </a:buClr>
              <a:buSzPct val="90000"/>
              <a:buNone/>
            </a:pPr>
            <a:endParaRPr lang="id-ID" sz="2400" dirty="0" smtClean="0"/>
          </a:p>
          <a:p>
            <a:pPr marL="533400" indent="-533400">
              <a:spcBef>
                <a:spcPct val="40000"/>
              </a:spcBef>
              <a:buClr>
                <a:srgbClr val="A40000"/>
              </a:buClr>
              <a:buSzPct val="90000"/>
              <a:buNone/>
            </a:pPr>
            <a:endParaRPr lang="id-ID" sz="2400" dirty="0" smtClean="0"/>
          </a:p>
          <a:p>
            <a:pPr marL="533400" indent="-533400">
              <a:spcBef>
                <a:spcPct val="40000"/>
              </a:spcBef>
              <a:buClr>
                <a:srgbClr val="A40000"/>
              </a:buClr>
              <a:buSzPct val="90000"/>
              <a:buNone/>
            </a:pPr>
            <a:r>
              <a:rPr lang="id-ID" sz="2400" dirty="0" smtClean="0"/>
              <a:t>Buatlah Justifikasi Cost Estimasi untuk Kasus diatas !!!</a:t>
            </a:r>
            <a:endParaRPr lang="en-US" sz="2200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-121920" y="960120"/>
            <a:ext cx="838200" cy="861378"/>
          </a:xfrm>
        </p:spPr>
        <p:txBody>
          <a:bodyPr>
            <a:noAutofit/>
          </a:bodyPr>
          <a:lstStyle/>
          <a:p>
            <a:fld id="{1AD93096-5B34-4342-9326-69289CEAE4C2}" type="slidenum">
              <a:rPr lang="en-US" sz="1800" smtClean="0">
                <a:solidFill>
                  <a:schemeClr val="bg1"/>
                </a:solidFill>
              </a:rPr>
              <a:pPr/>
              <a:t>19</a:t>
            </a:fld>
            <a:endParaRPr lang="en-US" sz="1800" dirty="0">
              <a:solidFill>
                <a:schemeClr val="bg1"/>
              </a:solidFill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533400" y="3048000"/>
          <a:ext cx="8153400" cy="1783080"/>
        </p:xfrm>
        <a:graphic>
          <a:graphicData uri="http://schemas.openxmlformats.org/drawingml/2006/table">
            <a:tbl>
              <a:tblPr/>
              <a:tblGrid>
                <a:gridCol w="6979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466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088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29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No.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Jenis Pengeluaran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Biaya dalam 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Gaji dan Upah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30%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Bahan Habis Pakai dan Peralatan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40%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Perjalanan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15%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Lain-lain (Publikasi, Seminar, Laporan &amp; Lainnya)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15%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610600" cy="990600"/>
          </a:xfrm>
        </p:spPr>
        <p:txBody>
          <a:bodyPr>
            <a:normAutofit/>
          </a:bodyPr>
          <a:lstStyle/>
          <a:p>
            <a:pPr algn="ctr"/>
            <a:r>
              <a:rPr lang="id-ID" b="1" dirty="0" smtClean="0"/>
              <a:t>PENGERTIAN BIAYA</a:t>
            </a:r>
            <a:endParaRPr lang="en-US" b="1" dirty="0"/>
          </a:p>
        </p:txBody>
      </p:sp>
      <p:sp>
        <p:nvSpPr>
          <p:cNvPr id="12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337455" y="1469575"/>
            <a:ext cx="8686800" cy="30059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algn="just">
              <a:buFont typeface="Arial" pitchFamily="34" charset="0"/>
              <a:buChar char="•"/>
            </a:pPr>
            <a:r>
              <a:rPr lang="en-US" sz="2400" dirty="0" err="1" smtClean="0"/>
              <a:t>Biaya</a:t>
            </a:r>
            <a:r>
              <a:rPr lang="id-ID" sz="2400" dirty="0" smtClean="0"/>
              <a:t> atau cost 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semua</a:t>
            </a:r>
            <a:r>
              <a:rPr lang="en-US" sz="2400" dirty="0" smtClean="0"/>
              <a:t> </a:t>
            </a:r>
            <a:r>
              <a:rPr lang="en-US" sz="2400" dirty="0" err="1" smtClean="0"/>
              <a:t>sumber</a:t>
            </a:r>
            <a:r>
              <a:rPr lang="en-US" sz="2400" dirty="0" smtClean="0"/>
              <a:t> </a:t>
            </a:r>
            <a:r>
              <a:rPr lang="en-US" sz="2400" dirty="0" err="1" smtClean="0"/>
              <a:t>daya</a:t>
            </a:r>
            <a:r>
              <a:rPr lang="en-US" sz="2400" dirty="0" smtClean="0"/>
              <a:t> yang </a:t>
            </a:r>
            <a:r>
              <a:rPr lang="en-US" sz="2400" dirty="0" err="1" smtClean="0"/>
              <a:t>harus</a:t>
            </a:r>
            <a:r>
              <a:rPr lang="en-US" sz="2400" dirty="0" smtClean="0"/>
              <a:t> </a:t>
            </a:r>
            <a:r>
              <a:rPr lang="en-US" sz="2400" dirty="0" err="1" smtClean="0"/>
              <a:t>dikorbankan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mencapai</a:t>
            </a:r>
            <a:r>
              <a:rPr lang="en-US" sz="2400" dirty="0" smtClean="0"/>
              <a:t> </a:t>
            </a:r>
            <a:r>
              <a:rPr lang="en-US" sz="2400" dirty="0" err="1" smtClean="0"/>
              <a:t>tujuan</a:t>
            </a:r>
            <a:r>
              <a:rPr lang="en-US" sz="2400" dirty="0" smtClean="0"/>
              <a:t> </a:t>
            </a:r>
            <a:r>
              <a:rPr lang="en-US" sz="2400" dirty="0" err="1" smtClean="0"/>
              <a:t>spesifik</a:t>
            </a:r>
            <a:r>
              <a:rPr lang="id-ID" sz="2400" dirty="0" smtClean="0"/>
              <a:t>.</a:t>
            </a:r>
            <a:endParaRPr lang="en-US" sz="2400" dirty="0" smtClean="0"/>
          </a:p>
          <a:p>
            <a:pPr algn="just">
              <a:buFont typeface="Arial" pitchFamily="34" charset="0"/>
              <a:buChar char="•"/>
            </a:pPr>
            <a:r>
              <a:rPr lang="id-ID" sz="2400" dirty="0" smtClean="0"/>
              <a:t>Biaya </a:t>
            </a:r>
            <a:r>
              <a:rPr lang="en-US" sz="2400" dirty="0" smtClean="0"/>
              <a:t>um</a:t>
            </a:r>
            <a:r>
              <a:rPr lang="id-ID" sz="2400" dirty="0" smtClean="0"/>
              <a:t>um</a:t>
            </a:r>
            <a:r>
              <a:rPr lang="en-US" sz="2400" dirty="0" err="1" smtClean="0"/>
              <a:t>nya</a:t>
            </a:r>
            <a:r>
              <a:rPr lang="en-US" sz="2400" dirty="0" smtClean="0"/>
              <a:t> </a:t>
            </a:r>
            <a:r>
              <a:rPr lang="en-US" sz="2400" dirty="0" err="1" smtClean="0"/>
              <a:t>diukur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satuan</a:t>
            </a:r>
            <a:r>
              <a:rPr lang="en-US" sz="2400" dirty="0" smtClean="0"/>
              <a:t> </a:t>
            </a:r>
            <a:r>
              <a:rPr lang="en-US" sz="2400" dirty="0" err="1" smtClean="0"/>
              <a:t>keuangan</a:t>
            </a:r>
            <a:r>
              <a:rPr lang="en-US" sz="2400" dirty="0" smtClean="0"/>
              <a:t> </a:t>
            </a:r>
            <a:r>
              <a:rPr lang="en-US" sz="2400" dirty="0" err="1" smtClean="0"/>
              <a:t>seperti</a:t>
            </a:r>
            <a:r>
              <a:rPr lang="en-US" sz="2400" dirty="0" smtClean="0"/>
              <a:t> dollar, rupiah, </a:t>
            </a:r>
            <a:r>
              <a:rPr lang="id-ID" sz="2400" dirty="0" smtClean="0"/>
              <a:t>dll.</a:t>
            </a:r>
          </a:p>
          <a:p>
            <a:pPr algn="just">
              <a:buFont typeface="Arial" pitchFamily="34" charset="0"/>
              <a:buChar char="•"/>
            </a:pPr>
            <a:r>
              <a:rPr lang="id-ID" sz="2400" dirty="0" smtClean="0"/>
              <a:t>Sumber daya biaya meliputi : orang, peralatan dan material</a:t>
            </a:r>
          </a:p>
          <a:p>
            <a:pPr algn="just">
              <a:buFont typeface="Arial" pitchFamily="34" charset="0"/>
              <a:buChar char="•"/>
            </a:pPr>
            <a:r>
              <a:rPr lang="id-ID" sz="2400" dirty="0" smtClean="0"/>
              <a:t>Biaya proyek  -&gt; terbatas </a:t>
            </a:r>
            <a:endParaRPr lang="en-US" sz="2400" dirty="0" smtClean="0"/>
          </a:p>
          <a:p>
            <a:pPr algn="just">
              <a:buFont typeface="Arial" pitchFamily="34" charset="0"/>
              <a:buChar char="•"/>
            </a:pPr>
            <a:endParaRPr lang="id-ID" sz="2200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-121920" y="960120"/>
            <a:ext cx="838200" cy="861378"/>
          </a:xfrm>
        </p:spPr>
        <p:txBody>
          <a:bodyPr>
            <a:noAutofit/>
          </a:bodyPr>
          <a:lstStyle/>
          <a:p>
            <a:fld id="{1AD93096-5B34-4342-9326-69289CEAE4C2}" type="slidenum">
              <a:rPr lang="en-US" sz="1800" smtClean="0">
                <a:solidFill>
                  <a:schemeClr val="bg1"/>
                </a:solidFill>
              </a:rPr>
              <a:pPr/>
              <a:t>2</a:t>
            </a:fld>
            <a:endParaRPr lang="en-US" sz="1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458200" cy="990600"/>
          </a:xfrm>
        </p:spPr>
        <p:txBody>
          <a:bodyPr>
            <a:normAutofit/>
          </a:bodyPr>
          <a:lstStyle/>
          <a:p>
            <a:pPr algn="ctr"/>
            <a:r>
              <a:rPr lang="id-ID" b="1" dirty="0" smtClean="0"/>
              <a:t>Contoh Justifikasi </a:t>
            </a:r>
            <a:endParaRPr lang="en-US" b="1" dirty="0"/>
          </a:p>
        </p:txBody>
      </p:sp>
      <p:graphicFrame>
        <p:nvGraphicFramePr>
          <p:cNvPr id="14" name="Content Placeholder 1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77884355"/>
              </p:ext>
            </p:extLst>
          </p:nvPr>
        </p:nvGraphicFramePr>
        <p:xfrm>
          <a:off x="250375" y="1237351"/>
          <a:ext cx="8599711" cy="5109208"/>
        </p:xfrm>
        <a:graphic>
          <a:graphicData uri="http://schemas.openxmlformats.org/drawingml/2006/table">
            <a:tbl>
              <a:tblPr/>
              <a:tblGrid>
                <a:gridCol w="16417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1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551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606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234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8540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3733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6066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3033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3033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104922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2032658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77857">
                <a:tc gridSpan="1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d-ID" sz="12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1. Honor</a:t>
                      </a:r>
                      <a:endParaRPr lang="id-ID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938" marR="259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1605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d-ID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Pelaksana</a:t>
                      </a:r>
                      <a:endParaRPr lang="id-ID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938" marR="259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d-ID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Honor/jam (Rp)</a:t>
                      </a:r>
                      <a:endParaRPr lang="id-ID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938" marR="259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d-ID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Waktu (jam/minggu)</a:t>
                      </a:r>
                      <a:endParaRPr lang="id-ID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938" marR="259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d-ID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Minggu</a:t>
                      </a:r>
                      <a:endParaRPr lang="id-ID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938" marR="259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d-ID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Honor per tahun (Rp)</a:t>
                      </a:r>
                      <a:endParaRPr lang="id-ID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938" marR="259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7857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d-ID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938" marR="259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d-ID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938" marR="259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1200"/>
                    </a:p>
                  </a:txBody>
                  <a:tcPr marL="25938" marR="259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endParaRPr lang="id-ID" sz="1200"/>
                    </a:p>
                  </a:txBody>
                  <a:tcPr marL="25938" marR="259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d-ID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938" marR="259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7857">
                <a:tc gridSpan="10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d-ID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Sub Total (Rp)</a:t>
                      </a:r>
                      <a:endParaRPr lang="id-ID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938" marR="259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d-ID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938" marR="259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7857">
                <a:tc gridSpan="1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d-ID" sz="12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2. Bahan Habis Pakai</a:t>
                      </a:r>
                      <a:endParaRPr lang="id-ID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938" marR="259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2438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d-ID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Material</a:t>
                      </a:r>
                      <a:endParaRPr lang="id-ID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938" marR="259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d-ID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Justifikasi</a:t>
                      </a:r>
                      <a:endParaRPr lang="id-ID" sz="12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d-ID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Pemakaian</a:t>
                      </a:r>
                      <a:endParaRPr lang="id-ID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938" marR="259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id-ID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938" marR="259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d-ID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Kuantitas</a:t>
                      </a:r>
                      <a:endParaRPr lang="id-ID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938" marR="259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d-ID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Harga Satuan (Rp)</a:t>
                      </a:r>
                      <a:endParaRPr lang="id-ID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938" marR="259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id-ID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938" marR="259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id-ID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938" marR="259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d-ID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Honor per Tahun (Rp)</a:t>
                      </a:r>
                      <a:endParaRPr lang="id-ID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938" marR="259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7857">
                <a:tc gridSpan="1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d-ID" sz="12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Peralatan Penunjang</a:t>
                      </a:r>
                      <a:endParaRPr lang="id-ID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938" marR="259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7857"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d-ID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938" marR="259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d-ID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938" marR="259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d-ID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938" marR="259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d-ID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938" marR="259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d-ID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938" marR="259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77857">
                <a:tc gridSpan="1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d-ID" sz="12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ATK</a:t>
                      </a:r>
                      <a:endParaRPr lang="id-ID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938" marR="259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77857"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d-ID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938" marR="259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d-ID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938" marR="259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d-ID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938" marR="259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d-ID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938" marR="259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d-ID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938" marR="259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77857">
                <a:tc gridSpan="9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d-ID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Total</a:t>
                      </a:r>
                      <a:endParaRPr lang="id-ID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938" marR="259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d-ID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938" marR="259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77857">
                <a:tc gridSpan="1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d-ID" sz="12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3. Perjalanan </a:t>
                      </a:r>
                      <a:endParaRPr lang="id-ID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938" marR="259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643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d-ID" sz="12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Perjalanan</a:t>
                      </a:r>
                      <a:endParaRPr lang="id-ID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938" marR="259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d-ID" sz="12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Justifikasi Perjalanan</a:t>
                      </a:r>
                      <a:endParaRPr lang="id-ID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938" marR="259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id-ID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938" marR="259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d-ID" sz="12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Kuantitas</a:t>
                      </a:r>
                      <a:endParaRPr lang="id-ID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938" marR="259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d-ID" sz="12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Harga Satuan (Rp)</a:t>
                      </a:r>
                      <a:endParaRPr lang="id-ID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938" marR="259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id-ID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938" marR="259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id-ID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938" marR="259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d-ID" sz="12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Honor per Tahun (Rp)</a:t>
                      </a:r>
                      <a:endParaRPr lang="id-ID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938" marR="259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778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d-ID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938" marR="259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endParaRPr lang="id-ID" sz="1200"/>
                    </a:p>
                  </a:txBody>
                  <a:tcPr marL="25938" marR="259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d-ID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938" marR="259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d-ID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938" marR="259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endParaRPr lang="id-ID" sz="1200"/>
                    </a:p>
                  </a:txBody>
                  <a:tcPr marL="25938" marR="259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d-ID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938" marR="259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d-ID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938" marR="259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1200"/>
                    </a:p>
                  </a:txBody>
                  <a:tcPr marL="25938" marR="259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77857">
                <a:tc gridSpan="11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d-ID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Total</a:t>
                      </a:r>
                      <a:endParaRPr lang="id-ID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938" marR="259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d-ID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938" marR="259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1200"/>
                    </a:p>
                  </a:txBody>
                  <a:tcPr marL="25938" marR="259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77857">
                <a:tc gridSpan="1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d-ID" sz="12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4. Lain-lain</a:t>
                      </a:r>
                      <a:endParaRPr lang="id-ID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938" marR="259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55702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d-ID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Material</a:t>
                      </a:r>
                      <a:endParaRPr lang="id-ID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938" marR="259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d-ID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Justifikasi </a:t>
                      </a:r>
                      <a:endParaRPr lang="id-ID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938" marR="259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id-ID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938" marR="259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d-ID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Kuantitas</a:t>
                      </a:r>
                      <a:endParaRPr lang="id-ID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938" marR="259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d-ID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Harga Satuan (Rp)</a:t>
                      </a:r>
                      <a:endParaRPr lang="id-ID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938" marR="259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id-ID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938" marR="259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id-ID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938" marR="259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d-ID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Honor per tahun (Rp)</a:t>
                      </a:r>
                      <a:endParaRPr lang="id-ID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938" marR="259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77857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d-ID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938" marR="259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id-ID" sz="1200"/>
                    </a:p>
                  </a:txBody>
                  <a:tcPr marL="25938" marR="259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d-ID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938" marR="259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d-ID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938" marR="259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endParaRPr lang="id-ID" sz="1200"/>
                    </a:p>
                  </a:txBody>
                  <a:tcPr marL="25938" marR="259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d-ID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938" marR="259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d-ID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938" marR="259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1200"/>
                    </a:p>
                  </a:txBody>
                  <a:tcPr marL="25938" marR="259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77857">
                <a:tc gridSpan="1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d-ID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938" marR="259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d-ID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938" marR="259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1200"/>
                    </a:p>
                  </a:txBody>
                  <a:tcPr marL="25938" marR="259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77857">
                <a:tc gridSpan="8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d-ID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TOTAL ANGGARAN YANG DIPERLUKAN SETIAP TAHUN (Rp)</a:t>
                      </a:r>
                      <a:endParaRPr lang="id-ID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938" marR="259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d-ID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938" marR="259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55715">
                <a:tc gridSpan="8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d-ID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TOTAL ANGGARAN YANG DIPERLUKAN SELURUH TAHUN (Rp)</a:t>
                      </a:r>
                      <a:endParaRPr lang="id-ID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938" marR="259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d-ID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938" marR="259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</a:tbl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-121920" y="960120"/>
            <a:ext cx="838200" cy="861378"/>
          </a:xfrm>
        </p:spPr>
        <p:txBody>
          <a:bodyPr>
            <a:noAutofit/>
          </a:bodyPr>
          <a:lstStyle/>
          <a:p>
            <a:fld id="{1AD93096-5B34-4342-9326-69289CEAE4C2}" type="slidenum">
              <a:rPr lang="en-US" sz="1800" smtClean="0">
                <a:solidFill>
                  <a:schemeClr val="bg1"/>
                </a:solidFill>
              </a:rPr>
              <a:pPr/>
              <a:t>20</a:t>
            </a:fld>
            <a:endParaRPr lang="en-US" sz="1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174168" y="3026235"/>
            <a:ext cx="86868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marL="1371600" lvl="2" indent="-457200" algn="ctr">
              <a:buClr>
                <a:srgbClr val="000066"/>
              </a:buClr>
              <a:buNone/>
            </a:pPr>
            <a:r>
              <a:rPr lang="id-ID" altLang="zh-CN" sz="6000" b="1" dirty="0" smtClean="0"/>
              <a:t>TERIMA KASIH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-121920" y="960120"/>
            <a:ext cx="838200" cy="861378"/>
          </a:xfrm>
        </p:spPr>
        <p:txBody>
          <a:bodyPr>
            <a:noAutofit/>
          </a:bodyPr>
          <a:lstStyle/>
          <a:p>
            <a:fld id="{1AD93096-5B34-4342-9326-69289CEAE4C2}" type="slidenum">
              <a:rPr lang="en-US" sz="1800" smtClean="0">
                <a:solidFill>
                  <a:schemeClr val="bg1"/>
                </a:solidFill>
              </a:rPr>
              <a:pPr/>
              <a:t>21</a:t>
            </a:fld>
            <a:endParaRPr lang="en-US" sz="1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990600"/>
          </a:xfrm>
        </p:spPr>
        <p:txBody>
          <a:bodyPr>
            <a:noAutofit/>
          </a:bodyPr>
          <a:lstStyle/>
          <a:p>
            <a:pPr algn="ctr"/>
            <a:r>
              <a:rPr lang="id-ID" sz="3200" b="1" dirty="0" smtClean="0"/>
              <a:t>PENGERTIAN PROJECT COST MANAJEMENT (MANAJEMEN BIAYA PROYEK) </a:t>
            </a:r>
            <a:endParaRPr lang="en-US" sz="3200" b="1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152400" y="1394438"/>
            <a:ext cx="8839200" cy="3820887"/>
          </a:xfrm>
        </p:spPr>
        <p:txBody>
          <a:bodyPr/>
          <a:lstStyle/>
          <a:p>
            <a:pPr algn="just">
              <a:buFont typeface="Arial" pitchFamily="34" charset="0"/>
              <a:buChar char="•"/>
            </a:pPr>
            <a:r>
              <a:rPr lang="id-ID" sz="2400" dirty="0" smtClean="0">
                <a:latin typeface="Arial "/>
              </a:rPr>
              <a:t>Project Cost Manajement atau biasa disebut dengan manajemen biaya adalah sebuah metode yang menggunakan teknologi untuk mengukur biaya dan produktivitas melalui siklus hidup penuh proyek tingkat perusahaan</a:t>
            </a:r>
          </a:p>
          <a:p>
            <a:pPr algn="just">
              <a:buFont typeface="Arial" pitchFamily="34" charset="0"/>
              <a:buChar char="•"/>
            </a:pPr>
            <a:r>
              <a:rPr lang="id-ID" sz="2400" dirty="0" smtClean="0">
                <a:latin typeface="Arial "/>
              </a:rPr>
              <a:t>Manajemen Biaya proyek mencakup proses-proses yang dibutuhkan untuk menjamin proyek bisa diselesaikan sesuai budget yang disetujui.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-121920" y="960120"/>
            <a:ext cx="838200" cy="861378"/>
          </a:xfrm>
        </p:spPr>
        <p:txBody>
          <a:bodyPr>
            <a:noAutofit/>
          </a:bodyPr>
          <a:lstStyle/>
          <a:p>
            <a:fld id="{1AD93096-5B34-4342-9326-69289CEAE4C2}" type="slidenum">
              <a:rPr lang="en-US" sz="1800" smtClean="0">
                <a:solidFill>
                  <a:schemeClr val="bg1"/>
                </a:solidFill>
              </a:rPr>
              <a:pPr/>
              <a:t>3</a:t>
            </a:fld>
            <a:endParaRPr lang="en-US" sz="1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id-ID" sz="4000" b="1" dirty="0" smtClean="0"/>
              <a:t>LINGKUP PROSES MANAJEMEN </a:t>
            </a:r>
            <a:br>
              <a:rPr lang="id-ID" sz="4000" b="1" dirty="0" smtClean="0"/>
            </a:br>
            <a:r>
              <a:rPr lang="id-ID" sz="4000" b="1" dirty="0" smtClean="0"/>
              <a:t>BIAYA PROYEK (1)</a:t>
            </a:r>
            <a:endParaRPr lang="en-US" sz="3900" b="1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195945" y="1534887"/>
            <a:ext cx="8839200" cy="4495800"/>
          </a:xfrm>
        </p:spPr>
        <p:txBody>
          <a:bodyPr>
            <a:normAutofit/>
          </a:bodyPr>
          <a:lstStyle/>
          <a:p>
            <a:pPr algn="just">
              <a:buFont typeface="Arial" pitchFamily="34" charset="0"/>
              <a:buChar char="•"/>
            </a:pPr>
            <a:r>
              <a:rPr lang="id-ID" sz="2400" dirty="0" smtClean="0">
                <a:latin typeface="Arial "/>
              </a:rPr>
              <a:t>Perencanaan Sumber Daya </a:t>
            </a:r>
            <a:r>
              <a:rPr lang="en-US" sz="2400" dirty="0" smtClean="0">
                <a:latin typeface="Arial "/>
                <a:sym typeface="Wingdings" pitchFamily="2" charset="2"/>
              </a:rPr>
              <a:t></a:t>
            </a:r>
            <a:r>
              <a:rPr lang="id-ID" sz="2400" dirty="0" smtClean="0">
                <a:latin typeface="Arial "/>
                <a:sym typeface="Wingdings" pitchFamily="2" charset="2"/>
              </a:rPr>
              <a:t> apa dan berapoa banyak Sumber Daya yang harus digunakan.</a:t>
            </a:r>
          </a:p>
          <a:p>
            <a:pPr algn="just">
              <a:buFont typeface="Arial" pitchFamily="34" charset="0"/>
              <a:buChar char="•"/>
            </a:pPr>
            <a:r>
              <a:rPr lang="id-ID" sz="2400" dirty="0" smtClean="0">
                <a:latin typeface="Arial "/>
                <a:sym typeface="Wingdings" pitchFamily="2" charset="2"/>
              </a:rPr>
              <a:t>Estimasi Biaya (Cost Estimating) </a:t>
            </a:r>
            <a:r>
              <a:rPr lang="en-US" sz="2400" dirty="0" smtClean="0">
                <a:latin typeface="Arial "/>
                <a:sym typeface="Wingdings" pitchFamily="2" charset="2"/>
              </a:rPr>
              <a:t></a:t>
            </a:r>
            <a:r>
              <a:rPr lang="id-ID" sz="2400" dirty="0" smtClean="0">
                <a:latin typeface="Arial "/>
                <a:sym typeface="Wingdings" pitchFamily="2" charset="2"/>
              </a:rPr>
              <a:t> </a:t>
            </a:r>
            <a:r>
              <a:rPr lang="id-ID" sz="2400" dirty="0" smtClean="0">
                <a:latin typeface="Arial "/>
              </a:rPr>
              <a:t> Estimasi biaya dan Sumber Daya yang diperlukan</a:t>
            </a:r>
          </a:p>
          <a:p>
            <a:pPr algn="just">
              <a:buFont typeface="Arial" pitchFamily="34" charset="0"/>
              <a:buChar char="•"/>
            </a:pPr>
            <a:r>
              <a:rPr lang="id-ID" sz="2400" dirty="0" smtClean="0">
                <a:latin typeface="Arial "/>
              </a:rPr>
              <a:t>Anggaran Biaya (Cost Budgeting) </a:t>
            </a:r>
            <a:r>
              <a:rPr lang="en-US" sz="2400" dirty="0" smtClean="0">
                <a:latin typeface="Arial "/>
                <a:sym typeface="Wingdings" pitchFamily="2" charset="2"/>
              </a:rPr>
              <a:t></a:t>
            </a:r>
            <a:r>
              <a:rPr lang="id-ID" sz="2400" dirty="0" smtClean="0">
                <a:latin typeface="Arial "/>
                <a:sym typeface="Wingdings" pitchFamily="2" charset="2"/>
              </a:rPr>
              <a:t> Alokasi estimasi biaya ke masing-masing item pekerjaan ( garis dasar pengukuran performasi)</a:t>
            </a:r>
          </a:p>
          <a:p>
            <a:pPr algn="just">
              <a:buFont typeface="Arial" pitchFamily="34" charset="0"/>
              <a:buChar char="•"/>
            </a:pPr>
            <a:r>
              <a:rPr lang="en-US" sz="2400" dirty="0" err="1" smtClean="0">
                <a:latin typeface="Arial "/>
              </a:rPr>
              <a:t>Pengendalian</a:t>
            </a:r>
            <a:r>
              <a:rPr lang="en-US" sz="2400" dirty="0" smtClean="0">
                <a:latin typeface="Arial "/>
              </a:rPr>
              <a:t> </a:t>
            </a:r>
            <a:r>
              <a:rPr lang="en-US" sz="2400" dirty="0" err="1" smtClean="0">
                <a:latin typeface="Arial "/>
              </a:rPr>
              <a:t>Biaya</a:t>
            </a:r>
            <a:r>
              <a:rPr lang="id-ID" sz="2400" dirty="0" smtClean="0">
                <a:latin typeface="Arial "/>
              </a:rPr>
              <a:t> / Pengawasan Biaya (Cost Controlling)</a:t>
            </a:r>
            <a:r>
              <a:rPr lang="en-US" sz="2400" dirty="0" smtClean="0">
                <a:latin typeface="Arial "/>
              </a:rPr>
              <a:t> </a:t>
            </a:r>
            <a:r>
              <a:rPr lang="en-US" sz="2400" dirty="0" smtClean="0">
                <a:latin typeface="Arial "/>
                <a:sym typeface="Wingdings" pitchFamily="2" charset="2"/>
              </a:rPr>
              <a:t></a:t>
            </a:r>
            <a:r>
              <a:rPr lang="en-US" sz="2400" dirty="0" smtClean="0">
                <a:latin typeface="Arial "/>
              </a:rPr>
              <a:t> </a:t>
            </a:r>
            <a:r>
              <a:rPr lang="en-US" sz="2400" dirty="0" err="1" smtClean="0">
                <a:latin typeface="Arial "/>
              </a:rPr>
              <a:t>pengendalian</a:t>
            </a:r>
            <a:r>
              <a:rPr lang="en-US" sz="2400" dirty="0" smtClean="0">
                <a:latin typeface="Arial "/>
              </a:rPr>
              <a:t> </a:t>
            </a:r>
            <a:r>
              <a:rPr lang="en-US" sz="2400" dirty="0" err="1" smtClean="0">
                <a:latin typeface="Arial "/>
              </a:rPr>
              <a:t>perubahan</a:t>
            </a:r>
            <a:r>
              <a:rPr lang="en-US" sz="2400" dirty="0" smtClean="0">
                <a:latin typeface="Arial "/>
              </a:rPr>
              <a:t> </a:t>
            </a:r>
            <a:r>
              <a:rPr lang="en-US" sz="2400" dirty="0" err="1" smtClean="0">
                <a:latin typeface="Arial "/>
              </a:rPr>
              <a:t>terhadap</a:t>
            </a:r>
            <a:r>
              <a:rPr lang="en-US" sz="2400" dirty="0" smtClean="0">
                <a:latin typeface="Arial "/>
              </a:rPr>
              <a:t> budget </a:t>
            </a:r>
            <a:r>
              <a:rPr lang="en-US" sz="2400" dirty="0" err="1" smtClean="0">
                <a:latin typeface="Arial "/>
              </a:rPr>
              <a:t>proyek</a:t>
            </a:r>
            <a:endParaRPr lang="en-US" sz="2400" dirty="0" smtClean="0">
              <a:latin typeface="Arial "/>
            </a:endParaRPr>
          </a:p>
          <a:p>
            <a:pPr algn="just">
              <a:buFont typeface="Arial" pitchFamily="34" charset="0"/>
              <a:buChar char="•"/>
            </a:pPr>
            <a:endParaRPr lang="id-ID" sz="2400" dirty="0" smtClean="0">
              <a:latin typeface="Arial 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-121920" y="960120"/>
            <a:ext cx="838200" cy="861378"/>
          </a:xfrm>
        </p:spPr>
        <p:txBody>
          <a:bodyPr>
            <a:noAutofit/>
          </a:bodyPr>
          <a:lstStyle/>
          <a:p>
            <a:fld id="{1AD93096-5B34-4342-9326-69289CEAE4C2}" type="slidenum">
              <a:rPr lang="en-US" sz="1800" smtClean="0">
                <a:solidFill>
                  <a:schemeClr val="bg1"/>
                </a:solidFill>
              </a:rPr>
              <a:pPr/>
              <a:t>4</a:t>
            </a:fld>
            <a:endParaRPr lang="en-US" sz="1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id-ID" sz="4000" b="1" dirty="0" smtClean="0"/>
              <a:t>LINGKUP PROSES MANAJEMEN </a:t>
            </a:r>
            <a:br>
              <a:rPr lang="id-ID" sz="4000" b="1" dirty="0" smtClean="0"/>
            </a:br>
            <a:r>
              <a:rPr lang="id-ID" sz="4000" b="1" dirty="0" smtClean="0"/>
              <a:t>BIAYA PROYEK (2)</a:t>
            </a:r>
            <a:endParaRPr lang="en-US" sz="3900" b="1" dirty="0"/>
          </a:p>
        </p:txBody>
      </p:sp>
      <p:sp>
        <p:nvSpPr>
          <p:cNvPr id="18" name="Rectangle 5" descr="5%"/>
          <p:cNvSpPr>
            <a:spLocks noGrp="1" noChangeArrowheads="1"/>
          </p:cNvSpPr>
          <p:nvPr>
            <p:ph idx="1"/>
          </p:nvPr>
        </p:nvSpPr>
        <p:spPr>
          <a:xfrm>
            <a:off x="5486400" y="1676400"/>
            <a:ext cx="3200400" cy="914400"/>
          </a:xfrm>
        </p:spPr>
        <p:txBody>
          <a:bodyPr>
            <a:normAutofit fontScale="92500"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id-ID" sz="2700" b="1">
                <a:solidFill>
                  <a:srgbClr val="005A9E"/>
                </a:solidFill>
              </a:rPr>
              <a:t>KELOMPOK PROSES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id-ID" sz="2700" b="1">
                <a:solidFill>
                  <a:srgbClr val="005A9E"/>
                </a:solidFill>
              </a:rPr>
              <a:t>PERENCANAAN</a:t>
            </a:r>
            <a:endParaRPr lang="en-US" sz="2700" b="1">
              <a:solidFill>
                <a:srgbClr val="005A9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-121920" y="960120"/>
            <a:ext cx="838200" cy="861378"/>
          </a:xfrm>
        </p:spPr>
        <p:txBody>
          <a:bodyPr>
            <a:noAutofit/>
          </a:bodyPr>
          <a:lstStyle/>
          <a:p>
            <a:fld id="{1AD93096-5B34-4342-9326-69289CEAE4C2}" type="slidenum">
              <a:rPr lang="en-US" sz="1800" smtClean="0">
                <a:solidFill>
                  <a:schemeClr val="bg1"/>
                </a:solidFill>
              </a:rPr>
              <a:pPr/>
              <a:t>5</a:t>
            </a:fld>
            <a:endParaRPr lang="en-US" sz="1800" dirty="0">
              <a:solidFill>
                <a:schemeClr val="bg1"/>
              </a:solidFill>
            </a:endParaRPr>
          </a:p>
        </p:txBody>
      </p:sp>
      <p:sp>
        <p:nvSpPr>
          <p:cNvPr id="9" name="Rectangle 2" descr="5%"/>
          <p:cNvSpPr>
            <a:spLocks noChangeArrowheads="1"/>
          </p:cNvSpPr>
          <p:nvPr/>
        </p:nvSpPr>
        <p:spPr bwMode="auto">
          <a:xfrm>
            <a:off x="304800" y="4648200"/>
            <a:ext cx="8569325" cy="1752600"/>
          </a:xfrm>
          <a:prstGeom prst="rect">
            <a:avLst/>
          </a:prstGeom>
          <a:pattFill prst="pct5">
            <a:fgClr>
              <a:srgbClr val="800000"/>
            </a:fgClr>
            <a:bgClr>
              <a:srgbClr val="FFBDCA"/>
            </a:bgClr>
          </a:patt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d-ID" sz="2400"/>
          </a:p>
        </p:txBody>
      </p:sp>
      <p:sp>
        <p:nvSpPr>
          <p:cNvPr id="10" name="Rectangle 3" descr="5%"/>
          <p:cNvSpPr>
            <a:spLocks noChangeArrowheads="1"/>
          </p:cNvSpPr>
          <p:nvPr/>
        </p:nvSpPr>
        <p:spPr bwMode="auto">
          <a:xfrm>
            <a:off x="304800" y="1371600"/>
            <a:ext cx="8458200" cy="3276600"/>
          </a:xfrm>
          <a:prstGeom prst="rect">
            <a:avLst/>
          </a:prstGeom>
          <a:pattFill prst="pct5">
            <a:fgClr>
              <a:srgbClr val="333399"/>
            </a:fgClr>
            <a:bgClr>
              <a:schemeClr val="bg1"/>
            </a:bgClr>
          </a:pattFill>
          <a:ln w="9525">
            <a:solidFill>
              <a:srgbClr val="008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 sz="2400"/>
          </a:p>
        </p:txBody>
      </p:sp>
      <p:sp>
        <p:nvSpPr>
          <p:cNvPr id="11" name="AutoShape 9" descr="5%"/>
          <p:cNvSpPr>
            <a:spLocks noChangeArrowheads="1"/>
          </p:cNvSpPr>
          <p:nvPr/>
        </p:nvSpPr>
        <p:spPr bwMode="auto">
          <a:xfrm>
            <a:off x="3733800" y="2895600"/>
            <a:ext cx="3200400" cy="1676400"/>
          </a:xfrm>
          <a:prstGeom prst="cube">
            <a:avLst>
              <a:gd name="adj" fmla="val 9727"/>
            </a:avLst>
          </a:prstGeom>
          <a:pattFill prst="pct5">
            <a:fgClr>
              <a:srgbClr val="9191DB"/>
            </a:fgClr>
            <a:bgClr>
              <a:srgbClr val="333399"/>
            </a:bgClr>
          </a:patt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wrap="none" lIns="18000" tIns="36000" rIns="18000" bIns="36000" anchor="ctr"/>
          <a:lstStyle/>
          <a:p>
            <a:pPr algn="ctr"/>
            <a:r>
              <a:rPr lang="en-US" sz="2600" b="1" dirty="0">
                <a:solidFill>
                  <a:srgbClr val="FFFF00"/>
                </a:solidFill>
                <a:latin typeface="Tahoma" pitchFamily="34" charset="0"/>
              </a:rPr>
              <a:t>2</a:t>
            </a:r>
          </a:p>
          <a:p>
            <a:pPr algn="ctr"/>
            <a:r>
              <a:rPr lang="en-US" sz="2600" b="1" dirty="0" err="1">
                <a:solidFill>
                  <a:srgbClr val="FFFF00"/>
                </a:solidFill>
                <a:latin typeface="Tahoma" pitchFamily="34" charset="0"/>
              </a:rPr>
              <a:t>Menyusun</a:t>
            </a:r>
            <a:endParaRPr lang="en-US" sz="2600" b="1" dirty="0">
              <a:solidFill>
                <a:srgbClr val="FFFF00"/>
              </a:solidFill>
              <a:latin typeface="Tahoma" pitchFamily="34" charset="0"/>
            </a:endParaRPr>
          </a:p>
          <a:p>
            <a:pPr algn="ctr"/>
            <a:r>
              <a:rPr lang="en-US" sz="2600" b="1" dirty="0">
                <a:solidFill>
                  <a:srgbClr val="FFFF00"/>
                </a:solidFill>
                <a:latin typeface="Tahoma" pitchFamily="34" charset="0"/>
              </a:rPr>
              <a:t> </a:t>
            </a:r>
            <a:r>
              <a:rPr lang="en-US" sz="2600" b="1" dirty="0" err="1">
                <a:solidFill>
                  <a:srgbClr val="FFFF00"/>
                </a:solidFill>
                <a:latin typeface="Tahoma" pitchFamily="34" charset="0"/>
              </a:rPr>
              <a:t>anggaran</a:t>
            </a:r>
            <a:r>
              <a:rPr lang="en-US" sz="2600" b="1" dirty="0">
                <a:solidFill>
                  <a:srgbClr val="FFFF00"/>
                </a:solidFill>
                <a:latin typeface="Tahoma" pitchFamily="34" charset="0"/>
              </a:rPr>
              <a:t> </a:t>
            </a:r>
            <a:r>
              <a:rPr lang="en-US" sz="2600" b="1" dirty="0" err="1">
                <a:solidFill>
                  <a:srgbClr val="FFFF00"/>
                </a:solidFill>
                <a:latin typeface="Tahoma" pitchFamily="34" charset="0"/>
              </a:rPr>
              <a:t>biaya</a:t>
            </a:r>
            <a:endParaRPr lang="en-US" sz="2600" b="1" dirty="0">
              <a:solidFill>
                <a:srgbClr val="FFFF00"/>
              </a:solidFill>
              <a:latin typeface="Tahoma" pitchFamily="34" charset="0"/>
            </a:endParaRPr>
          </a:p>
        </p:txBody>
      </p:sp>
      <p:sp>
        <p:nvSpPr>
          <p:cNvPr id="12" name="AutoShape 12" descr="5%"/>
          <p:cNvSpPr>
            <a:spLocks noChangeArrowheads="1"/>
          </p:cNvSpPr>
          <p:nvPr/>
        </p:nvSpPr>
        <p:spPr bwMode="auto">
          <a:xfrm>
            <a:off x="685800" y="1524000"/>
            <a:ext cx="2981325" cy="1676400"/>
          </a:xfrm>
          <a:prstGeom prst="cube">
            <a:avLst>
              <a:gd name="adj" fmla="val 9907"/>
            </a:avLst>
          </a:prstGeom>
          <a:pattFill prst="pct5">
            <a:fgClr>
              <a:srgbClr val="9191DB"/>
            </a:fgClr>
            <a:bgClr>
              <a:srgbClr val="333399"/>
            </a:bgClr>
          </a:pattFill>
          <a:ln w="9525">
            <a:solidFill>
              <a:srgbClr val="99FF66"/>
            </a:solidFill>
            <a:miter lim="800000"/>
            <a:headEnd/>
            <a:tailEnd/>
          </a:ln>
        </p:spPr>
        <p:txBody>
          <a:bodyPr wrap="none" lIns="18000" tIns="36000" rIns="18000" bIns="36000" anchor="ctr"/>
          <a:lstStyle/>
          <a:p>
            <a:pPr algn="ctr"/>
            <a:r>
              <a:rPr lang="en-US" sz="2600" b="1">
                <a:solidFill>
                  <a:srgbClr val="99FF66"/>
                </a:solidFill>
                <a:latin typeface="Tahoma" pitchFamily="34" charset="0"/>
              </a:rPr>
              <a:t>1</a:t>
            </a:r>
          </a:p>
          <a:p>
            <a:pPr algn="ctr"/>
            <a:r>
              <a:rPr lang="en-US" sz="2600" b="1">
                <a:solidFill>
                  <a:srgbClr val="99FF66"/>
                </a:solidFill>
                <a:latin typeface="Tahoma" pitchFamily="34" charset="0"/>
              </a:rPr>
              <a:t>Mengestimasi</a:t>
            </a:r>
          </a:p>
          <a:p>
            <a:pPr algn="ctr"/>
            <a:r>
              <a:rPr lang="en-US" sz="2600" b="1">
                <a:solidFill>
                  <a:srgbClr val="99FF66"/>
                </a:solidFill>
                <a:latin typeface="Tahoma" pitchFamily="34" charset="0"/>
              </a:rPr>
              <a:t>biaya</a:t>
            </a:r>
          </a:p>
        </p:txBody>
      </p:sp>
      <p:sp>
        <p:nvSpPr>
          <p:cNvPr id="13" name="AutoShape 13" descr="5%"/>
          <p:cNvSpPr>
            <a:spLocks noChangeArrowheads="1"/>
          </p:cNvSpPr>
          <p:nvPr/>
        </p:nvSpPr>
        <p:spPr bwMode="auto">
          <a:xfrm>
            <a:off x="5334000" y="4724400"/>
            <a:ext cx="3429000" cy="1481138"/>
          </a:xfrm>
          <a:prstGeom prst="cube">
            <a:avLst>
              <a:gd name="adj" fmla="val 4769"/>
            </a:avLst>
          </a:prstGeom>
          <a:pattFill prst="pct5">
            <a:fgClr>
              <a:srgbClr val="FFFF00"/>
            </a:fgClr>
            <a:bgClr>
              <a:srgbClr val="C9C9ED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8000" tIns="36000" rIns="18000" bIns="36000" anchor="ctr"/>
          <a:lstStyle/>
          <a:p>
            <a:pPr algn="ctr"/>
            <a:r>
              <a:rPr lang="en-US" sz="2600" b="1">
                <a:solidFill>
                  <a:srgbClr val="800000"/>
                </a:solidFill>
                <a:latin typeface="Tahoma" pitchFamily="34" charset="0"/>
              </a:rPr>
              <a:t>3</a:t>
            </a:r>
          </a:p>
          <a:p>
            <a:pPr algn="ctr"/>
            <a:r>
              <a:rPr lang="en-US" sz="2600" b="1">
                <a:solidFill>
                  <a:srgbClr val="800000"/>
                </a:solidFill>
                <a:latin typeface="Tahoma" pitchFamily="34" charset="0"/>
              </a:rPr>
              <a:t>Melakukan pengen-</a:t>
            </a:r>
          </a:p>
          <a:p>
            <a:pPr algn="ctr"/>
            <a:r>
              <a:rPr lang="en-US" sz="2600" b="1">
                <a:solidFill>
                  <a:srgbClr val="800000"/>
                </a:solidFill>
                <a:latin typeface="Tahoma" pitchFamily="34" charset="0"/>
              </a:rPr>
              <a:t>dalian </a:t>
            </a:r>
            <a:r>
              <a:rPr lang="id-ID" sz="2600" b="1">
                <a:solidFill>
                  <a:srgbClr val="800000"/>
                </a:solidFill>
                <a:latin typeface="Tahoma" pitchFamily="34" charset="0"/>
              </a:rPr>
              <a:t>biaya</a:t>
            </a:r>
            <a:endParaRPr lang="en-US" sz="2600" b="1">
              <a:solidFill>
                <a:srgbClr val="800000"/>
              </a:solidFill>
              <a:latin typeface="Tahoma" pitchFamily="34" charset="0"/>
            </a:endParaRPr>
          </a:p>
        </p:txBody>
      </p:sp>
      <p:sp>
        <p:nvSpPr>
          <p:cNvPr id="15" name="AutoShape 15"/>
          <p:cNvSpPr>
            <a:spLocks noChangeArrowheads="1"/>
          </p:cNvSpPr>
          <p:nvPr/>
        </p:nvSpPr>
        <p:spPr bwMode="auto">
          <a:xfrm flipV="1">
            <a:off x="7010400" y="4038600"/>
            <a:ext cx="731838" cy="609600"/>
          </a:xfrm>
          <a:custGeom>
            <a:avLst/>
            <a:gdLst>
              <a:gd name="T0" fmla="*/ 513676 w 21600"/>
              <a:gd name="T1" fmla="*/ 0 h 21600"/>
              <a:gd name="T2" fmla="*/ 295480 w 21600"/>
              <a:gd name="T3" fmla="*/ 203200 h 21600"/>
              <a:gd name="T4" fmla="*/ 0 w 21600"/>
              <a:gd name="T5" fmla="*/ 499195 h 21600"/>
              <a:gd name="T6" fmla="*/ 313640 w 21600"/>
              <a:gd name="T7" fmla="*/ 609600 h 21600"/>
              <a:gd name="T8" fmla="*/ 627280 w 21600"/>
              <a:gd name="T9" fmla="*/ 423333 h 21600"/>
              <a:gd name="T10" fmla="*/ 731838 w 21600"/>
              <a:gd name="T11" fmla="*/ 203200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13775 h 21600"/>
              <a:gd name="T20" fmla="*/ 18514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5161" y="0"/>
                </a:moveTo>
                <a:lnTo>
                  <a:pt x="8721" y="7200"/>
                </a:lnTo>
                <a:lnTo>
                  <a:pt x="11807" y="7200"/>
                </a:lnTo>
                <a:lnTo>
                  <a:pt x="11807" y="13775"/>
                </a:lnTo>
                <a:lnTo>
                  <a:pt x="0" y="13775"/>
                </a:lnTo>
                <a:lnTo>
                  <a:pt x="0" y="21600"/>
                </a:lnTo>
                <a:lnTo>
                  <a:pt x="18514" y="21600"/>
                </a:lnTo>
                <a:lnTo>
                  <a:pt x="18514" y="7200"/>
                </a:lnTo>
                <a:lnTo>
                  <a:pt x="21600" y="7200"/>
                </a:lnTo>
                <a:close/>
              </a:path>
            </a:pathLst>
          </a:custGeom>
          <a:solidFill>
            <a:srgbClr val="FF6743"/>
          </a:solidFill>
          <a:ln w="9525">
            <a:solidFill>
              <a:srgbClr val="3333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 sz="2400"/>
          </a:p>
        </p:txBody>
      </p:sp>
      <p:sp>
        <p:nvSpPr>
          <p:cNvPr id="16" name="AutoShape 16"/>
          <p:cNvSpPr>
            <a:spLocks noChangeArrowheads="1"/>
          </p:cNvSpPr>
          <p:nvPr/>
        </p:nvSpPr>
        <p:spPr bwMode="auto">
          <a:xfrm flipV="1">
            <a:off x="3810000" y="2387600"/>
            <a:ext cx="685800" cy="508000"/>
          </a:xfrm>
          <a:custGeom>
            <a:avLst/>
            <a:gdLst>
              <a:gd name="T0" fmla="*/ 481362 w 21600"/>
              <a:gd name="T1" fmla="*/ 0 h 21600"/>
              <a:gd name="T2" fmla="*/ 276892 w 21600"/>
              <a:gd name="T3" fmla="*/ 205105 h 21600"/>
              <a:gd name="T4" fmla="*/ 0 w 21600"/>
              <a:gd name="T5" fmla="*/ 393841 h 21600"/>
              <a:gd name="T6" fmla="*/ 310452 w 21600"/>
              <a:gd name="T7" fmla="*/ 508000 h 21600"/>
              <a:gd name="T8" fmla="*/ 620871 w 21600"/>
              <a:gd name="T9" fmla="*/ 367289 h 21600"/>
              <a:gd name="T10" fmla="*/ 685800 w 21600"/>
              <a:gd name="T11" fmla="*/ 205105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11892 h 21600"/>
              <a:gd name="T20" fmla="*/ 19555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5161" y="0"/>
                </a:moveTo>
                <a:lnTo>
                  <a:pt x="8721" y="8721"/>
                </a:lnTo>
                <a:lnTo>
                  <a:pt x="10766" y="8721"/>
                </a:lnTo>
                <a:lnTo>
                  <a:pt x="10766" y="11892"/>
                </a:lnTo>
                <a:lnTo>
                  <a:pt x="0" y="11892"/>
                </a:lnTo>
                <a:lnTo>
                  <a:pt x="0" y="21600"/>
                </a:lnTo>
                <a:lnTo>
                  <a:pt x="19555" y="21600"/>
                </a:lnTo>
                <a:lnTo>
                  <a:pt x="19555" y="8721"/>
                </a:lnTo>
                <a:lnTo>
                  <a:pt x="21600" y="8721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rgbClr val="3333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 sz="2400"/>
          </a:p>
        </p:txBody>
      </p:sp>
      <p:sp>
        <p:nvSpPr>
          <p:cNvPr id="17" name="AutoShape 17" descr="Dark horizontal"/>
          <p:cNvSpPr>
            <a:spLocks noChangeArrowheads="1"/>
          </p:cNvSpPr>
          <p:nvPr/>
        </p:nvSpPr>
        <p:spPr bwMode="auto">
          <a:xfrm flipH="1">
            <a:off x="1828800" y="3276600"/>
            <a:ext cx="3581400" cy="1981200"/>
          </a:xfrm>
          <a:custGeom>
            <a:avLst/>
            <a:gdLst>
              <a:gd name="T0" fmla="*/ 3171860 w 21600"/>
              <a:gd name="T1" fmla="*/ 0 h 21600"/>
              <a:gd name="T2" fmla="*/ 2762321 w 21600"/>
              <a:gd name="T3" fmla="*/ 233250 h 21600"/>
              <a:gd name="T4" fmla="*/ 0 w 21600"/>
              <a:gd name="T5" fmla="*/ 1899109 h 21600"/>
              <a:gd name="T6" fmla="*/ 1654574 w 21600"/>
              <a:gd name="T7" fmla="*/ 1981200 h 21600"/>
              <a:gd name="T8" fmla="*/ 3308982 w 21600"/>
              <a:gd name="T9" fmla="*/ 1116810 h 21600"/>
              <a:gd name="T10" fmla="*/ 3581400 w 21600"/>
              <a:gd name="T11" fmla="*/ 233250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19810 h 21600"/>
              <a:gd name="T20" fmla="*/ 19957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9130" y="0"/>
                </a:moveTo>
                <a:lnTo>
                  <a:pt x="16660" y="2543"/>
                </a:lnTo>
                <a:lnTo>
                  <a:pt x="18303" y="2543"/>
                </a:lnTo>
                <a:lnTo>
                  <a:pt x="18303" y="19810"/>
                </a:lnTo>
                <a:lnTo>
                  <a:pt x="0" y="19810"/>
                </a:lnTo>
                <a:lnTo>
                  <a:pt x="0" y="21600"/>
                </a:lnTo>
                <a:lnTo>
                  <a:pt x="19957" y="21600"/>
                </a:lnTo>
                <a:lnTo>
                  <a:pt x="19957" y="2543"/>
                </a:lnTo>
                <a:lnTo>
                  <a:pt x="21600" y="2543"/>
                </a:lnTo>
                <a:close/>
              </a:path>
            </a:pathLst>
          </a:custGeom>
          <a:pattFill prst="dkHorz">
            <a:fgClr>
              <a:srgbClr val="B2B2B2"/>
            </a:fgClr>
            <a:bgClr>
              <a:schemeClr val="bg1"/>
            </a:bgClr>
          </a:pattFill>
          <a:ln w="9525">
            <a:solidFill>
              <a:srgbClr val="808080"/>
            </a:solidFill>
            <a:prstDash val="lgDash"/>
            <a:miter lim="800000"/>
            <a:headEnd/>
            <a:tailEnd/>
          </a:ln>
        </p:spPr>
        <p:txBody>
          <a:bodyPr wrap="none" anchor="ctr"/>
          <a:lstStyle/>
          <a:p>
            <a:endParaRPr lang="id-ID" sz="2400"/>
          </a:p>
        </p:txBody>
      </p:sp>
      <p:sp>
        <p:nvSpPr>
          <p:cNvPr id="19" name="Rectangle 5" descr="5%"/>
          <p:cNvSpPr txBox="1">
            <a:spLocks noChangeArrowheads="1"/>
          </p:cNvSpPr>
          <p:nvPr/>
        </p:nvSpPr>
        <p:spPr>
          <a:xfrm>
            <a:off x="304800" y="5486400"/>
            <a:ext cx="3200400" cy="914400"/>
          </a:xfrm>
          <a:prstGeom prst="rect">
            <a:avLst/>
          </a:prstGeom>
          <a:noFill/>
        </p:spPr>
        <p:txBody>
          <a:bodyPr>
            <a:normAutofit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id-ID" b="1" dirty="0">
                <a:solidFill>
                  <a:srgbClr val="800000"/>
                </a:solidFill>
                <a:latin typeface="+mn-lt"/>
              </a:rPr>
              <a:t>KELOMPOK PROSES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id-ID" b="1" dirty="0">
                <a:solidFill>
                  <a:srgbClr val="800000"/>
                </a:solidFill>
                <a:latin typeface="+mn-lt"/>
              </a:rPr>
              <a:t>PENGAWASAN</a:t>
            </a:r>
            <a:endParaRPr lang="en-US" b="1" dirty="0">
              <a:solidFill>
                <a:srgbClr val="80000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610600" cy="990600"/>
          </a:xfrm>
        </p:spPr>
        <p:txBody>
          <a:bodyPr>
            <a:normAutofit/>
          </a:bodyPr>
          <a:lstStyle/>
          <a:p>
            <a:pPr algn="ctr"/>
            <a:r>
              <a:rPr lang="id-ID" b="1" dirty="0" smtClean="0"/>
              <a:t>PERENCANAAN SUMBER DAYA</a:t>
            </a:r>
            <a:endParaRPr lang="en-US" b="1" dirty="0"/>
          </a:p>
        </p:txBody>
      </p:sp>
      <p:sp>
        <p:nvSpPr>
          <p:cNvPr id="12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337455" y="1469575"/>
            <a:ext cx="8686800" cy="4786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algn="just">
              <a:buFont typeface="Arial" pitchFamily="34" charset="0"/>
              <a:buChar char="•"/>
            </a:pPr>
            <a:r>
              <a:rPr lang="en-US" sz="2400" dirty="0" err="1" smtClean="0"/>
              <a:t>Sifat</a:t>
            </a:r>
            <a:r>
              <a:rPr lang="en-US" sz="2400" dirty="0" smtClean="0"/>
              <a:t> </a:t>
            </a:r>
            <a:r>
              <a:rPr lang="en-US" sz="2400" dirty="0" err="1" smtClean="0"/>
              <a:t>proyek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organisasi</a:t>
            </a:r>
            <a:r>
              <a:rPr lang="en-US" sz="2400" dirty="0" smtClean="0"/>
              <a:t>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mempengaruhi</a:t>
            </a:r>
            <a:r>
              <a:rPr lang="en-US" sz="2400" dirty="0" smtClean="0"/>
              <a:t> </a:t>
            </a:r>
            <a:r>
              <a:rPr lang="en-US" sz="2400" dirty="0" err="1" smtClean="0"/>
              <a:t>perencanaan</a:t>
            </a:r>
            <a:r>
              <a:rPr lang="en-US" sz="2400" dirty="0" smtClean="0"/>
              <a:t> </a:t>
            </a:r>
            <a:r>
              <a:rPr lang="en-US" sz="2400" dirty="0" err="1" smtClean="0"/>
              <a:t>sumber</a:t>
            </a:r>
            <a:r>
              <a:rPr lang="en-US" sz="2400" dirty="0" smtClean="0"/>
              <a:t> </a:t>
            </a:r>
            <a:r>
              <a:rPr lang="en-US" sz="2400" dirty="0" err="1" smtClean="0"/>
              <a:t>daya</a:t>
            </a:r>
            <a:endParaRPr lang="id-ID" sz="2400" dirty="0" smtClean="0"/>
          </a:p>
          <a:p>
            <a:pPr algn="just">
              <a:buFont typeface="Arial" pitchFamily="34" charset="0"/>
              <a:buChar char="•"/>
            </a:pPr>
            <a:r>
              <a:rPr lang="en-US" sz="2400" dirty="0" err="1" smtClean="0"/>
              <a:t>Beberapa</a:t>
            </a:r>
            <a:r>
              <a:rPr lang="en-US" sz="2400" dirty="0" smtClean="0"/>
              <a:t> </a:t>
            </a:r>
            <a:r>
              <a:rPr lang="en-US" sz="2400" dirty="0" err="1" smtClean="0"/>
              <a:t>pertanyaan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dipertimbangkan</a:t>
            </a:r>
            <a:r>
              <a:rPr lang="id-ID" sz="2400" dirty="0" smtClean="0"/>
              <a:t> dalam perencanaan sumberdaya proyek </a:t>
            </a:r>
            <a:r>
              <a:rPr lang="en-US" sz="2400" dirty="0" smtClean="0"/>
              <a:t>:</a:t>
            </a:r>
          </a:p>
          <a:p>
            <a:pPr lvl="1">
              <a:lnSpc>
                <a:spcPct val="90000"/>
              </a:lnSpc>
            </a:pPr>
            <a:r>
              <a:rPr lang="en-US" sz="2200" dirty="0" err="1" smtClean="0"/>
              <a:t>Akan</a:t>
            </a:r>
            <a:r>
              <a:rPr lang="en-US" sz="2200" dirty="0" smtClean="0"/>
              <a:t> </a:t>
            </a:r>
            <a:r>
              <a:rPr lang="en-US" sz="2200" dirty="0" err="1" smtClean="0"/>
              <a:t>sesulit</a:t>
            </a:r>
            <a:r>
              <a:rPr lang="en-US" sz="2200" dirty="0" smtClean="0"/>
              <a:t> </a:t>
            </a:r>
            <a:r>
              <a:rPr lang="en-US" sz="2200" dirty="0" err="1" smtClean="0"/>
              <a:t>apa</a:t>
            </a:r>
            <a:r>
              <a:rPr lang="en-US" sz="2200" dirty="0" smtClean="0"/>
              <a:t> </a:t>
            </a:r>
            <a:r>
              <a:rPr lang="en-US" sz="2200" dirty="0" err="1" smtClean="0"/>
              <a:t>untuk</a:t>
            </a:r>
            <a:r>
              <a:rPr lang="en-US" sz="2200" dirty="0" smtClean="0"/>
              <a:t> </a:t>
            </a:r>
            <a:r>
              <a:rPr lang="en-US" sz="2200" dirty="0" err="1" smtClean="0"/>
              <a:t>melakukan</a:t>
            </a:r>
            <a:r>
              <a:rPr lang="en-US" sz="2200" dirty="0" smtClean="0"/>
              <a:t> </a:t>
            </a:r>
            <a:r>
              <a:rPr lang="en-US" sz="2200" dirty="0" err="1" smtClean="0"/>
              <a:t>pekerjaan</a:t>
            </a:r>
            <a:r>
              <a:rPr lang="en-US" sz="2200" dirty="0" smtClean="0"/>
              <a:t> </a:t>
            </a:r>
            <a:r>
              <a:rPr lang="en-US" sz="2200" dirty="0" err="1" smtClean="0"/>
              <a:t>tertentu</a:t>
            </a:r>
            <a:r>
              <a:rPr lang="en-US" sz="2200" dirty="0" smtClean="0"/>
              <a:t> </a:t>
            </a:r>
            <a:r>
              <a:rPr lang="en-US" sz="2200" dirty="0" err="1" smtClean="0"/>
              <a:t>dalam</a:t>
            </a:r>
            <a:r>
              <a:rPr lang="en-US" sz="2200" dirty="0" smtClean="0"/>
              <a:t> </a:t>
            </a:r>
            <a:r>
              <a:rPr lang="en-US" sz="2200" dirty="0" err="1" smtClean="0"/>
              <a:t>proyek</a:t>
            </a:r>
            <a:r>
              <a:rPr lang="en-US" sz="2200" dirty="0" smtClean="0"/>
              <a:t> </a:t>
            </a:r>
            <a:r>
              <a:rPr lang="en-US" sz="2200" dirty="0" err="1" smtClean="0"/>
              <a:t>tersebut</a:t>
            </a:r>
            <a:r>
              <a:rPr lang="en-US" sz="2200" dirty="0" smtClean="0"/>
              <a:t> ? </a:t>
            </a:r>
          </a:p>
          <a:p>
            <a:pPr lvl="1">
              <a:lnSpc>
                <a:spcPct val="90000"/>
              </a:lnSpc>
            </a:pPr>
            <a:r>
              <a:rPr lang="en-US" sz="2200" dirty="0" err="1" smtClean="0"/>
              <a:t>Adakah</a:t>
            </a:r>
            <a:r>
              <a:rPr lang="en-US" sz="2200" dirty="0" smtClean="0"/>
              <a:t> </a:t>
            </a:r>
            <a:r>
              <a:rPr lang="en-US" sz="2200" dirty="0" err="1" smtClean="0"/>
              <a:t>sesuatu</a:t>
            </a:r>
            <a:r>
              <a:rPr lang="en-US" sz="2200" dirty="0" smtClean="0"/>
              <a:t> yang </a:t>
            </a:r>
            <a:r>
              <a:rPr lang="en-US" sz="2200" dirty="0" err="1" smtClean="0"/>
              <a:t>unik</a:t>
            </a:r>
            <a:r>
              <a:rPr lang="en-US" sz="2200" dirty="0" smtClean="0"/>
              <a:t> </a:t>
            </a:r>
            <a:r>
              <a:rPr lang="en-US" sz="2200" dirty="0" err="1" smtClean="0"/>
              <a:t>dari</a:t>
            </a:r>
            <a:r>
              <a:rPr lang="en-US" sz="2200" dirty="0" smtClean="0"/>
              <a:t> </a:t>
            </a:r>
            <a:r>
              <a:rPr lang="en-US" sz="2200" dirty="0" err="1" smtClean="0"/>
              <a:t>pernyataan</a:t>
            </a:r>
            <a:r>
              <a:rPr lang="en-US" sz="2200" dirty="0" smtClean="0"/>
              <a:t> </a:t>
            </a:r>
            <a:r>
              <a:rPr lang="en-US" sz="2200" dirty="0" err="1" smtClean="0"/>
              <a:t>ruang-lingkup</a:t>
            </a:r>
            <a:r>
              <a:rPr lang="en-US" sz="2200" dirty="0" smtClean="0"/>
              <a:t> </a:t>
            </a:r>
            <a:r>
              <a:rPr lang="en-US" sz="2200" dirty="0" err="1" smtClean="0"/>
              <a:t>proyek</a:t>
            </a:r>
            <a:r>
              <a:rPr lang="en-US" sz="2200" dirty="0" smtClean="0"/>
              <a:t> yang </a:t>
            </a:r>
            <a:r>
              <a:rPr lang="en-US" sz="2200" dirty="0" err="1" smtClean="0"/>
              <a:t>akan</a:t>
            </a:r>
            <a:r>
              <a:rPr lang="en-US" sz="2200" dirty="0" smtClean="0"/>
              <a:t> </a:t>
            </a:r>
            <a:r>
              <a:rPr lang="en-US" sz="2200" dirty="0" err="1" smtClean="0"/>
              <a:t>mempengaruhi</a:t>
            </a:r>
            <a:r>
              <a:rPr lang="en-US" sz="2200" dirty="0" smtClean="0"/>
              <a:t> </a:t>
            </a:r>
            <a:r>
              <a:rPr lang="en-US" sz="2200" dirty="0" err="1" smtClean="0"/>
              <a:t>sumber</a:t>
            </a:r>
            <a:r>
              <a:rPr lang="en-US" sz="2200" dirty="0" smtClean="0"/>
              <a:t> </a:t>
            </a:r>
            <a:r>
              <a:rPr lang="en-US" sz="2200" dirty="0" err="1" smtClean="0"/>
              <a:t>daya</a:t>
            </a:r>
            <a:r>
              <a:rPr lang="en-US" sz="2200" dirty="0" smtClean="0"/>
              <a:t> ?</a:t>
            </a:r>
          </a:p>
          <a:p>
            <a:pPr lvl="1">
              <a:lnSpc>
                <a:spcPct val="90000"/>
              </a:lnSpc>
            </a:pPr>
            <a:r>
              <a:rPr lang="en-US" sz="2200" dirty="0" err="1" smtClean="0"/>
              <a:t>Bagaimana</a:t>
            </a:r>
            <a:r>
              <a:rPr lang="en-US" sz="2200" dirty="0" smtClean="0"/>
              <a:t> </a:t>
            </a:r>
            <a:r>
              <a:rPr lang="en-US" sz="2200" dirty="0" err="1" smtClean="0"/>
              <a:t>riwayat</a:t>
            </a:r>
            <a:r>
              <a:rPr lang="en-US" sz="2200" dirty="0" smtClean="0"/>
              <a:t> </a:t>
            </a:r>
            <a:r>
              <a:rPr lang="en-US" sz="2200" dirty="0" err="1" smtClean="0"/>
              <a:t>organisasi</a:t>
            </a:r>
            <a:r>
              <a:rPr lang="en-US" sz="2200" dirty="0" smtClean="0"/>
              <a:t> </a:t>
            </a:r>
            <a:r>
              <a:rPr lang="en-US" sz="2200" dirty="0" err="1" smtClean="0"/>
              <a:t>dalam</a:t>
            </a:r>
            <a:r>
              <a:rPr lang="en-US" sz="2200" dirty="0" smtClean="0"/>
              <a:t> </a:t>
            </a:r>
            <a:r>
              <a:rPr lang="en-US" sz="2200" dirty="0" err="1" smtClean="0"/>
              <a:t>melakukan</a:t>
            </a:r>
            <a:r>
              <a:rPr lang="en-US" sz="2200" dirty="0" smtClean="0"/>
              <a:t> </a:t>
            </a:r>
            <a:r>
              <a:rPr lang="en-US" sz="2200" dirty="0" err="1" smtClean="0"/>
              <a:t>pekerjaan</a:t>
            </a:r>
            <a:r>
              <a:rPr lang="en-US" sz="2200" dirty="0" smtClean="0"/>
              <a:t> yang </a:t>
            </a:r>
            <a:r>
              <a:rPr lang="en-US" sz="2200" dirty="0" err="1" smtClean="0"/>
              <a:t>sama</a:t>
            </a:r>
            <a:r>
              <a:rPr lang="en-US" sz="2200" dirty="0" smtClean="0"/>
              <a:t>?</a:t>
            </a:r>
          </a:p>
          <a:p>
            <a:pPr lvl="1">
              <a:lnSpc>
                <a:spcPct val="90000"/>
              </a:lnSpc>
            </a:pPr>
            <a:r>
              <a:rPr lang="en-US" sz="2200" dirty="0" err="1" smtClean="0"/>
              <a:t>Apakah</a:t>
            </a:r>
            <a:r>
              <a:rPr lang="en-US" sz="2200" dirty="0" smtClean="0"/>
              <a:t> </a:t>
            </a:r>
            <a:r>
              <a:rPr lang="en-US" sz="2200" dirty="0" err="1" smtClean="0"/>
              <a:t>organisasi</a:t>
            </a:r>
            <a:r>
              <a:rPr lang="en-US" sz="2200" dirty="0" smtClean="0"/>
              <a:t> </a:t>
            </a:r>
            <a:r>
              <a:rPr lang="en-US" sz="2200" dirty="0" err="1" smtClean="0"/>
              <a:t>mempunyai</a:t>
            </a:r>
            <a:r>
              <a:rPr lang="en-US" sz="2200" dirty="0" smtClean="0"/>
              <a:t> </a:t>
            </a:r>
            <a:r>
              <a:rPr lang="en-US" sz="2200" dirty="0" err="1" smtClean="0"/>
              <a:t>atau</a:t>
            </a:r>
            <a:r>
              <a:rPr lang="en-US" sz="2200" dirty="0" smtClean="0"/>
              <a:t> </a:t>
            </a:r>
            <a:r>
              <a:rPr lang="en-US" sz="2200" dirty="0" err="1" smtClean="0"/>
              <a:t>dapatkah</a:t>
            </a:r>
            <a:r>
              <a:rPr lang="en-US" sz="2200" dirty="0" smtClean="0"/>
              <a:t> </a:t>
            </a:r>
            <a:r>
              <a:rPr lang="en-US" sz="2200" dirty="0" err="1" smtClean="0"/>
              <a:t>mereka</a:t>
            </a:r>
            <a:r>
              <a:rPr lang="en-US" sz="2200" dirty="0" smtClean="0"/>
              <a:t> </a:t>
            </a:r>
            <a:r>
              <a:rPr lang="en-US" sz="2200" dirty="0" err="1" smtClean="0"/>
              <a:t>mendapatkan</a:t>
            </a:r>
            <a:r>
              <a:rPr lang="en-US" sz="2200" dirty="0" smtClean="0"/>
              <a:t> </a:t>
            </a:r>
            <a:r>
              <a:rPr lang="en-US" sz="2200" dirty="0" err="1" smtClean="0"/>
              <a:t>orang</a:t>
            </a:r>
            <a:r>
              <a:rPr lang="en-US" sz="2200" dirty="0" smtClean="0"/>
              <a:t>, </a:t>
            </a:r>
            <a:r>
              <a:rPr lang="en-US" sz="2200" dirty="0" err="1" smtClean="0"/>
              <a:t>peralatan</a:t>
            </a:r>
            <a:r>
              <a:rPr lang="en-US" sz="2200" dirty="0" smtClean="0"/>
              <a:t>, </a:t>
            </a:r>
            <a:r>
              <a:rPr lang="en-US" sz="2200" dirty="0" err="1" smtClean="0"/>
              <a:t>dan</a:t>
            </a:r>
            <a:r>
              <a:rPr lang="en-US" sz="2200" dirty="0" smtClean="0"/>
              <a:t> material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200" dirty="0" smtClean="0"/>
              <a:t>	yang </a:t>
            </a:r>
            <a:r>
              <a:rPr lang="en-US" sz="2200" dirty="0" err="1" smtClean="0"/>
              <a:t>mampu</a:t>
            </a:r>
            <a:r>
              <a:rPr lang="en-US" sz="2200" dirty="0" smtClean="0"/>
              <a:t> </a:t>
            </a:r>
            <a:r>
              <a:rPr lang="en-US" sz="2200" dirty="0" err="1" smtClean="0"/>
              <a:t>dan</a:t>
            </a:r>
            <a:r>
              <a:rPr lang="en-US" sz="2200" dirty="0" smtClean="0"/>
              <a:t> </a:t>
            </a:r>
            <a:r>
              <a:rPr lang="en-US" sz="2200" dirty="0" err="1" smtClean="0"/>
              <a:t>tersedia</a:t>
            </a:r>
            <a:r>
              <a:rPr lang="en-US" sz="2200" dirty="0" smtClean="0"/>
              <a:t> </a:t>
            </a:r>
            <a:r>
              <a:rPr lang="en-US" sz="2200" dirty="0" err="1" smtClean="0"/>
              <a:t>untuk</a:t>
            </a:r>
            <a:r>
              <a:rPr lang="en-US" sz="2200" dirty="0" smtClean="0"/>
              <a:t> </a:t>
            </a:r>
            <a:r>
              <a:rPr lang="en-US" sz="2200" dirty="0" err="1" smtClean="0"/>
              <a:t>melaksanakan</a:t>
            </a:r>
            <a:r>
              <a:rPr lang="en-US" sz="2200" dirty="0" smtClean="0"/>
              <a:t> </a:t>
            </a:r>
            <a:r>
              <a:rPr lang="en-US" sz="2200" dirty="0" err="1" smtClean="0"/>
              <a:t>pekerjaan</a:t>
            </a:r>
            <a:r>
              <a:rPr lang="en-US" sz="2200" dirty="0" smtClean="0"/>
              <a:t> ?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-121920" y="960120"/>
            <a:ext cx="838200" cy="861378"/>
          </a:xfrm>
        </p:spPr>
        <p:txBody>
          <a:bodyPr>
            <a:noAutofit/>
          </a:bodyPr>
          <a:lstStyle/>
          <a:p>
            <a:fld id="{1AD93096-5B34-4342-9326-69289CEAE4C2}" type="slidenum">
              <a:rPr lang="en-US" sz="1800" smtClean="0">
                <a:solidFill>
                  <a:schemeClr val="bg1"/>
                </a:solidFill>
              </a:rPr>
              <a:pPr/>
              <a:t>6</a:t>
            </a:fld>
            <a:endParaRPr lang="en-US" sz="1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11033" y="112486"/>
            <a:ext cx="9146174" cy="990600"/>
          </a:xfrm>
        </p:spPr>
        <p:txBody>
          <a:bodyPr>
            <a:normAutofit/>
          </a:bodyPr>
          <a:lstStyle/>
          <a:p>
            <a:pPr algn="ctr"/>
            <a:r>
              <a:rPr lang="id-ID" sz="2800" b="1" dirty="0" smtClean="0"/>
              <a:t>ESTIMASI BIAYA </a:t>
            </a:r>
            <a:r>
              <a:rPr lang="en-US" sz="2800" b="1" dirty="0" smtClean="0"/>
              <a:t> </a:t>
            </a:r>
            <a:br>
              <a:rPr lang="en-US" sz="2800" b="1" dirty="0" smtClean="0"/>
            </a:br>
            <a:r>
              <a:rPr lang="id-ID" sz="2800" b="1" dirty="0" smtClean="0"/>
              <a:t>(COST ESTIMATING) (1)</a:t>
            </a:r>
            <a:endParaRPr lang="en-US" sz="2800" b="1" dirty="0"/>
          </a:p>
        </p:txBody>
      </p:sp>
      <p:sp>
        <p:nvSpPr>
          <p:cNvPr id="12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0" y="1063969"/>
            <a:ext cx="9035141" cy="4867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algn="just">
              <a:buFont typeface="Arial" pitchFamily="34" charset="0"/>
              <a:buChar char="•"/>
            </a:pPr>
            <a:r>
              <a:rPr lang="id-ID" sz="2100" dirty="0" smtClean="0"/>
              <a:t>Membuat sebuah estimasi dari biaya dan sumber daya yang dibutuhkan untuk menyelesaikan sebuah proyek</a:t>
            </a:r>
          </a:p>
          <a:p>
            <a:pPr algn="just">
              <a:buFont typeface="Arial" pitchFamily="34" charset="0"/>
              <a:buChar char="•"/>
            </a:pPr>
            <a:r>
              <a:rPr lang="id-ID" sz="2100" dirty="0" smtClean="0"/>
              <a:t>Tools &amp; Techniques :</a:t>
            </a:r>
          </a:p>
          <a:p>
            <a:pPr lvl="1">
              <a:buFont typeface="Arial" pitchFamily="34" charset="0"/>
              <a:buChar char="•"/>
            </a:pPr>
            <a:r>
              <a:rPr lang="en-US" sz="2100" dirty="0" smtClean="0"/>
              <a:t>Analogous Estimates (Top Down Estimates)</a:t>
            </a:r>
          </a:p>
          <a:p>
            <a:pPr marL="812800" lvl="2" indent="0" algn="just">
              <a:buNone/>
            </a:pPr>
            <a:r>
              <a:rPr lang="id-ID" sz="2100" dirty="0" smtClean="0"/>
              <a:t>Es</a:t>
            </a:r>
            <a:r>
              <a:rPr lang="en-US" sz="2100" dirty="0" err="1" smtClean="0"/>
              <a:t>timasi</a:t>
            </a:r>
            <a:r>
              <a:rPr lang="en-US" sz="2100" dirty="0" smtClean="0"/>
              <a:t> </a:t>
            </a:r>
            <a:r>
              <a:rPr lang="en-US" sz="2100" dirty="0" err="1" smtClean="0"/>
              <a:t>berdasarkan</a:t>
            </a:r>
            <a:r>
              <a:rPr lang="en-US" sz="2100" dirty="0" smtClean="0"/>
              <a:t> </a:t>
            </a:r>
            <a:r>
              <a:rPr lang="en-US" sz="2100" dirty="0" err="1" smtClean="0"/>
              <a:t>biaya</a:t>
            </a:r>
            <a:r>
              <a:rPr lang="en-US" sz="2100" dirty="0" smtClean="0"/>
              <a:t> </a:t>
            </a:r>
            <a:r>
              <a:rPr lang="en-US" sz="2100" dirty="0" err="1" smtClean="0"/>
              <a:t>aktual</a:t>
            </a:r>
            <a:r>
              <a:rPr lang="en-US" sz="2100" dirty="0" smtClean="0"/>
              <a:t> </a:t>
            </a:r>
            <a:r>
              <a:rPr lang="en-US" sz="2100" dirty="0" err="1" smtClean="0"/>
              <a:t>dari</a:t>
            </a:r>
            <a:r>
              <a:rPr lang="en-US" sz="2100" dirty="0" smtClean="0"/>
              <a:t> </a:t>
            </a:r>
            <a:r>
              <a:rPr lang="en-US" sz="2100" dirty="0" err="1" smtClean="0"/>
              <a:t>proyek</a:t>
            </a:r>
            <a:r>
              <a:rPr lang="en-US" sz="2100" dirty="0" smtClean="0"/>
              <a:t> </a:t>
            </a:r>
            <a:r>
              <a:rPr lang="en-US" sz="2100" dirty="0" err="1" smtClean="0"/>
              <a:t>sebelumnya</a:t>
            </a:r>
            <a:r>
              <a:rPr lang="en-US" sz="2100" dirty="0" smtClean="0"/>
              <a:t> yang </a:t>
            </a:r>
            <a:r>
              <a:rPr lang="en-US" sz="2100" dirty="0" err="1" smtClean="0"/>
              <a:t>dianggap</a:t>
            </a:r>
            <a:r>
              <a:rPr lang="en-US" sz="2100" dirty="0" smtClean="0"/>
              <a:t> “</a:t>
            </a:r>
            <a:r>
              <a:rPr lang="en-US" sz="2100" dirty="0" err="1" smtClean="0"/>
              <a:t>mirip</a:t>
            </a:r>
            <a:r>
              <a:rPr lang="en-US" sz="2100" dirty="0" smtClean="0"/>
              <a:t>” </a:t>
            </a:r>
            <a:r>
              <a:rPr lang="en-US" sz="2100" dirty="0" err="1" smtClean="0"/>
              <a:t>dengan</a:t>
            </a:r>
            <a:r>
              <a:rPr lang="en-US" sz="2100" dirty="0" smtClean="0"/>
              <a:t> </a:t>
            </a:r>
            <a:r>
              <a:rPr lang="en-US" sz="2100" dirty="0" err="1" smtClean="0"/>
              <a:t>proyek</a:t>
            </a:r>
            <a:r>
              <a:rPr lang="en-US" sz="2100" dirty="0" smtClean="0"/>
              <a:t> yang </a:t>
            </a:r>
            <a:r>
              <a:rPr lang="en-US" sz="2100" dirty="0" err="1" smtClean="0"/>
              <a:t>akan</a:t>
            </a:r>
            <a:r>
              <a:rPr lang="en-US" sz="2100" dirty="0" smtClean="0"/>
              <a:t> </a:t>
            </a:r>
            <a:r>
              <a:rPr lang="en-US" sz="2100" dirty="0" err="1" smtClean="0"/>
              <a:t>dikerjakan</a:t>
            </a:r>
            <a:endParaRPr lang="en-US" sz="2100" dirty="0" smtClean="0"/>
          </a:p>
          <a:p>
            <a:pPr lvl="1">
              <a:buFont typeface="Arial" pitchFamily="34" charset="0"/>
              <a:buChar char="•"/>
            </a:pPr>
            <a:r>
              <a:rPr lang="en-US" sz="2100" dirty="0" smtClean="0"/>
              <a:t>Bottom Up Estimates</a:t>
            </a:r>
          </a:p>
          <a:p>
            <a:pPr marL="812800" lvl="2" indent="0" algn="just">
              <a:buNone/>
            </a:pPr>
            <a:r>
              <a:rPr lang="en-US" sz="2100" dirty="0" err="1" smtClean="0"/>
              <a:t>Estimasi</a:t>
            </a:r>
            <a:r>
              <a:rPr lang="en-US" sz="2100" dirty="0" smtClean="0"/>
              <a:t> </a:t>
            </a:r>
            <a:r>
              <a:rPr lang="en-US" sz="2100" dirty="0" err="1" smtClean="0"/>
              <a:t>berdasarkan</a:t>
            </a:r>
            <a:r>
              <a:rPr lang="en-US" sz="2100" dirty="0" smtClean="0"/>
              <a:t> </a:t>
            </a:r>
            <a:r>
              <a:rPr lang="en-US" sz="2100" dirty="0" err="1" smtClean="0"/>
              <a:t>setiap</a:t>
            </a:r>
            <a:r>
              <a:rPr lang="en-US" sz="2100" dirty="0" smtClean="0"/>
              <a:t> </a:t>
            </a:r>
            <a:r>
              <a:rPr lang="en-US" sz="2100" dirty="0" err="1" smtClean="0"/>
              <a:t>paket</a:t>
            </a:r>
            <a:r>
              <a:rPr lang="en-US" sz="2100" dirty="0" smtClean="0"/>
              <a:t> </a:t>
            </a:r>
            <a:r>
              <a:rPr lang="en-US" sz="2100" dirty="0" err="1" smtClean="0"/>
              <a:t>kerja</a:t>
            </a:r>
            <a:r>
              <a:rPr lang="en-US" sz="2100" dirty="0" smtClean="0"/>
              <a:t> </a:t>
            </a:r>
            <a:r>
              <a:rPr lang="en-US" sz="2100" dirty="0" err="1" smtClean="0"/>
              <a:t>terkecil</a:t>
            </a:r>
            <a:r>
              <a:rPr lang="en-US" sz="2100" dirty="0" smtClean="0"/>
              <a:t> </a:t>
            </a:r>
            <a:r>
              <a:rPr lang="en-US" sz="2100" dirty="0" err="1" smtClean="0"/>
              <a:t>dan</a:t>
            </a:r>
            <a:r>
              <a:rPr lang="en-US" sz="2100" dirty="0" smtClean="0"/>
              <a:t> </a:t>
            </a:r>
            <a:r>
              <a:rPr lang="en-US" sz="2100" dirty="0" err="1" smtClean="0"/>
              <a:t>menjumlahkan</a:t>
            </a:r>
            <a:r>
              <a:rPr lang="en-US" sz="2100" dirty="0" smtClean="0"/>
              <a:t> </a:t>
            </a:r>
            <a:r>
              <a:rPr lang="en-US" sz="2100" dirty="0" err="1" smtClean="0"/>
              <a:t>seluruhnya</a:t>
            </a:r>
            <a:r>
              <a:rPr lang="en-US" sz="2100" dirty="0" smtClean="0"/>
              <a:t> </a:t>
            </a:r>
            <a:r>
              <a:rPr lang="en-US" sz="2100" dirty="0" err="1" smtClean="0"/>
              <a:t>hingga</a:t>
            </a:r>
            <a:r>
              <a:rPr lang="en-US" sz="2100" dirty="0" smtClean="0"/>
              <a:t> </a:t>
            </a:r>
            <a:r>
              <a:rPr lang="en-US" sz="2100" dirty="0" err="1" smtClean="0"/>
              <a:t>diperoleh</a:t>
            </a:r>
            <a:r>
              <a:rPr lang="en-US" sz="2100" dirty="0" smtClean="0"/>
              <a:t> </a:t>
            </a:r>
            <a:r>
              <a:rPr lang="en-US" sz="2100" dirty="0" err="1" smtClean="0"/>
              <a:t>biaya</a:t>
            </a:r>
            <a:r>
              <a:rPr lang="en-US" sz="2100" dirty="0" smtClean="0"/>
              <a:t> total </a:t>
            </a:r>
            <a:r>
              <a:rPr lang="en-US" sz="2100" dirty="0" err="1" smtClean="0"/>
              <a:t>dari</a:t>
            </a:r>
            <a:r>
              <a:rPr lang="en-US" sz="2100" dirty="0" smtClean="0"/>
              <a:t> </a:t>
            </a:r>
            <a:r>
              <a:rPr lang="en-US" sz="2100" dirty="0" err="1" smtClean="0"/>
              <a:t>sebuah</a:t>
            </a:r>
            <a:r>
              <a:rPr lang="en-US" sz="2100" dirty="0" smtClean="0"/>
              <a:t> </a:t>
            </a:r>
            <a:r>
              <a:rPr lang="en-US" sz="2100" dirty="0" err="1" smtClean="0"/>
              <a:t>proyek</a:t>
            </a:r>
            <a:endParaRPr lang="en-US" sz="2100" dirty="0" smtClean="0"/>
          </a:p>
          <a:p>
            <a:pPr lvl="1">
              <a:buFont typeface="Arial" pitchFamily="34" charset="0"/>
              <a:buChar char="•"/>
            </a:pPr>
            <a:r>
              <a:rPr lang="en-US" sz="2100" dirty="0" smtClean="0"/>
              <a:t>Parametric Modeling</a:t>
            </a:r>
          </a:p>
          <a:p>
            <a:pPr lvl="1" algn="just">
              <a:buFont typeface="Wingdings" pitchFamily="2" charset="2"/>
              <a:buNone/>
            </a:pPr>
            <a:r>
              <a:rPr lang="en-US" sz="2100" dirty="0" smtClean="0"/>
              <a:t>	</a:t>
            </a:r>
            <a:r>
              <a:rPr lang="en-US" sz="2100" dirty="0" err="1" smtClean="0"/>
              <a:t>Estimasi</a:t>
            </a:r>
            <a:r>
              <a:rPr lang="en-US" sz="2100" dirty="0" smtClean="0"/>
              <a:t> </a:t>
            </a:r>
            <a:r>
              <a:rPr lang="en-US" sz="2100" dirty="0" err="1" smtClean="0"/>
              <a:t>biaya</a:t>
            </a:r>
            <a:r>
              <a:rPr lang="en-US" sz="2100" dirty="0" smtClean="0"/>
              <a:t> </a:t>
            </a:r>
            <a:r>
              <a:rPr lang="en-US" sz="2100" dirty="0" err="1" smtClean="0"/>
              <a:t>proyek</a:t>
            </a:r>
            <a:r>
              <a:rPr lang="en-US" sz="2100" dirty="0" smtClean="0"/>
              <a:t> </a:t>
            </a:r>
            <a:r>
              <a:rPr lang="en-US" sz="2100" dirty="0" err="1" smtClean="0"/>
              <a:t>dilakukan</a:t>
            </a:r>
            <a:r>
              <a:rPr lang="en-US" sz="2100" dirty="0" smtClean="0"/>
              <a:t> </a:t>
            </a:r>
            <a:r>
              <a:rPr lang="en-US" sz="2100" dirty="0" err="1" smtClean="0"/>
              <a:t>dengan</a:t>
            </a:r>
            <a:r>
              <a:rPr lang="en-US" sz="2100" dirty="0" smtClean="0"/>
              <a:t> </a:t>
            </a:r>
            <a:r>
              <a:rPr lang="en-US" sz="2100" dirty="0" err="1" smtClean="0"/>
              <a:t>memanfaatkan</a:t>
            </a:r>
            <a:r>
              <a:rPr lang="en-US" sz="2100" dirty="0" smtClean="0"/>
              <a:t> </a:t>
            </a:r>
            <a:r>
              <a:rPr lang="en-US" sz="2100" dirty="0" err="1" smtClean="0"/>
              <a:t>karakteristik</a:t>
            </a:r>
            <a:r>
              <a:rPr lang="en-US" sz="2100" dirty="0" smtClean="0"/>
              <a:t> </a:t>
            </a:r>
            <a:r>
              <a:rPr lang="en-US" sz="2100" dirty="0" err="1" smtClean="0"/>
              <a:t>proyek</a:t>
            </a:r>
            <a:r>
              <a:rPr lang="en-US" sz="2100" dirty="0" smtClean="0"/>
              <a:t> </a:t>
            </a:r>
            <a:r>
              <a:rPr lang="en-US" sz="2100" dirty="0" err="1" smtClean="0"/>
              <a:t>sebagai</a:t>
            </a:r>
            <a:r>
              <a:rPr lang="en-US" sz="2100" dirty="0" smtClean="0"/>
              <a:t> parameter </a:t>
            </a:r>
            <a:r>
              <a:rPr lang="en-US" sz="2100" dirty="0" err="1" smtClean="0"/>
              <a:t>dalam</a:t>
            </a:r>
            <a:r>
              <a:rPr lang="en-US" sz="2100" dirty="0" smtClean="0"/>
              <a:t> model </a:t>
            </a:r>
            <a:r>
              <a:rPr lang="en-US" sz="2100" dirty="0" err="1" smtClean="0"/>
              <a:t>matematika</a:t>
            </a:r>
            <a:r>
              <a:rPr lang="en-US" sz="2100" dirty="0" smtClean="0"/>
              <a:t>.</a:t>
            </a:r>
            <a:endParaRPr lang="id-ID" sz="2100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-121920" y="960120"/>
            <a:ext cx="838200" cy="861378"/>
          </a:xfrm>
        </p:spPr>
        <p:txBody>
          <a:bodyPr>
            <a:noAutofit/>
          </a:bodyPr>
          <a:lstStyle/>
          <a:p>
            <a:fld id="{1AD93096-5B34-4342-9326-69289CEAE4C2}" type="slidenum">
              <a:rPr lang="en-US" sz="1800" smtClean="0">
                <a:solidFill>
                  <a:schemeClr val="bg1"/>
                </a:solidFill>
              </a:rPr>
              <a:pPr/>
              <a:t>7</a:t>
            </a:fld>
            <a:endParaRPr lang="en-US" sz="1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6106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id-ID" b="1" dirty="0" smtClean="0"/>
              <a:t>ESTIMASI BIAYA </a:t>
            </a:r>
            <a:br>
              <a:rPr lang="id-ID" b="1" dirty="0" smtClean="0"/>
            </a:br>
            <a:r>
              <a:rPr lang="id-ID" b="1" dirty="0" smtClean="0"/>
              <a:t>(COST ESTIMATING) (2)</a:t>
            </a:r>
            <a:endParaRPr lang="en-US" b="1" dirty="0"/>
          </a:p>
        </p:txBody>
      </p:sp>
      <p:sp>
        <p:nvSpPr>
          <p:cNvPr id="12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337455" y="1469575"/>
            <a:ext cx="8686800" cy="28571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algn="just">
              <a:buFont typeface="Arial" pitchFamily="34" charset="0"/>
              <a:buChar char="•"/>
            </a:pPr>
            <a:r>
              <a:rPr lang="en-US" sz="2400" dirty="0" smtClean="0"/>
              <a:t>Constructive Cost Model (COCOMO)</a:t>
            </a:r>
            <a:r>
              <a:rPr lang="id-ID" sz="2400" dirty="0" smtClean="0"/>
              <a:t> merupakan s</a:t>
            </a:r>
            <a:r>
              <a:rPr lang="en-US" sz="2400" dirty="0" err="1" smtClean="0"/>
              <a:t>alah</a:t>
            </a:r>
            <a:r>
              <a:rPr lang="en-US" sz="2400" dirty="0" smtClean="0"/>
              <a:t> </a:t>
            </a:r>
            <a:r>
              <a:rPr lang="en-US" sz="2400" dirty="0" err="1" smtClean="0"/>
              <a:t>satu</a:t>
            </a:r>
            <a:r>
              <a:rPr lang="en-US" sz="2400" dirty="0" smtClean="0"/>
              <a:t> model parameter yang </a:t>
            </a:r>
            <a:r>
              <a:rPr lang="en-US" sz="2400" dirty="0" err="1" smtClean="0"/>
              <a:t>terkenal</a:t>
            </a:r>
            <a:r>
              <a:rPr lang="en-US" sz="2400" dirty="0" smtClean="0"/>
              <a:t>  </a:t>
            </a:r>
            <a:r>
              <a:rPr lang="en-US" sz="2400" dirty="0" err="1" smtClean="0"/>
              <a:t>dibuat</a:t>
            </a:r>
            <a:r>
              <a:rPr lang="en-US" sz="2400" dirty="0" smtClean="0"/>
              <a:t> </a:t>
            </a:r>
            <a:r>
              <a:rPr lang="en-US" sz="2400" dirty="0" err="1" smtClean="0"/>
              <a:t>oleh</a:t>
            </a:r>
            <a:r>
              <a:rPr lang="en-US" sz="2400" dirty="0" smtClean="0"/>
              <a:t> Barry Boehm</a:t>
            </a:r>
          </a:p>
          <a:p>
            <a:pPr algn="just">
              <a:buFont typeface="Arial" pitchFamily="34" charset="0"/>
              <a:buChar char="•"/>
            </a:pPr>
            <a:r>
              <a:rPr lang="en-US" sz="2400" dirty="0" err="1" smtClean="0"/>
              <a:t>Digunakan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mengestimasi</a:t>
            </a:r>
            <a:r>
              <a:rPr lang="en-US" sz="2400" dirty="0" smtClean="0"/>
              <a:t> </a:t>
            </a:r>
            <a:r>
              <a:rPr lang="en-US" sz="2400" dirty="0" err="1" smtClean="0"/>
              <a:t>biaya</a:t>
            </a:r>
            <a:r>
              <a:rPr lang="en-US" sz="2400" dirty="0" smtClean="0"/>
              <a:t> </a:t>
            </a:r>
            <a:r>
              <a:rPr lang="en-US" sz="2400" dirty="0" err="1" smtClean="0"/>
              <a:t>pembuatan</a:t>
            </a:r>
            <a:r>
              <a:rPr lang="en-US" sz="2400" dirty="0" smtClean="0"/>
              <a:t> </a:t>
            </a:r>
            <a:r>
              <a:rPr lang="en-US" sz="2400" dirty="0" err="1" smtClean="0"/>
              <a:t>perangkat</a:t>
            </a:r>
            <a:r>
              <a:rPr lang="en-US" sz="2400" dirty="0" smtClean="0"/>
              <a:t> </a:t>
            </a:r>
            <a:r>
              <a:rPr lang="en-US" sz="2400" dirty="0" err="1" smtClean="0"/>
              <a:t>lunak</a:t>
            </a:r>
            <a:r>
              <a:rPr lang="en-US" sz="2400" dirty="0" smtClean="0"/>
              <a:t> </a:t>
            </a:r>
            <a:r>
              <a:rPr lang="en-US" sz="2400" dirty="0" err="1" smtClean="0"/>
              <a:t>berdasarkan</a:t>
            </a:r>
            <a:r>
              <a:rPr lang="en-US" sz="2400" dirty="0" smtClean="0"/>
              <a:t> </a:t>
            </a:r>
            <a:r>
              <a:rPr lang="en-US" sz="2400" dirty="0" err="1" smtClean="0"/>
              <a:t>jumlah</a:t>
            </a:r>
            <a:r>
              <a:rPr lang="en-US" sz="2400" dirty="0" smtClean="0"/>
              <a:t> </a:t>
            </a:r>
            <a:r>
              <a:rPr lang="en-US" sz="2400" dirty="0" err="1" smtClean="0"/>
              <a:t>baris</a:t>
            </a:r>
            <a:r>
              <a:rPr lang="en-US" sz="2400" dirty="0" smtClean="0"/>
              <a:t> </a:t>
            </a:r>
            <a:r>
              <a:rPr lang="en-US" sz="2400" dirty="0" err="1" smtClean="0"/>
              <a:t>kode</a:t>
            </a:r>
            <a:r>
              <a:rPr lang="en-US" sz="2400" dirty="0" smtClean="0"/>
              <a:t> (</a:t>
            </a:r>
            <a:r>
              <a:rPr lang="en-US" sz="2400" i="1" dirty="0" smtClean="0"/>
              <a:t>source lines of code/SLOC</a:t>
            </a:r>
            <a:r>
              <a:rPr lang="en-US" sz="2400" dirty="0" smtClean="0"/>
              <a:t>)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i="1" dirty="0" smtClean="0"/>
              <a:t>function points.</a:t>
            </a:r>
          </a:p>
          <a:p>
            <a:pPr algn="just">
              <a:buFont typeface="Arial" pitchFamily="34" charset="0"/>
              <a:buChar char="•"/>
            </a:pPr>
            <a:r>
              <a:rPr lang="en-US" sz="2400" dirty="0" smtClean="0"/>
              <a:t>COCOMO II, model </a:t>
            </a:r>
            <a:r>
              <a:rPr lang="en-US" sz="2400" dirty="0" err="1" smtClean="0"/>
              <a:t>terkomputerisasi</a:t>
            </a:r>
            <a:r>
              <a:rPr lang="en-US" sz="2400" dirty="0" smtClean="0"/>
              <a:t> yang </a:t>
            </a:r>
            <a:r>
              <a:rPr lang="en-US" sz="2400" dirty="0" err="1" smtClean="0"/>
              <a:t>sudah</a:t>
            </a:r>
            <a:r>
              <a:rPr lang="en-US" sz="2400" dirty="0" smtClean="0"/>
              <a:t> </a:t>
            </a:r>
            <a:r>
              <a:rPr lang="en-US" sz="2400" dirty="0" err="1" smtClean="0"/>
              <a:t>tersedia</a:t>
            </a:r>
            <a:r>
              <a:rPr lang="en-US" sz="2400" dirty="0" smtClean="0"/>
              <a:t> </a:t>
            </a:r>
            <a:r>
              <a:rPr lang="en-US" sz="2400" dirty="0" err="1" smtClean="0"/>
              <a:t>di</a:t>
            </a:r>
            <a:r>
              <a:rPr lang="en-US" sz="2400" dirty="0" smtClean="0"/>
              <a:t> Web</a:t>
            </a:r>
            <a:endParaRPr lang="en-US" sz="24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-121920" y="960120"/>
            <a:ext cx="838200" cy="861378"/>
          </a:xfrm>
        </p:spPr>
        <p:txBody>
          <a:bodyPr>
            <a:noAutofit/>
          </a:bodyPr>
          <a:lstStyle/>
          <a:p>
            <a:fld id="{1AD93096-5B34-4342-9326-69289CEAE4C2}" type="slidenum">
              <a:rPr lang="en-US" sz="1800" smtClean="0">
                <a:solidFill>
                  <a:schemeClr val="bg1"/>
                </a:solidFill>
              </a:rPr>
              <a:pPr/>
              <a:t>8</a:t>
            </a:fld>
            <a:endParaRPr lang="en-US" sz="1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990600"/>
          </a:xfrm>
        </p:spPr>
        <p:txBody>
          <a:bodyPr>
            <a:normAutofit/>
          </a:bodyPr>
          <a:lstStyle/>
          <a:p>
            <a:pPr algn="ctr"/>
            <a:r>
              <a:rPr lang="id-ID" b="1" dirty="0" smtClean="0"/>
              <a:t>CONTOH COST ESTIMATE</a:t>
            </a:r>
            <a:endParaRPr lang="en-US" b="1" dirty="0"/>
          </a:p>
        </p:txBody>
      </p:sp>
      <p:graphicFrame>
        <p:nvGraphicFramePr>
          <p:cNvPr id="27" name="Group 153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50402451"/>
              </p:ext>
            </p:extLst>
          </p:nvPr>
        </p:nvGraphicFramePr>
        <p:xfrm>
          <a:off x="251520" y="1457478"/>
          <a:ext cx="8712969" cy="5014306"/>
        </p:xfrm>
        <a:graphic>
          <a:graphicData uri="http://schemas.openxmlformats.org/drawingml/2006/table">
            <a:tbl>
              <a:tblPr/>
              <a:tblGrid>
                <a:gridCol w="37444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0210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0215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0478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"/>
                        </a:rPr>
                        <a:t> 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"/>
                        </a:rPr>
                        <a:t>Units/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"/>
                        </a:rPr>
                        <a:t>Hrs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"/>
                        </a:rPr>
                        <a:t>Cost/Unit/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"/>
                        </a:rPr>
                        <a:t>Hr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"/>
                        </a:rPr>
                        <a:t>Subtotals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"/>
                        </a:rPr>
                        <a:t>WBS Level1 Totals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"/>
                        </a:rPr>
                        <a:t>% of Total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9222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"/>
                        </a:rPr>
                        <a:t>WBS Item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"/>
                        </a:rPr>
                        <a:t> 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"/>
                        </a:rPr>
                        <a:t> 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"/>
                        </a:rPr>
                        <a:t> 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"/>
                        </a:rPr>
                        <a:t> 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"/>
                        </a:rPr>
                        <a:t> 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9222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"/>
                        </a:rPr>
                        <a:t>1. Project Management</a:t>
                      </a:r>
                      <a:endParaRPr kumimoji="0" lang="en-US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"/>
                        </a:rPr>
                        <a:t> 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"/>
                        </a:rPr>
                        <a:t> 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"/>
                        </a:rPr>
                        <a:t> 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"/>
                        </a:rPr>
                        <a:t>$306,300 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"/>
                        </a:rPr>
                        <a:t>20%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763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"/>
                        </a:rPr>
                        <a:t>     Project Manager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"/>
                        </a:rPr>
                        <a:t>960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"/>
                        </a:rPr>
                        <a:t>$100 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"/>
                        </a:rPr>
                        <a:t>$96,000 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"/>
                        </a:rPr>
                        <a:t> 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"/>
                        </a:rPr>
                        <a:t> 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9222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"/>
                        </a:rPr>
                        <a:t>     Project Team Member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"/>
                        </a:rPr>
                        <a:t>1920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"/>
                        </a:rPr>
                        <a:t>$75 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"/>
                        </a:rPr>
                        <a:t>$144,000 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"/>
                        </a:rPr>
                        <a:t> 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"/>
                        </a:rPr>
                        <a:t> 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9222">
                <a:tc>
                  <a:txBody>
                    <a:bodyPr/>
                    <a:lstStyle/>
                    <a:p>
                      <a:pPr marL="173038" marR="0" lvl="0" indent="-173038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"/>
                        </a:rPr>
                        <a:t>     Contractors (10% of software development </a:t>
                      </a:r>
                      <a:r>
                        <a:rPr kumimoji="0" lang="id-ID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"/>
                        </a:rPr>
                        <a:t>&amp; 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"/>
                        </a:rPr>
                        <a:t>testing)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"/>
                        </a:rPr>
                        <a:t> 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"/>
                        </a:rPr>
                        <a:t> 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"/>
                        </a:rPr>
                        <a:t>$66,300 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"/>
                        </a:rPr>
                        <a:t> 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"/>
                        </a:rPr>
                        <a:t> 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9222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"/>
                        </a:rPr>
                        <a:t>2. Hardware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"/>
                        </a:rPr>
                        <a:t> 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"/>
                        </a:rPr>
                        <a:t> 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"/>
                        </a:rPr>
                        <a:t> 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"/>
                        </a:rPr>
                        <a:t>$76,000 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"/>
                        </a:rPr>
                        <a:t>5%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9222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"/>
                        </a:rPr>
                        <a:t>     2.1 Handheld devices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"/>
                        </a:rPr>
                        <a:t>100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"/>
                        </a:rPr>
                        <a:t>$600 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"/>
                        </a:rPr>
                        <a:t>$60,000 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"/>
                        </a:rPr>
                        <a:t> 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"/>
                        </a:rPr>
                        <a:t> 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9222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"/>
                        </a:rPr>
                        <a:t>     2.2 Servers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"/>
                        </a:rPr>
                        <a:t>4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"/>
                        </a:rPr>
                        <a:t>$4,000 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"/>
                        </a:rPr>
                        <a:t>$16,000 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"/>
                        </a:rPr>
                        <a:t> 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"/>
                        </a:rPr>
                        <a:t> 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9222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"/>
                        </a:rPr>
                        <a:t>3.Software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"/>
                        </a:rPr>
                        <a:t> 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"/>
                        </a:rPr>
                        <a:t> 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"/>
                        </a:rPr>
                        <a:t> 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"/>
                        </a:rPr>
                        <a:t>$614,000 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"/>
                        </a:rPr>
                        <a:t>40%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9222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"/>
                        </a:rPr>
                        <a:t>     3.1 Licensed Softwar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"/>
                        </a:rPr>
                        <a:t>100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"/>
                        </a:rPr>
                        <a:t>$200 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"/>
                        </a:rPr>
                        <a:t>$20,000 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"/>
                        </a:rPr>
                        <a:t> 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"/>
                        </a:rPr>
                        <a:t> 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49222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"/>
                        </a:rPr>
                        <a:t>     3.2 Software development *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"/>
                        </a:rPr>
                        <a:t> 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"/>
                        </a:rPr>
                        <a:t> 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"/>
                        </a:rPr>
                        <a:t>$594,000 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"/>
                        </a:rPr>
                        <a:t> 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"/>
                        </a:rPr>
                        <a:t> 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49222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"/>
                        </a:rPr>
                        <a:t>4. Testing(10% of total hardware </a:t>
                      </a:r>
                      <a:r>
                        <a:rPr kumimoji="0" lang="id-ID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"/>
                        </a:rPr>
                        <a:t>&amp; </a:t>
                      </a:r>
                      <a:r>
                        <a:rPr kumimoji="0" 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"/>
                        </a:rPr>
                        <a:t>softwares</a:t>
                      </a: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"/>
                        </a:rPr>
                        <a:t> costs)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"/>
                        </a:rPr>
                        <a:t> 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"/>
                        </a:rPr>
                        <a:t> 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"/>
                        </a:rPr>
                        <a:t> 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"/>
                        </a:rPr>
                        <a:t>$69,600 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"/>
                        </a:rPr>
                        <a:t>5%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49222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"/>
                        </a:rPr>
                        <a:t>5. Training and Support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"/>
                        </a:rPr>
                        <a:t> 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"/>
                        </a:rPr>
                        <a:t> 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"/>
                        </a:rPr>
                        <a:t> 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"/>
                        </a:rPr>
                        <a:t>$202,400 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"/>
                        </a:rPr>
                        <a:t>13%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49222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"/>
                        </a:rPr>
                        <a:t>     Trainee costs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"/>
                        </a:rPr>
                        <a:t>100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"/>
                        </a:rPr>
                        <a:t>$500 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"/>
                        </a:rPr>
                        <a:t>$50,000 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"/>
                        </a:rPr>
                        <a:t> 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"/>
                        </a:rPr>
                        <a:t> 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49222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"/>
                        </a:rPr>
                        <a:t>     Travel Costs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"/>
                        </a:rPr>
                        <a:t>12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"/>
                        </a:rPr>
                        <a:t>$700 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"/>
                        </a:rPr>
                        <a:t>$8,400 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"/>
                        </a:rPr>
                        <a:t> 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"/>
                        </a:rPr>
                        <a:t> 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49222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"/>
                        </a:rPr>
                        <a:t>     Project Team Members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"/>
                        </a:rPr>
                        <a:t>1920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"/>
                        </a:rPr>
                        <a:t>$75 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"/>
                        </a:rPr>
                        <a:t>$144,000 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"/>
                        </a:rPr>
                        <a:t> 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"/>
                        </a:rPr>
                        <a:t> 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30526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"/>
                        </a:rPr>
                        <a:t>6. Reserves</a:t>
                      </a:r>
                      <a:r>
                        <a:rPr kumimoji="0" lang="id-ID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"/>
                        </a:rPr>
                        <a:t> </a:t>
                      </a: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"/>
                        </a:rPr>
                        <a:t>(20% of total estimate)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"/>
                        </a:rPr>
                        <a:t> 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"/>
                        </a:rPr>
                        <a:t> 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"/>
                        </a:rPr>
                        <a:t>$253,540 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"/>
                        </a:rPr>
                        <a:t>$253,400 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"/>
                        </a:rPr>
                        <a:t>17% </a:t>
                      </a: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1602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"/>
                        </a:rPr>
                        <a:t>     Total Project Cost Estimate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"/>
                        </a:rPr>
                        <a:t> 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"/>
                        </a:rPr>
                        <a:t> 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"/>
                        </a:rPr>
                        <a:t> 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"/>
                        </a:rPr>
                        <a:t>$1,521,400 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</a:tbl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-121920" y="960120"/>
            <a:ext cx="838200" cy="861378"/>
          </a:xfrm>
        </p:spPr>
        <p:txBody>
          <a:bodyPr>
            <a:noAutofit/>
          </a:bodyPr>
          <a:lstStyle/>
          <a:p>
            <a:fld id="{1AD93096-5B34-4342-9326-69289CEAE4C2}" type="slidenum">
              <a:rPr lang="en-US" sz="1800" smtClean="0">
                <a:solidFill>
                  <a:schemeClr val="bg1"/>
                </a:solidFill>
              </a:rPr>
              <a:pPr/>
              <a:t>9</a:t>
            </a:fld>
            <a:endParaRPr lang="en-US" sz="1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6EDDDB5EE6D98C44930B742096920B300400F5B6D36B3EF94B4E9A635CDF2A18F5B8" ma:contentTypeVersion="33" ma:contentTypeDescription="Create a new document." ma:contentTypeScope="" ma:versionID="37d3ec2b48d53e45b233ad8f52fe1b11"/>
</file>

<file path=customXml/item2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/>
</file>

<file path=customXml/itemProps1.xml><?xml version="1.0" encoding="utf-8"?>
<ds:datastoreItem xmlns:ds="http://schemas.openxmlformats.org/officeDocument/2006/customXml" ds:itemID="{CE635598-73DD-4E7B-99C4-C3309DB01F4F}">
  <ds:schemaRefs>
    <ds:schemaRef ds:uri="http://schemas.microsoft.com/office/2006/metadata/contentType"/>
    <ds:schemaRef ds:uri="http://schemas.microsoft.com/office/2006/metadata/properties/metaAttributes"/>
  </ds:schemaRefs>
</ds:datastoreItem>
</file>

<file path=customXml/itemProps2.xml><?xml version="1.0" encoding="utf-8"?>
<ds:datastoreItem xmlns:ds="http://schemas.openxmlformats.org/officeDocument/2006/customXml" ds:itemID="{3534D3FD-D06A-455F-9219-F6CA2F50DB6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1F24D6E-C39E-4C3D-AED6-A0053B7CFF9F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1324</Words>
  <Application>Microsoft Office PowerPoint</Application>
  <PresentationFormat>On-screen Show (4:3)</PresentationFormat>
  <Paragraphs>611</Paragraphs>
  <Slides>21</Slides>
  <Notes>21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32" baseType="lpstr">
      <vt:lpstr>宋体</vt:lpstr>
      <vt:lpstr>Arial</vt:lpstr>
      <vt:lpstr>Arial </vt:lpstr>
      <vt:lpstr>Arial Narrow</vt:lpstr>
      <vt:lpstr>Calibri</vt:lpstr>
      <vt:lpstr>Tahoma</vt:lpstr>
      <vt:lpstr>Times New Roman</vt:lpstr>
      <vt:lpstr>Trebuchet MS</vt:lpstr>
      <vt:lpstr>Wingdings</vt:lpstr>
      <vt:lpstr>Wingdings 3</vt:lpstr>
      <vt:lpstr>Facet</vt:lpstr>
      <vt:lpstr>PROJECT COST Management (MANAJEMEN BIAYA PROYEK) (MATA KULIAH MANAJEMEN PROYEK PERANGKAT LUNAK) </vt:lpstr>
      <vt:lpstr>PENGERTIAN BIAYA</vt:lpstr>
      <vt:lpstr>PENGERTIAN PROJECT COST MANAJEMENT (MANAJEMEN BIAYA PROYEK) </vt:lpstr>
      <vt:lpstr>LINGKUP PROSES MANAJEMEN  BIAYA PROYEK (1)</vt:lpstr>
      <vt:lpstr>LINGKUP PROSES MANAJEMEN  BIAYA PROYEK (2)</vt:lpstr>
      <vt:lpstr>PERENCANAAN SUMBER DAYA</vt:lpstr>
      <vt:lpstr>ESTIMASI BIAYA   (COST ESTIMATING) (1)</vt:lpstr>
      <vt:lpstr>ESTIMASI BIAYA  (COST ESTIMATING) (2)</vt:lpstr>
      <vt:lpstr>CONTOH COST ESTIMATE</vt:lpstr>
      <vt:lpstr>ANGGARAN BIAYA  (COST BUDGETING) </vt:lpstr>
      <vt:lpstr>MENYUSUN ANGGARAN BIAYA PROYEK</vt:lpstr>
      <vt:lpstr>PIRANTI DAN TEKNIK MENYUSUN ANGGARAN BIAYA</vt:lpstr>
      <vt:lpstr>HASIL PENYUSUNAN ANGGARAN </vt:lpstr>
      <vt:lpstr>CONTOH  FORMAT RENCANA BIAYA PROYEK</vt:lpstr>
      <vt:lpstr>KELUARAN  PROSES MENYUSUN ANGGARAN BIAYA</vt:lpstr>
      <vt:lpstr>KELUARAN PROSES MENYUSUN ANGGARAN BIAYA (2)</vt:lpstr>
      <vt:lpstr>CONTOH RENCANA BIAYA PROYEK</vt:lpstr>
      <vt:lpstr>PENGAWASAN  BIAYA  (COST CONTROLLING) </vt:lpstr>
      <vt:lpstr>TUGAS</vt:lpstr>
      <vt:lpstr>Contoh Justifikasi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2010-06-17T00:26:28Z</dcterms:created>
  <dcterms:modified xsi:type="dcterms:W3CDTF">2020-06-08T21:50:49Z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TC103524809990</vt:lpwstr>
  </property>
</Properties>
</file>