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sldIdLst>
    <p:sldId id="265" r:id="rId5"/>
    <p:sldId id="266" r:id="rId6"/>
    <p:sldId id="267" r:id="rId7"/>
    <p:sldId id="270" r:id="rId8"/>
    <p:sldId id="271" r:id="rId9"/>
    <p:sldId id="272" r:id="rId10"/>
    <p:sldId id="273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8E33-362B-4F52-B731-2FB609627CB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C149C-479E-4175-B238-B83A279F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066A-F60E-4469-A51E-42B40045F78C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109D-F2EF-4DD1-A821-1B111E724F16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19C-5A10-426D-9EC5-666A1505215D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C6B-987A-4232-B4B0-BEDF5EAC3685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34DE-A257-4105-86F0-77888FA15430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958-A90A-463E-AF4D-1AC304BF1152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5E7-073A-41E6-83AD-2A951DB4AF91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06D-DA33-437B-A83F-984CA2EE16F0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586-1A33-469E-811D-4B8F3EFF517A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5226-04AA-4A3D-8327-4089B46B2E32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DA5F-3EE7-4CFF-848A-2606F66DB1AF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02F-936B-4046-A539-E7AA37A90C59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871E-2EBD-43A4-ACC8-C57CE29C03BB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E4E3-B64C-4237-8687-BAC7991FDB2C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ACEA-6B5A-4451-8677-849374714880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E67-2E88-4715-A78D-13A044E29677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57B-1EE4-4B49-972C-8666FBD405E4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F2003F-E888-4337-8DD2-656047BA15A6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of striations on wooden surface">
            <a:extLst>
              <a:ext uri="{FF2B5EF4-FFF2-40B4-BE49-F238E27FC236}">
                <a16:creationId xmlns:a16="http://schemas.microsoft.com/office/drawing/2014/main" id="{58C70723-AF1C-49BA-B2B2-D8FE9676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BAE1-8BDB-451F-A765-321D7D204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538" y="1300786"/>
            <a:ext cx="9443258" cy="213237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DEWAN PERWAKILAN RAKYAT</a:t>
            </a:r>
            <a:br>
              <a:rPr lang="en-US" sz="5400" b="1" dirty="0" smtClean="0"/>
            </a:br>
            <a:r>
              <a:rPr lang="en-US" sz="5400" b="1" dirty="0" smtClean="0"/>
              <a:t>REPUBLIK INDONESIA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6941-0C22-4CCD-8F85-FE64C280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172989"/>
            <a:ext cx="8689976" cy="108481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ANDRIAS DARMAYADI, PH.D</a:t>
            </a:r>
          </a:p>
          <a:p>
            <a:pPr algn="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 POLITIK INDONESIA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07325"/>
            <a:ext cx="10364451" cy="831272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ALAT KELENGKAPAN DPR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87978"/>
            <a:ext cx="10363826" cy="43032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Berlin Sans FB" panose="020E0602020502020306" pitchFamily="34" charset="0"/>
              </a:rPr>
              <a:t>Pimpinan</a:t>
            </a:r>
            <a:endParaRPr lang="en-US" b="1" dirty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Pimpinan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>
                <a:latin typeface="Berlin Sans FB" panose="020E0602020502020306" pitchFamily="34" charset="0"/>
              </a:rPr>
              <a:t>DPR </a:t>
            </a:r>
            <a:r>
              <a:rPr lang="en-US" dirty="0" err="1">
                <a:latin typeface="Berlin Sans FB" panose="020E0602020502020306" pitchFamily="34" charset="0"/>
              </a:rPr>
              <a:t>terdiri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atas</a:t>
            </a:r>
            <a:r>
              <a:rPr lang="en-US" dirty="0">
                <a:latin typeface="Berlin Sans FB" panose="020E0602020502020306" pitchFamily="34" charset="0"/>
              </a:rPr>
              <a:t> 1 (</a:t>
            </a:r>
            <a:r>
              <a:rPr lang="en-US" dirty="0" err="1">
                <a:latin typeface="Berlin Sans FB" panose="020E0602020502020306" pitchFamily="34" charset="0"/>
              </a:rPr>
              <a:t>satu</a:t>
            </a:r>
            <a:r>
              <a:rPr lang="en-US" dirty="0">
                <a:latin typeface="Berlin Sans FB" panose="020E0602020502020306" pitchFamily="34" charset="0"/>
              </a:rPr>
              <a:t>) orang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4 (</a:t>
            </a:r>
            <a:r>
              <a:rPr lang="en-US" dirty="0" err="1">
                <a:latin typeface="Berlin Sans FB" panose="020E0602020502020306" pitchFamily="34" charset="0"/>
              </a:rPr>
              <a:t>empat</a:t>
            </a:r>
            <a:r>
              <a:rPr lang="en-US" dirty="0">
                <a:latin typeface="Berlin Sans FB" panose="020E0602020502020306" pitchFamily="34" charset="0"/>
              </a:rPr>
              <a:t>) orang wakil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berasal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dari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partai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politik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berdasarkan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urutan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perolehan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kursi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terbanyak</a:t>
            </a:r>
            <a:r>
              <a:rPr lang="en-US" dirty="0">
                <a:latin typeface="Berlin Sans FB" panose="020E0602020502020306" pitchFamily="34" charset="0"/>
              </a:rPr>
              <a:t> di DPR. 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Ketua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>
                <a:latin typeface="Berlin Sans FB" panose="020E0602020502020306" pitchFamily="34" charset="0"/>
              </a:rPr>
              <a:t>DPR </a:t>
            </a:r>
            <a:r>
              <a:rPr lang="en-US" dirty="0" err="1">
                <a:latin typeface="Berlin Sans FB" panose="020E0602020502020306" pitchFamily="34" charset="0"/>
              </a:rPr>
              <a:t>ialah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anggota</a:t>
            </a:r>
            <a:r>
              <a:rPr lang="en-US" dirty="0">
                <a:latin typeface="Berlin Sans FB" panose="020E0602020502020306" pitchFamily="34" charset="0"/>
              </a:rPr>
              <a:t> DPR yang </a:t>
            </a:r>
            <a:r>
              <a:rPr lang="en-US" dirty="0" err="1">
                <a:latin typeface="Berlin Sans FB" panose="020E0602020502020306" pitchFamily="34" charset="0"/>
              </a:rPr>
              <a:t>berasal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dari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partai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politik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memperoleh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kursi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terbanyak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pertama</a:t>
            </a:r>
            <a:r>
              <a:rPr lang="en-US" dirty="0">
                <a:latin typeface="Berlin Sans FB" panose="020E0602020502020306" pitchFamily="34" charset="0"/>
              </a:rPr>
              <a:t> di DPR. 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Wakil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DPR </a:t>
            </a:r>
            <a:r>
              <a:rPr lang="en-US" dirty="0" err="1">
                <a:latin typeface="Berlin Sans FB" panose="020E0602020502020306" pitchFamily="34" charset="0"/>
              </a:rPr>
              <a:t>ialah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anggota</a:t>
            </a:r>
            <a:r>
              <a:rPr lang="en-US" dirty="0">
                <a:latin typeface="Berlin Sans FB" panose="020E0602020502020306" pitchFamily="34" charset="0"/>
              </a:rPr>
              <a:t> DPR yang </a:t>
            </a:r>
            <a:r>
              <a:rPr lang="en-US" dirty="0" err="1">
                <a:latin typeface="Berlin Sans FB" panose="020E0602020502020306" pitchFamily="34" charset="0"/>
              </a:rPr>
              <a:t>berasal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dari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partai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politik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memperoleh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kursi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terbanyak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kedua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ketiga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keempat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kelima</a:t>
            </a:r>
            <a:r>
              <a:rPr lang="en-US" dirty="0">
                <a:latin typeface="Berlin Sans FB" panose="020E0602020502020306" pitchFamily="34" charset="0"/>
              </a:rPr>
              <a:t>. 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Dalam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terdapat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lebih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dari</a:t>
            </a:r>
            <a:r>
              <a:rPr lang="en-US" dirty="0">
                <a:latin typeface="Berlin Sans FB" panose="020E0602020502020306" pitchFamily="34" charset="0"/>
              </a:rPr>
              <a:t> 1 (</a:t>
            </a:r>
            <a:r>
              <a:rPr lang="en-US" dirty="0" err="1">
                <a:latin typeface="Berlin Sans FB" panose="020E0602020502020306" pitchFamily="34" charset="0"/>
              </a:rPr>
              <a:t>satu</a:t>
            </a:r>
            <a:r>
              <a:rPr lang="en-US" dirty="0">
                <a:latin typeface="Berlin Sans FB" panose="020E0602020502020306" pitchFamily="34" charset="0"/>
              </a:rPr>
              <a:t>) </a:t>
            </a:r>
            <a:r>
              <a:rPr lang="en-US" dirty="0" err="1">
                <a:latin typeface="Berlin Sans FB" panose="020E0602020502020306" pitchFamily="34" charset="0"/>
              </a:rPr>
              <a:t>partai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politik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memperoleh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kursi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terbanyak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sama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wakil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ditentukan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berdasarkan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urutan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hasil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perolehan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suara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terbanyak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dalam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pemilihan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umum</a:t>
            </a:r>
            <a:r>
              <a:rPr lang="en-US" dirty="0">
                <a:latin typeface="Berlin Sans FB" panose="020E0602020502020306" pitchFamily="34" charset="0"/>
              </a:rPr>
              <a:t>. 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Dalam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terdapat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lebih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dari</a:t>
            </a:r>
            <a:r>
              <a:rPr lang="en-US" dirty="0">
                <a:latin typeface="Berlin Sans FB" panose="020E0602020502020306" pitchFamily="34" charset="0"/>
              </a:rPr>
              <a:t> 1 (</a:t>
            </a:r>
            <a:r>
              <a:rPr lang="en-US" dirty="0" err="1">
                <a:latin typeface="Berlin Sans FB" panose="020E0602020502020306" pitchFamily="34" charset="0"/>
              </a:rPr>
              <a:t>satu</a:t>
            </a:r>
            <a:r>
              <a:rPr lang="en-US" dirty="0">
                <a:latin typeface="Berlin Sans FB" panose="020E0602020502020306" pitchFamily="34" charset="0"/>
              </a:rPr>
              <a:t>) </a:t>
            </a:r>
            <a:r>
              <a:rPr lang="en-US" dirty="0" err="1">
                <a:latin typeface="Berlin Sans FB" panose="020E0602020502020306" pitchFamily="34" charset="0"/>
              </a:rPr>
              <a:t>partai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politik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memperoleh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suara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sama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wakil </a:t>
            </a:r>
            <a:r>
              <a:rPr lang="en-US" dirty="0" err="1">
                <a:latin typeface="Berlin Sans FB" panose="020E0602020502020306" pitchFamily="34" charset="0"/>
              </a:rPr>
              <a:t>ketua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ditentukan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berdasarkan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persebaran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perolehan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suara</a:t>
            </a:r>
            <a:endParaRPr lang="en-US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2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7774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96292"/>
            <a:ext cx="10363826" cy="4294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Musyawarah</a:t>
            </a:r>
            <a:endParaRPr lang="en-US" b="1" dirty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/>
              <a:t>Musyawarah</a:t>
            </a:r>
            <a:r>
              <a:rPr lang="en-US" dirty="0"/>
              <a:t> (</a:t>
            </a:r>
            <a:r>
              <a:rPr lang="en-US" dirty="0" err="1"/>
              <a:t>disingkat</a:t>
            </a:r>
            <a:r>
              <a:rPr lang="en-US" dirty="0"/>
              <a:t> </a:t>
            </a:r>
            <a:r>
              <a:rPr lang="en-US" dirty="0" err="1"/>
              <a:t>Bamus</a:t>
            </a:r>
            <a:r>
              <a:rPr lang="en-US" dirty="0"/>
              <a:t>)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1/10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persepuluh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DPR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. </a:t>
            </a:r>
            <a:r>
              <a:rPr lang="en-US" dirty="0" err="1"/>
              <a:t>Pimpinan</a:t>
            </a:r>
            <a:r>
              <a:rPr lang="en-US" dirty="0"/>
              <a:t> DPR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jabatannya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5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4647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95796"/>
            <a:ext cx="10363826" cy="4095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/>
              <a:t>Komisi</a:t>
            </a:r>
            <a:endParaRPr lang="en-US" b="1" dirty="0"/>
          </a:p>
          <a:p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 smtClean="0"/>
              <a:t>.</a:t>
            </a:r>
          </a:p>
          <a:p>
            <a:r>
              <a:rPr lang="en-US" dirty="0" smtClean="0"/>
              <a:t>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, </a:t>
            </a:r>
            <a:r>
              <a:rPr lang="en-US" dirty="0" err="1"/>
              <a:t>penyusunan</a:t>
            </a:r>
            <a:r>
              <a:rPr lang="en-US" dirty="0"/>
              <a:t>, </a:t>
            </a:r>
            <a:r>
              <a:rPr lang="en-US" dirty="0" err="1"/>
              <a:t>pembahasan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DPR </a:t>
            </a:r>
            <a:r>
              <a:rPr lang="en-US" dirty="0" err="1"/>
              <a:t>memiliki</a:t>
            </a:r>
            <a:r>
              <a:rPr lang="en-US" dirty="0"/>
              <a:t> 11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917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7774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70858"/>
            <a:ext cx="10363826" cy="41203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Legislasi</a:t>
            </a:r>
            <a:endParaRPr lang="en-US" b="1" dirty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/>
              <a:t>Legislasi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Legislasi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Legislasi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444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4152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70612"/>
            <a:ext cx="10363826" cy="4020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Anggaran</a:t>
            </a:r>
            <a:endParaRPr lang="en-US" b="1" dirty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7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7650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12176"/>
            <a:ext cx="10363826" cy="397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Mahkamah</a:t>
            </a:r>
            <a:r>
              <a:rPr lang="en-US" b="1" dirty="0"/>
              <a:t> </a:t>
            </a:r>
            <a:r>
              <a:rPr lang="en-US" b="1" dirty="0" err="1"/>
              <a:t>Kehormatan</a:t>
            </a:r>
            <a:r>
              <a:rPr lang="en-US" b="1" dirty="0"/>
              <a:t> </a:t>
            </a:r>
            <a:r>
              <a:rPr lang="en-US" b="1" dirty="0" err="1"/>
              <a:t>Dewan</a:t>
            </a:r>
            <a:endParaRPr lang="en-US" b="1" dirty="0"/>
          </a:p>
          <a:p>
            <a:r>
              <a:rPr lang="en-US" dirty="0" err="1" smtClean="0"/>
              <a:t>Mahkamah</a:t>
            </a:r>
            <a:r>
              <a:rPr lang="en-US" dirty="0" smtClean="0"/>
              <a:t> </a:t>
            </a:r>
            <a:r>
              <a:rPr lang="en-US" dirty="0" err="1"/>
              <a:t>Kehormatan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Kehormatan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Kehormatan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17 (</a:t>
            </a:r>
            <a:r>
              <a:rPr lang="en-US" dirty="0" err="1"/>
              <a:t>tujuh</a:t>
            </a:r>
            <a:r>
              <a:rPr lang="en-US" dirty="0"/>
              <a:t> </a:t>
            </a:r>
            <a:r>
              <a:rPr lang="en-US" dirty="0" err="1"/>
              <a:t>belas</a:t>
            </a:r>
            <a:r>
              <a:rPr lang="en-US" dirty="0"/>
              <a:t>) orang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6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7403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5056"/>
            <a:ext cx="10363826" cy="37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Antar-Parlemen</a:t>
            </a:r>
            <a:endParaRPr lang="en-US" b="1" dirty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Antar-Parlemen</a:t>
            </a:r>
            <a:r>
              <a:rPr lang="en-US" dirty="0"/>
              <a:t>, 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BKSAP,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BKSAP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anggota</a:t>
            </a:r>
            <a:r>
              <a:rPr lang="en-US" dirty="0"/>
              <a:t> BKSAP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0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7898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29048"/>
            <a:ext cx="10363826" cy="40621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Urusan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Tangga</a:t>
            </a:r>
            <a:endParaRPr lang="en-US" b="1" dirty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(</a:t>
            </a:r>
            <a:r>
              <a:rPr lang="en-US" dirty="0" err="1"/>
              <a:t>disingkat</a:t>
            </a:r>
            <a:r>
              <a:rPr lang="en-US" dirty="0"/>
              <a:t> BURT)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DPR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DPR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BURT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anggota</a:t>
            </a:r>
            <a:r>
              <a:rPr lang="en-US" dirty="0"/>
              <a:t> BURT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fraksi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masa </a:t>
            </a:r>
            <a:r>
              <a:rPr lang="en-US" dirty="0" err="1"/>
              <a:t>keanggotaan</a:t>
            </a:r>
            <a:r>
              <a:rPr lang="en-US" dirty="0"/>
              <a:t> DPR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9708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ALAT KELENGKAPAN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45920"/>
            <a:ext cx="10363826" cy="41452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300" b="1" dirty="0" err="1">
                <a:latin typeface="Berlin Sans FB" panose="020E0602020502020306" pitchFamily="34" charset="0"/>
              </a:rPr>
              <a:t>Panitia</a:t>
            </a:r>
            <a:r>
              <a:rPr lang="en-US" sz="2300" b="1" dirty="0">
                <a:latin typeface="Berlin Sans FB" panose="020E0602020502020306" pitchFamily="34" charset="0"/>
              </a:rPr>
              <a:t> </a:t>
            </a:r>
            <a:r>
              <a:rPr lang="en-US" sz="2300" b="1" dirty="0" err="1">
                <a:latin typeface="Berlin Sans FB" panose="020E0602020502020306" pitchFamily="34" charset="0"/>
              </a:rPr>
              <a:t>Khusus</a:t>
            </a:r>
            <a:endParaRPr lang="en-US" sz="2300" b="1" dirty="0">
              <a:latin typeface="Berlin Sans FB" panose="020E0602020502020306" pitchFamily="34" charset="0"/>
            </a:endParaRPr>
          </a:p>
          <a:p>
            <a:r>
              <a:rPr lang="en-US" sz="2300" dirty="0" err="1" smtClean="0">
                <a:latin typeface="Berlin Sans FB" panose="020E0602020502020306" pitchFamily="34" charset="0"/>
              </a:rPr>
              <a:t>Panitia</a:t>
            </a:r>
            <a:r>
              <a:rPr lang="en-US" sz="2300" dirty="0" smtClean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dibentuk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oleh</a:t>
            </a:r>
            <a:r>
              <a:rPr lang="en-US" sz="2300" dirty="0">
                <a:latin typeface="Berlin Sans FB" panose="020E0602020502020306" pitchFamily="34" charset="0"/>
              </a:rPr>
              <a:t> DPR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merupakan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alat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kelengkapan</a:t>
            </a:r>
            <a:r>
              <a:rPr lang="en-US" sz="2300" dirty="0">
                <a:latin typeface="Berlin Sans FB" panose="020E0602020502020306" pitchFamily="34" charset="0"/>
              </a:rPr>
              <a:t> DPR yang </a:t>
            </a:r>
            <a:r>
              <a:rPr lang="en-US" sz="2300" dirty="0" err="1">
                <a:latin typeface="Berlin Sans FB" panose="020E0602020502020306" pitchFamily="34" charset="0"/>
              </a:rPr>
              <a:t>bersifat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sementara</a:t>
            </a:r>
            <a:r>
              <a:rPr lang="en-US" sz="2300" dirty="0">
                <a:latin typeface="Berlin Sans FB" panose="020E0602020502020306" pitchFamily="34" charset="0"/>
              </a:rPr>
              <a:t>. DPR </a:t>
            </a:r>
            <a:r>
              <a:rPr lang="en-US" sz="2300" dirty="0" err="1">
                <a:latin typeface="Berlin Sans FB" panose="020E0602020502020306" pitchFamily="34" charset="0"/>
              </a:rPr>
              <a:t>menetapkan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susunan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keanggotaan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berdasarkan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perimbangan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pemerataan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jumlah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anggota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tiap-tiap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fraksi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  <a:r>
              <a:rPr lang="en-US" sz="2300" dirty="0" err="1">
                <a:latin typeface="Berlin Sans FB" panose="020E0602020502020306" pitchFamily="34" charset="0"/>
              </a:rPr>
              <a:t>Jumlah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anggota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ditetapkan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oleh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rapat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paripurna</a:t>
            </a:r>
            <a:r>
              <a:rPr lang="en-US" sz="2300" dirty="0">
                <a:latin typeface="Berlin Sans FB" panose="020E0602020502020306" pitchFamily="34" charset="0"/>
              </a:rPr>
              <a:t> paling </a:t>
            </a:r>
            <a:r>
              <a:rPr lang="en-US" sz="2300" dirty="0" err="1">
                <a:latin typeface="Berlin Sans FB" panose="020E0602020502020306" pitchFamily="34" charset="0"/>
              </a:rPr>
              <a:t>banyak</a:t>
            </a:r>
            <a:r>
              <a:rPr lang="en-US" sz="2300" dirty="0">
                <a:latin typeface="Berlin Sans FB" panose="020E0602020502020306" pitchFamily="34" charset="0"/>
              </a:rPr>
              <a:t> 30 (</a:t>
            </a:r>
            <a:r>
              <a:rPr lang="en-US" sz="2300" dirty="0" err="1">
                <a:latin typeface="Berlin Sans FB" panose="020E0602020502020306" pitchFamily="34" charset="0"/>
              </a:rPr>
              <a:t>tiga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puluh</a:t>
            </a:r>
            <a:r>
              <a:rPr lang="en-US" sz="2300" dirty="0">
                <a:latin typeface="Berlin Sans FB" panose="020E0602020502020306" pitchFamily="34" charset="0"/>
              </a:rPr>
              <a:t>) orang. </a:t>
            </a:r>
          </a:p>
          <a:p>
            <a:r>
              <a:rPr lang="en-US" sz="2300" dirty="0" err="1">
                <a:latin typeface="Berlin Sans FB" panose="020E0602020502020306" pitchFamily="34" charset="0"/>
              </a:rPr>
              <a:t>Pimpinan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merupakan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satu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kesatuan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pimpinan</a:t>
            </a:r>
            <a:r>
              <a:rPr lang="en-US" sz="2300" dirty="0">
                <a:latin typeface="Berlin Sans FB" panose="020E0602020502020306" pitchFamily="34" charset="0"/>
              </a:rPr>
              <a:t> yang </a:t>
            </a:r>
            <a:r>
              <a:rPr lang="en-US" sz="2300" dirty="0" err="1">
                <a:latin typeface="Berlin Sans FB" panose="020E0602020502020306" pitchFamily="34" charset="0"/>
              </a:rPr>
              <a:t>bersifat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kolektif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kolegial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  <a:r>
              <a:rPr lang="en-US" sz="2300" dirty="0" err="1">
                <a:latin typeface="Berlin Sans FB" panose="020E0602020502020306" pitchFamily="34" charset="0"/>
              </a:rPr>
              <a:t>Pimpinan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terdiri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atas</a:t>
            </a:r>
            <a:r>
              <a:rPr lang="en-US" sz="2300" dirty="0">
                <a:latin typeface="Berlin Sans FB" panose="020E0602020502020306" pitchFamily="34" charset="0"/>
              </a:rPr>
              <a:t> 1 (</a:t>
            </a:r>
            <a:r>
              <a:rPr lang="en-US" sz="2300" dirty="0" err="1">
                <a:latin typeface="Berlin Sans FB" panose="020E0602020502020306" pitchFamily="34" charset="0"/>
              </a:rPr>
              <a:t>satu</a:t>
            </a:r>
            <a:r>
              <a:rPr lang="en-US" sz="2300" dirty="0">
                <a:latin typeface="Berlin Sans FB" panose="020E0602020502020306" pitchFamily="34" charset="0"/>
              </a:rPr>
              <a:t>) orang </a:t>
            </a:r>
            <a:r>
              <a:rPr lang="en-US" sz="2300" dirty="0" err="1">
                <a:latin typeface="Berlin Sans FB" panose="020E0602020502020306" pitchFamily="34" charset="0"/>
              </a:rPr>
              <a:t>ketua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paling </a:t>
            </a:r>
            <a:r>
              <a:rPr lang="en-US" sz="2300" dirty="0" err="1">
                <a:latin typeface="Berlin Sans FB" panose="020E0602020502020306" pitchFamily="34" charset="0"/>
              </a:rPr>
              <a:t>banyak</a:t>
            </a:r>
            <a:r>
              <a:rPr lang="en-US" sz="2300" dirty="0">
                <a:latin typeface="Berlin Sans FB" panose="020E0602020502020306" pitchFamily="34" charset="0"/>
              </a:rPr>
              <a:t> 3 (</a:t>
            </a:r>
            <a:r>
              <a:rPr lang="en-US" sz="2300" dirty="0" err="1">
                <a:latin typeface="Berlin Sans FB" panose="020E0602020502020306" pitchFamily="34" charset="0"/>
              </a:rPr>
              <a:t>tiga</a:t>
            </a:r>
            <a:r>
              <a:rPr lang="en-US" sz="2300" dirty="0">
                <a:latin typeface="Berlin Sans FB" panose="020E0602020502020306" pitchFamily="34" charset="0"/>
              </a:rPr>
              <a:t>) orang wakil </a:t>
            </a:r>
            <a:r>
              <a:rPr lang="en-US" sz="2300" dirty="0" err="1">
                <a:latin typeface="Berlin Sans FB" panose="020E0602020502020306" pitchFamily="34" charset="0"/>
              </a:rPr>
              <a:t>ketua</a:t>
            </a:r>
            <a:r>
              <a:rPr lang="en-US" sz="2300" dirty="0">
                <a:latin typeface="Berlin Sans FB" panose="020E0602020502020306" pitchFamily="34" charset="0"/>
              </a:rPr>
              <a:t> yang </a:t>
            </a:r>
            <a:r>
              <a:rPr lang="en-US" sz="2300" dirty="0" err="1">
                <a:latin typeface="Berlin Sans FB" panose="020E0602020502020306" pitchFamily="34" charset="0"/>
              </a:rPr>
              <a:t>dipilih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dari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oleh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anggota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berdasarkan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prinsip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musyawarah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untuk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mufakat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proporsional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dengan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memperhatikan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jumlah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yang </a:t>
            </a:r>
            <a:r>
              <a:rPr lang="en-US" sz="2300" dirty="0" err="1">
                <a:latin typeface="Berlin Sans FB" panose="020E0602020502020306" pitchFamily="34" charset="0"/>
              </a:rPr>
              <a:t>ada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serta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keterwakilan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perempuan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menurut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perimbangan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jumlah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anggota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tiap-tiap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fraksi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  <a:r>
              <a:rPr lang="en-US" sz="2300" dirty="0" err="1">
                <a:latin typeface="Berlin Sans FB" panose="020E0602020502020306" pitchFamily="34" charset="0"/>
              </a:rPr>
              <a:t>Pemilihan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pimpinan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sebagaimana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dilakukan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dalam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rapat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yang </a:t>
            </a:r>
            <a:r>
              <a:rPr lang="en-US" sz="2300" dirty="0" err="1">
                <a:latin typeface="Berlin Sans FB" panose="020E0602020502020306" pitchFamily="34" charset="0"/>
              </a:rPr>
              <a:t>dipimpin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oleh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pimpinan</a:t>
            </a:r>
            <a:r>
              <a:rPr lang="en-US" sz="2300" dirty="0">
                <a:latin typeface="Berlin Sans FB" panose="020E0602020502020306" pitchFamily="34" charset="0"/>
              </a:rPr>
              <a:t> DPR </a:t>
            </a:r>
            <a:r>
              <a:rPr lang="en-US" sz="2300" dirty="0" err="1">
                <a:latin typeface="Berlin Sans FB" panose="020E0602020502020306" pitchFamily="34" charset="0"/>
              </a:rPr>
              <a:t>setelah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penetapan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susunan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keanggotaan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</a:p>
          <a:p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bertugas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melaksanakan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tugas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tertentu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dalam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jangka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waktu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tertentu</a:t>
            </a:r>
            <a:r>
              <a:rPr lang="en-US" sz="2300" dirty="0">
                <a:latin typeface="Berlin Sans FB" panose="020E0602020502020306" pitchFamily="34" charset="0"/>
              </a:rPr>
              <a:t> yang </a:t>
            </a:r>
            <a:r>
              <a:rPr lang="en-US" sz="2300" dirty="0" err="1">
                <a:latin typeface="Berlin Sans FB" panose="020E0602020502020306" pitchFamily="34" charset="0"/>
              </a:rPr>
              <a:t>ditetapkan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oleh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rapat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paripurna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bertanggung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jawab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kepada</a:t>
            </a:r>
            <a:r>
              <a:rPr lang="en-US" sz="2300" dirty="0">
                <a:latin typeface="Berlin Sans FB" panose="020E0602020502020306" pitchFamily="34" charset="0"/>
              </a:rPr>
              <a:t> DPR.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dibubarkan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oleh</a:t>
            </a:r>
            <a:r>
              <a:rPr lang="en-US" sz="2300" dirty="0">
                <a:latin typeface="Berlin Sans FB" panose="020E0602020502020306" pitchFamily="34" charset="0"/>
              </a:rPr>
              <a:t> DPR </a:t>
            </a:r>
            <a:r>
              <a:rPr lang="en-US" sz="2300" dirty="0" err="1">
                <a:latin typeface="Berlin Sans FB" panose="020E0602020502020306" pitchFamily="34" charset="0"/>
              </a:rPr>
              <a:t>setelah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jangka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waktu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penugasannya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berakhir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atau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karena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tugasnya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dinyatakan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selesai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  <a:r>
              <a:rPr lang="en-US" sz="2300" dirty="0" err="1">
                <a:latin typeface="Berlin Sans FB" panose="020E0602020502020306" pitchFamily="34" charset="0"/>
              </a:rPr>
              <a:t>Rapat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paripurna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menetapkan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tindak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lanjut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hasil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kerja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panitia</a:t>
            </a:r>
            <a:r>
              <a:rPr lang="en-US" sz="2300" dirty="0">
                <a:latin typeface="Berlin Sans FB" panose="020E0602020502020306" pitchFamily="34" charset="0"/>
              </a:rPr>
              <a:t> </a:t>
            </a:r>
            <a:r>
              <a:rPr lang="en-US" sz="2300" dirty="0" err="1">
                <a:latin typeface="Berlin Sans FB" panose="020E0602020502020306" pitchFamily="34" charset="0"/>
              </a:rPr>
              <a:t>khusus</a:t>
            </a:r>
            <a:r>
              <a:rPr lang="en-US" sz="2300" dirty="0">
                <a:latin typeface="Berlin Sans FB" panose="020E0602020502020306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2086" y="889462"/>
            <a:ext cx="10363826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DPR ADALAH </a:t>
            </a:r>
            <a:r>
              <a:rPr lang="en-US" sz="2400" dirty="0" err="1" smtClean="0">
                <a:latin typeface="Berlin Sans FB" panose="020E0602020502020306" pitchFamily="34" charset="0"/>
              </a:rPr>
              <a:t>salah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satu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lembaga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tinggi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negara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dalam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sistem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ketatanegaraan</a:t>
            </a:r>
            <a:r>
              <a:rPr lang="en-US" sz="2400" dirty="0">
                <a:latin typeface="Berlin Sans FB" panose="020E0602020502020306" pitchFamily="34" charset="0"/>
              </a:rPr>
              <a:t> Indonesia yang </a:t>
            </a:r>
            <a:r>
              <a:rPr lang="en-US" sz="2400" dirty="0" err="1">
                <a:latin typeface="Berlin Sans FB" panose="020E0602020502020306" pitchFamily="34" charset="0"/>
              </a:rPr>
              <a:t>merupakan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lembaga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perwakilan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rakyat</a:t>
            </a:r>
            <a:r>
              <a:rPr lang="en-US" sz="2400" dirty="0">
                <a:latin typeface="Berlin Sans FB" panose="020E0602020502020306" pitchFamily="34" charset="0"/>
              </a:rPr>
              <a:t>. 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r>
              <a:rPr lang="en-US" sz="2400" dirty="0" smtClean="0">
                <a:latin typeface="Berlin Sans FB" panose="020E0602020502020306" pitchFamily="34" charset="0"/>
              </a:rPr>
              <a:t>DPR </a:t>
            </a:r>
            <a:r>
              <a:rPr lang="en-US" sz="2400" dirty="0" err="1">
                <a:latin typeface="Berlin Sans FB" panose="020E0602020502020306" pitchFamily="34" charset="0"/>
              </a:rPr>
              <a:t>terdiri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atas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anggota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partai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politik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peserta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pemilihan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umum</a:t>
            </a:r>
            <a:r>
              <a:rPr lang="en-US" sz="2400" dirty="0">
                <a:latin typeface="Berlin Sans FB" panose="020E0602020502020306" pitchFamily="34" charset="0"/>
              </a:rPr>
              <a:t> yang </a:t>
            </a:r>
            <a:r>
              <a:rPr lang="en-US" sz="2400" dirty="0" err="1">
                <a:latin typeface="Berlin Sans FB" panose="020E0602020502020306" pitchFamily="34" charset="0"/>
              </a:rPr>
              <a:t>dipilih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melalui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pemilihan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umum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r>
              <a:rPr lang="en-US" sz="2400" dirty="0" smtClean="0">
                <a:latin typeface="Berlin Sans FB" panose="020E0602020502020306" pitchFamily="34" charset="0"/>
              </a:rPr>
              <a:t>DPR DALAM STRUKTUR POLITIK INDONESIA ADALAH MAJELIS RENDAH</a:t>
            </a:r>
          </a:p>
          <a:p>
            <a:r>
              <a:rPr lang="en-US" sz="2400" dirty="0" err="1" smtClean="0">
                <a:latin typeface="Berlin Sans FB" panose="020E0602020502020306" pitchFamily="34" charset="0"/>
              </a:rPr>
              <a:t>Berdasarkan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konstitusi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Republik</a:t>
            </a:r>
            <a:r>
              <a:rPr lang="en-US" sz="2400" dirty="0">
                <a:latin typeface="Berlin Sans FB" panose="020E0602020502020306" pitchFamily="34" charset="0"/>
              </a:rPr>
              <a:t> Indonesia (UUD 1945), </a:t>
            </a:r>
            <a:r>
              <a:rPr lang="en-US" sz="2400" dirty="0" err="1">
                <a:latin typeface="Berlin Sans FB" panose="020E0602020502020306" pitchFamily="34" charset="0"/>
              </a:rPr>
              <a:t>Dewan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Perwakilan</a:t>
            </a:r>
            <a:r>
              <a:rPr lang="en-US" sz="2400" dirty="0">
                <a:latin typeface="Berlin Sans FB" panose="020E0602020502020306" pitchFamily="34" charset="0"/>
              </a:rPr>
              <a:t> Rakyat </a:t>
            </a:r>
            <a:r>
              <a:rPr lang="en-US" sz="2400" dirty="0" err="1">
                <a:latin typeface="Berlin Sans FB" panose="020E0602020502020306" pitchFamily="34" charset="0"/>
              </a:rPr>
              <a:t>diwajibkan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untuk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melaksanakan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tiga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fungsi</a:t>
            </a:r>
            <a:r>
              <a:rPr lang="en-US" sz="2400" dirty="0">
                <a:latin typeface="Berlin Sans FB" panose="020E0602020502020306" pitchFamily="34" charset="0"/>
              </a:rPr>
              <a:t>: </a:t>
            </a:r>
            <a:r>
              <a:rPr lang="en-US" sz="2400" dirty="0" err="1">
                <a:latin typeface="Berlin Sans FB" panose="020E0602020502020306" pitchFamily="34" charset="0"/>
              </a:rPr>
              <a:t>Legislasi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Anggaran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dan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Pengawasan</a:t>
            </a:r>
            <a:r>
              <a:rPr lang="en-US" sz="2400" dirty="0">
                <a:latin typeface="Berlin Sans FB" panose="020E0602020502020306" pitchFamily="34" charset="0"/>
              </a:rPr>
              <a:t>. </a:t>
            </a:r>
            <a:r>
              <a:rPr lang="en-US" sz="2400" dirty="0" err="1">
                <a:latin typeface="Berlin Sans FB" panose="020E0602020502020306" pitchFamily="34" charset="0"/>
              </a:rPr>
              <a:t>Ketiga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fungsi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tersebut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dijalankan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dalam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kerangka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representasi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rakyat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5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81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erlin Sans FB" panose="020E0602020502020306" pitchFamily="34" charset="0"/>
              </a:rPr>
              <a:t>FUNGSI DPR</a:t>
            </a:r>
            <a:endParaRPr lang="en-US" sz="4000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02075"/>
            <a:ext cx="10363826" cy="3892391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Berlin Sans FB" panose="020E0602020502020306" pitchFamily="34" charset="0"/>
              </a:rPr>
              <a:t>Legislasi</a:t>
            </a:r>
            <a:r>
              <a:rPr lang="en-US" sz="2400" b="1" dirty="0" smtClean="0">
                <a:latin typeface="Berlin Sans FB" panose="020E0602020502020306" pitchFamily="34" charset="0"/>
              </a:rPr>
              <a:t> : </a:t>
            </a:r>
            <a:r>
              <a:rPr lang="en-US" sz="2400" dirty="0" err="1" smtClean="0">
                <a:latin typeface="Berlin Sans FB" panose="020E0602020502020306" pitchFamily="34" charset="0"/>
              </a:rPr>
              <a:t>Fungsi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Legislasi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dilaksanakan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untuk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membentuk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undang-undang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bersama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presiden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saja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</a:p>
          <a:p>
            <a:r>
              <a:rPr lang="en-US" sz="2400" b="1" dirty="0" err="1" smtClean="0">
                <a:latin typeface="Berlin Sans FB" panose="020E0602020502020306" pitchFamily="34" charset="0"/>
              </a:rPr>
              <a:t>Anggaran</a:t>
            </a:r>
            <a:r>
              <a:rPr lang="en-US" sz="2400" b="1" dirty="0" smtClean="0">
                <a:latin typeface="Berlin Sans FB" panose="020E0602020502020306" pitchFamily="34" charset="0"/>
              </a:rPr>
              <a:t> : </a:t>
            </a:r>
            <a:r>
              <a:rPr lang="en-US" sz="2400" dirty="0" err="1" smtClean="0">
                <a:latin typeface="Berlin Sans FB" panose="020E0602020502020306" pitchFamily="34" charset="0"/>
              </a:rPr>
              <a:t>Fungsi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anggaran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dilaksanakan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untuk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membahas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memberikan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persetujuan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atau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tidak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memberikan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persetujuan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terhadap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rancangan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undang-undang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tentang</a:t>
            </a:r>
            <a:r>
              <a:rPr lang="en-US" sz="2400" dirty="0">
                <a:latin typeface="Berlin Sans FB" panose="020E0602020502020306" pitchFamily="34" charset="0"/>
              </a:rPr>
              <a:t> APBN yang </a:t>
            </a:r>
            <a:r>
              <a:rPr lang="en-US" sz="2400" dirty="0" err="1">
                <a:latin typeface="Berlin Sans FB" panose="020E0602020502020306" pitchFamily="34" charset="0"/>
              </a:rPr>
              <a:t>diajukan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oleh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Presiden</a:t>
            </a:r>
            <a:r>
              <a:rPr lang="en-US" sz="2400" dirty="0">
                <a:latin typeface="Berlin Sans FB" panose="020E0602020502020306" pitchFamily="34" charset="0"/>
              </a:rPr>
              <a:t>. </a:t>
            </a:r>
          </a:p>
          <a:p>
            <a:r>
              <a:rPr lang="en-US" sz="2400" b="1" dirty="0" err="1" smtClean="0">
                <a:latin typeface="Berlin Sans FB" panose="020E0602020502020306" pitchFamily="34" charset="0"/>
              </a:rPr>
              <a:t>Pengawasan</a:t>
            </a:r>
            <a:r>
              <a:rPr lang="en-US" sz="2400" b="1" dirty="0" smtClean="0">
                <a:latin typeface="Berlin Sans FB" panose="020E0602020502020306" pitchFamily="34" charset="0"/>
              </a:rPr>
              <a:t> : </a:t>
            </a:r>
            <a:r>
              <a:rPr lang="en-US" sz="2400" dirty="0" err="1" smtClean="0">
                <a:latin typeface="Berlin Sans FB" panose="020E0602020502020306" pitchFamily="34" charset="0"/>
              </a:rPr>
              <a:t>Fungsi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pengawasan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dilaksanakan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melalui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pengawasan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atas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pelaksanaan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undang-undang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dan</a:t>
            </a:r>
            <a:r>
              <a:rPr lang="en-US" sz="2400" dirty="0">
                <a:latin typeface="Berlin Sans FB" panose="020E0602020502020306" pitchFamily="34" charset="0"/>
              </a:rPr>
              <a:t> APBN. 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4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5018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WEWENANG DPR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6538"/>
            <a:ext cx="10363826" cy="4394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Berlin Sans FB" panose="020E0602020502020306" pitchFamily="34" charset="0"/>
              </a:rPr>
              <a:t>Terkait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dengan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fungsi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legislasi</a:t>
            </a:r>
            <a:r>
              <a:rPr lang="en-US" b="1" dirty="0">
                <a:latin typeface="Berlin Sans FB" panose="020E0602020502020306" pitchFamily="34" charset="0"/>
              </a:rPr>
              <a:t>, DPR </a:t>
            </a:r>
            <a:r>
              <a:rPr lang="en-US" b="1" dirty="0" err="1">
                <a:latin typeface="Berlin Sans FB" panose="020E0602020502020306" pitchFamily="34" charset="0"/>
              </a:rPr>
              <a:t>memiliki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tugas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 smtClean="0">
                <a:latin typeface="Berlin Sans FB" panose="020E0602020502020306" pitchFamily="34" charset="0"/>
              </a:rPr>
              <a:t>wewenang</a:t>
            </a:r>
            <a:r>
              <a:rPr lang="en-US" b="1" dirty="0" smtClean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: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Menyusun</a:t>
            </a:r>
            <a:r>
              <a:rPr lang="en-US" dirty="0">
                <a:latin typeface="Berlin Sans FB" panose="020E0602020502020306" pitchFamily="34" charset="0"/>
              </a:rPr>
              <a:t> Program </a:t>
            </a:r>
            <a:r>
              <a:rPr lang="en-US" dirty="0" err="1">
                <a:latin typeface="Berlin Sans FB" panose="020E0602020502020306" pitchFamily="34" charset="0"/>
              </a:rPr>
              <a:t>Legislasi</a:t>
            </a:r>
            <a:r>
              <a:rPr lang="en-US" dirty="0">
                <a:latin typeface="Berlin Sans FB" panose="020E0602020502020306" pitchFamily="34" charset="0"/>
              </a:rPr>
              <a:t> Nasional (</a:t>
            </a:r>
            <a:r>
              <a:rPr lang="en-US" dirty="0" err="1">
                <a:latin typeface="Berlin Sans FB" panose="020E0602020502020306" pitchFamily="34" charset="0"/>
              </a:rPr>
              <a:t>Prolegnas</a:t>
            </a:r>
            <a:r>
              <a:rPr lang="en-US" dirty="0">
                <a:latin typeface="Berlin Sans FB" panose="020E0602020502020306" pitchFamily="34" charset="0"/>
              </a:rPr>
              <a:t>)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Menyusun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membahas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Rancangan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Undang-Undang</a:t>
            </a:r>
            <a:r>
              <a:rPr lang="en-US" dirty="0">
                <a:latin typeface="Berlin Sans FB" panose="020E0602020502020306" pitchFamily="34" charset="0"/>
              </a:rPr>
              <a:t> (RUU)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Menerima</a:t>
            </a:r>
            <a:r>
              <a:rPr lang="en-US" dirty="0">
                <a:latin typeface="Berlin Sans FB" panose="020E0602020502020306" pitchFamily="34" charset="0"/>
              </a:rPr>
              <a:t> RUU yang </a:t>
            </a:r>
            <a:r>
              <a:rPr lang="en-US" dirty="0" err="1">
                <a:latin typeface="Berlin Sans FB" panose="020E0602020502020306" pitchFamily="34" charset="0"/>
              </a:rPr>
              <a:t>diajukan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oleh</a:t>
            </a:r>
            <a:r>
              <a:rPr lang="en-US" dirty="0">
                <a:latin typeface="Berlin Sans FB" panose="020E0602020502020306" pitchFamily="34" charset="0"/>
              </a:rPr>
              <a:t> DPD (</a:t>
            </a:r>
            <a:r>
              <a:rPr lang="en-US" dirty="0" err="1">
                <a:latin typeface="Berlin Sans FB" panose="020E0602020502020306" pitchFamily="34" charset="0"/>
              </a:rPr>
              <a:t>terkait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otonomi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daerah</a:t>
            </a:r>
            <a:r>
              <a:rPr lang="en-US" dirty="0">
                <a:latin typeface="Berlin Sans FB" panose="020E0602020502020306" pitchFamily="34" charset="0"/>
              </a:rPr>
              <a:t>; </a:t>
            </a:r>
            <a:r>
              <a:rPr lang="en-US" dirty="0" err="1">
                <a:latin typeface="Berlin Sans FB" panose="020E0602020502020306" pitchFamily="34" charset="0"/>
              </a:rPr>
              <a:t>hubungan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pusat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daerah</a:t>
            </a:r>
            <a:r>
              <a:rPr lang="en-US" dirty="0">
                <a:latin typeface="Berlin Sans FB" panose="020E0602020502020306" pitchFamily="34" charset="0"/>
              </a:rPr>
              <a:t>; </a:t>
            </a:r>
            <a:r>
              <a:rPr lang="en-US" dirty="0" err="1">
                <a:latin typeface="Berlin Sans FB" panose="020E0602020502020306" pitchFamily="34" charset="0"/>
              </a:rPr>
              <a:t>pembentukan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pemekaran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penggabungan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daerah</a:t>
            </a:r>
            <a:r>
              <a:rPr lang="en-US" dirty="0">
                <a:latin typeface="Berlin Sans FB" panose="020E0602020502020306" pitchFamily="34" charset="0"/>
              </a:rPr>
              <a:t>; </a:t>
            </a:r>
            <a:r>
              <a:rPr lang="en-US" dirty="0" err="1">
                <a:latin typeface="Berlin Sans FB" panose="020E0602020502020306" pitchFamily="34" charset="0"/>
              </a:rPr>
              <a:t>pengelolaan</a:t>
            </a:r>
            <a:r>
              <a:rPr lang="en-US" dirty="0">
                <a:latin typeface="Berlin Sans FB" panose="020E0602020502020306" pitchFamily="34" charset="0"/>
              </a:rPr>
              <a:t> SDA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SDE </a:t>
            </a:r>
            <a:r>
              <a:rPr lang="en-US" dirty="0" err="1">
                <a:latin typeface="Berlin Sans FB" panose="020E0602020502020306" pitchFamily="34" charset="0"/>
              </a:rPr>
              <a:t>lainnya</a:t>
            </a:r>
            <a:r>
              <a:rPr lang="en-US" dirty="0">
                <a:latin typeface="Berlin Sans FB" panose="020E0602020502020306" pitchFamily="34" charset="0"/>
              </a:rPr>
              <a:t>; </a:t>
            </a:r>
            <a:r>
              <a:rPr lang="en-US" dirty="0" err="1">
                <a:latin typeface="Berlin Sans FB" panose="020E0602020502020306" pitchFamily="34" charset="0"/>
              </a:rPr>
              <a:t>serta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perimbangan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keuangan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pusat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daerah</a:t>
            </a:r>
            <a:r>
              <a:rPr lang="en-US" dirty="0">
                <a:latin typeface="Berlin Sans FB" panose="020E0602020502020306" pitchFamily="34" charset="0"/>
              </a:rPr>
              <a:t>)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Membahas</a:t>
            </a:r>
            <a:r>
              <a:rPr lang="en-US" dirty="0">
                <a:latin typeface="Berlin Sans FB" panose="020E0602020502020306" pitchFamily="34" charset="0"/>
              </a:rPr>
              <a:t> RUU yang </a:t>
            </a:r>
            <a:r>
              <a:rPr lang="en-US" dirty="0" err="1">
                <a:latin typeface="Berlin Sans FB" panose="020E0602020502020306" pitchFamily="34" charset="0"/>
              </a:rPr>
              <a:t>diusulkan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oleh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ataupun</a:t>
            </a:r>
            <a:r>
              <a:rPr lang="en-US" dirty="0">
                <a:latin typeface="Berlin Sans FB" panose="020E0602020502020306" pitchFamily="34" charset="0"/>
              </a:rPr>
              <a:t> DPD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Menetapkan</a:t>
            </a:r>
            <a:r>
              <a:rPr lang="en-US" dirty="0">
                <a:latin typeface="Berlin Sans FB" panose="020E0602020502020306" pitchFamily="34" charset="0"/>
              </a:rPr>
              <a:t> UU </a:t>
            </a:r>
            <a:r>
              <a:rPr lang="en-US" dirty="0" err="1">
                <a:latin typeface="Berlin Sans FB" panose="020E0602020502020306" pitchFamily="34" charset="0"/>
              </a:rPr>
              <a:t>bersama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dengan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Menyetujui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tidak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menyetujui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peraturan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pemerintah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pengganti</a:t>
            </a:r>
            <a:r>
              <a:rPr lang="en-US" dirty="0">
                <a:latin typeface="Berlin Sans FB" panose="020E0602020502020306" pitchFamily="34" charset="0"/>
              </a:rPr>
              <a:t> UU (yang </a:t>
            </a:r>
            <a:r>
              <a:rPr lang="en-US" dirty="0" err="1">
                <a:latin typeface="Berlin Sans FB" panose="020E0602020502020306" pitchFamily="34" charset="0"/>
              </a:rPr>
              <a:t>diajukan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) </a:t>
            </a:r>
            <a:r>
              <a:rPr lang="en-US" dirty="0" err="1">
                <a:latin typeface="Berlin Sans FB" panose="020E0602020502020306" pitchFamily="34" charset="0"/>
              </a:rPr>
              <a:t>untuk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ditetapkan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menjadi</a:t>
            </a:r>
            <a:r>
              <a:rPr lang="en-US" dirty="0">
                <a:latin typeface="Berlin Sans FB" panose="020E0602020502020306" pitchFamily="34" charset="0"/>
              </a:rPr>
              <a:t> UU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7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1519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WEWENANG DPR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45920"/>
            <a:ext cx="10363826" cy="4145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Berlin Sans FB" panose="020E0602020502020306" pitchFamily="34" charset="0"/>
              </a:rPr>
              <a:t>Terkait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dengan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fungsi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anggaran</a:t>
            </a:r>
            <a:r>
              <a:rPr lang="en-US" b="1" dirty="0">
                <a:latin typeface="Berlin Sans FB" panose="020E0602020502020306" pitchFamily="34" charset="0"/>
              </a:rPr>
              <a:t>, DPR </a:t>
            </a:r>
            <a:r>
              <a:rPr lang="en-US" b="1" dirty="0" err="1">
                <a:latin typeface="Berlin Sans FB" panose="020E0602020502020306" pitchFamily="34" charset="0"/>
              </a:rPr>
              <a:t>memiliki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tugas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wewenang</a:t>
            </a:r>
            <a:r>
              <a:rPr lang="en-US" b="1" dirty="0">
                <a:latin typeface="Berlin Sans FB" panose="020E0602020502020306" pitchFamily="34" charset="0"/>
              </a:rPr>
              <a:t>: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RUU </a:t>
            </a:r>
            <a:r>
              <a:rPr lang="en-US" dirty="0" err="1"/>
              <a:t>tentang</a:t>
            </a:r>
            <a:r>
              <a:rPr lang="en-US" dirty="0"/>
              <a:t> APBN (yang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)</a:t>
            </a:r>
          </a:p>
          <a:p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DPD </a:t>
            </a:r>
            <a:r>
              <a:rPr lang="en-US" dirty="0" err="1"/>
              <a:t>atas</a:t>
            </a:r>
            <a:r>
              <a:rPr lang="en-US" dirty="0"/>
              <a:t> RUU </a:t>
            </a:r>
            <a:r>
              <a:rPr lang="en-US" dirty="0" err="1"/>
              <a:t>tentang</a:t>
            </a:r>
            <a:r>
              <a:rPr lang="en-US" dirty="0"/>
              <a:t> APBN </a:t>
            </a:r>
            <a:r>
              <a:rPr lang="en-US" dirty="0" err="1"/>
              <a:t>dan</a:t>
            </a:r>
            <a:r>
              <a:rPr lang="en-US" dirty="0"/>
              <a:t> RUU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agama</a:t>
            </a:r>
          </a:p>
          <a:p>
            <a:r>
              <a:rPr lang="en-US" dirty="0" err="1"/>
              <a:t>Menindaklanjuti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BPK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pemindahtanganan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yang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4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3207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WEWENANG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45426"/>
            <a:ext cx="10363826" cy="39457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Berlin Sans FB" panose="020E0602020502020306" pitchFamily="34" charset="0"/>
              </a:rPr>
              <a:t>Terkait</a:t>
            </a:r>
            <a:r>
              <a:rPr lang="en-US" b="1" dirty="0" smtClean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dengan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fungsi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pengawasan</a:t>
            </a:r>
            <a:r>
              <a:rPr lang="en-US" b="1" dirty="0">
                <a:latin typeface="Berlin Sans FB" panose="020E0602020502020306" pitchFamily="34" charset="0"/>
              </a:rPr>
              <a:t>, DPR </a:t>
            </a:r>
            <a:r>
              <a:rPr lang="en-US" b="1" dirty="0" err="1">
                <a:latin typeface="Berlin Sans FB" panose="020E0602020502020306" pitchFamily="34" charset="0"/>
              </a:rPr>
              <a:t>memiliki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tugas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wewenang</a:t>
            </a:r>
            <a:r>
              <a:rPr lang="en-US" b="1" dirty="0">
                <a:latin typeface="Berlin Sans FB" panose="020E0602020502020306" pitchFamily="34" charset="0"/>
              </a:rPr>
              <a:t>: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Melakukan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pengawasan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terhadap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pelaksanaan</a:t>
            </a:r>
            <a:r>
              <a:rPr lang="en-US" dirty="0">
                <a:latin typeface="Berlin Sans FB" panose="020E0602020502020306" pitchFamily="34" charset="0"/>
              </a:rPr>
              <a:t> UU, APBN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kebijakan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pemerintah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Membahas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menindaklanjuti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hasil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pengawasan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disampaikan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oleh</a:t>
            </a:r>
            <a:r>
              <a:rPr lang="en-US" dirty="0">
                <a:latin typeface="Berlin Sans FB" panose="020E0602020502020306" pitchFamily="34" charset="0"/>
              </a:rPr>
              <a:t> DPD (</a:t>
            </a:r>
            <a:r>
              <a:rPr lang="en-US" dirty="0" err="1">
                <a:latin typeface="Berlin Sans FB" panose="020E0602020502020306" pitchFamily="34" charset="0"/>
              </a:rPr>
              <a:t>terkait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pelaksanaan</a:t>
            </a:r>
            <a:r>
              <a:rPr lang="en-US" dirty="0">
                <a:latin typeface="Berlin Sans FB" panose="020E0602020502020306" pitchFamily="34" charset="0"/>
              </a:rPr>
              <a:t> UU </a:t>
            </a:r>
            <a:r>
              <a:rPr lang="en-US" dirty="0" err="1">
                <a:latin typeface="Berlin Sans FB" panose="020E0602020502020306" pitchFamily="34" charset="0"/>
              </a:rPr>
              <a:t>mengenai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otonomi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daerah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pembentukan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pemekaran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penggabungan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daerah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pengelolaan</a:t>
            </a:r>
            <a:r>
              <a:rPr lang="en-US" dirty="0">
                <a:latin typeface="Berlin Sans FB" panose="020E0602020502020306" pitchFamily="34" charset="0"/>
              </a:rPr>
              <a:t> SDA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SDE </a:t>
            </a:r>
            <a:r>
              <a:rPr lang="en-US" dirty="0" err="1">
                <a:latin typeface="Berlin Sans FB" panose="020E0602020502020306" pitchFamily="34" charset="0"/>
              </a:rPr>
              <a:t>lainnya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pelaksanaan</a:t>
            </a:r>
            <a:r>
              <a:rPr lang="en-US" dirty="0">
                <a:latin typeface="Berlin Sans FB" panose="020E0602020502020306" pitchFamily="34" charset="0"/>
              </a:rPr>
              <a:t> APBN, </a:t>
            </a:r>
            <a:r>
              <a:rPr lang="en-US" dirty="0" err="1">
                <a:latin typeface="Berlin Sans FB" panose="020E0602020502020306" pitchFamily="34" charset="0"/>
              </a:rPr>
              <a:t>pajak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pendidikan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agama)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2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7403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WEWENANG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37360"/>
            <a:ext cx="10363826" cy="40538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Berlin Sans FB" panose="020E0602020502020306" pitchFamily="34" charset="0"/>
              </a:rPr>
              <a:t>Tugas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dan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wewenang</a:t>
            </a:r>
            <a:r>
              <a:rPr lang="en-US" b="1" dirty="0">
                <a:latin typeface="Berlin Sans FB" panose="020E0602020502020306" pitchFamily="34" charset="0"/>
              </a:rPr>
              <a:t> DPR </a:t>
            </a:r>
            <a:r>
              <a:rPr lang="en-US" b="1" dirty="0" err="1">
                <a:latin typeface="Berlin Sans FB" panose="020E0602020502020306" pitchFamily="34" charset="0"/>
              </a:rPr>
              <a:t>lainnya</a:t>
            </a:r>
            <a:r>
              <a:rPr lang="en-US" b="1" dirty="0">
                <a:latin typeface="Berlin Sans FB" panose="020E0602020502020306" pitchFamily="34" charset="0"/>
              </a:rPr>
              <a:t>, </a:t>
            </a:r>
            <a:r>
              <a:rPr lang="en-US" b="1" dirty="0" err="1">
                <a:latin typeface="Berlin Sans FB" panose="020E0602020502020306" pitchFamily="34" charset="0"/>
              </a:rPr>
              <a:t>antara</a:t>
            </a:r>
            <a:r>
              <a:rPr lang="en-US" b="1" dirty="0">
                <a:latin typeface="Berlin Sans FB" panose="020E0602020502020306" pitchFamily="34" charset="0"/>
              </a:rPr>
              <a:t> lain: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Menyerap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menghimpun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menampung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menindaklanjuti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aspirasi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rakyat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Memberikan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persetujuan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kepada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untuk</a:t>
            </a:r>
            <a:r>
              <a:rPr lang="en-US" dirty="0">
                <a:latin typeface="Berlin Sans FB" panose="020E0602020502020306" pitchFamily="34" charset="0"/>
              </a:rPr>
              <a:t>: (1) </a:t>
            </a:r>
            <a:r>
              <a:rPr lang="en-US" dirty="0" err="1">
                <a:latin typeface="Berlin Sans FB" panose="020E0602020502020306" pitchFamily="34" charset="0"/>
              </a:rPr>
              <a:t>menyatakan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perang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ataupun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membuat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perdamaian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dengan</a:t>
            </a:r>
            <a:r>
              <a:rPr lang="en-US" dirty="0">
                <a:latin typeface="Berlin Sans FB" panose="020E0602020502020306" pitchFamily="34" charset="0"/>
              </a:rPr>
              <a:t> Negara lain; (2) </a:t>
            </a:r>
            <a:r>
              <a:rPr lang="en-US" dirty="0" err="1">
                <a:latin typeface="Berlin Sans FB" panose="020E0602020502020306" pitchFamily="34" charset="0"/>
              </a:rPr>
              <a:t>mengangkat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memberhentikan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anggota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Komisi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Yudisial</a:t>
            </a:r>
            <a:r>
              <a:rPr lang="en-US" dirty="0">
                <a:latin typeface="Berlin Sans FB" panose="020E0602020502020306" pitchFamily="34" charset="0"/>
              </a:rPr>
              <a:t>.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Memberikan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pertimbangan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kepada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dalam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hal</a:t>
            </a:r>
            <a:r>
              <a:rPr lang="en-US" dirty="0">
                <a:latin typeface="Berlin Sans FB" panose="020E0602020502020306" pitchFamily="34" charset="0"/>
              </a:rPr>
              <a:t>: (1) </a:t>
            </a:r>
            <a:r>
              <a:rPr lang="en-US" dirty="0" err="1">
                <a:latin typeface="Berlin Sans FB" panose="020E0602020502020306" pitchFamily="34" charset="0"/>
              </a:rPr>
              <a:t>pemberian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amnesti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abolisi</a:t>
            </a:r>
            <a:r>
              <a:rPr lang="en-US" dirty="0">
                <a:latin typeface="Berlin Sans FB" panose="020E0602020502020306" pitchFamily="34" charset="0"/>
              </a:rPr>
              <a:t>; (2) </a:t>
            </a:r>
            <a:r>
              <a:rPr lang="en-US" dirty="0" err="1">
                <a:latin typeface="Berlin Sans FB" panose="020E0602020502020306" pitchFamily="34" charset="0"/>
              </a:rPr>
              <a:t>mengangkat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duta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besar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menerima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penempatan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duta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besar</a:t>
            </a:r>
            <a:r>
              <a:rPr lang="en-US" dirty="0">
                <a:latin typeface="Berlin Sans FB" panose="020E0602020502020306" pitchFamily="34" charset="0"/>
              </a:rPr>
              <a:t> lain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Memilih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Anggota</a:t>
            </a:r>
            <a:r>
              <a:rPr lang="en-US" dirty="0">
                <a:latin typeface="Berlin Sans FB" panose="020E0602020502020306" pitchFamily="34" charset="0"/>
              </a:rPr>
              <a:t> BPK </a:t>
            </a:r>
            <a:r>
              <a:rPr lang="en-US" dirty="0" err="1">
                <a:latin typeface="Berlin Sans FB" panose="020E0602020502020306" pitchFamily="34" charset="0"/>
              </a:rPr>
              <a:t>dengan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memperhatikan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pertimbangan</a:t>
            </a:r>
            <a:r>
              <a:rPr lang="en-US" dirty="0">
                <a:latin typeface="Berlin Sans FB" panose="020E0602020502020306" pitchFamily="34" charset="0"/>
              </a:rPr>
              <a:t> DPD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Memberikan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persetujuan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kepada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Komisi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Yudisial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terkait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calon</a:t>
            </a:r>
            <a:r>
              <a:rPr lang="en-US" dirty="0">
                <a:latin typeface="Berlin Sans FB" panose="020E0602020502020306" pitchFamily="34" charset="0"/>
              </a:rPr>
              <a:t> hakim </a:t>
            </a:r>
            <a:r>
              <a:rPr lang="en-US" dirty="0" err="1">
                <a:latin typeface="Berlin Sans FB" panose="020E0602020502020306" pitchFamily="34" charset="0"/>
              </a:rPr>
              <a:t>agung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akan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ditetapkan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menjadi</a:t>
            </a:r>
            <a:r>
              <a:rPr lang="en-US" dirty="0">
                <a:latin typeface="Berlin Sans FB" panose="020E0602020502020306" pitchFamily="34" charset="0"/>
              </a:rPr>
              <a:t> hakim </a:t>
            </a:r>
            <a:r>
              <a:rPr lang="en-US" dirty="0" err="1">
                <a:latin typeface="Berlin Sans FB" panose="020E0602020502020306" pitchFamily="34" charset="0"/>
              </a:rPr>
              <a:t>agung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oleh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Memilih</a:t>
            </a:r>
            <a:r>
              <a:rPr lang="en-US" dirty="0">
                <a:latin typeface="Berlin Sans FB" panose="020E0602020502020306" pitchFamily="34" charset="0"/>
              </a:rPr>
              <a:t> 3 (</a:t>
            </a:r>
            <a:r>
              <a:rPr lang="en-US" dirty="0" err="1">
                <a:latin typeface="Berlin Sans FB" panose="020E0602020502020306" pitchFamily="34" charset="0"/>
              </a:rPr>
              <a:t>tiga</a:t>
            </a:r>
            <a:r>
              <a:rPr lang="en-US" dirty="0">
                <a:latin typeface="Berlin Sans FB" panose="020E0602020502020306" pitchFamily="34" charset="0"/>
              </a:rPr>
              <a:t>) orang hakim </a:t>
            </a:r>
            <a:r>
              <a:rPr lang="en-US" dirty="0" err="1">
                <a:latin typeface="Berlin Sans FB" panose="020E0602020502020306" pitchFamily="34" charset="0"/>
              </a:rPr>
              <a:t>konstitusi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untuk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selanjutnya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diajukan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endParaRPr lang="en-US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57696"/>
            <a:ext cx="10364451" cy="598516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HAK DPR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05344"/>
            <a:ext cx="10363826" cy="5237019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err="1">
                <a:latin typeface="Berlin Sans FB" panose="020E0602020502020306" pitchFamily="34" charset="0"/>
              </a:rPr>
              <a:t>Hak</a:t>
            </a:r>
            <a:r>
              <a:rPr lang="en-US" sz="2200" b="1" dirty="0">
                <a:latin typeface="Berlin Sans FB" panose="020E0602020502020306" pitchFamily="34" charset="0"/>
              </a:rPr>
              <a:t> </a:t>
            </a:r>
            <a:r>
              <a:rPr lang="en-US" sz="2200" b="1" dirty="0" err="1" smtClean="0">
                <a:latin typeface="Berlin Sans FB" panose="020E0602020502020306" pitchFamily="34" charset="0"/>
              </a:rPr>
              <a:t>interpelasi</a:t>
            </a:r>
            <a:r>
              <a:rPr lang="en-US" sz="2200" b="1" dirty="0" smtClean="0">
                <a:latin typeface="Berlin Sans FB" panose="020E0602020502020306" pitchFamily="34" charset="0"/>
              </a:rPr>
              <a:t> : </a:t>
            </a:r>
            <a:r>
              <a:rPr lang="en-US" sz="2200" dirty="0" err="1" smtClean="0">
                <a:latin typeface="Berlin Sans FB" panose="020E0602020502020306" pitchFamily="34" charset="0"/>
              </a:rPr>
              <a:t>Hak</a:t>
            </a:r>
            <a:r>
              <a:rPr lang="en-US" sz="2200" dirty="0" smtClean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interpelasi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adalah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hak</a:t>
            </a:r>
            <a:r>
              <a:rPr lang="en-US" sz="2200" dirty="0">
                <a:latin typeface="Berlin Sans FB" panose="020E0602020502020306" pitchFamily="34" charset="0"/>
              </a:rPr>
              <a:t> DPR </a:t>
            </a:r>
            <a:r>
              <a:rPr lang="en-US" sz="2200" dirty="0" err="1">
                <a:latin typeface="Berlin Sans FB" panose="020E0602020502020306" pitchFamily="34" charset="0"/>
              </a:rPr>
              <a:t>untuk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meminta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keterangan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kepada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Pemerintah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mengenai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kebijakan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Pemerintah</a:t>
            </a:r>
            <a:r>
              <a:rPr lang="en-US" sz="2200" dirty="0">
                <a:latin typeface="Berlin Sans FB" panose="020E0602020502020306" pitchFamily="34" charset="0"/>
              </a:rPr>
              <a:t> yang </a:t>
            </a:r>
            <a:r>
              <a:rPr lang="en-US" sz="2200" dirty="0" err="1">
                <a:latin typeface="Berlin Sans FB" panose="020E0602020502020306" pitchFamily="34" charset="0"/>
              </a:rPr>
              <a:t>penting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strategis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serta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berdampak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luas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pada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kehidupan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bermasyarakat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berbangsa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bernegara</a:t>
            </a:r>
            <a:r>
              <a:rPr lang="en-US" sz="2200" dirty="0">
                <a:latin typeface="Berlin Sans FB" panose="020E0602020502020306" pitchFamily="34" charset="0"/>
              </a:rPr>
              <a:t>. </a:t>
            </a:r>
          </a:p>
          <a:p>
            <a:r>
              <a:rPr lang="en-US" sz="2200" b="1" dirty="0" err="1">
                <a:latin typeface="Berlin Sans FB" panose="020E0602020502020306" pitchFamily="34" charset="0"/>
              </a:rPr>
              <a:t>Hak</a:t>
            </a:r>
            <a:r>
              <a:rPr lang="en-US" sz="2200" b="1" dirty="0">
                <a:latin typeface="Berlin Sans FB" panose="020E0602020502020306" pitchFamily="34" charset="0"/>
              </a:rPr>
              <a:t> </a:t>
            </a:r>
            <a:r>
              <a:rPr lang="en-US" sz="2200" b="1" dirty="0" err="1" smtClean="0">
                <a:latin typeface="Berlin Sans FB" panose="020E0602020502020306" pitchFamily="34" charset="0"/>
              </a:rPr>
              <a:t>angket</a:t>
            </a:r>
            <a:r>
              <a:rPr lang="en-US" sz="2200" b="1" dirty="0" smtClean="0">
                <a:latin typeface="Berlin Sans FB" panose="020E0602020502020306" pitchFamily="34" charset="0"/>
              </a:rPr>
              <a:t> : </a:t>
            </a:r>
            <a:r>
              <a:rPr lang="en-US" sz="2200" dirty="0" err="1" smtClean="0">
                <a:latin typeface="Berlin Sans FB" panose="020E0602020502020306" pitchFamily="34" charset="0"/>
              </a:rPr>
              <a:t>Hak</a:t>
            </a:r>
            <a:r>
              <a:rPr lang="en-US" sz="2200" dirty="0" smtClean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angket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adalah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hak</a:t>
            </a:r>
            <a:r>
              <a:rPr lang="en-US" sz="2200" dirty="0">
                <a:latin typeface="Berlin Sans FB" panose="020E0602020502020306" pitchFamily="34" charset="0"/>
              </a:rPr>
              <a:t> DPR </a:t>
            </a:r>
            <a:r>
              <a:rPr lang="en-US" sz="2200" dirty="0" err="1">
                <a:latin typeface="Berlin Sans FB" panose="020E0602020502020306" pitchFamily="34" charset="0"/>
              </a:rPr>
              <a:t>menjelaskan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pelaksanaan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suatu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undang-undang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/</a:t>
            </a:r>
            <a:r>
              <a:rPr lang="en-US" sz="2200" dirty="0" err="1">
                <a:latin typeface="Berlin Sans FB" panose="020E0602020502020306" pitchFamily="34" charset="0"/>
              </a:rPr>
              <a:t>atau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kebijakan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Pemerintah</a:t>
            </a:r>
            <a:r>
              <a:rPr lang="en-US" sz="2200" dirty="0">
                <a:latin typeface="Berlin Sans FB" panose="020E0602020502020306" pitchFamily="34" charset="0"/>
              </a:rPr>
              <a:t> yang </a:t>
            </a:r>
            <a:r>
              <a:rPr lang="en-US" sz="2200" dirty="0" err="1">
                <a:latin typeface="Berlin Sans FB" panose="020E0602020502020306" pitchFamily="34" charset="0"/>
              </a:rPr>
              <a:t>berkaitan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dengan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hal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penting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strategis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berdampak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luas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pada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kehidupan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bermasyarakat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berbangsa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bernegara</a:t>
            </a:r>
            <a:r>
              <a:rPr lang="en-US" sz="2200" dirty="0">
                <a:latin typeface="Berlin Sans FB" panose="020E0602020502020306" pitchFamily="34" charset="0"/>
              </a:rPr>
              <a:t> yang </a:t>
            </a:r>
            <a:r>
              <a:rPr lang="en-US" sz="2200" dirty="0" err="1">
                <a:latin typeface="Berlin Sans FB" panose="020E0602020502020306" pitchFamily="34" charset="0"/>
              </a:rPr>
              <a:t>diduga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bertentangan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dengan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peraturan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perundang-undangan</a:t>
            </a:r>
            <a:r>
              <a:rPr lang="en-US" sz="2200" dirty="0">
                <a:latin typeface="Berlin Sans FB" panose="020E0602020502020306" pitchFamily="34" charset="0"/>
              </a:rPr>
              <a:t>. </a:t>
            </a:r>
          </a:p>
          <a:p>
            <a:r>
              <a:rPr lang="en-US" sz="2200" b="1" dirty="0" err="1">
                <a:latin typeface="Berlin Sans FB" panose="020E0602020502020306" pitchFamily="34" charset="0"/>
              </a:rPr>
              <a:t>Hak</a:t>
            </a:r>
            <a:r>
              <a:rPr lang="en-US" sz="2200" b="1" dirty="0">
                <a:latin typeface="Berlin Sans FB" panose="020E0602020502020306" pitchFamily="34" charset="0"/>
              </a:rPr>
              <a:t> </a:t>
            </a:r>
            <a:r>
              <a:rPr lang="en-US" sz="2200" b="1" dirty="0" err="1" smtClean="0">
                <a:latin typeface="Berlin Sans FB" panose="020E0602020502020306" pitchFamily="34" charset="0"/>
              </a:rPr>
              <a:t>imunitas</a:t>
            </a:r>
            <a:r>
              <a:rPr lang="en-US" sz="2200" b="1" dirty="0" smtClean="0">
                <a:latin typeface="Berlin Sans FB" panose="020E0602020502020306" pitchFamily="34" charset="0"/>
              </a:rPr>
              <a:t> : </a:t>
            </a:r>
            <a:r>
              <a:rPr lang="en-US" sz="2200" dirty="0" err="1" smtClean="0">
                <a:latin typeface="Berlin Sans FB" panose="020E0602020502020306" pitchFamily="34" charset="0"/>
              </a:rPr>
              <a:t>Hak</a:t>
            </a:r>
            <a:r>
              <a:rPr lang="en-US" sz="2200" dirty="0" smtClean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imunitas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adalah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kekebalan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hukum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dimana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setiap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anggota</a:t>
            </a:r>
            <a:r>
              <a:rPr lang="en-US" sz="2200" dirty="0">
                <a:latin typeface="Berlin Sans FB" panose="020E0602020502020306" pitchFamily="34" charset="0"/>
              </a:rPr>
              <a:t> DPR </a:t>
            </a:r>
            <a:r>
              <a:rPr lang="en-US" sz="2200" dirty="0" err="1">
                <a:latin typeface="Berlin Sans FB" panose="020E0602020502020306" pitchFamily="34" charset="0"/>
              </a:rPr>
              <a:t>tidak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dapat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dituntut</a:t>
            </a:r>
            <a:r>
              <a:rPr lang="en-US" sz="2200" dirty="0">
                <a:latin typeface="Berlin Sans FB" panose="020E0602020502020306" pitchFamily="34" charset="0"/>
              </a:rPr>
              <a:t> di </a:t>
            </a:r>
            <a:r>
              <a:rPr lang="en-US" sz="2200" dirty="0" err="1">
                <a:latin typeface="Berlin Sans FB" panose="020E0602020502020306" pitchFamily="34" charset="0"/>
              </a:rPr>
              <a:t>hadapan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 di </a:t>
            </a:r>
            <a:r>
              <a:rPr lang="en-US" sz="2200" dirty="0" err="1">
                <a:latin typeface="Berlin Sans FB" panose="020E0602020502020306" pitchFamily="34" charset="0"/>
              </a:rPr>
              <a:t>luar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pengadilan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karena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pernyataan</a:t>
            </a:r>
            <a:r>
              <a:rPr lang="en-US" sz="2200" dirty="0">
                <a:latin typeface="Berlin Sans FB" panose="020E0602020502020306" pitchFamily="34" charset="0"/>
              </a:rPr>
              <a:t>, </a:t>
            </a:r>
            <a:r>
              <a:rPr lang="en-US" sz="2200" dirty="0" err="1">
                <a:latin typeface="Berlin Sans FB" panose="020E0602020502020306" pitchFamily="34" charset="0"/>
              </a:rPr>
              <a:t>pertanyaan</a:t>
            </a:r>
            <a:r>
              <a:rPr lang="en-US" sz="2200" dirty="0">
                <a:latin typeface="Berlin Sans FB" panose="020E0602020502020306" pitchFamily="34" charset="0"/>
              </a:rPr>
              <a:t>/</a:t>
            </a:r>
            <a:r>
              <a:rPr lang="en-US" sz="2200" dirty="0" err="1">
                <a:latin typeface="Berlin Sans FB" panose="020E0602020502020306" pitchFamily="34" charset="0"/>
              </a:rPr>
              <a:t>pendapat</a:t>
            </a:r>
            <a:r>
              <a:rPr lang="en-US" sz="2200" dirty="0">
                <a:latin typeface="Berlin Sans FB" panose="020E0602020502020306" pitchFamily="34" charset="0"/>
              </a:rPr>
              <a:t> yang </a:t>
            </a:r>
            <a:r>
              <a:rPr lang="en-US" sz="2200" dirty="0" err="1">
                <a:latin typeface="Berlin Sans FB" panose="020E0602020502020306" pitchFamily="34" charset="0"/>
              </a:rPr>
              <a:t>dikemukakan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secara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lisan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ataupun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tertulis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dalam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rapat-rapat</a:t>
            </a:r>
            <a:r>
              <a:rPr lang="en-US" sz="2200" dirty="0">
                <a:latin typeface="Berlin Sans FB" panose="020E0602020502020306" pitchFamily="34" charset="0"/>
              </a:rPr>
              <a:t> DPR, </a:t>
            </a:r>
            <a:r>
              <a:rPr lang="en-US" sz="2200" dirty="0" err="1">
                <a:latin typeface="Berlin Sans FB" panose="020E0602020502020306" pitchFamily="34" charset="0"/>
              </a:rPr>
              <a:t>sepanjang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tidak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bertentangan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dengan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Peraturan</a:t>
            </a:r>
            <a:r>
              <a:rPr lang="en-US" sz="2200" dirty="0">
                <a:latin typeface="Berlin Sans FB" panose="020E0602020502020306" pitchFamily="34" charset="0"/>
              </a:rPr>
              <a:t> Tata </a:t>
            </a:r>
            <a:r>
              <a:rPr lang="en-US" sz="2200" dirty="0" err="1">
                <a:latin typeface="Berlin Sans FB" panose="020E0602020502020306" pitchFamily="34" charset="0"/>
              </a:rPr>
              <a:t>Tertib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dan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kode</a:t>
            </a:r>
            <a:r>
              <a:rPr lang="en-US" sz="2200" dirty="0">
                <a:latin typeface="Berlin Sans FB" panose="020E0602020502020306" pitchFamily="34" charset="0"/>
              </a:rPr>
              <a:t> </a:t>
            </a:r>
            <a:r>
              <a:rPr lang="en-US" sz="2200" dirty="0" err="1">
                <a:latin typeface="Berlin Sans FB" panose="020E0602020502020306" pitchFamily="34" charset="0"/>
              </a:rPr>
              <a:t>etik</a:t>
            </a:r>
            <a:r>
              <a:rPr lang="en-US" sz="2200" dirty="0">
                <a:latin typeface="Berlin Sans FB" panose="020E0602020502020306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4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98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erlin Sans FB" panose="020E0602020502020306" pitchFamily="34" charset="0"/>
              </a:rPr>
              <a:t>HAK DPR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6044"/>
            <a:ext cx="10363826" cy="4195155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latin typeface="Berlin Sans FB" panose="020E0602020502020306" pitchFamily="34" charset="0"/>
              </a:rPr>
              <a:t>Hak</a:t>
            </a:r>
            <a:r>
              <a:rPr lang="en-US" b="1" dirty="0" smtClean="0">
                <a:latin typeface="Berlin Sans FB" panose="020E0602020502020306" pitchFamily="34" charset="0"/>
              </a:rPr>
              <a:t> </a:t>
            </a:r>
            <a:r>
              <a:rPr lang="en-US" b="1" dirty="0" err="1">
                <a:latin typeface="Berlin Sans FB" panose="020E0602020502020306" pitchFamily="34" charset="0"/>
              </a:rPr>
              <a:t>menyatakan</a:t>
            </a:r>
            <a:r>
              <a:rPr lang="en-US" b="1" dirty="0">
                <a:latin typeface="Berlin Sans FB" panose="020E0602020502020306" pitchFamily="34" charset="0"/>
              </a:rPr>
              <a:t> </a:t>
            </a:r>
            <a:r>
              <a:rPr lang="en-US" b="1" dirty="0" err="1" smtClean="0">
                <a:latin typeface="Berlin Sans FB" panose="020E0602020502020306" pitchFamily="34" charset="0"/>
              </a:rPr>
              <a:t>pendapat</a:t>
            </a:r>
            <a:r>
              <a:rPr lang="en-US" b="1" dirty="0" smtClean="0">
                <a:latin typeface="Berlin Sans FB" panose="020E0602020502020306" pitchFamily="34" charset="0"/>
              </a:rPr>
              <a:t> : </a:t>
            </a:r>
            <a:endParaRPr lang="en-US" b="1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Hak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menyatakan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pendapat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adalah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hak</a:t>
            </a:r>
            <a:r>
              <a:rPr lang="en-US" dirty="0">
                <a:latin typeface="Berlin Sans FB" panose="020E0602020502020306" pitchFamily="34" charset="0"/>
              </a:rPr>
              <a:t> DPR </a:t>
            </a:r>
            <a:r>
              <a:rPr lang="en-US" dirty="0" err="1">
                <a:latin typeface="Berlin Sans FB" panose="020E0602020502020306" pitchFamily="34" charset="0"/>
              </a:rPr>
              <a:t>untuk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menyatakan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pendapat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atas</a:t>
            </a:r>
            <a:r>
              <a:rPr lang="en-US" dirty="0">
                <a:latin typeface="Berlin Sans FB" panose="020E0602020502020306" pitchFamily="34" charset="0"/>
              </a:rPr>
              <a:t>: 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Kebijakan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Pemerintah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mengenai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kejadian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luar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biasa</a:t>
            </a:r>
            <a:r>
              <a:rPr lang="en-US" dirty="0">
                <a:latin typeface="Berlin Sans FB" panose="020E0602020502020306" pitchFamily="34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</a:rPr>
              <a:t>terjadi</a:t>
            </a:r>
            <a:r>
              <a:rPr lang="en-US" dirty="0">
                <a:latin typeface="Berlin Sans FB" panose="020E0602020502020306" pitchFamily="34" charset="0"/>
              </a:rPr>
              <a:t> di </a:t>
            </a:r>
            <a:r>
              <a:rPr lang="en-US" dirty="0" err="1">
                <a:latin typeface="Berlin Sans FB" panose="020E0602020502020306" pitchFamily="34" charset="0"/>
              </a:rPr>
              <a:t>tanah</a:t>
            </a:r>
            <a:r>
              <a:rPr lang="en-US" dirty="0">
                <a:latin typeface="Berlin Sans FB" panose="020E0602020502020306" pitchFamily="34" charset="0"/>
              </a:rPr>
              <a:t> air 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di </a:t>
            </a:r>
            <a:r>
              <a:rPr lang="en-US" dirty="0" err="1">
                <a:latin typeface="Berlin Sans FB" panose="020E0602020502020306" pitchFamily="34" charset="0"/>
              </a:rPr>
              <a:t>dunia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internasional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Tindak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lanjut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pelaksanaan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interpelasi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angket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 err="1">
                <a:latin typeface="Berlin Sans FB" panose="020E0602020502020306" pitchFamily="34" charset="0"/>
              </a:rPr>
              <a:t>Dugaan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bahwa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/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Wakil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melakukan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pelanggaran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hukum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baik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berupa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pengkhianatan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terhadap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negara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korupsi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penyuapan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tindak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pidana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berat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lainnya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maupun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perbuatan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tercela</a:t>
            </a:r>
            <a:r>
              <a:rPr lang="en-US" dirty="0">
                <a:latin typeface="Berlin Sans FB" panose="020E0602020502020306" pitchFamily="34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/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/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Wakil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tidak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lagi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memenuhi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syarat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sebagai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dan</a:t>
            </a:r>
            <a:r>
              <a:rPr lang="en-US" dirty="0">
                <a:latin typeface="Berlin Sans FB" panose="020E0602020502020306" pitchFamily="34" charset="0"/>
              </a:rPr>
              <a:t>/</a:t>
            </a:r>
            <a:r>
              <a:rPr lang="en-US" dirty="0" err="1">
                <a:latin typeface="Berlin Sans FB" panose="020E0602020502020306" pitchFamily="34" charset="0"/>
              </a:rPr>
              <a:t>atau</a:t>
            </a:r>
            <a:r>
              <a:rPr lang="en-US" dirty="0">
                <a:latin typeface="Berlin Sans FB" panose="020E0602020502020306" pitchFamily="34" charset="0"/>
              </a:rPr>
              <a:t> Wakil </a:t>
            </a:r>
            <a:r>
              <a:rPr lang="en-US" dirty="0" err="1">
                <a:latin typeface="Berlin Sans FB" panose="020E0602020502020306" pitchFamily="34" charset="0"/>
              </a:rPr>
              <a:t>Presiden</a:t>
            </a:r>
            <a:r>
              <a:rPr lang="en-US" dirty="0">
                <a:latin typeface="Berlin Sans FB" panose="020E0602020502020306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040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0</TotalTime>
  <Words>1513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Berlin Sans FB</vt:lpstr>
      <vt:lpstr>Calibri</vt:lpstr>
      <vt:lpstr>Tw Cen MT</vt:lpstr>
      <vt:lpstr>Droplet</vt:lpstr>
      <vt:lpstr>DEWAN PERWAKILAN RAKYAT REPUBLIK INDONESIA</vt:lpstr>
      <vt:lpstr>PowerPoint Presentation</vt:lpstr>
      <vt:lpstr>FUNGSI DPR</vt:lpstr>
      <vt:lpstr>WEWENANG DPR</vt:lpstr>
      <vt:lpstr>WEWENANG DPR</vt:lpstr>
      <vt:lpstr>WEWENANG DPR</vt:lpstr>
      <vt:lpstr>WEWENANG DPR</vt:lpstr>
      <vt:lpstr>HAK DPR</vt:lpstr>
      <vt:lpstr>HAK DPR</vt:lpstr>
      <vt:lpstr>ALAT KELENGKAPAN DPR</vt:lpstr>
      <vt:lpstr>ALAT KELENGKAPAN DPR</vt:lpstr>
      <vt:lpstr>ALAT KELENGKAPAN DPR</vt:lpstr>
      <vt:lpstr>ALAT KELENGKAPAN DPR</vt:lpstr>
      <vt:lpstr>ALAT KELENGKAPAN DPR</vt:lpstr>
      <vt:lpstr>ALAT KELENGKAPAN DPR</vt:lpstr>
      <vt:lpstr>ALAT KELENGKAPAN DPR</vt:lpstr>
      <vt:lpstr>ALAT KELENGKAPAN DPR</vt:lpstr>
      <vt:lpstr>ALAT KELENGKAPAN DPR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2020-06-09T10:04:45Z</dcterms:created>
  <dcterms:modified xsi:type="dcterms:W3CDTF">2020-06-09T10:54:33Z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