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handoutMasterIdLst>
    <p:handoutMasterId r:id="rId11"/>
  </p:handoutMasterIdLst>
  <p:sldIdLst>
    <p:sldId id="256" r:id="rId4"/>
    <p:sldId id="262" r:id="rId5"/>
    <p:sldId id="307" r:id="rId6"/>
    <p:sldId id="261" r:id="rId7"/>
    <p:sldId id="310" r:id="rId8"/>
    <p:sldId id="30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660"/>
  </p:normalViewPr>
  <p:slideViewPr>
    <p:cSldViewPr snapToGrid="0">
      <p:cViewPr>
        <p:scale>
          <a:sx n="81" d="100"/>
          <a:sy n="81" d="100"/>
        </p:scale>
        <p:origin x="-318" y="-72"/>
      </p:cViewPr>
      <p:guideLst>
        <p:guide orient="horz" pos="24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106BAE1-9D62-4BE2-92F5-13516D7B16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C3F7C2-615E-4315-8EAC-FA55AC989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9F105-A747-4149-8D18-634112D7486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143403-C63A-4BA5-B6D3-425E92F024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A4DABD-501E-4B8E-B807-AC2FA85FB5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A0813-E8DC-4927-8006-DB2DC453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6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638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lIns="365760" anchor="ctr"/>
          <a:lstStyle>
            <a:lvl1pPr marL="0" indent="0" algn="l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6033F2F0-7D0F-4B5D-8E37-7C30E5A5D2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48561" y="477308"/>
            <a:ext cx="2897717" cy="2731837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8" name="그림 개체 틀 2">
            <a:extLst>
              <a:ext uri="{FF2B5EF4-FFF2-40B4-BE49-F238E27FC236}">
                <a16:creationId xmlns:a16="http://schemas.microsoft.com/office/drawing/2014/main" xmlns="" id="{40B2EF10-A0C4-401E-8AA6-CF7463C595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548561" y="3648856"/>
            <a:ext cx="2897717" cy="2731837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980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EB83EC1-AF10-4FD7-8089-F03DAD6397E7}"/>
              </a:ext>
            </a:extLst>
          </p:cNvPr>
          <p:cNvSpPr/>
          <p:nvPr userDrawn="1"/>
        </p:nvSpPr>
        <p:spPr>
          <a:xfrm>
            <a:off x="0" y="0"/>
            <a:ext cx="12192000" cy="23810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53561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xmlns="" id="{32DE4F21-2D03-408A-A113-1ECBBBFDE8D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067429" y="479834"/>
            <a:ext cx="3611542" cy="589833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</a:t>
            </a:r>
          </a:p>
          <a:p>
            <a:r>
              <a:rPr lang="en-US" altLang="ko-KR" dirty="0"/>
              <a:t>And Sand Back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xmlns="" id="{A62276F5-0236-424B-9645-A889FC4128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58183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B703617E-9CA4-425B-945B-4B73794CE22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62805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505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38550" y="35433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xmlns="" id="{EA5E7C78-B7FD-4905-970D-675E6D39617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38550" y="56918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xmlns="" id="{01CFBF6C-8D5A-4D48-ACE1-2D979A60A21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57225" y="35433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F26D5AB-D725-405F-B143-0753C3C45DCD}"/>
              </a:ext>
            </a:extLst>
          </p:cNvPr>
          <p:cNvSpPr/>
          <p:nvPr userDrawn="1"/>
        </p:nvSpPr>
        <p:spPr>
          <a:xfrm>
            <a:off x="-1" y="0"/>
            <a:ext cx="3400425" cy="3312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301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lIns="3383280" rIns="0" anchor="ctr"/>
          <a:lstStyle>
            <a:lvl1pPr marL="0" indent="0" algn="ctr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7938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액자 12">
            <a:extLst>
              <a:ext uri="{FF2B5EF4-FFF2-40B4-BE49-F238E27FC236}">
                <a16:creationId xmlns:a16="http://schemas.microsoft.com/office/drawing/2014/main" xmlns="" id="{95EDCEF7-DD83-4CD4-BE92-A97D74011033}"/>
              </a:ext>
            </a:extLst>
          </p:cNvPr>
          <p:cNvSpPr/>
          <p:nvPr userDrawn="1"/>
        </p:nvSpPr>
        <p:spPr>
          <a:xfrm>
            <a:off x="547181" y="1761846"/>
            <a:ext cx="11097638" cy="3334311"/>
          </a:xfrm>
          <a:prstGeom prst="frame">
            <a:avLst>
              <a:gd name="adj1" fmla="val 241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2" y="569068"/>
            <a:ext cx="3661647" cy="571986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7664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B358CF5-5043-4D3B-92BD-59549782EBBE}"/>
              </a:ext>
            </a:extLst>
          </p:cNvPr>
          <p:cNvSpPr/>
          <p:nvPr userDrawn="1"/>
        </p:nvSpPr>
        <p:spPr>
          <a:xfrm>
            <a:off x="7515225" y="0"/>
            <a:ext cx="467677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aphic 14">
            <a:extLst>
              <a:ext uri="{FF2B5EF4-FFF2-40B4-BE49-F238E27FC236}">
                <a16:creationId xmlns:a16="http://schemas.microsoft.com/office/drawing/2014/main" xmlns="" id="{B59EE49C-3795-40A6-B206-565A372E5530}"/>
              </a:ext>
            </a:extLst>
          </p:cNvPr>
          <p:cNvGrpSpPr/>
          <p:nvPr userDrawn="1"/>
        </p:nvGrpSpPr>
        <p:grpSpPr>
          <a:xfrm>
            <a:off x="5720146" y="1420664"/>
            <a:ext cx="5589803" cy="4396475"/>
            <a:chOff x="2444748" y="555045"/>
            <a:chExt cx="7282048" cy="572745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716E008B-9F44-493C-B58F-ABFC0E7190A5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0C1A2B49-6603-4C93-BCDA-8893B608D8C1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C70C51E-C968-4707-899F-DE217D80997C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6BA87E5-BDD3-47B0-8C9F-EDFB6B81112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C9C68AE-3F02-48D5-A299-9B7311EC8D90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CBE3651-AB4C-4F00-BF52-0A24EF2A62AD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D3E653C6-4F74-473F-9309-2D2D43F090C8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29CA35F9-CDD6-4937-8C98-04018E459C31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56077" y="1628103"/>
            <a:ext cx="5317941" cy="301288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xmlns="" id="{5CCE937E-8E2A-4179-91E4-730975E592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1525" y="339509"/>
            <a:ext cx="6543675" cy="724247"/>
          </a:xfrm>
          <a:prstGeom prst="rect">
            <a:avLst/>
          </a:prstGeom>
        </p:spPr>
        <p:txBody>
          <a:bodyPr tIns="91440" anchor="ctr"/>
          <a:lstStyle>
            <a:lvl1pPr marL="0" indent="0" algn="l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57795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xmlns="" id="{A4D14B1E-79D5-4F7D-AEB4-4F537918FBAB}"/>
              </a:ext>
            </a:extLst>
          </p:cNvPr>
          <p:cNvSpPr/>
          <p:nvPr userDrawn="1"/>
        </p:nvSpPr>
        <p:spPr>
          <a:xfrm rot="5400000">
            <a:off x="795337" y="-795340"/>
            <a:ext cx="6257926" cy="7848605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0914" y="600074"/>
            <a:ext cx="4052172" cy="5657852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145CBDFE-5F17-4329-876B-8EC9C2A40CE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75044" y="222886"/>
            <a:ext cx="2286000" cy="30175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8" name="그림 개체 틀 2">
            <a:extLst>
              <a:ext uri="{FF2B5EF4-FFF2-40B4-BE49-F238E27FC236}">
                <a16:creationId xmlns:a16="http://schemas.microsoft.com/office/drawing/2014/main" xmlns="" id="{106B5A04-F323-4B06-B374-0EFFB99917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75044" y="3624742"/>
            <a:ext cx="2286000" cy="30175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972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: 도형 52">
            <a:extLst>
              <a:ext uri="{FF2B5EF4-FFF2-40B4-BE49-F238E27FC236}">
                <a16:creationId xmlns:a16="http://schemas.microsoft.com/office/drawing/2014/main" xmlns="" id="{A554242E-EDC9-4D56-ABE8-D3DFF0D037E9}"/>
              </a:ext>
            </a:extLst>
          </p:cNvPr>
          <p:cNvSpPr/>
          <p:nvPr userDrawn="1"/>
        </p:nvSpPr>
        <p:spPr>
          <a:xfrm>
            <a:off x="2" y="0"/>
            <a:ext cx="8582025" cy="6858000"/>
          </a:xfrm>
          <a:custGeom>
            <a:avLst/>
            <a:gdLst>
              <a:gd name="connsiteX0" fmla="*/ 5238766 w 8582025"/>
              <a:gd name="connsiteY0" fmla="*/ 0 h 6858000"/>
              <a:gd name="connsiteX1" fmla="*/ 8582025 w 8582025"/>
              <a:gd name="connsiteY1" fmla="*/ 0 h 6858000"/>
              <a:gd name="connsiteX2" fmla="*/ 1876410 w 8582025"/>
              <a:gd name="connsiteY2" fmla="*/ 6858000 h 6858000"/>
              <a:gd name="connsiteX3" fmla="*/ 0 w 8582025"/>
              <a:gd name="connsiteY3" fmla="*/ 6858000 h 6858000"/>
              <a:gd name="connsiteX4" fmla="*/ 0 w 8582025"/>
              <a:gd name="connsiteY4" fmla="*/ 535781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2025" h="6858000">
                <a:moveTo>
                  <a:pt x="5238766" y="0"/>
                </a:moveTo>
                <a:lnTo>
                  <a:pt x="8582025" y="0"/>
                </a:lnTo>
                <a:lnTo>
                  <a:pt x="1876410" y="6858000"/>
                </a:lnTo>
                <a:lnTo>
                  <a:pt x="0" y="6858000"/>
                </a:lnTo>
                <a:lnTo>
                  <a:pt x="0" y="53578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그림 개체 틀 3">
            <a:extLst>
              <a:ext uri="{FF2B5EF4-FFF2-40B4-BE49-F238E27FC236}">
                <a16:creationId xmlns:a16="http://schemas.microsoft.com/office/drawing/2014/main" xmlns="" id="{A7B8BCFA-E22C-4FE8-9EC6-3B7DF58BF4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17212" y="427698"/>
            <a:ext cx="3600000" cy="36000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Place Your Picture Here And Sand to Back</a:t>
            </a:r>
            <a:endParaRPr lang="ko-KR" altLang="en-US" dirty="0"/>
          </a:p>
        </p:txBody>
      </p:sp>
      <p:sp>
        <p:nvSpPr>
          <p:cNvPr id="6" name="그림 개체 틀 3">
            <a:extLst>
              <a:ext uri="{FF2B5EF4-FFF2-40B4-BE49-F238E27FC236}">
                <a16:creationId xmlns:a16="http://schemas.microsoft.com/office/drawing/2014/main" xmlns="" id="{C661A5D8-A169-47BB-84F8-7CCF6E00616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53610" y="2837035"/>
            <a:ext cx="3600000" cy="36000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그림 개체 틀 3">
            <a:extLst>
              <a:ext uri="{FF2B5EF4-FFF2-40B4-BE49-F238E27FC236}">
                <a16:creationId xmlns:a16="http://schemas.microsoft.com/office/drawing/2014/main" xmlns="" id="{A32673E2-41F8-431C-946D-87DD76C5D04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524" y="2251417"/>
            <a:ext cx="1980000" cy="1980000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그림 개체 틀 3">
            <a:extLst>
              <a:ext uri="{FF2B5EF4-FFF2-40B4-BE49-F238E27FC236}">
                <a16:creationId xmlns:a16="http://schemas.microsoft.com/office/drawing/2014/main" xmlns="" id="{F2B14BC2-B3DB-437A-8C30-D2E802CB4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6104" y="2676913"/>
            <a:ext cx="1980000" cy="1980000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659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3" y="1807430"/>
            <a:ext cx="2400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9B7D4BC-8397-4297-9425-5B8BAEB381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952" y="2305190"/>
            <a:ext cx="4038095" cy="2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89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3" y="1807430"/>
            <a:ext cx="2400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7513D5B-5A42-4F30-9E94-6D9B89BC88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81" y="2276619"/>
            <a:ext cx="4095238" cy="2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9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63B04BAD-EED5-4C78-BC19-C3DD01D50231}"/>
              </a:ext>
            </a:extLst>
          </p:cNvPr>
          <p:cNvGrpSpPr/>
          <p:nvPr userDrawn="1"/>
        </p:nvGrpSpPr>
        <p:grpSpPr>
          <a:xfrm>
            <a:off x="729449" y="1780758"/>
            <a:ext cx="2449180" cy="4305530"/>
            <a:chOff x="445712" y="1449040"/>
            <a:chExt cx="2113018" cy="392417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xmlns="" id="{C7456AC7-1506-4AAF-A694-1BE710D5F58E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xmlns="" id="{7D8BFCCB-25F4-4E85-B4F9-18DA5A0F31C0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xmlns="" id="{4DE5DB11-A2A8-48F9-9B25-703C78662BDE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9" name="Oval 7">
                <a:extLst>
                  <a:ext uri="{FF2B5EF4-FFF2-40B4-BE49-F238E27FC236}">
                    <a16:creationId xmlns:a16="http://schemas.microsoft.com/office/drawing/2014/main" xmlns="" id="{A3616025-C842-4C0D-B7E3-48176315DDFA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10" name="Rounded Rectangle 8">
                <a:extLst>
                  <a:ext uri="{FF2B5EF4-FFF2-40B4-BE49-F238E27FC236}">
                    <a16:creationId xmlns:a16="http://schemas.microsoft.com/office/drawing/2014/main" xmlns="" id="{B2550ED7-04C5-4FFA-BCF1-8CB64B3F2DA9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0E6D54C7-03B4-4369-97FF-A3456A2A876D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73465" y="2174930"/>
            <a:ext cx="2152765" cy="33487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xmlns="" id="{DD8FCDD3-D367-4581-96F6-BED1A5D7FC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035698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1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27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44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1028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4112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77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xmlns="" id="{11A067AA-F6AF-4715-9F07-7BE30046CBF0}"/>
              </a:ext>
            </a:extLst>
          </p:cNvPr>
          <p:cNvSpPr/>
          <p:nvPr userDrawn="1"/>
        </p:nvSpPr>
        <p:spPr>
          <a:xfrm>
            <a:off x="642938" y="514350"/>
            <a:ext cx="10906125" cy="2990850"/>
          </a:xfrm>
          <a:prstGeom prst="frame">
            <a:avLst>
              <a:gd name="adj1" fmla="val 25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96806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xmlns="" id="{D5DB206C-7370-448F-B4C9-4059BADCA64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5231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xmlns="" id="{7383E1CB-8D0E-4180-8C52-C5F4A24ED3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73656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33F4681A-0E5C-4D94-B5F0-6A175DBC6CD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12081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42262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5" r:id="rId2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7" r:id="rId2"/>
    <p:sldLayoutId id="2147483736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5" r:id="rId9"/>
    <p:sldLayoutId id="2147483743" r:id="rId10"/>
    <p:sldLayoutId id="2147483744" r:id="rId11"/>
    <p:sldLayoutId id="2147483746" r:id="rId12"/>
    <p:sldLayoutId id="2147483747" r:id="rId13"/>
    <p:sldLayoutId id="2147483749" r:id="rId14"/>
    <p:sldLayoutId id="2147483750" r:id="rId15"/>
    <p:sldLayoutId id="2147483751" r:id="rId16"/>
    <p:sldLayoutId id="2147483752" r:id="rId17"/>
    <p:sldLayoutId id="2147483753" r:id="rId18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6597853"/>
            <a:ext cx="12191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276046" y="5659938"/>
            <a:ext cx="1639760" cy="402986"/>
            <a:chOff x="3275856" y="1242391"/>
            <a:chExt cx="1656184" cy="407020"/>
          </a:xfrm>
        </p:grpSpPr>
        <p:sp>
          <p:nvSpPr>
            <p:cNvPr id="11" name="Rounded Rectangle 10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pic>
          <p:nvPicPr>
            <p:cNvPr id="12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3739662" y="1479642"/>
            <a:ext cx="4700953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RESPON KEBIJAKAN DESENTRALISASI DALAM PENYELENGGARAAN URUSAN PENDIDIKAN MENENGAH DI </a:t>
            </a:r>
            <a:r>
              <a:rPr lang="en-US" sz="2800" dirty="0" smtClean="0">
                <a:solidFill>
                  <a:schemeClr val="bg1"/>
                </a:solidFill>
              </a:rPr>
              <a:t>KOTA PASURUAN 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0" y="4010073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-------------------------------------------------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2229738" y="882815"/>
            <a:ext cx="7803176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-70337" y="4437536"/>
            <a:ext cx="1219185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Ayatul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Fauzy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Mubaroq</a:t>
            </a:r>
            <a:endParaRPr lang="en-US" altLang="ko-KR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41716007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3033" y="264900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err="1" smtClean="0">
                <a:solidFill>
                  <a:schemeClr val="bg1"/>
                </a:solidFill>
                <a:cs typeface="Arial" pitchFamily="34" charset="0"/>
              </a:rPr>
              <a:t>Latar</a:t>
            </a:r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5400" dirty="0" err="1" smtClean="0">
                <a:solidFill>
                  <a:schemeClr val="bg1"/>
                </a:solidFill>
                <a:cs typeface="Arial" pitchFamily="34" charset="0"/>
              </a:rPr>
              <a:t>Belakang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D97C3E-D761-4329-A63C-CA0D7D4B1B58}"/>
              </a:ext>
            </a:extLst>
          </p:cNvPr>
          <p:cNvSpPr txBox="1"/>
          <p:nvPr/>
        </p:nvSpPr>
        <p:spPr>
          <a:xfrm>
            <a:off x="1817077" y="1395046"/>
            <a:ext cx="93667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daerah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penyelenggarapemerintahan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tingkat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daerah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Urusan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dilaksanakan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oleh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daerah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Undang-Undang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Daerah. </a:t>
            </a:r>
            <a:r>
              <a:rPr lang="en-US" sz="2000" dirty="0" err="1">
                <a:solidFill>
                  <a:schemeClr val="bg1"/>
                </a:solidFill>
              </a:rPr>
              <a:t>Undang-Undang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daerah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sendiri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sudah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banyak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mengalami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perubahan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semenjak</a:t>
            </a:r>
            <a:r>
              <a:rPr lang="en-US" sz="2000" dirty="0">
                <a:solidFill>
                  <a:schemeClr val="bg1"/>
                </a:solidFill>
              </a:rPr>
              <a:t> Indonesia </a:t>
            </a:r>
            <a:r>
              <a:rPr lang="en-US" sz="2000" dirty="0" err="1">
                <a:solidFill>
                  <a:schemeClr val="bg1"/>
                </a:solidFill>
              </a:rPr>
              <a:t>berdiri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Undang-Undang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Daerah </a:t>
            </a:r>
            <a:r>
              <a:rPr lang="en-US" sz="2000" dirty="0" err="1">
                <a:solidFill>
                  <a:schemeClr val="bg1"/>
                </a:solidFill>
              </a:rPr>
              <a:t>mulai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dibuat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1974,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mengalami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perubahan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1999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2004 </a:t>
            </a:r>
            <a:r>
              <a:rPr lang="en-US" sz="2000" dirty="0" err="1">
                <a:solidFill>
                  <a:schemeClr val="bg1"/>
                </a:solidFill>
              </a:rPr>
              <a:t>hingga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akhirnya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Undang-Undang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Daerah yang </a:t>
            </a:r>
            <a:r>
              <a:rPr lang="en-US" sz="2000" dirty="0" err="1">
                <a:solidFill>
                  <a:schemeClr val="bg1"/>
                </a:solidFill>
              </a:rPr>
              <a:t>berlaku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sekarangadalah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Undang-Undang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Nomor</a:t>
            </a:r>
            <a:r>
              <a:rPr lang="en-US" sz="2000" dirty="0">
                <a:solidFill>
                  <a:schemeClr val="bg1"/>
                </a:solidFill>
              </a:rPr>
              <a:t> 23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2014.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Undang-Undang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urusan-urusan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ada</a:t>
            </a:r>
            <a:r>
              <a:rPr lang="en-US" sz="2000" dirty="0">
                <a:solidFill>
                  <a:schemeClr val="bg1"/>
                </a:solidFill>
              </a:rPr>
              <a:t> di Indonesia. </a:t>
            </a:r>
            <a:r>
              <a:rPr lang="en-US" sz="2000" dirty="0" err="1">
                <a:solidFill>
                  <a:schemeClr val="bg1"/>
                </a:solidFill>
              </a:rPr>
              <a:t>Urusan-urusan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tersebut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absolut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konkuren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urusanumum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absolut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pusat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Sedangkan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konkuren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dibagi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antara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pusat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daerah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Terakhir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umum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dilaksanakan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oleh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kepala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di Indonesia </a:t>
            </a:r>
            <a:r>
              <a:rPr lang="en-US" sz="2000" dirty="0" err="1">
                <a:solidFill>
                  <a:schemeClr val="bg1"/>
                </a:solidFill>
              </a:rPr>
              <a:t>dilakukan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oleh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Presiden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D97C3E-D761-4329-A63C-CA0D7D4B1B58}"/>
              </a:ext>
            </a:extLst>
          </p:cNvPr>
          <p:cNvSpPr txBox="1"/>
          <p:nvPr/>
        </p:nvSpPr>
        <p:spPr>
          <a:xfrm>
            <a:off x="1817077" y="1795156"/>
            <a:ext cx="93667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</a:rPr>
              <a:t>Salah </a:t>
            </a:r>
            <a:r>
              <a:rPr lang="en-US" sz="2000" dirty="0" err="1">
                <a:solidFill>
                  <a:schemeClr val="bg1"/>
                </a:solidFill>
              </a:rPr>
              <a:t>satu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diubah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pergantian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Undang-Undang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Daerah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sendiri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diamanahkan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Undang-Undang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Dasar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Republik</a:t>
            </a:r>
            <a:r>
              <a:rPr lang="en-US" sz="2000" dirty="0">
                <a:solidFill>
                  <a:schemeClr val="bg1"/>
                </a:solidFill>
              </a:rPr>
              <a:t> Indonesia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1945, </a:t>
            </a:r>
            <a:r>
              <a:rPr lang="en-US" sz="2000" dirty="0" err="1">
                <a:solidFill>
                  <a:schemeClr val="bg1"/>
                </a:solidFill>
              </a:rPr>
              <a:t>yaitu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seluruh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masyarakat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berhak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mendapatkan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layak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tanggung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jawab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penyelenggaraan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beberapa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tingkatan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pemerintahan</a:t>
            </a:r>
            <a:r>
              <a:rPr lang="en-US" sz="2000" dirty="0">
                <a:solidFill>
                  <a:schemeClr val="bg1"/>
                </a:solidFill>
              </a:rPr>
              <a:t>, yang </a:t>
            </a:r>
            <a:r>
              <a:rPr lang="en-US" sz="2000" dirty="0" err="1">
                <a:solidFill>
                  <a:schemeClr val="bg1"/>
                </a:solidFill>
              </a:rPr>
              <a:t>terdiri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pusat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provinsi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kabupaten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kota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Pembagian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tanggung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jawab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pusat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pembuatan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Standar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pengelolaan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tinggi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Sedangkan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provinsi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bertanggung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jawab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penyelenggaraan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menengah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khusus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kota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kabupaten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sendiri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mengelola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dasar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pendidikan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non formal</a:t>
            </a:r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Freeform: Shape 29">
            <a:extLst>
              <a:ext uri="{FF2B5EF4-FFF2-40B4-BE49-F238E27FC236}">
                <a16:creationId xmlns:a16="http://schemas.microsoft.com/office/drawing/2014/main" xmlns="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86DBC13-95E7-4C1A-AF99-CC8F6212FB9E}"/>
              </a:ext>
            </a:extLst>
          </p:cNvPr>
          <p:cNvGrpSpPr/>
          <p:nvPr/>
        </p:nvGrpSpPr>
        <p:grpSpPr>
          <a:xfrm>
            <a:off x="3505200" y="623255"/>
            <a:ext cx="868680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60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334214" y="689744"/>
            <a:ext cx="63835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Metode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Penulisan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5784B83-6120-4373-9C1F-DC8EEE6D58B3}"/>
              </a:ext>
            </a:extLst>
          </p:cNvPr>
          <p:cNvSpPr txBox="1"/>
          <p:nvPr/>
        </p:nvSpPr>
        <p:spPr>
          <a:xfrm>
            <a:off x="5322438" y="1873806"/>
            <a:ext cx="6383511" cy="284186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Metode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penulisan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digunakan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dalam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artikel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ilmiah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ini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menggunakan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pendekatan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penulisan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deskritif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Teknik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pengumpulan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data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merupakan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faktor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penentu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keberhasilan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penulisan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Pengumpulan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data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dalam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artikel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ilmiah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ini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memiliki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tujuan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agar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mencari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mengumpulkan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data-data yang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didapatkan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pada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penulisan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Adapun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metode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pengumpulan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data yang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dilakukan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dalam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artikel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ilmiah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ini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adalah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studi</a:t>
            </a:r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</a:rPr>
              <a:t>pustaka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/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10409298" y="231100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5784B83-6120-4373-9C1F-DC8EEE6D58B3}"/>
              </a:ext>
            </a:extLst>
          </p:cNvPr>
          <p:cNvSpPr txBox="1"/>
          <p:nvPr/>
        </p:nvSpPr>
        <p:spPr>
          <a:xfrm>
            <a:off x="2532184" y="1837116"/>
            <a:ext cx="9244103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dirty="0" err="1">
                <a:solidFill>
                  <a:schemeClr val="bg1"/>
                </a:solidFill>
              </a:rPr>
              <a:t>Permasalahan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dorongan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pengelolaan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kewenangannya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pemerintahprovinsidengan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pengelolaan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mampu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penyelenggaraan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aturan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pengelolaan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harapan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lagiperbedaan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penyelenggaraan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provinsi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perbedaan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permasalahan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pembiayaan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dimana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daerah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menjamin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pembiayaan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namun</a:t>
            </a:r>
            <a:r>
              <a:rPr lang="en-US" dirty="0">
                <a:solidFill>
                  <a:schemeClr val="bg1"/>
                </a:solidFill>
              </a:rPr>
              <a:t> di lain </a:t>
            </a:r>
            <a:r>
              <a:rPr lang="en-US" dirty="0" err="1">
                <a:solidFill>
                  <a:schemeClr val="bg1"/>
                </a:solidFill>
              </a:rPr>
              <a:t>sisi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daerah</a:t>
            </a:r>
            <a:r>
              <a:rPr lang="en-US" dirty="0">
                <a:solidFill>
                  <a:schemeClr val="bg1"/>
                </a:solidFill>
              </a:rPr>
              <a:t> lain yang </a:t>
            </a:r>
            <a:r>
              <a:rPr lang="en-US" dirty="0" err="1">
                <a:solidFill>
                  <a:schemeClr val="bg1"/>
                </a:solidFill>
              </a:rPr>
              <a:t>belum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menjamin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pembiayaan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sehingga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pembiayaan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dibebankan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setiapsiswa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individu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Selain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pemerataan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perkembangan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politik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lokal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komoditas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juga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dijadikan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pertimbangan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undang-undang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daerah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baru.Dimana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daerah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memiliki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kewenangan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penyelenggaran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pemilu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dijadikan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kampanye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persaingan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kualitas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daerah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kota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kabupaten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6119655" y="748359"/>
            <a:ext cx="63835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Permasalahan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10327237" y="242823"/>
            <a:ext cx="1539374" cy="1482224"/>
            <a:chOff x="3507038" y="2754563"/>
            <a:chExt cx="1539374" cy="148222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Half Frame 7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Half Frame 8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15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5784B83-6120-4373-9C1F-DC8EEE6D58B3}"/>
              </a:ext>
            </a:extLst>
          </p:cNvPr>
          <p:cNvSpPr txBox="1"/>
          <p:nvPr/>
        </p:nvSpPr>
        <p:spPr>
          <a:xfrm>
            <a:off x="2532184" y="1867934"/>
            <a:ext cx="9244103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Provinsi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Timur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respon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tanggapan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menyikapi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pengelolaan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kota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kabupaten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ada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Provinsi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JawaTimur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Respon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diperlukan</a:t>
            </a:r>
            <a:r>
              <a:rPr lang="en-US" dirty="0">
                <a:solidFill>
                  <a:schemeClr val="bg1"/>
                </a:solidFill>
              </a:rPr>
              <a:t> agar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keselarasan</a:t>
            </a:r>
            <a:r>
              <a:rPr lang="en-US" dirty="0">
                <a:solidFill>
                  <a:schemeClr val="bg1"/>
                </a:solidFill>
              </a:rPr>
              <a:t> program </a:t>
            </a:r>
            <a:r>
              <a:rPr lang="en-US" dirty="0" err="1">
                <a:solidFill>
                  <a:schemeClr val="bg1"/>
                </a:solidFill>
              </a:rPr>
              <a:t>jangka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panjang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tingkatan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pemerintahan</a:t>
            </a:r>
            <a:r>
              <a:rPr lang="en-US" dirty="0">
                <a:solidFill>
                  <a:schemeClr val="bg1"/>
                </a:solidFill>
              </a:rPr>
              <a:t> di Indonesia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bidang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mulai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pusat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hingga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kabupaten-kota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Perubahan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yangdilakukan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membuka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ruang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terbuka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menegakkan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keadilan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mendapatkan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perlindungan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pemerataan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kualitas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pendidikan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Provinsi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Timur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Ada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beberapa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perubahan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peraturan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daerah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terkait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penyelenggaraan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pendidikan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yaitu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:</a:t>
            </a:r>
          </a:p>
          <a:p>
            <a:pPr marL="342900" indent="-342900" algn="just">
              <a:buAutoNum type="arabicPeriod"/>
            </a:pP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Perda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provinsi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Jawa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Timur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No 9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tahun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2014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diganti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menjadi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perda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No 11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tahun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2017</a:t>
            </a:r>
          </a:p>
          <a:p>
            <a:pPr marL="342900" indent="-342900" algn="just">
              <a:buAutoNum type="arabicPeriod"/>
            </a:pP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Cabang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dinas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yang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berjumlah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31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diubah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menjadi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24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cabang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cs typeface="Arial" pitchFamily="34" charset="0"/>
              </a:rPr>
              <a:t>dinas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algn="just"/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2520475" y="549068"/>
            <a:ext cx="79664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Respon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pemerintah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Provinsi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Freeform: Shape 29">
            <a:extLst>
              <a:ext uri="{FF2B5EF4-FFF2-40B4-BE49-F238E27FC236}">
                <a16:creationId xmlns:a16="http://schemas.microsoft.com/office/drawing/2014/main" xmlns="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691C40-340A-44BC-A6B3-C3A20A9ED913}"/>
              </a:ext>
            </a:extLst>
          </p:cNvPr>
          <p:cNvSpPr txBox="1"/>
          <p:nvPr/>
        </p:nvSpPr>
        <p:spPr>
          <a:xfrm>
            <a:off x="0" y="2650537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D50BE5F-66E1-4E8D-ADB5-EB475C7F2D4D}"/>
              </a:ext>
            </a:extLst>
          </p:cNvPr>
          <p:cNvGrpSpPr/>
          <p:nvPr/>
        </p:nvGrpSpPr>
        <p:grpSpPr>
          <a:xfrm>
            <a:off x="2229738" y="716481"/>
            <a:ext cx="7803176" cy="4876117"/>
            <a:chOff x="2229738" y="716481"/>
            <a:chExt cx="7803176" cy="4876117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A8A5672-B625-4236-8666-6B2C8697FD9C}"/>
                </a:ext>
              </a:extLst>
            </p:cNvPr>
            <p:cNvSpPr/>
            <p:nvPr/>
          </p:nvSpPr>
          <p:spPr>
            <a:xfrm rot="10800000">
              <a:off x="3609975" y="3756839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EA1E921E-2438-45A2-AA41-C1A40356A72B}"/>
                </a:ext>
              </a:extLst>
            </p:cNvPr>
            <p:cNvGrpSpPr/>
            <p:nvPr/>
          </p:nvGrpSpPr>
          <p:grpSpPr>
            <a:xfrm>
              <a:off x="2229738" y="716481"/>
              <a:ext cx="7803176" cy="4876117"/>
              <a:chOff x="2229738" y="716481"/>
              <a:chExt cx="7803176" cy="487611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797B5F1E-CB20-4033-9037-143A9CFF317F}"/>
                  </a:ext>
                </a:extLst>
              </p:cNvPr>
              <p:cNvSpPr/>
              <p:nvPr/>
            </p:nvSpPr>
            <p:spPr>
              <a:xfrm>
                <a:off x="3609975" y="1232742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55ACAC44-0CA4-4D15-AE76-405C924BA3E4}"/>
                  </a:ext>
                </a:extLst>
              </p:cNvPr>
              <p:cNvSpPr/>
              <p:nvPr/>
            </p:nvSpPr>
            <p:spPr>
              <a:xfrm rot="2735247">
                <a:off x="8529637" y="490381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2DF41FE1-6DDF-420A-9003-47CAF9ED3A91}"/>
                  </a:ext>
                </a:extLst>
              </p:cNvPr>
              <p:cNvSpPr/>
              <p:nvPr/>
            </p:nvSpPr>
            <p:spPr>
              <a:xfrm rot="2735247">
                <a:off x="3452813" y="4544899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227F7607-67B0-483B-ACA2-AABF6AE10F5A}"/>
                  </a:ext>
                </a:extLst>
              </p:cNvPr>
              <p:cNvSpPr/>
              <p:nvPr/>
            </p:nvSpPr>
            <p:spPr>
              <a:xfrm rot="2735247">
                <a:off x="9257907" y="46249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FEC737F8-5AC4-42D6-95C7-D0925369CE05}"/>
                  </a:ext>
                </a:extLst>
              </p:cNvPr>
              <p:cNvSpPr/>
              <p:nvPr/>
            </p:nvSpPr>
            <p:spPr>
              <a:xfrm rot="2735247">
                <a:off x="2899970" y="4817591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0" name="Freeform 18">
            <a:extLst>
              <a:ext uri="{FF2B5EF4-FFF2-40B4-BE49-F238E27FC236}">
                <a16:creationId xmlns:a16="http://schemas.microsoft.com/office/drawing/2014/main" xmlns="" id="{FC2A7A0E-4A05-471F-A66C-5864B9968F31}"/>
              </a:ext>
            </a:extLst>
          </p:cNvPr>
          <p:cNvSpPr/>
          <p:nvPr/>
        </p:nvSpPr>
        <p:spPr>
          <a:xfrm>
            <a:off x="5781318" y="3786720"/>
            <a:ext cx="629365" cy="50794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bstract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568AD3"/>
      </a:accent2>
      <a:accent3>
        <a:srgbClr val="FFFFFF"/>
      </a:accent3>
      <a:accent4>
        <a:srgbClr val="79D155"/>
      </a:accent4>
      <a:accent5>
        <a:srgbClr val="568AD3"/>
      </a:accent5>
      <a:accent6>
        <a:srgbClr val="FFFFF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ABSTRAC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A5A5A5"/>
      </a:accent2>
      <a:accent3>
        <a:srgbClr val="595959"/>
      </a:accent3>
      <a:accent4>
        <a:srgbClr val="568AD3"/>
      </a:accent4>
      <a:accent5>
        <a:srgbClr val="A5A5A5"/>
      </a:accent5>
      <a:accent6>
        <a:srgbClr val="595959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bstract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568AD3"/>
      </a:accent2>
      <a:accent3>
        <a:srgbClr val="FFFFFF"/>
      </a:accent3>
      <a:accent4>
        <a:srgbClr val="79D155"/>
      </a:accent4>
      <a:accent5>
        <a:srgbClr val="568AD3"/>
      </a:accent5>
      <a:accent6>
        <a:srgbClr val="FFFFF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554</Words>
  <Application>Microsoft Office PowerPoint</Application>
  <PresentationFormat>Custom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ismail - [2010]</cp:lastModifiedBy>
  <cp:revision>104</cp:revision>
  <dcterms:created xsi:type="dcterms:W3CDTF">2018-04-24T17:14:44Z</dcterms:created>
  <dcterms:modified xsi:type="dcterms:W3CDTF">2020-04-28T06:58:57Z</dcterms:modified>
</cp:coreProperties>
</file>