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9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0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5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475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61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5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4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1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5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4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3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86C26B-B1A3-440C-A622-AC8565F227F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BE25-DD6D-40BD-B91F-323E58CF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2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solidFill>
                  <a:schemeClr val="tx2">
                    <a:satMod val="130000"/>
                  </a:schemeClr>
                </a:solidFill>
              </a:rPr>
              <a:t>Pertemuan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9</a:t>
            </a: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4000" dirty="0"/>
              <a:t>DEMOKRASI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18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Demokrasi berdasarkan wewenang dan hubungan antar alat kelengkapan negara</a:t>
            </a:r>
            <a:endParaRPr lang="id-ID" dirty="0"/>
          </a:p>
        </p:txBody>
      </p:sp>
      <p:sp>
        <p:nvSpPr>
          <p:cNvPr id="1946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Demokrasi sistem parlementer</a:t>
            </a:r>
          </a:p>
          <a:p>
            <a:pPr eaLnBrk="1" hangingPunct="1"/>
            <a:r>
              <a:rPr lang="id-ID" altLang="en-US" smtClean="0"/>
              <a:t>Demokrasi sistem presidensial</a:t>
            </a:r>
          </a:p>
        </p:txBody>
      </p:sp>
    </p:spTree>
    <p:extLst>
      <p:ext uri="{BB962C8B-B14F-4D97-AF65-F5344CB8AC3E}">
        <p14:creationId xmlns:p14="http://schemas.microsoft.com/office/powerpoint/2010/main" val="86976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Pelaksanaan demokrasi di indonesia</a:t>
            </a:r>
            <a:endParaRPr lang="id-ID" dirty="0"/>
          </a:p>
        </p:txBody>
      </p:sp>
      <p:sp>
        <p:nvSpPr>
          <p:cNvPr id="2048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z="3600"/>
              <a:t>Demokrasi parlementer (liberal)</a:t>
            </a:r>
          </a:p>
          <a:p>
            <a:pPr eaLnBrk="1" hangingPunct="1"/>
            <a:r>
              <a:rPr lang="id-ID" altLang="en-US" sz="3600"/>
              <a:t>Demokrasi Terpimpin</a:t>
            </a:r>
          </a:p>
          <a:p>
            <a:pPr eaLnBrk="1" hangingPunct="1"/>
            <a:r>
              <a:rPr lang="id-ID" altLang="en-US" sz="3600"/>
              <a:t>Demokrasi Pancasila pada era orde baru</a:t>
            </a:r>
          </a:p>
          <a:p>
            <a:pPr eaLnBrk="1" hangingPunct="1"/>
            <a:r>
              <a:rPr lang="id-ID" altLang="en-US" sz="3600"/>
              <a:t>Demokrasi langsung pada era orde reformasi</a:t>
            </a:r>
          </a:p>
        </p:txBody>
      </p:sp>
    </p:spTree>
    <p:extLst>
      <p:ext uri="{BB962C8B-B14F-4D97-AF65-F5344CB8AC3E}">
        <p14:creationId xmlns:p14="http://schemas.microsoft.com/office/powerpoint/2010/main" val="405290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Arti demokrasi</a:t>
            </a:r>
            <a:endParaRPr lang="id-ID" dirty="0"/>
          </a:p>
        </p:txBody>
      </p:sp>
      <p:sp>
        <p:nvSpPr>
          <p:cNvPr id="1127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z="3600"/>
              <a:t>Demokrasi berasal dari kata Yunani </a:t>
            </a:r>
            <a:r>
              <a:rPr lang="id-ID" altLang="en-US" sz="3600" i="1"/>
              <a:t>demos </a:t>
            </a:r>
            <a:r>
              <a:rPr lang="id-ID" altLang="en-US" sz="3600"/>
              <a:t>dan </a:t>
            </a:r>
            <a:r>
              <a:rPr lang="id-ID" altLang="en-US" sz="3600" i="1"/>
              <a:t>kratos</a:t>
            </a:r>
            <a:r>
              <a:rPr lang="id-ID" altLang="en-US" sz="3600"/>
              <a:t>. </a:t>
            </a:r>
            <a:r>
              <a:rPr lang="id-ID" altLang="en-US" sz="3600" i="1"/>
              <a:t>Demos </a:t>
            </a:r>
            <a:r>
              <a:rPr lang="id-ID" altLang="en-US" sz="3600"/>
              <a:t> artinya rakyat, </a:t>
            </a:r>
            <a:r>
              <a:rPr lang="id-ID" altLang="en-US" sz="3600" i="1"/>
              <a:t>kratos </a:t>
            </a:r>
            <a:r>
              <a:rPr lang="id-ID" altLang="en-US" sz="3600"/>
              <a:t> berarti pemerintahan. Jadi, Demokrasi berarti pemerintahan rakyat, yaitu pemerintahan yang rakyatnya memegang peranan yang sangat menentukan.</a:t>
            </a:r>
          </a:p>
        </p:txBody>
      </p:sp>
    </p:spTree>
    <p:extLst>
      <p:ext uri="{BB962C8B-B14F-4D97-AF65-F5344CB8AC3E}">
        <p14:creationId xmlns:p14="http://schemas.microsoft.com/office/powerpoint/2010/main" val="313143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Manfaat demokrasi</a:t>
            </a:r>
            <a:endParaRPr lang="id-ID" dirty="0"/>
          </a:p>
        </p:txBody>
      </p:sp>
      <p:sp>
        <p:nvSpPr>
          <p:cNvPr id="1229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z="3600"/>
              <a:t>Kesetaraan sebagai warga negara</a:t>
            </a:r>
          </a:p>
          <a:p>
            <a:pPr eaLnBrk="1" hangingPunct="1"/>
            <a:r>
              <a:rPr lang="id-ID" altLang="en-US" sz="3600"/>
              <a:t>Memenuhi kebutuhan umum</a:t>
            </a:r>
          </a:p>
          <a:p>
            <a:pPr eaLnBrk="1" hangingPunct="1"/>
            <a:r>
              <a:rPr lang="id-ID" altLang="en-US" sz="3600"/>
              <a:t>Pluralisme dan kompromi</a:t>
            </a:r>
          </a:p>
          <a:p>
            <a:pPr eaLnBrk="1" hangingPunct="1"/>
            <a:r>
              <a:rPr lang="id-ID" altLang="en-US" sz="3600"/>
              <a:t>Menjamin hak-hak dasar</a:t>
            </a:r>
          </a:p>
          <a:p>
            <a:pPr eaLnBrk="1" hangingPunct="1"/>
            <a:r>
              <a:rPr lang="id-ID" altLang="en-US" sz="3600"/>
              <a:t>Pembaruan kehidupan sosial</a:t>
            </a:r>
          </a:p>
        </p:txBody>
      </p:sp>
    </p:spTree>
    <p:extLst>
      <p:ext uri="{BB962C8B-B14F-4D97-AF65-F5344CB8AC3E}">
        <p14:creationId xmlns:p14="http://schemas.microsoft.com/office/powerpoint/2010/main" val="249237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Nilai-nilai demokrasi</a:t>
            </a:r>
            <a:endParaRPr lang="id-ID" dirty="0"/>
          </a:p>
        </p:txBody>
      </p:sp>
      <p:sp>
        <p:nvSpPr>
          <p:cNvPr id="1331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Kesadaran akan pluralisme</a:t>
            </a:r>
          </a:p>
          <a:p>
            <a:pPr eaLnBrk="1" hangingPunct="1"/>
            <a:r>
              <a:rPr lang="id-ID" altLang="en-US" smtClean="0"/>
              <a:t>Sikap yang jujur dan pikiran yang sehat</a:t>
            </a:r>
          </a:p>
          <a:p>
            <a:pPr eaLnBrk="1" hangingPunct="1"/>
            <a:r>
              <a:rPr lang="id-ID" altLang="en-US" smtClean="0"/>
              <a:t>Demokrasi membutuhkan kerjasama antarwarga masyarakat dan sikap serta itikad baik.</a:t>
            </a:r>
          </a:p>
          <a:p>
            <a:pPr eaLnBrk="1" hangingPunct="1"/>
            <a:r>
              <a:rPr lang="id-ID" altLang="en-US" smtClean="0"/>
              <a:t>Demokrasi membutuhkan sikap kedewasaan.</a:t>
            </a:r>
          </a:p>
          <a:p>
            <a:pPr eaLnBrk="1" hangingPunct="1"/>
            <a:r>
              <a:rPr lang="id-ID" altLang="en-US" smtClean="0"/>
              <a:t>Demokrasi membutuhkan pertimbangan moral.</a:t>
            </a:r>
          </a:p>
        </p:txBody>
      </p:sp>
    </p:spTree>
    <p:extLst>
      <p:ext uri="{BB962C8B-B14F-4D97-AF65-F5344CB8AC3E}">
        <p14:creationId xmlns:p14="http://schemas.microsoft.com/office/powerpoint/2010/main" val="69392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</a:t>
            </a:r>
          </a:p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Prinsip demokrasi (Robert  A. Dahl)</a:t>
            </a:r>
            <a:endParaRPr lang="id-ID" dirty="0"/>
          </a:p>
        </p:txBody>
      </p:sp>
      <p:sp>
        <p:nvSpPr>
          <p:cNvPr id="1434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Adanya kontrol atas` keputusan pemerintahan.</a:t>
            </a:r>
          </a:p>
          <a:p>
            <a:pPr eaLnBrk="1" hangingPunct="1">
              <a:defRPr/>
            </a:pPr>
            <a:r>
              <a:rPr lang="id-ID" dirty="0" smtClean="0"/>
              <a:t>Adanya pemilihan yang teliti dan jujur.</a:t>
            </a:r>
          </a:p>
          <a:p>
            <a:pPr eaLnBrk="1" hangingPunct="1">
              <a:defRPr/>
            </a:pPr>
            <a:r>
              <a:rPr lang="id-ID" dirty="0" smtClean="0"/>
              <a:t>Adanya hak  memilih dan dipilih.</a:t>
            </a:r>
          </a:p>
          <a:p>
            <a:pPr eaLnBrk="1" hangingPunct="1">
              <a:defRPr/>
            </a:pPr>
            <a:r>
              <a:rPr lang="id-ID" dirty="0" smtClean="0"/>
              <a:t>Adanya kebebasan menyatakan pendapat tanpa ancaman.</a:t>
            </a:r>
          </a:p>
          <a:p>
            <a:pPr eaLnBrk="1" hangingPunct="1">
              <a:defRPr/>
            </a:pPr>
            <a:r>
              <a:rPr lang="id-ID" dirty="0" smtClean="0"/>
              <a:t>Adanya kebebasan mengakses informasi.</a:t>
            </a:r>
          </a:p>
          <a:p>
            <a:pPr eaLnBrk="1" hangingPunct="1">
              <a:defRPr/>
            </a:pPr>
            <a:r>
              <a:rPr lang="id-ID" dirty="0" smtClean="0"/>
              <a:t>Adanya kebebasan berserikat yang terbuka</a:t>
            </a:r>
          </a:p>
          <a:p>
            <a:pPr eaLnBrk="1" hangingPunct="1">
              <a:defRPr/>
            </a:pPr>
            <a:endParaRPr lang="id-ID" dirty="0" smtClean="0"/>
          </a:p>
          <a:p>
            <a:pPr marL="0" indent="0">
              <a:buNone/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73197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 parameter demokrasi</a:t>
            </a:r>
            <a:endParaRPr lang="id-ID" dirty="0"/>
          </a:p>
        </p:txBody>
      </p:sp>
      <p:sp>
        <p:nvSpPr>
          <p:cNvPr id="15365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altLang="en-US" sz="3600"/>
              <a:t>Pembentukan pemerintahan melalui pemilu.</a:t>
            </a:r>
          </a:p>
          <a:p>
            <a:pPr eaLnBrk="1" hangingPunct="1"/>
            <a:r>
              <a:rPr lang="id-ID" altLang="en-US" sz="3600"/>
              <a:t>Sistem pertanggungjawaban pemerintahan.</a:t>
            </a:r>
          </a:p>
          <a:p>
            <a:pPr eaLnBrk="1" hangingPunct="1"/>
            <a:r>
              <a:rPr lang="id-ID" altLang="en-US" sz="3600"/>
              <a:t>Pengaturan sistem dan distribusi kekuasaan negara.</a:t>
            </a:r>
          </a:p>
          <a:p>
            <a:pPr eaLnBrk="1" hangingPunct="1"/>
            <a:r>
              <a:rPr lang="id-ID" altLang="en-US" sz="3600"/>
              <a:t>Pengawasan oleh rakyat</a:t>
            </a:r>
          </a:p>
        </p:txBody>
      </p:sp>
    </p:spTree>
    <p:extLst>
      <p:ext uri="{BB962C8B-B14F-4D97-AF65-F5344CB8AC3E}">
        <p14:creationId xmlns:p14="http://schemas.microsoft.com/office/powerpoint/2010/main" val="9301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Jenis demokrasi (cara menyampaikan pendapat)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id-ID" dirty="0" smtClean="0"/>
              <a:t>Demokrasi langsung</a:t>
            </a:r>
          </a:p>
          <a:p>
            <a:pPr>
              <a:buNone/>
              <a:defRPr/>
            </a:pPr>
            <a:r>
              <a:rPr lang="id-ID" dirty="0" smtClean="0"/>
              <a:t>	Rakyat diikutsertakan dalam proses pengambilan keputusan untuk menjalankan kebijakan pemerintahan.</a:t>
            </a:r>
          </a:p>
          <a:p>
            <a:pPr>
              <a:buFont typeface="Wingdings 2"/>
              <a:buChar char=""/>
              <a:defRPr/>
            </a:pPr>
            <a:r>
              <a:rPr lang="id-ID" dirty="0" smtClean="0"/>
              <a:t>Demokrasi tidak langsung atau perwakilan</a:t>
            </a:r>
          </a:p>
          <a:p>
            <a:pPr>
              <a:buNone/>
              <a:defRPr/>
            </a:pPr>
            <a:r>
              <a:rPr lang="id-ID" dirty="0" smtClean="0"/>
              <a:t>	Dijalankan oleh rakyat melalui wakil rakyat yang dipilihnya melalui pemilu.</a:t>
            </a:r>
          </a:p>
          <a:p>
            <a:pPr>
              <a:buFont typeface="Wingdings 2"/>
              <a:buChar char=""/>
              <a:defRPr/>
            </a:pPr>
            <a:r>
              <a:rPr lang="id-ID" dirty="0" smtClean="0"/>
              <a:t>Demokrasi perwakilan dengan sistem pengawasan langsung dari rakyat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627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Demokrasi berdasarkan titik perhatian atau prioritas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id-ID" dirty="0" smtClean="0"/>
              <a:t>Demokrasi formal</a:t>
            </a:r>
          </a:p>
          <a:p>
            <a:pPr>
              <a:buNone/>
              <a:defRPr/>
            </a:pPr>
            <a:r>
              <a:rPr lang="id-ID" dirty="0" smtClean="0"/>
              <a:t>	Secara hukum menempatkan semua orang dalam kedudukan yang sama dalam bidang politik, tanpa mengurangi kesenjangan ekonomi dan individu diberi kebebasan yang luas.</a:t>
            </a:r>
          </a:p>
          <a:p>
            <a:pPr>
              <a:buFont typeface="Wingdings 2"/>
              <a:buChar char=""/>
              <a:defRPr/>
            </a:pPr>
            <a:r>
              <a:rPr lang="id-ID" dirty="0" smtClean="0"/>
              <a:t>Demokrasi material</a:t>
            </a:r>
          </a:p>
          <a:p>
            <a:pPr>
              <a:buNone/>
              <a:defRPr/>
            </a:pPr>
            <a:r>
              <a:rPr lang="id-ID" dirty="0" smtClean="0"/>
              <a:t>	Memandang manusia mempunyai kesamaan dalam bidang sosial-ekonomi.</a:t>
            </a:r>
          </a:p>
          <a:p>
            <a:pPr>
              <a:buFont typeface="Wingdings 2"/>
              <a:buChar char=""/>
              <a:defRPr/>
            </a:pPr>
            <a:r>
              <a:rPr lang="id-ID" dirty="0" smtClean="0"/>
              <a:t>Demokrasi campuran</a:t>
            </a:r>
          </a:p>
          <a:p>
            <a:pPr>
              <a:buNone/>
              <a:defRPr/>
            </a:pPr>
            <a:r>
              <a:rPr lang="id-ID" dirty="0" smtClean="0"/>
              <a:t>	Berupaya menciptakan kesejahteraan seluruh rakyat dengan menempatkan persamaan derajat dan hak setiap orang.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311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215064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>
                <a:solidFill>
                  <a:srgbClr val="002060"/>
                </a:solidFill>
              </a:rPr>
              <a:t>                                                                                                     </a:t>
            </a:r>
            <a:r>
              <a:rPr lang="id-ID" sz="1400" dirty="0">
                <a:solidFill>
                  <a:srgbClr val="002060"/>
                </a:solidFill>
              </a:rPr>
              <a:t>Dr.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Poni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Sukaesih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Kurniati</a:t>
            </a:r>
            <a:r>
              <a:rPr lang="en-US" sz="1400" dirty="0">
                <a:solidFill>
                  <a:srgbClr val="002060"/>
                </a:solidFill>
              </a:rPr>
              <a:t>, S.IP., </a:t>
            </a:r>
            <a:r>
              <a:rPr lang="en-US" sz="1400" dirty="0" err="1">
                <a:solidFill>
                  <a:srgbClr val="002060"/>
                </a:solidFill>
              </a:rPr>
              <a:t>M.Si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Demokrasi berdasarkan prinsip ideologi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id-ID" dirty="0" smtClean="0"/>
              <a:t>Demokrasi liberal</a:t>
            </a:r>
          </a:p>
          <a:p>
            <a:pPr>
              <a:buNone/>
              <a:defRPr/>
            </a:pPr>
            <a:r>
              <a:rPr lang="id-ID" dirty="0" smtClean="0"/>
              <a:t>	Memberikan kebebasan yang luas pada individu. Campur tangan pemerintah diminimalkan. </a:t>
            </a:r>
          </a:p>
          <a:p>
            <a:pPr>
              <a:buFont typeface="Wingdings 2"/>
              <a:buChar char=""/>
              <a:defRPr/>
            </a:pPr>
            <a:r>
              <a:rPr lang="id-ID" dirty="0" smtClean="0"/>
              <a:t>Demokrasi rakyat atau demokrasi proletar</a:t>
            </a:r>
          </a:p>
          <a:p>
            <a:pPr>
              <a:buNone/>
              <a:defRPr/>
            </a:pPr>
            <a:r>
              <a:rPr lang="id-ID" dirty="0" smtClean="0"/>
              <a:t>	Bertujuan mensejahterakan rakyat. Negara yang dibentuk tidak mengenal perbedaan kelas. Semua warga negara mempunyai persamaan dalam hukum dan politik.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79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346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 2</vt:lpstr>
      <vt:lpstr>Wingdings 3</vt:lpstr>
      <vt:lpstr>Ion</vt:lpstr>
      <vt:lpstr>Pertemuan 9</vt:lpstr>
      <vt:lpstr>Arti demokrasi</vt:lpstr>
      <vt:lpstr>Manfaat demokrasi</vt:lpstr>
      <vt:lpstr>Nilai-nilai demokrasi</vt:lpstr>
      <vt:lpstr>Prinsip demokrasi (Robert  A. Dahl)</vt:lpstr>
      <vt:lpstr> parameter demokrasi</vt:lpstr>
      <vt:lpstr>Jenis demokrasi (cara menyampaikan pendapat)</vt:lpstr>
      <vt:lpstr>Demokrasi berdasarkan titik perhatian atau prioritas</vt:lpstr>
      <vt:lpstr>Demokrasi berdasarkan prinsip ideologi</vt:lpstr>
      <vt:lpstr>Demokrasi berdasarkan wewenang dan hubungan antar alat kelengkapan negara</vt:lpstr>
      <vt:lpstr>Pelaksanaan demokrasi di indonesia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Jurnal Publikasi</dc:creator>
  <cp:lastModifiedBy>Jurnal Publikasi</cp:lastModifiedBy>
  <cp:revision>1</cp:revision>
  <dcterms:created xsi:type="dcterms:W3CDTF">2020-06-10T05:00:20Z</dcterms:created>
  <dcterms:modified xsi:type="dcterms:W3CDTF">2020-06-10T05:01:17Z</dcterms:modified>
</cp:coreProperties>
</file>