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1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76105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AC60CA-A116-4697-AA07-0EA5EDA86786}"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764988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1473632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8583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1861958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2547227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1212763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3276918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166836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51140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397050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AC60CA-A116-4697-AA07-0EA5EDA86786}"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154707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AC60CA-A116-4697-AA07-0EA5EDA86786}" type="datetimeFigureOut">
              <a:rPr lang="en-US" smtClean="0"/>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249409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185127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206018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00AC60CA-A116-4697-AA07-0EA5EDA86786}" type="datetimeFigureOut">
              <a:rPr lang="en-US" smtClean="0"/>
              <a:t>6/10/2020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220797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AC60CA-A116-4697-AA07-0EA5EDA86786}"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B2028-CC70-4017-9899-3B2531304CA1}" type="slidenum">
              <a:rPr lang="en-US" smtClean="0"/>
              <a:t>‹#›</a:t>
            </a:fld>
            <a:endParaRPr lang="en-US"/>
          </a:p>
        </p:txBody>
      </p:sp>
    </p:spTree>
    <p:extLst>
      <p:ext uri="{BB962C8B-B14F-4D97-AF65-F5344CB8AC3E}">
        <p14:creationId xmlns:p14="http://schemas.microsoft.com/office/powerpoint/2010/main" val="83490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0AC60CA-A116-4697-AA07-0EA5EDA86786}" type="datetimeFigureOut">
              <a:rPr lang="en-US" smtClean="0"/>
              <a:t>6/10/2020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42B2028-CC70-4017-9899-3B2531304CA1}" type="slidenum">
              <a:rPr lang="en-US" smtClean="0"/>
              <a:t>‹#›</a:t>
            </a:fld>
            <a:endParaRPr lang="en-US"/>
          </a:p>
        </p:txBody>
      </p:sp>
    </p:spTree>
    <p:extLst>
      <p:ext uri="{BB962C8B-B14F-4D97-AF65-F5344CB8AC3E}">
        <p14:creationId xmlns:p14="http://schemas.microsoft.com/office/powerpoint/2010/main" val="40366758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7697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a:grpSpLocks noGrp="1"/>
          </p:cNvGrpSpPr>
          <p:nvPr/>
        </p:nvGrpSpPr>
        <p:grpSpPr bwMode="auto">
          <a:xfrm>
            <a:off x="1981200" y="1609725"/>
            <a:ext cx="7239000" cy="4846638"/>
            <a:chOff x="720" y="1536"/>
            <a:chExt cx="4128" cy="1536"/>
          </a:xfrm>
        </p:grpSpPr>
        <p:sp>
          <p:nvSpPr>
            <p:cNvPr id="109572" name="Oval 3"/>
            <p:cNvSpPr>
              <a:spLocks noChangeArrowheads="1"/>
            </p:cNvSpPr>
            <p:nvPr/>
          </p:nvSpPr>
          <p:spPr bwMode="auto">
            <a:xfrm>
              <a:off x="4032" y="192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73" name="Oval 4"/>
            <p:cNvSpPr>
              <a:spLocks noChangeArrowheads="1"/>
            </p:cNvSpPr>
            <p:nvPr/>
          </p:nvSpPr>
          <p:spPr bwMode="auto">
            <a:xfrm>
              <a:off x="960" y="1680"/>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4" name="Oval 5"/>
            <p:cNvSpPr>
              <a:spLocks noChangeArrowheads="1"/>
            </p:cNvSpPr>
            <p:nvPr/>
          </p:nvSpPr>
          <p:spPr bwMode="auto">
            <a:xfrm>
              <a:off x="960" y="2064"/>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5" name="Oval 6"/>
            <p:cNvSpPr>
              <a:spLocks noChangeArrowheads="1"/>
            </p:cNvSpPr>
            <p:nvPr/>
          </p:nvSpPr>
          <p:spPr bwMode="auto">
            <a:xfrm>
              <a:off x="1200" y="1872"/>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6" name="Oval 7"/>
            <p:cNvSpPr>
              <a:spLocks noChangeArrowheads="1"/>
            </p:cNvSpPr>
            <p:nvPr/>
          </p:nvSpPr>
          <p:spPr bwMode="auto">
            <a:xfrm>
              <a:off x="720" y="1872"/>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7" name="Oval 8"/>
            <p:cNvSpPr>
              <a:spLocks noChangeArrowheads="1"/>
            </p:cNvSpPr>
            <p:nvPr/>
          </p:nvSpPr>
          <p:spPr bwMode="auto">
            <a:xfrm>
              <a:off x="1008" y="240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78" name="Oval 9"/>
            <p:cNvSpPr>
              <a:spLocks noChangeArrowheads="1"/>
            </p:cNvSpPr>
            <p:nvPr/>
          </p:nvSpPr>
          <p:spPr bwMode="auto">
            <a:xfrm>
              <a:off x="720" y="220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79" name="Oval 10"/>
            <p:cNvSpPr>
              <a:spLocks noChangeArrowheads="1"/>
            </p:cNvSpPr>
            <p:nvPr/>
          </p:nvSpPr>
          <p:spPr bwMode="auto">
            <a:xfrm>
              <a:off x="1296" y="1536"/>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0" name="Oval 11"/>
            <p:cNvSpPr>
              <a:spLocks noChangeArrowheads="1"/>
            </p:cNvSpPr>
            <p:nvPr/>
          </p:nvSpPr>
          <p:spPr bwMode="auto">
            <a:xfrm>
              <a:off x="1488" y="192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1" name="Oval 12"/>
            <p:cNvSpPr>
              <a:spLocks noChangeArrowheads="1"/>
            </p:cNvSpPr>
            <p:nvPr/>
          </p:nvSpPr>
          <p:spPr bwMode="auto">
            <a:xfrm>
              <a:off x="1248" y="216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2" name="Oval 13"/>
            <p:cNvSpPr>
              <a:spLocks noChangeArrowheads="1"/>
            </p:cNvSpPr>
            <p:nvPr/>
          </p:nvSpPr>
          <p:spPr bwMode="auto">
            <a:xfrm>
              <a:off x="4080" y="240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3" name="Oval 14"/>
            <p:cNvSpPr>
              <a:spLocks noChangeArrowheads="1"/>
            </p:cNvSpPr>
            <p:nvPr/>
          </p:nvSpPr>
          <p:spPr bwMode="auto">
            <a:xfrm>
              <a:off x="4560" y="240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4" name="Oval 15"/>
            <p:cNvSpPr>
              <a:spLocks noChangeArrowheads="1"/>
            </p:cNvSpPr>
            <p:nvPr/>
          </p:nvSpPr>
          <p:spPr bwMode="auto">
            <a:xfrm>
              <a:off x="4560" y="192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5" name="Oval 16"/>
            <p:cNvSpPr>
              <a:spLocks noChangeArrowheads="1"/>
            </p:cNvSpPr>
            <p:nvPr/>
          </p:nvSpPr>
          <p:spPr bwMode="auto">
            <a:xfrm>
              <a:off x="1584" y="220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6" name="Oval 17"/>
            <p:cNvSpPr>
              <a:spLocks noChangeArrowheads="1"/>
            </p:cNvSpPr>
            <p:nvPr/>
          </p:nvSpPr>
          <p:spPr bwMode="auto">
            <a:xfrm>
              <a:off x="1344" y="244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7" name="Oval 18"/>
            <p:cNvSpPr>
              <a:spLocks noChangeArrowheads="1"/>
            </p:cNvSpPr>
            <p:nvPr/>
          </p:nvSpPr>
          <p:spPr bwMode="auto">
            <a:xfrm>
              <a:off x="4320" y="216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8" name="Oval 19"/>
            <p:cNvSpPr>
              <a:spLocks noChangeArrowheads="1"/>
            </p:cNvSpPr>
            <p:nvPr/>
          </p:nvSpPr>
          <p:spPr bwMode="auto">
            <a:xfrm>
              <a:off x="768" y="2544"/>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9" name="Oval 20"/>
            <p:cNvSpPr>
              <a:spLocks noChangeArrowheads="1"/>
            </p:cNvSpPr>
            <p:nvPr/>
          </p:nvSpPr>
          <p:spPr bwMode="auto">
            <a:xfrm>
              <a:off x="1776" y="196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0" name="Oval 21"/>
            <p:cNvSpPr>
              <a:spLocks noChangeArrowheads="1"/>
            </p:cNvSpPr>
            <p:nvPr/>
          </p:nvSpPr>
          <p:spPr bwMode="auto">
            <a:xfrm>
              <a:off x="1584" y="168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1" name="Oval 22"/>
            <p:cNvSpPr>
              <a:spLocks noChangeArrowheads="1"/>
            </p:cNvSpPr>
            <p:nvPr/>
          </p:nvSpPr>
          <p:spPr bwMode="auto">
            <a:xfrm>
              <a:off x="1056" y="268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2" name="Oval 23"/>
            <p:cNvSpPr>
              <a:spLocks noChangeArrowheads="1"/>
            </p:cNvSpPr>
            <p:nvPr/>
          </p:nvSpPr>
          <p:spPr bwMode="auto">
            <a:xfrm>
              <a:off x="1680" y="2544"/>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3" name="Oval 24"/>
            <p:cNvSpPr>
              <a:spLocks noChangeArrowheads="1"/>
            </p:cNvSpPr>
            <p:nvPr/>
          </p:nvSpPr>
          <p:spPr bwMode="auto">
            <a:xfrm>
              <a:off x="1392" y="2784"/>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4" name="Oval 25"/>
            <p:cNvSpPr>
              <a:spLocks noChangeArrowheads="1"/>
            </p:cNvSpPr>
            <p:nvPr/>
          </p:nvSpPr>
          <p:spPr bwMode="auto">
            <a:xfrm>
              <a:off x="1872" y="2256"/>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5" name="AutoShape 26"/>
            <p:cNvSpPr>
              <a:spLocks noChangeArrowheads="1"/>
            </p:cNvSpPr>
            <p:nvPr/>
          </p:nvSpPr>
          <p:spPr bwMode="auto">
            <a:xfrm>
              <a:off x="2544" y="2208"/>
              <a:ext cx="1008" cy="288"/>
            </a:xfrm>
            <a:prstGeom prst="rightArrow">
              <a:avLst>
                <a:gd name="adj1" fmla="val 50000"/>
                <a:gd name="adj2" fmla="val 87500"/>
              </a:avLst>
            </a:prstGeom>
            <a:solidFill>
              <a:srgbClr val="FF0066"/>
            </a:solidFill>
            <a:ln w="9525">
              <a:solidFill>
                <a:schemeClr val="tx1"/>
              </a:solidFill>
              <a:miter lim="800000"/>
              <a:headEnd/>
              <a:tailEnd/>
            </a:ln>
          </p:spPr>
          <p:txBody>
            <a:bodyPr wrap="none" anchor="ctr"/>
            <a:lstStyle/>
            <a:p>
              <a:endParaRPr lang="id-ID">
                <a:latin typeface="Calibri" pitchFamily="34" charset="0"/>
              </a:endParaRPr>
            </a:p>
          </p:txBody>
        </p:sp>
      </p:grpSp>
      <p:sp>
        <p:nvSpPr>
          <p:cNvPr id="109570" name="Title 1"/>
          <p:cNvSpPr>
            <a:spLocks noGrp="1"/>
          </p:cNvSpPr>
          <p:nvPr>
            <p:ph type="title"/>
          </p:nvPr>
        </p:nvSpPr>
        <p:spPr>
          <a:xfrm>
            <a:off x="1981200" y="320675"/>
            <a:ext cx="7239000" cy="1143000"/>
          </a:xfrm>
        </p:spPr>
        <p:txBody>
          <a:bodyPr>
            <a:normAutofit fontScale="90000"/>
          </a:bodyPr>
          <a:lstStyle/>
          <a:p>
            <a:pPr eaLnBrk="1" hangingPunct="1"/>
            <a:r>
              <a:rPr lang="en-US" smtClean="0"/>
              <a:t>Simple Random Sampling (2)</a:t>
            </a:r>
          </a:p>
        </p:txBody>
      </p:sp>
    </p:spTree>
    <p:extLst>
      <p:ext uri="{BB962C8B-B14F-4D97-AF65-F5344CB8AC3E}">
        <p14:creationId xmlns:p14="http://schemas.microsoft.com/office/powerpoint/2010/main" val="407056455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noGrp="1"/>
          </p:cNvGrpSpPr>
          <p:nvPr/>
        </p:nvGrpSpPr>
        <p:grpSpPr bwMode="auto">
          <a:xfrm>
            <a:off x="1981200" y="1609725"/>
            <a:ext cx="7239000" cy="4846638"/>
            <a:chOff x="768" y="1056"/>
            <a:chExt cx="4608" cy="2448"/>
          </a:xfrm>
        </p:grpSpPr>
        <p:sp>
          <p:nvSpPr>
            <p:cNvPr id="110596" name="Oval 3"/>
            <p:cNvSpPr>
              <a:spLocks noChangeArrowheads="1"/>
            </p:cNvSpPr>
            <p:nvPr/>
          </p:nvSpPr>
          <p:spPr bwMode="auto">
            <a:xfrm>
              <a:off x="864" y="2112"/>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597" name="Oval 4"/>
            <p:cNvSpPr>
              <a:spLocks noChangeArrowheads="1"/>
            </p:cNvSpPr>
            <p:nvPr/>
          </p:nvSpPr>
          <p:spPr bwMode="auto">
            <a:xfrm>
              <a:off x="3024" y="2208"/>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598" name="Oval 5"/>
            <p:cNvSpPr>
              <a:spLocks noChangeArrowheads="1"/>
            </p:cNvSpPr>
            <p:nvPr/>
          </p:nvSpPr>
          <p:spPr bwMode="auto">
            <a:xfrm>
              <a:off x="3504" y="1200"/>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599" name="Oval 6"/>
            <p:cNvSpPr>
              <a:spLocks noChangeArrowheads="1"/>
            </p:cNvSpPr>
            <p:nvPr/>
          </p:nvSpPr>
          <p:spPr bwMode="auto">
            <a:xfrm>
              <a:off x="1680" y="225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0" name="Oval 7"/>
            <p:cNvSpPr>
              <a:spLocks noChangeArrowheads="1"/>
            </p:cNvSpPr>
            <p:nvPr/>
          </p:nvSpPr>
          <p:spPr bwMode="auto">
            <a:xfrm>
              <a:off x="912" y="2784"/>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01" name="Oval 8"/>
            <p:cNvSpPr>
              <a:spLocks noChangeArrowheads="1"/>
            </p:cNvSpPr>
            <p:nvPr/>
          </p:nvSpPr>
          <p:spPr bwMode="auto">
            <a:xfrm>
              <a:off x="1344" y="2304"/>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02" name="Oval 9"/>
            <p:cNvSpPr>
              <a:spLocks noChangeArrowheads="1"/>
            </p:cNvSpPr>
            <p:nvPr/>
          </p:nvSpPr>
          <p:spPr bwMode="auto">
            <a:xfrm>
              <a:off x="1584" y="249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3" name="Oval 10"/>
            <p:cNvSpPr>
              <a:spLocks noChangeArrowheads="1"/>
            </p:cNvSpPr>
            <p:nvPr/>
          </p:nvSpPr>
          <p:spPr bwMode="auto">
            <a:xfrm>
              <a:off x="1488" y="2064"/>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04" name="Oval 11"/>
            <p:cNvSpPr>
              <a:spLocks noChangeArrowheads="1"/>
            </p:cNvSpPr>
            <p:nvPr/>
          </p:nvSpPr>
          <p:spPr bwMode="auto">
            <a:xfrm>
              <a:off x="1200" y="206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5" name="Oval 12"/>
            <p:cNvSpPr>
              <a:spLocks noChangeArrowheads="1"/>
            </p:cNvSpPr>
            <p:nvPr/>
          </p:nvSpPr>
          <p:spPr bwMode="auto">
            <a:xfrm>
              <a:off x="1200" y="2592"/>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6" name="Oval 13"/>
            <p:cNvSpPr>
              <a:spLocks noChangeArrowheads="1"/>
            </p:cNvSpPr>
            <p:nvPr/>
          </p:nvSpPr>
          <p:spPr bwMode="auto">
            <a:xfrm>
              <a:off x="1056" y="2352"/>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07" name="Oval 14"/>
            <p:cNvSpPr>
              <a:spLocks noChangeArrowheads="1"/>
            </p:cNvSpPr>
            <p:nvPr/>
          </p:nvSpPr>
          <p:spPr bwMode="auto">
            <a:xfrm>
              <a:off x="768" y="2448"/>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8" name="Rectangle 15"/>
            <p:cNvSpPr>
              <a:spLocks noChangeArrowheads="1"/>
            </p:cNvSpPr>
            <p:nvPr/>
          </p:nvSpPr>
          <p:spPr bwMode="auto">
            <a:xfrm>
              <a:off x="1406" y="2339"/>
              <a:ext cx="305" cy="246"/>
            </a:xfrm>
            <a:prstGeom prst="ellipse">
              <a:avLst/>
            </a:prstGeom>
            <a:solidFill>
              <a:srgbClr val="FFFF00"/>
            </a:solidFill>
            <a:ln w="9525">
              <a:solidFill>
                <a:schemeClr val="tx1"/>
              </a:solidFill>
              <a:round/>
              <a:headEnd/>
              <a:tailEnd/>
            </a:ln>
          </p:spPr>
          <p:txBody>
            <a:bodyPr/>
            <a:lstStyle/>
            <a:p>
              <a:pPr marL="342900" indent="-342900">
                <a:lnSpc>
                  <a:spcPct val="90000"/>
                </a:lnSpc>
                <a:spcBef>
                  <a:spcPct val="20000"/>
                </a:spcBef>
                <a:buFontTx/>
                <a:buChar char="•"/>
              </a:pPr>
              <a:endParaRPr lang="id-ID" sz="2000">
                <a:latin typeface="Interstate"/>
              </a:endParaRPr>
            </a:p>
          </p:txBody>
        </p:sp>
        <p:sp>
          <p:nvSpPr>
            <p:cNvPr id="110609" name="Oval 16"/>
            <p:cNvSpPr>
              <a:spLocks noChangeArrowheads="1"/>
            </p:cNvSpPr>
            <p:nvPr/>
          </p:nvSpPr>
          <p:spPr bwMode="auto">
            <a:xfrm>
              <a:off x="3360" y="297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0" name="Oval 17"/>
            <p:cNvSpPr>
              <a:spLocks noChangeArrowheads="1"/>
            </p:cNvSpPr>
            <p:nvPr/>
          </p:nvSpPr>
          <p:spPr bwMode="auto">
            <a:xfrm>
              <a:off x="3024" y="1296"/>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11" name="Oval 18"/>
            <p:cNvSpPr>
              <a:spLocks noChangeArrowheads="1"/>
            </p:cNvSpPr>
            <p:nvPr/>
          </p:nvSpPr>
          <p:spPr bwMode="auto">
            <a:xfrm>
              <a:off x="3120" y="321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2" name="Oval 19"/>
            <p:cNvSpPr>
              <a:spLocks noChangeArrowheads="1"/>
            </p:cNvSpPr>
            <p:nvPr/>
          </p:nvSpPr>
          <p:spPr bwMode="auto">
            <a:xfrm>
              <a:off x="3216" y="273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3" name="Oval 20"/>
            <p:cNvSpPr>
              <a:spLocks noChangeArrowheads="1"/>
            </p:cNvSpPr>
            <p:nvPr/>
          </p:nvSpPr>
          <p:spPr bwMode="auto">
            <a:xfrm>
              <a:off x="2880" y="278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4" name="Oval 21"/>
            <p:cNvSpPr>
              <a:spLocks noChangeArrowheads="1"/>
            </p:cNvSpPr>
            <p:nvPr/>
          </p:nvSpPr>
          <p:spPr bwMode="auto">
            <a:xfrm>
              <a:off x="3264" y="1920"/>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15" name="Oval 22"/>
            <p:cNvSpPr>
              <a:spLocks noChangeArrowheads="1"/>
            </p:cNvSpPr>
            <p:nvPr/>
          </p:nvSpPr>
          <p:spPr bwMode="auto">
            <a:xfrm>
              <a:off x="2976" y="1920"/>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16" name="Oval 23"/>
            <p:cNvSpPr>
              <a:spLocks noChangeArrowheads="1"/>
            </p:cNvSpPr>
            <p:nvPr/>
          </p:nvSpPr>
          <p:spPr bwMode="auto">
            <a:xfrm>
              <a:off x="1872" y="2688"/>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17" name="Oval 24"/>
            <p:cNvSpPr>
              <a:spLocks noChangeArrowheads="1"/>
            </p:cNvSpPr>
            <p:nvPr/>
          </p:nvSpPr>
          <p:spPr bwMode="auto">
            <a:xfrm>
              <a:off x="1200" y="2880"/>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18" name="Oval 25"/>
            <p:cNvSpPr>
              <a:spLocks noChangeArrowheads="1"/>
            </p:cNvSpPr>
            <p:nvPr/>
          </p:nvSpPr>
          <p:spPr bwMode="auto">
            <a:xfrm>
              <a:off x="5088" y="230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9" name="Oval 26"/>
            <p:cNvSpPr>
              <a:spLocks noChangeArrowheads="1"/>
            </p:cNvSpPr>
            <p:nvPr/>
          </p:nvSpPr>
          <p:spPr bwMode="auto">
            <a:xfrm>
              <a:off x="3216" y="1056"/>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20" name="Oval 27"/>
            <p:cNvSpPr>
              <a:spLocks noChangeArrowheads="1"/>
            </p:cNvSpPr>
            <p:nvPr/>
          </p:nvSpPr>
          <p:spPr bwMode="auto">
            <a:xfrm>
              <a:off x="2832" y="3072"/>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21" name="Oval 28"/>
            <p:cNvSpPr>
              <a:spLocks noChangeArrowheads="1"/>
            </p:cNvSpPr>
            <p:nvPr/>
          </p:nvSpPr>
          <p:spPr bwMode="auto">
            <a:xfrm>
              <a:off x="3312" y="2160"/>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22" name="Oval 29"/>
            <p:cNvSpPr>
              <a:spLocks noChangeArrowheads="1"/>
            </p:cNvSpPr>
            <p:nvPr/>
          </p:nvSpPr>
          <p:spPr bwMode="auto">
            <a:xfrm>
              <a:off x="3312" y="1440"/>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23" name="Oval 30"/>
            <p:cNvSpPr>
              <a:spLocks noChangeArrowheads="1"/>
            </p:cNvSpPr>
            <p:nvPr/>
          </p:nvSpPr>
          <p:spPr bwMode="auto">
            <a:xfrm>
              <a:off x="4560" y="2016"/>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24" name="Oval 31"/>
            <p:cNvSpPr>
              <a:spLocks noChangeArrowheads="1"/>
            </p:cNvSpPr>
            <p:nvPr/>
          </p:nvSpPr>
          <p:spPr bwMode="auto">
            <a:xfrm>
              <a:off x="4560" y="2592"/>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25" name="Oval 32"/>
            <p:cNvSpPr>
              <a:spLocks noChangeArrowheads="1"/>
            </p:cNvSpPr>
            <p:nvPr/>
          </p:nvSpPr>
          <p:spPr bwMode="auto">
            <a:xfrm>
              <a:off x="4512" y="230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26" name="Oval 33"/>
            <p:cNvSpPr>
              <a:spLocks noChangeArrowheads="1"/>
            </p:cNvSpPr>
            <p:nvPr/>
          </p:nvSpPr>
          <p:spPr bwMode="auto">
            <a:xfrm>
              <a:off x="4848" y="2544"/>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27" name="Oval 34"/>
            <p:cNvSpPr>
              <a:spLocks noChangeArrowheads="1"/>
            </p:cNvSpPr>
            <p:nvPr/>
          </p:nvSpPr>
          <p:spPr bwMode="auto">
            <a:xfrm>
              <a:off x="4800" y="2208"/>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28" name="Line 35"/>
            <p:cNvSpPr>
              <a:spLocks noChangeShapeType="1"/>
            </p:cNvSpPr>
            <p:nvPr/>
          </p:nvSpPr>
          <p:spPr bwMode="auto">
            <a:xfrm flipV="1">
              <a:off x="1968" y="1632"/>
              <a:ext cx="864" cy="432"/>
            </a:xfrm>
            <a:prstGeom prst="line">
              <a:avLst/>
            </a:prstGeom>
            <a:noFill/>
            <a:ln w="9525">
              <a:solidFill>
                <a:schemeClr val="tx1"/>
              </a:solidFill>
              <a:round/>
              <a:headEnd/>
              <a:tailEnd type="triangle" w="med" len="med"/>
            </a:ln>
          </p:spPr>
          <p:txBody>
            <a:bodyPr/>
            <a:lstStyle/>
            <a:p>
              <a:endParaRPr lang="en-US"/>
            </a:p>
          </p:txBody>
        </p:sp>
        <p:sp>
          <p:nvSpPr>
            <p:cNvPr id="110629" name="Line 36"/>
            <p:cNvSpPr>
              <a:spLocks noChangeShapeType="1"/>
            </p:cNvSpPr>
            <p:nvPr/>
          </p:nvSpPr>
          <p:spPr bwMode="auto">
            <a:xfrm flipV="1">
              <a:off x="2064" y="2304"/>
              <a:ext cx="864" cy="240"/>
            </a:xfrm>
            <a:prstGeom prst="line">
              <a:avLst/>
            </a:prstGeom>
            <a:noFill/>
            <a:ln w="9525">
              <a:solidFill>
                <a:schemeClr val="tx1"/>
              </a:solidFill>
              <a:round/>
              <a:headEnd/>
              <a:tailEnd type="triangle" w="med" len="med"/>
            </a:ln>
          </p:spPr>
          <p:txBody>
            <a:bodyPr/>
            <a:lstStyle/>
            <a:p>
              <a:endParaRPr lang="en-US"/>
            </a:p>
          </p:txBody>
        </p:sp>
        <p:sp>
          <p:nvSpPr>
            <p:cNvPr id="110630" name="Line 37"/>
            <p:cNvSpPr>
              <a:spLocks noChangeShapeType="1"/>
            </p:cNvSpPr>
            <p:nvPr/>
          </p:nvSpPr>
          <p:spPr bwMode="auto">
            <a:xfrm>
              <a:off x="2112" y="2976"/>
              <a:ext cx="624" cy="192"/>
            </a:xfrm>
            <a:prstGeom prst="line">
              <a:avLst/>
            </a:prstGeom>
            <a:noFill/>
            <a:ln w="9525">
              <a:solidFill>
                <a:schemeClr val="tx1"/>
              </a:solidFill>
              <a:round/>
              <a:headEnd/>
              <a:tailEnd type="triangle" w="med" len="med"/>
            </a:ln>
          </p:spPr>
          <p:txBody>
            <a:bodyPr/>
            <a:lstStyle/>
            <a:p>
              <a:endParaRPr lang="en-US"/>
            </a:p>
          </p:txBody>
        </p:sp>
        <p:sp>
          <p:nvSpPr>
            <p:cNvPr id="110631" name="Line 38"/>
            <p:cNvSpPr>
              <a:spLocks noChangeShapeType="1"/>
            </p:cNvSpPr>
            <p:nvPr/>
          </p:nvSpPr>
          <p:spPr bwMode="auto">
            <a:xfrm>
              <a:off x="3744" y="1440"/>
              <a:ext cx="768" cy="576"/>
            </a:xfrm>
            <a:prstGeom prst="line">
              <a:avLst/>
            </a:prstGeom>
            <a:noFill/>
            <a:ln w="9525">
              <a:solidFill>
                <a:schemeClr val="tx1"/>
              </a:solidFill>
              <a:round/>
              <a:headEnd/>
              <a:tailEnd type="triangle" w="med" len="med"/>
            </a:ln>
          </p:spPr>
          <p:txBody>
            <a:bodyPr/>
            <a:lstStyle/>
            <a:p>
              <a:endParaRPr lang="en-US"/>
            </a:p>
          </p:txBody>
        </p:sp>
        <p:sp>
          <p:nvSpPr>
            <p:cNvPr id="110632" name="Line 39"/>
            <p:cNvSpPr>
              <a:spLocks noChangeShapeType="1"/>
            </p:cNvSpPr>
            <p:nvPr/>
          </p:nvSpPr>
          <p:spPr bwMode="auto">
            <a:xfrm>
              <a:off x="3696" y="2256"/>
              <a:ext cx="672" cy="96"/>
            </a:xfrm>
            <a:prstGeom prst="line">
              <a:avLst/>
            </a:prstGeom>
            <a:noFill/>
            <a:ln w="9525">
              <a:solidFill>
                <a:schemeClr val="tx1"/>
              </a:solidFill>
              <a:round/>
              <a:headEnd/>
              <a:tailEnd type="triangle" w="med" len="med"/>
            </a:ln>
          </p:spPr>
          <p:txBody>
            <a:bodyPr/>
            <a:lstStyle/>
            <a:p>
              <a:endParaRPr lang="en-US"/>
            </a:p>
          </p:txBody>
        </p:sp>
        <p:sp>
          <p:nvSpPr>
            <p:cNvPr id="110633" name="Line 40"/>
            <p:cNvSpPr>
              <a:spLocks noChangeShapeType="1"/>
            </p:cNvSpPr>
            <p:nvPr/>
          </p:nvSpPr>
          <p:spPr bwMode="auto">
            <a:xfrm flipV="1">
              <a:off x="3744" y="2784"/>
              <a:ext cx="672" cy="384"/>
            </a:xfrm>
            <a:prstGeom prst="line">
              <a:avLst/>
            </a:prstGeom>
            <a:noFill/>
            <a:ln w="9525">
              <a:solidFill>
                <a:schemeClr val="tx1"/>
              </a:solidFill>
              <a:round/>
              <a:headEnd/>
              <a:tailEnd type="triangle" w="med" len="med"/>
            </a:ln>
          </p:spPr>
          <p:txBody>
            <a:bodyPr/>
            <a:lstStyle/>
            <a:p>
              <a:endParaRPr lang="en-US"/>
            </a:p>
          </p:txBody>
        </p:sp>
      </p:grpSp>
      <p:sp>
        <p:nvSpPr>
          <p:cNvPr id="110594" name="Title 1"/>
          <p:cNvSpPr>
            <a:spLocks noGrp="1"/>
          </p:cNvSpPr>
          <p:nvPr>
            <p:ph type="title"/>
          </p:nvPr>
        </p:nvSpPr>
        <p:spPr>
          <a:xfrm>
            <a:off x="1981200" y="320675"/>
            <a:ext cx="7239000" cy="1143000"/>
          </a:xfrm>
        </p:spPr>
        <p:txBody>
          <a:bodyPr>
            <a:normAutofit fontScale="90000"/>
          </a:bodyPr>
          <a:lstStyle/>
          <a:p>
            <a:pPr eaLnBrk="1" hangingPunct="1"/>
            <a:r>
              <a:rPr lang="en-US" smtClean="0"/>
              <a:t>PROPORTIONATE STRATIFIED</a:t>
            </a:r>
          </a:p>
        </p:txBody>
      </p:sp>
    </p:spTree>
    <p:extLst>
      <p:ext uri="{BB962C8B-B14F-4D97-AF65-F5344CB8AC3E}">
        <p14:creationId xmlns:p14="http://schemas.microsoft.com/office/powerpoint/2010/main" val="29490988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a:grpSpLocks noGrp="1"/>
          </p:cNvGrpSpPr>
          <p:nvPr/>
        </p:nvGrpSpPr>
        <p:grpSpPr bwMode="auto">
          <a:xfrm>
            <a:off x="1981200" y="1609725"/>
            <a:ext cx="7239000" cy="4846638"/>
            <a:chOff x="912" y="1008"/>
            <a:chExt cx="4416" cy="2400"/>
          </a:xfrm>
        </p:grpSpPr>
        <p:sp>
          <p:nvSpPr>
            <p:cNvPr id="111620" name="Oval 3"/>
            <p:cNvSpPr>
              <a:spLocks noChangeArrowheads="1"/>
            </p:cNvSpPr>
            <p:nvPr/>
          </p:nvSpPr>
          <p:spPr bwMode="auto">
            <a:xfrm>
              <a:off x="1488" y="153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1" name="Rectangle 4"/>
            <p:cNvSpPr>
              <a:spLocks noChangeArrowheads="1"/>
            </p:cNvSpPr>
            <p:nvPr/>
          </p:nvSpPr>
          <p:spPr bwMode="auto">
            <a:xfrm>
              <a:off x="1101" y="1354"/>
              <a:ext cx="305" cy="247"/>
            </a:xfrm>
            <a:prstGeom prst="ellipse">
              <a:avLst/>
            </a:prstGeom>
            <a:solidFill>
              <a:srgbClr val="FF33CC"/>
            </a:solidFill>
            <a:ln w="9525">
              <a:solidFill>
                <a:schemeClr val="tx1"/>
              </a:solidFill>
              <a:round/>
              <a:headEnd/>
              <a:tailEnd/>
            </a:ln>
          </p:spPr>
          <p:txBody>
            <a:bodyPr/>
            <a:lstStyle/>
            <a:p>
              <a:pPr marL="742950" lvl="1" indent="-285750">
                <a:lnSpc>
                  <a:spcPct val="90000"/>
                </a:lnSpc>
                <a:spcBef>
                  <a:spcPct val="20000"/>
                </a:spcBef>
                <a:buFontTx/>
                <a:buChar char="–"/>
              </a:pPr>
              <a:endParaRPr lang="id-ID">
                <a:latin typeface="Interstate"/>
              </a:endParaRPr>
            </a:p>
          </p:txBody>
        </p:sp>
        <p:sp>
          <p:nvSpPr>
            <p:cNvPr id="111622" name="Oval 5"/>
            <p:cNvSpPr>
              <a:spLocks noChangeArrowheads="1"/>
            </p:cNvSpPr>
            <p:nvPr/>
          </p:nvSpPr>
          <p:spPr bwMode="auto">
            <a:xfrm>
              <a:off x="3168" y="249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3" name="Oval 6"/>
            <p:cNvSpPr>
              <a:spLocks noChangeArrowheads="1"/>
            </p:cNvSpPr>
            <p:nvPr/>
          </p:nvSpPr>
          <p:spPr bwMode="auto">
            <a:xfrm>
              <a:off x="2880" y="2544"/>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4" name="Oval 7"/>
            <p:cNvSpPr>
              <a:spLocks noChangeArrowheads="1"/>
            </p:cNvSpPr>
            <p:nvPr/>
          </p:nvSpPr>
          <p:spPr bwMode="auto">
            <a:xfrm>
              <a:off x="1392" y="187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5" name="Oval 8"/>
            <p:cNvSpPr>
              <a:spLocks noChangeArrowheads="1"/>
            </p:cNvSpPr>
            <p:nvPr/>
          </p:nvSpPr>
          <p:spPr bwMode="auto">
            <a:xfrm>
              <a:off x="1632" y="2064"/>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6" name="Oval 9"/>
            <p:cNvSpPr>
              <a:spLocks noChangeArrowheads="1"/>
            </p:cNvSpPr>
            <p:nvPr/>
          </p:nvSpPr>
          <p:spPr bwMode="auto">
            <a:xfrm>
              <a:off x="1344" y="2208"/>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7" name="Oval 10"/>
            <p:cNvSpPr>
              <a:spLocks noChangeArrowheads="1"/>
            </p:cNvSpPr>
            <p:nvPr/>
          </p:nvSpPr>
          <p:spPr bwMode="auto">
            <a:xfrm>
              <a:off x="1680" y="177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28" name="Oval 11"/>
            <p:cNvSpPr>
              <a:spLocks noChangeArrowheads="1"/>
            </p:cNvSpPr>
            <p:nvPr/>
          </p:nvSpPr>
          <p:spPr bwMode="auto">
            <a:xfrm>
              <a:off x="1152" y="1968"/>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29" name="Oval 12"/>
            <p:cNvSpPr>
              <a:spLocks noChangeArrowheads="1"/>
            </p:cNvSpPr>
            <p:nvPr/>
          </p:nvSpPr>
          <p:spPr bwMode="auto">
            <a:xfrm>
              <a:off x="3120" y="2784"/>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0" name="Oval 13"/>
            <p:cNvSpPr>
              <a:spLocks noChangeArrowheads="1"/>
            </p:cNvSpPr>
            <p:nvPr/>
          </p:nvSpPr>
          <p:spPr bwMode="auto">
            <a:xfrm>
              <a:off x="2784" y="283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1" name="Oval 14"/>
            <p:cNvSpPr>
              <a:spLocks noChangeArrowheads="1"/>
            </p:cNvSpPr>
            <p:nvPr/>
          </p:nvSpPr>
          <p:spPr bwMode="auto">
            <a:xfrm>
              <a:off x="3360" y="105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32" name="Oval 15"/>
            <p:cNvSpPr>
              <a:spLocks noChangeArrowheads="1"/>
            </p:cNvSpPr>
            <p:nvPr/>
          </p:nvSpPr>
          <p:spPr bwMode="auto">
            <a:xfrm>
              <a:off x="3024" y="1008"/>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33" name="Oval 16"/>
            <p:cNvSpPr>
              <a:spLocks noChangeArrowheads="1"/>
            </p:cNvSpPr>
            <p:nvPr/>
          </p:nvSpPr>
          <p:spPr bwMode="auto">
            <a:xfrm>
              <a:off x="4608" y="225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4" name="Oval 17"/>
            <p:cNvSpPr>
              <a:spLocks noChangeArrowheads="1"/>
            </p:cNvSpPr>
            <p:nvPr/>
          </p:nvSpPr>
          <p:spPr bwMode="auto">
            <a:xfrm>
              <a:off x="3120" y="307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5" name="Oval 18"/>
            <p:cNvSpPr>
              <a:spLocks noChangeArrowheads="1"/>
            </p:cNvSpPr>
            <p:nvPr/>
          </p:nvSpPr>
          <p:spPr bwMode="auto">
            <a:xfrm>
              <a:off x="3408" y="2640"/>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6" name="Oval 19"/>
            <p:cNvSpPr>
              <a:spLocks noChangeArrowheads="1"/>
            </p:cNvSpPr>
            <p:nvPr/>
          </p:nvSpPr>
          <p:spPr bwMode="auto">
            <a:xfrm>
              <a:off x="912" y="211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7" name="Oval 20"/>
            <p:cNvSpPr>
              <a:spLocks noChangeArrowheads="1"/>
            </p:cNvSpPr>
            <p:nvPr/>
          </p:nvSpPr>
          <p:spPr bwMode="auto">
            <a:xfrm>
              <a:off x="912" y="177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8" name="Oval 21"/>
            <p:cNvSpPr>
              <a:spLocks noChangeArrowheads="1"/>
            </p:cNvSpPr>
            <p:nvPr/>
          </p:nvSpPr>
          <p:spPr bwMode="auto">
            <a:xfrm>
              <a:off x="4464" y="201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9" name="Oval 22"/>
            <p:cNvSpPr>
              <a:spLocks noChangeArrowheads="1"/>
            </p:cNvSpPr>
            <p:nvPr/>
          </p:nvSpPr>
          <p:spPr bwMode="auto">
            <a:xfrm>
              <a:off x="4608" y="177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40" name="Oval 23"/>
            <p:cNvSpPr>
              <a:spLocks noChangeArrowheads="1"/>
            </p:cNvSpPr>
            <p:nvPr/>
          </p:nvSpPr>
          <p:spPr bwMode="auto">
            <a:xfrm>
              <a:off x="3408" y="2928"/>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1" name="Oval 24"/>
            <p:cNvSpPr>
              <a:spLocks noChangeArrowheads="1"/>
            </p:cNvSpPr>
            <p:nvPr/>
          </p:nvSpPr>
          <p:spPr bwMode="auto">
            <a:xfrm>
              <a:off x="5040" y="201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2" name="Oval 25"/>
            <p:cNvSpPr>
              <a:spLocks noChangeArrowheads="1"/>
            </p:cNvSpPr>
            <p:nvPr/>
          </p:nvSpPr>
          <p:spPr bwMode="auto">
            <a:xfrm>
              <a:off x="4896" y="225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43" name="Oval 26"/>
            <p:cNvSpPr>
              <a:spLocks noChangeArrowheads="1"/>
            </p:cNvSpPr>
            <p:nvPr/>
          </p:nvSpPr>
          <p:spPr bwMode="auto">
            <a:xfrm>
              <a:off x="4896" y="177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4" name="Oval 27"/>
            <p:cNvSpPr>
              <a:spLocks noChangeArrowheads="1"/>
            </p:cNvSpPr>
            <p:nvPr/>
          </p:nvSpPr>
          <p:spPr bwMode="auto">
            <a:xfrm>
              <a:off x="2784" y="3120"/>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5" name="Oval 28"/>
            <p:cNvSpPr>
              <a:spLocks noChangeArrowheads="1"/>
            </p:cNvSpPr>
            <p:nvPr/>
          </p:nvSpPr>
          <p:spPr bwMode="auto">
            <a:xfrm>
              <a:off x="1056" y="235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6" name="Line 29"/>
            <p:cNvSpPr>
              <a:spLocks noChangeShapeType="1"/>
            </p:cNvSpPr>
            <p:nvPr/>
          </p:nvSpPr>
          <p:spPr bwMode="auto">
            <a:xfrm flipV="1">
              <a:off x="2064" y="1344"/>
              <a:ext cx="864" cy="432"/>
            </a:xfrm>
            <a:prstGeom prst="line">
              <a:avLst/>
            </a:prstGeom>
            <a:noFill/>
            <a:ln w="9525">
              <a:solidFill>
                <a:schemeClr val="tx1"/>
              </a:solidFill>
              <a:round/>
              <a:headEnd/>
              <a:tailEnd type="triangle" w="med" len="med"/>
            </a:ln>
          </p:spPr>
          <p:txBody>
            <a:bodyPr/>
            <a:lstStyle/>
            <a:p>
              <a:endParaRPr lang="en-US"/>
            </a:p>
          </p:txBody>
        </p:sp>
        <p:sp>
          <p:nvSpPr>
            <p:cNvPr id="111647" name="Line 30"/>
            <p:cNvSpPr>
              <a:spLocks noChangeShapeType="1"/>
            </p:cNvSpPr>
            <p:nvPr/>
          </p:nvSpPr>
          <p:spPr bwMode="auto">
            <a:xfrm>
              <a:off x="1968" y="2448"/>
              <a:ext cx="816" cy="432"/>
            </a:xfrm>
            <a:prstGeom prst="line">
              <a:avLst/>
            </a:prstGeom>
            <a:noFill/>
            <a:ln w="9525">
              <a:solidFill>
                <a:schemeClr val="tx1"/>
              </a:solidFill>
              <a:round/>
              <a:headEnd/>
              <a:tailEnd type="triangle" w="med" len="med"/>
            </a:ln>
          </p:spPr>
          <p:txBody>
            <a:bodyPr/>
            <a:lstStyle/>
            <a:p>
              <a:endParaRPr lang="en-US"/>
            </a:p>
          </p:txBody>
        </p:sp>
        <p:sp>
          <p:nvSpPr>
            <p:cNvPr id="111648" name="Line 31"/>
            <p:cNvSpPr>
              <a:spLocks noChangeShapeType="1"/>
            </p:cNvSpPr>
            <p:nvPr/>
          </p:nvSpPr>
          <p:spPr bwMode="auto">
            <a:xfrm>
              <a:off x="3792" y="1392"/>
              <a:ext cx="624" cy="432"/>
            </a:xfrm>
            <a:prstGeom prst="line">
              <a:avLst/>
            </a:prstGeom>
            <a:noFill/>
            <a:ln w="9525">
              <a:solidFill>
                <a:schemeClr val="tx1"/>
              </a:solidFill>
              <a:round/>
              <a:headEnd/>
              <a:tailEnd type="triangle" w="med" len="med"/>
            </a:ln>
          </p:spPr>
          <p:txBody>
            <a:bodyPr/>
            <a:lstStyle/>
            <a:p>
              <a:endParaRPr lang="en-US"/>
            </a:p>
          </p:txBody>
        </p:sp>
        <p:sp>
          <p:nvSpPr>
            <p:cNvPr id="111649" name="Line 32"/>
            <p:cNvSpPr>
              <a:spLocks noChangeShapeType="1"/>
            </p:cNvSpPr>
            <p:nvPr/>
          </p:nvSpPr>
          <p:spPr bwMode="auto">
            <a:xfrm flipV="1">
              <a:off x="3792" y="2400"/>
              <a:ext cx="624" cy="432"/>
            </a:xfrm>
            <a:prstGeom prst="line">
              <a:avLst/>
            </a:prstGeom>
            <a:noFill/>
            <a:ln w="9525">
              <a:solidFill>
                <a:schemeClr val="tx1"/>
              </a:solidFill>
              <a:round/>
              <a:headEnd/>
              <a:tailEnd type="triangle" w="med" len="med"/>
            </a:ln>
          </p:spPr>
          <p:txBody>
            <a:bodyPr/>
            <a:lstStyle/>
            <a:p>
              <a:endParaRPr lang="en-US"/>
            </a:p>
          </p:txBody>
        </p:sp>
      </p:grpSp>
      <p:sp>
        <p:nvSpPr>
          <p:cNvPr id="111618" name="Title 1"/>
          <p:cNvSpPr>
            <a:spLocks noGrp="1"/>
          </p:cNvSpPr>
          <p:nvPr>
            <p:ph type="title"/>
          </p:nvPr>
        </p:nvSpPr>
        <p:spPr>
          <a:xfrm>
            <a:off x="1981200" y="320675"/>
            <a:ext cx="7239000" cy="1143000"/>
          </a:xfrm>
        </p:spPr>
        <p:txBody>
          <a:bodyPr/>
          <a:lstStyle/>
          <a:p>
            <a:pPr eaLnBrk="1" hangingPunct="1"/>
            <a:r>
              <a:rPr lang="en-US" smtClean="0"/>
              <a:t>DISPROPORTIONATE</a:t>
            </a:r>
          </a:p>
        </p:txBody>
      </p:sp>
    </p:spTree>
    <p:extLst>
      <p:ext uri="{BB962C8B-B14F-4D97-AF65-F5344CB8AC3E}">
        <p14:creationId xmlns:p14="http://schemas.microsoft.com/office/powerpoint/2010/main" val="6055217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981200" y="320675"/>
            <a:ext cx="7239000" cy="1143000"/>
          </a:xfrm>
        </p:spPr>
        <p:txBody>
          <a:bodyPr/>
          <a:lstStyle/>
          <a:p>
            <a:pPr eaLnBrk="1" hangingPunct="1"/>
            <a:r>
              <a:rPr lang="en-US" smtClean="0"/>
              <a:t>Cluster (1)</a:t>
            </a:r>
          </a:p>
        </p:txBody>
      </p:sp>
      <p:sp>
        <p:nvSpPr>
          <p:cNvPr id="112643" name="Content Placeholder 2"/>
          <p:cNvSpPr>
            <a:spLocks noGrp="1"/>
          </p:cNvSpPr>
          <p:nvPr>
            <p:ph idx="1"/>
          </p:nvPr>
        </p:nvSpPr>
        <p:spPr/>
        <p:txBody>
          <a:bodyPr/>
          <a:lstStyle/>
          <a:p>
            <a:pPr eaLnBrk="1" hangingPunct="1"/>
            <a:r>
              <a:rPr lang="en-US" smtClean="0"/>
              <a:t>Pada prinsipnya teknik cluster sampling hampir sama dengan teknik stratified. Hanya yang membedakan adalah jika pada stratified anggora populasi dalam satu strata relatif homogen sedangkan pada cluster sampling anggota dalam satu cluster bersifat heterogen </a:t>
            </a:r>
          </a:p>
          <a:p>
            <a:pPr eaLnBrk="1" hangingPunct="1"/>
            <a:endParaRPr lang="en-US" smtClean="0"/>
          </a:p>
        </p:txBody>
      </p:sp>
    </p:spTree>
    <p:extLst>
      <p:ext uri="{BB962C8B-B14F-4D97-AF65-F5344CB8AC3E}">
        <p14:creationId xmlns:p14="http://schemas.microsoft.com/office/powerpoint/2010/main" val="191584098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Grp="1"/>
          </p:cNvGrpSpPr>
          <p:nvPr/>
        </p:nvGrpSpPr>
        <p:grpSpPr bwMode="auto">
          <a:xfrm>
            <a:off x="2024063" y="1643063"/>
            <a:ext cx="8229600" cy="4525962"/>
            <a:chOff x="576" y="1728"/>
            <a:chExt cx="4512" cy="1680"/>
          </a:xfrm>
        </p:grpSpPr>
        <p:sp>
          <p:nvSpPr>
            <p:cNvPr id="113668" name="Oval 4"/>
            <p:cNvSpPr>
              <a:spLocks noChangeArrowheads="1"/>
            </p:cNvSpPr>
            <p:nvPr/>
          </p:nvSpPr>
          <p:spPr bwMode="auto">
            <a:xfrm>
              <a:off x="576" y="1728"/>
              <a:ext cx="1680" cy="1680"/>
            </a:xfrm>
            <a:prstGeom prst="ellipse">
              <a:avLst/>
            </a:prstGeom>
            <a:solidFill>
              <a:schemeClr val="hlink"/>
            </a:solidFill>
            <a:ln w="9525">
              <a:solidFill>
                <a:schemeClr val="tx1"/>
              </a:solidFill>
              <a:round/>
              <a:headEnd/>
              <a:tailEnd/>
            </a:ln>
          </p:spPr>
          <p:txBody>
            <a:bodyPr wrap="none" anchor="ctr"/>
            <a:lstStyle/>
            <a:p>
              <a:endParaRPr lang="id-ID">
                <a:latin typeface="Calibri" pitchFamily="34" charset="0"/>
              </a:endParaRPr>
            </a:p>
          </p:txBody>
        </p:sp>
        <p:sp>
          <p:nvSpPr>
            <p:cNvPr id="113669" name="Line 5"/>
            <p:cNvSpPr>
              <a:spLocks noChangeShapeType="1"/>
            </p:cNvSpPr>
            <p:nvPr/>
          </p:nvSpPr>
          <p:spPr bwMode="auto">
            <a:xfrm>
              <a:off x="576" y="2544"/>
              <a:ext cx="1728" cy="0"/>
            </a:xfrm>
            <a:prstGeom prst="line">
              <a:avLst/>
            </a:prstGeom>
            <a:noFill/>
            <a:ln w="9525">
              <a:solidFill>
                <a:schemeClr val="tx1"/>
              </a:solidFill>
              <a:round/>
              <a:headEnd/>
              <a:tailEnd/>
            </a:ln>
          </p:spPr>
          <p:txBody>
            <a:bodyPr/>
            <a:lstStyle/>
            <a:p>
              <a:endParaRPr lang="en-US"/>
            </a:p>
          </p:txBody>
        </p:sp>
        <p:sp>
          <p:nvSpPr>
            <p:cNvPr id="113670" name="Line 6"/>
            <p:cNvSpPr>
              <a:spLocks noChangeShapeType="1"/>
            </p:cNvSpPr>
            <p:nvPr/>
          </p:nvSpPr>
          <p:spPr bwMode="auto">
            <a:xfrm>
              <a:off x="1440" y="1728"/>
              <a:ext cx="0" cy="1680"/>
            </a:xfrm>
            <a:prstGeom prst="line">
              <a:avLst/>
            </a:prstGeom>
            <a:noFill/>
            <a:ln w="9525">
              <a:solidFill>
                <a:schemeClr val="tx1"/>
              </a:solidFill>
              <a:round/>
              <a:headEnd/>
              <a:tailEnd/>
            </a:ln>
          </p:spPr>
          <p:txBody>
            <a:bodyPr/>
            <a:lstStyle/>
            <a:p>
              <a:endParaRPr lang="en-US"/>
            </a:p>
          </p:txBody>
        </p:sp>
        <p:sp>
          <p:nvSpPr>
            <p:cNvPr id="113671" name="Line 7"/>
            <p:cNvSpPr>
              <a:spLocks noChangeShapeType="1"/>
            </p:cNvSpPr>
            <p:nvPr/>
          </p:nvSpPr>
          <p:spPr bwMode="auto">
            <a:xfrm>
              <a:off x="864" y="1968"/>
              <a:ext cx="1200" cy="1200"/>
            </a:xfrm>
            <a:prstGeom prst="line">
              <a:avLst/>
            </a:prstGeom>
            <a:noFill/>
            <a:ln w="9525">
              <a:solidFill>
                <a:schemeClr val="tx1"/>
              </a:solidFill>
              <a:round/>
              <a:headEnd/>
              <a:tailEnd/>
            </a:ln>
          </p:spPr>
          <p:txBody>
            <a:bodyPr/>
            <a:lstStyle/>
            <a:p>
              <a:endParaRPr lang="en-US"/>
            </a:p>
          </p:txBody>
        </p:sp>
        <p:sp>
          <p:nvSpPr>
            <p:cNvPr id="113672" name="Line 8"/>
            <p:cNvSpPr>
              <a:spLocks noChangeShapeType="1"/>
            </p:cNvSpPr>
            <p:nvPr/>
          </p:nvSpPr>
          <p:spPr bwMode="auto">
            <a:xfrm flipH="1">
              <a:off x="768" y="1968"/>
              <a:ext cx="1200" cy="1200"/>
            </a:xfrm>
            <a:prstGeom prst="line">
              <a:avLst/>
            </a:prstGeom>
            <a:noFill/>
            <a:ln w="9525">
              <a:solidFill>
                <a:schemeClr val="tx1"/>
              </a:solidFill>
              <a:round/>
              <a:headEnd/>
              <a:tailEnd/>
            </a:ln>
          </p:spPr>
          <p:txBody>
            <a:bodyPr/>
            <a:lstStyle/>
            <a:p>
              <a:endParaRPr lang="en-US"/>
            </a:p>
          </p:txBody>
        </p:sp>
        <p:sp>
          <p:nvSpPr>
            <p:cNvPr id="113673" name="Oval 9"/>
            <p:cNvSpPr>
              <a:spLocks noChangeArrowheads="1"/>
            </p:cNvSpPr>
            <p:nvPr/>
          </p:nvSpPr>
          <p:spPr bwMode="auto">
            <a:xfrm>
              <a:off x="3744" y="1824"/>
              <a:ext cx="1296" cy="1440"/>
            </a:xfrm>
            <a:prstGeom prst="ellipse">
              <a:avLst/>
            </a:prstGeom>
            <a:solidFill>
              <a:schemeClr val="hlink"/>
            </a:solidFill>
            <a:ln w="9525">
              <a:solidFill>
                <a:schemeClr val="tx1"/>
              </a:solidFill>
              <a:round/>
              <a:headEnd/>
              <a:tailEnd/>
            </a:ln>
          </p:spPr>
          <p:txBody>
            <a:bodyPr wrap="none" anchor="ctr"/>
            <a:lstStyle/>
            <a:p>
              <a:endParaRPr lang="id-ID">
                <a:latin typeface="Calibri" pitchFamily="34" charset="0"/>
              </a:endParaRPr>
            </a:p>
          </p:txBody>
        </p:sp>
        <p:sp>
          <p:nvSpPr>
            <p:cNvPr id="113674" name="Line 10"/>
            <p:cNvSpPr>
              <a:spLocks noChangeShapeType="1"/>
            </p:cNvSpPr>
            <p:nvPr/>
          </p:nvSpPr>
          <p:spPr bwMode="auto">
            <a:xfrm>
              <a:off x="3744" y="2592"/>
              <a:ext cx="1344" cy="0"/>
            </a:xfrm>
            <a:prstGeom prst="line">
              <a:avLst/>
            </a:prstGeom>
            <a:noFill/>
            <a:ln w="9525">
              <a:solidFill>
                <a:schemeClr val="tx1"/>
              </a:solidFill>
              <a:round/>
              <a:headEnd/>
              <a:tailEnd/>
            </a:ln>
          </p:spPr>
          <p:txBody>
            <a:bodyPr/>
            <a:lstStyle/>
            <a:p>
              <a:endParaRPr lang="en-US"/>
            </a:p>
          </p:txBody>
        </p:sp>
        <p:sp>
          <p:nvSpPr>
            <p:cNvPr id="113675" name="Line 11"/>
            <p:cNvSpPr>
              <a:spLocks noChangeShapeType="1"/>
            </p:cNvSpPr>
            <p:nvPr/>
          </p:nvSpPr>
          <p:spPr bwMode="auto">
            <a:xfrm>
              <a:off x="4368" y="1824"/>
              <a:ext cx="0" cy="1488"/>
            </a:xfrm>
            <a:prstGeom prst="line">
              <a:avLst/>
            </a:prstGeom>
            <a:noFill/>
            <a:ln w="9525">
              <a:solidFill>
                <a:schemeClr val="tx1"/>
              </a:solidFill>
              <a:round/>
              <a:headEnd/>
              <a:tailEnd/>
            </a:ln>
          </p:spPr>
          <p:txBody>
            <a:bodyPr/>
            <a:lstStyle/>
            <a:p>
              <a:endParaRPr lang="en-US"/>
            </a:p>
          </p:txBody>
        </p:sp>
        <p:sp>
          <p:nvSpPr>
            <p:cNvPr id="113676" name="Line 12"/>
            <p:cNvSpPr>
              <a:spLocks noChangeShapeType="1"/>
            </p:cNvSpPr>
            <p:nvPr/>
          </p:nvSpPr>
          <p:spPr bwMode="auto">
            <a:xfrm>
              <a:off x="2544" y="2592"/>
              <a:ext cx="1008" cy="0"/>
            </a:xfrm>
            <a:prstGeom prst="line">
              <a:avLst/>
            </a:prstGeom>
            <a:noFill/>
            <a:ln w="9525">
              <a:solidFill>
                <a:schemeClr val="tx1"/>
              </a:solidFill>
              <a:round/>
              <a:headEnd/>
              <a:tailEnd type="triangle" w="med" len="med"/>
            </a:ln>
          </p:spPr>
          <p:txBody>
            <a:bodyPr/>
            <a:lstStyle/>
            <a:p>
              <a:endParaRPr lang="en-US"/>
            </a:p>
          </p:txBody>
        </p:sp>
      </p:grpSp>
      <p:sp>
        <p:nvSpPr>
          <p:cNvPr id="113666" name="Title 1"/>
          <p:cNvSpPr>
            <a:spLocks noGrp="1"/>
          </p:cNvSpPr>
          <p:nvPr>
            <p:ph type="title"/>
          </p:nvPr>
        </p:nvSpPr>
        <p:spPr>
          <a:xfrm>
            <a:off x="1981200" y="320675"/>
            <a:ext cx="7239000" cy="1143000"/>
          </a:xfrm>
        </p:spPr>
        <p:txBody>
          <a:bodyPr/>
          <a:lstStyle/>
          <a:p>
            <a:pPr eaLnBrk="1" hangingPunct="1"/>
            <a:r>
              <a:rPr lang="en-US" smtClean="0"/>
              <a:t>CLUSTER (2)</a:t>
            </a:r>
          </a:p>
        </p:txBody>
      </p:sp>
    </p:spTree>
    <p:extLst>
      <p:ext uri="{BB962C8B-B14F-4D97-AF65-F5344CB8AC3E}">
        <p14:creationId xmlns:p14="http://schemas.microsoft.com/office/powerpoint/2010/main" val="424011208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1981200" y="320675"/>
            <a:ext cx="7239000" cy="1143000"/>
          </a:xfrm>
        </p:spPr>
        <p:txBody>
          <a:bodyPr/>
          <a:lstStyle/>
          <a:p>
            <a:pPr eaLnBrk="1" hangingPunct="1"/>
            <a:r>
              <a:rPr lang="en-US" smtClean="0"/>
              <a:t>Aksidental Sampling</a:t>
            </a:r>
          </a:p>
        </p:txBody>
      </p:sp>
      <p:sp>
        <p:nvSpPr>
          <p:cNvPr id="114691" name="Content Placeholder 2"/>
          <p:cNvSpPr>
            <a:spLocks noGrp="1"/>
          </p:cNvSpPr>
          <p:nvPr>
            <p:ph idx="1"/>
          </p:nvPr>
        </p:nvSpPr>
        <p:spPr/>
        <p:txBody>
          <a:bodyPr/>
          <a:lstStyle/>
          <a:p>
            <a:pPr algn="just" eaLnBrk="1" hangingPunct="1"/>
            <a:r>
              <a:rPr lang="en-US" sz="3600"/>
              <a:t>Sampel aksidental adalah teknik penentuan sampel berdasarkan kebetulan saja, anggota populasi yang ditemui peneliti dan bersedia menjadi responden di jadikan sampel.</a:t>
            </a:r>
          </a:p>
        </p:txBody>
      </p:sp>
    </p:spTree>
    <p:extLst>
      <p:ext uri="{BB962C8B-B14F-4D97-AF65-F5344CB8AC3E}">
        <p14:creationId xmlns:p14="http://schemas.microsoft.com/office/powerpoint/2010/main" val="23539068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981200" y="320675"/>
            <a:ext cx="7239000" cy="1143000"/>
          </a:xfrm>
        </p:spPr>
        <p:txBody>
          <a:bodyPr/>
          <a:lstStyle/>
          <a:p>
            <a:pPr eaLnBrk="1" hangingPunct="1"/>
            <a:r>
              <a:rPr lang="en-US" smtClean="0"/>
              <a:t>Purposive Sampling</a:t>
            </a:r>
          </a:p>
        </p:txBody>
      </p:sp>
      <p:sp>
        <p:nvSpPr>
          <p:cNvPr id="115715" name="Content Placeholder 2"/>
          <p:cNvSpPr>
            <a:spLocks noGrp="1"/>
          </p:cNvSpPr>
          <p:nvPr>
            <p:ph idx="1"/>
          </p:nvPr>
        </p:nvSpPr>
        <p:spPr/>
        <p:txBody>
          <a:bodyPr/>
          <a:lstStyle/>
          <a:p>
            <a:pPr eaLnBrk="1" hangingPunct="1"/>
            <a:r>
              <a:rPr lang="en-US" sz="4000"/>
              <a:t>Merupakan metode penetapan sampel dengan berdasarkan pada kriteria-kriteria tertentu </a:t>
            </a:r>
          </a:p>
          <a:p>
            <a:pPr eaLnBrk="1" hangingPunct="1"/>
            <a:endParaRPr lang="en-US" smtClean="0"/>
          </a:p>
        </p:txBody>
      </p:sp>
    </p:spTree>
    <p:extLst>
      <p:ext uri="{BB962C8B-B14F-4D97-AF65-F5344CB8AC3E}">
        <p14:creationId xmlns:p14="http://schemas.microsoft.com/office/powerpoint/2010/main" val="37365501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1981200" y="320675"/>
            <a:ext cx="7239000" cy="1143000"/>
          </a:xfrm>
        </p:spPr>
        <p:txBody>
          <a:bodyPr/>
          <a:lstStyle/>
          <a:p>
            <a:pPr eaLnBrk="1" hangingPunct="1"/>
            <a:r>
              <a:rPr lang="en-US" smtClean="0"/>
              <a:t>Quota Sampling</a:t>
            </a:r>
          </a:p>
        </p:txBody>
      </p:sp>
      <p:sp>
        <p:nvSpPr>
          <p:cNvPr id="116739" name="Content Placeholder 2"/>
          <p:cNvSpPr>
            <a:spLocks noGrp="1"/>
          </p:cNvSpPr>
          <p:nvPr>
            <p:ph idx="1"/>
          </p:nvPr>
        </p:nvSpPr>
        <p:spPr/>
        <p:txBody>
          <a:bodyPr/>
          <a:lstStyle/>
          <a:p>
            <a:pPr algn="just" eaLnBrk="1" hangingPunct="1"/>
            <a:r>
              <a:rPr lang="en-US" sz="3600"/>
              <a:t>Merupakan metode penetapan sampel dengan menentukan quota terlebih dahulu pada masing-masing kelompok, sebelum quata masing-masing kelompok terpenuhi maka peneltian beluam dianggap selesai.</a:t>
            </a:r>
          </a:p>
        </p:txBody>
      </p:sp>
    </p:spTree>
    <p:extLst>
      <p:ext uri="{BB962C8B-B14F-4D97-AF65-F5344CB8AC3E}">
        <p14:creationId xmlns:p14="http://schemas.microsoft.com/office/powerpoint/2010/main" val="207521486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981200" y="320675"/>
            <a:ext cx="7239000" cy="1143000"/>
          </a:xfrm>
        </p:spPr>
        <p:txBody>
          <a:bodyPr/>
          <a:lstStyle/>
          <a:p>
            <a:pPr eaLnBrk="1" hangingPunct="1"/>
            <a:r>
              <a:rPr lang="en-US" smtClean="0"/>
              <a:t>Snowball Sampling (1)</a:t>
            </a:r>
          </a:p>
        </p:txBody>
      </p:sp>
      <p:sp>
        <p:nvSpPr>
          <p:cNvPr id="3" name="Content Placeholder 2"/>
          <p:cNvSpPr>
            <a:spLocks noGrp="1"/>
          </p:cNvSpPr>
          <p:nvPr>
            <p:ph idx="1"/>
          </p:nvPr>
        </p:nvSpPr>
        <p:spPr/>
        <p:txBody>
          <a:bodyPr rtlCol="0">
            <a:normAutofit/>
          </a:bodyPr>
          <a:lstStyle/>
          <a:p>
            <a:pPr marL="0" indent="0">
              <a:buNone/>
              <a:defRPr/>
            </a:pPr>
            <a:r>
              <a:rPr lang="en-US" sz="3200" dirty="0" err="1"/>
              <a:t>Adalah</a:t>
            </a:r>
            <a:r>
              <a:rPr lang="en-US" sz="3200" dirty="0"/>
              <a:t> </a:t>
            </a:r>
            <a:r>
              <a:rPr lang="en-US" sz="3200" dirty="0" err="1"/>
              <a:t>teknik</a:t>
            </a:r>
            <a:r>
              <a:rPr lang="en-US" sz="3200" dirty="0"/>
              <a:t> </a:t>
            </a:r>
            <a:r>
              <a:rPr lang="en-US" sz="3200" dirty="0" err="1"/>
              <a:t>pengambilan</a:t>
            </a:r>
            <a:r>
              <a:rPr lang="en-US" sz="3200" dirty="0"/>
              <a:t> </a:t>
            </a:r>
            <a:r>
              <a:rPr lang="en-US" sz="3200" dirty="0" err="1"/>
              <a:t>sampel</a:t>
            </a:r>
            <a:r>
              <a:rPr lang="en-US" sz="3200" dirty="0"/>
              <a:t> yang </a:t>
            </a:r>
            <a:r>
              <a:rPr lang="en-US" sz="3200" dirty="0" err="1"/>
              <a:t>pada</a:t>
            </a:r>
            <a:r>
              <a:rPr lang="en-US" sz="3200" dirty="0"/>
              <a:t> </a:t>
            </a:r>
            <a:r>
              <a:rPr lang="en-US" sz="3200" dirty="0" err="1"/>
              <a:t>mulanya</a:t>
            </a:r>
            <a:r>
              <a:rPr lang="en-US" sz="3200" dirty="0"/>
              <a:t> </a:t>
            </a:r>
            <a:r>
              <a:rPr lang="en-US" sz="3200" dirty="0" err="1"/>
              <a:t>jumlahnya</a:t>
            </a:r>
            <a:r>
              <a:rPr lang="en-US" sz="3200" dirty="0"/>
              <a:t> </a:t>
            </a:r>
            <a:r>
              <a:rPr lang="en-US" sz="3200" dirty="0" err="1"/>
              <a:t>kecil</a:t>
            </a:r>
            <a:r>
              <a:rPr lang="en-US" sz="3200" dirty="0"/>
              <a:t> </a:t>
            </a:r>
            <a:r>
              <a:rPr lang="en-US" sz="3200" dirty="0" err="1"/>
              <a:t>tetapi</a:t>
            </a:r>
            <a:r>
              <a:rPr lang="en-US" sz="3200" dirty="0"/>
              <a:t> </a:t>
            </a:r>
            <a:r>
              <a:rPr lang="en-US" sz="3200" dirty="0" err="1"/>
              <a:t>makin</a:t>
            </a:r>
            <a:r>
              <a:rPr lang="en-US" sz="3200" dirty="0"/>
              <a:t> lama </a:t>
            </a:r>
            <a:r>
              <a:rPr lang="en-US" sz="3200" dirty="0" err="1"/>
              <a:t>makin</a:t>
            </a:r>
            <a:r>
              <a:rPr lang="en-US" sz="3200" dirty="0"/>
              <a:t> </a:t>
            </a:r>
            <a:r>
              <a:rPr lang="en-US" sz="3200" dirty="0" err="1"/>
              <a:t>banyak</a:t>
            </a:r>
            <a:r>
              <a:rPr lang="en-US" sz="3200" dirty="0"/>
              <a:t> </a:t>
            </a:r>
            <a:r>
              <a:rPr lang="en-US" sz="3200" dirty="0" err="1"/>
              <a:t>berhenti</a:t>
            </a:r>
            <a:r>
              <a:rPr lang="en-US" sz="3200" dirty="0"/>
              <a:t> </a:t>
            </a:r>
            <a:r>
              <a:rPr lang="en-US" sz="3200" dirty="0" err="1"/>
              <a:t>sampai</a:t>
            </a:r>
            <a:r>
              <a:rPr lang="en-US" sz="3200" dirty="0"/>
              <a:t> </a:t>
            </a:r>
            <a:r>
              <a:rPr lang="en-US" sz="3200" dirty="0" err="1"/>
              <a:t>informasi</a:t>
            </a:r>
            <a:r>
              <a:rPr lang="en-US" sz="3200" dirty="0"/>
              <a:t> yang </a:t>
            </a:r>
            <a:r>
              <a:rPr lang="en-US" sz="3200" dirty="0" err="1"/>
              <a:t>didapatkan</a:t>
            </a:r>
            <a:r>
              <a:rPr lang="en-US" sz="3200" dirty="0"/>
              <a:t> </a:t>
            </a:r>
            <a:r>
              <a:rPr lang="en-US" sz="3200" dirty="0" err="1"/>
              <a:t>dinilai</a:t>
            </a:r>
            <a:r>
              <a:rPr lang="en-US" sz="3200" dirty="0"/>
              <a:t> </a:t>
            </a:r>
            <a:r>
              <a:rPr lang="en-US" sz="3200" dirty="0" err="1"/>
              <a:t>telah</a:t>
            </a:r>
            <a:r>
              <a:rPr lang="en-US" sz="3200" dirty="0"/>
              <a:t> </a:t>
            </a:r>
            <a:r>
              <a:rPr lang="en-US" sz="3200" dirty="0" err="1"/>
              <a:t>cukup</a:t>
            </a:r>
            <a:r>
              <a:rPr lang="en-US" sz="3200" dirty="0"/>
              <a:t>.  </a:t>
            </a:r>
            <a:r>
              <a:rPr lang="en-US" sz="3200" dirty="0" err="1"/>
              <a:t>Teknik</a:t>
            </a:r>
            <a:r>
              <a:rPr lang="en-US" sz="3200" dirty="0"/>
              <a:t> </a:t>
            </a:r>
            <a:r>
              <a:rPr lang="en-US" sz="3200" dirty="0" err="1"/>
              <a:t>ini</a:t>
            </a:r>
            <a:r>
              <a:rPr lang="en-US" sz="3200" dirty="0"/>
              <a:t> </a:t>
            </a:r>
            <a:r>
              <a:rPr lang="en-US" sz="3200" dirty="0" err="1"/>
              <a:t>baik</a:t>
            </a:r>
            <a:r>
              <a:rPr lang="en-US" sz="3200" dirty="0"/>
              <a:t> </a:t>
            </a:r>
            <a:r>
              <a:rPr lang="en-US" sz="3200" dirty="0" err="1"/>
              <a:t>untuk</a:t>
            </a:r>
            <a:r>
              <a:rPr lang="en-US" sz="3200" dirty="0"/>
              <a:t> </a:t>
            </a:r>
            <a:r>
              <a:rPr lang="en-US" sz="3200" dirty="0" err="1"/>
              <a:t>diterapkan</a:t>
            </a:r>
            <a:r>
              <a:rPr lang="en-US" sz="3200" dirty="0"/>
              <a:t> </a:t>
            </a:r>
            <a:r>
              <a:rPr lang="en-US" sz="3200" dirty="0" err="1"/>
              <a:t>jika</a:t>
            </a:r>
            <a:r>
              <a:rPr lang="en-US" sz="3200" dirty="0"/>
              <a:t> </a:t>
            </a:r>
            <a:r>
              <a:rPr lang="en-US" sz="3200" dirty="0" err="1"/>
              <a:t>calon</a:t>
            </a:r>
            <a:r>
              <a:rPr lang="en-US" sz="3200" dirty="0"/>
              <a:t> </a:t>
            </a:r>
            <a:r>
              <a:rPr lang="en-US" sz="3200" dirty="0" err="1"/>
              <a:t>responden</a:t>
            </a:r>
            <a:r>
              <a:rPr lang="en-US" sz="3200" dirty="0"/>
              <a:t> </a:t>
            </a:r>
            <a:r>
              <a:rPr lang="en-US" sz="3200" dirty="0" err="1"/>
              <a:t>sulit</a:t>
            </a:r>
            <a:r>
              <a:rPr lang="en-US" sz="3200" dirty="0"/>
              <a:t> </a:t>
            </a:r>
            <a:r>
              <a:rPr lang="en-US" sz="3200" dirty="0" err="1"/>
              <a:t>untuk</a:t>
            </a:r>
            <a:r>
              <a:rPr lang="en-US" sz="3200" dirty="0"/>
              <a:t> </a:t>
            </a:r>
            <a:r>
              <a:rPr lang="en-US" sz="3200" dirty="0" err="1"/>
              <a:t>identifikasi</a:t>
            </a:r>
            <a:r>
              <a:rPr lang="en-US" sz="3200" dirty="0"/>
              <a:t>.</a:t>
            </a:r>
          </a:p>
          <a:p>
            <a:pPr marL="274320" indent="-274320">
              <a:buNone/>
              <a:defRPr/>
            </a:pPr>
            <a:r>
              <a:rPr lang="en-US" sz="3200" dirty="0"/>
              <a:t> </a:t>
            </a:r>
          </a:p>
          <a:p>
            <a:pPr marL="274320" indent="-274320">
              <a:buNone/>
              <a:defRPr/>
            </a:pPr>
            <a:endParaRPr lang="en-US" dirty="0" smtClean="0"/>
          </a:p>
        </p:txBody>
      </p:sp>
    </p:spTree>
    <p:extLst>
      <p:ext uri="{BB962C8B-B14F-4D97-AF65-F5344CB8AC3E}">
        <p14:creationId xmlns:p14="http://schemas.microsoft.com/office/powerpoint/2010/main" val="293208657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Grp="1"/>
          </p:cNvGrpSpPr>
          <p:nvPr/>
        </p:nvGrpSpPr>
        <p:grpSpPr bwMode="auto">
          <a:xfrm>
            <a:off x="1981200" y="1609725"/>
            <a:ext cx="7239000" cy="4846638"/>
            <a:chOff x="2988" y="11211"/>
            <a:chExt cx="6660" cy="2880"/>
          </a:xfrm>
        </p:grpSpPr>
        <p:sp>
          <p:nvSpPr>
            <p:cNvPr id="5" name="Oval 5"/>
            <p:cNvSpPr>
              <a:spLocks noChangeArrowheads="1"/>
            </p:cNvSpPr>
            <p:nvPr/>
          </p:nvSpPr>
          <p:spPr bwMode="auto">
            <a:xfrm>
              <a:off x="5867" y="11211"/>
              <a:ext cx="723"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A</a:t>
              </a:r>
              <a:endParaRPr lang="en-US"/>
            </a:p>
          </p:txBody>
        </p:sp>
        <p:sp>
          <p:nvSpPr>
            <p:cNvPr id="6" name="Oval 6"/>
            <p:cNvSpPr>
              <a:spLocks noChangeArrowheads="1"/>
            </p:cNvSpPr>
            <p:nvPr/>
          </p:nvSpPr>
          <p:spPr bwMode="auto">
            <a:xfrm>
              <a:off x="4067" y="12111"/>
              <a:ext cx="719" cy="541"/>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B1</a:t>
              </a:r>
              <a:endParaRPr lang="en-US"/>
            </a:p>
          </p:txBody>
        </p:sp>
        <p:sp>
          <p:nvSpPr>
            <p:cNvPr id="7" name="Oval 7"/>
            <p:cNvSpPr>
              <a:spLocks noChangeArrowheads="1"/>
            </p:cNvSpPr>
            <p:nvPr/>
          </p:nvSpPr>
          <p:spPr bwMode="auto">
            <a:xfrm>
              <a:off x="5829" y="12111"/>
              <a:ext cx="719" cy="541"/>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B2</a:t>
              </a:r>
              <a:endParaRPr lang="en-US"/>
            </a:p>
          </p:txBody>
        </p:sp>
        <p:sp>
          <p:nvSpPr>
            <p:cNvPr id="8" name="Oval 8"/>
            <p:cNvSpPr>
              <a:spLocks noChangeArrowheads="1"/>
            </p:cNvSpPr>
            <p:nvPr/>
          </p:nvSpPr>
          <p:spPr bwMode="auto">
            <a:xfrm>
              <a:off x="7670" y="12111"/>
              <a:ext cx="717" cy="541"/>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B3</a:t>
              </a:r>
              <a:endParaRPr lang="en-US"/>
            </a:p>
          </p:txBody>
        </p:sp>
        <p:sp>
          <p:nvSpPr>
            <p:cNvPr id="9" name="Oval 9"/>
            <p:cNvSpPr>
              <a:spLocks noChangeArrowheads="1"/>
            </p:cNvSpPr>
            <p:nvPr/>
          </p:nvSpPr>
          <p:spPr bwMode="auto">
            <a:xfrm>
              <a:off x="2988"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C1</a:t>
              </a:r>
              <a:endParaRPr lang="en-US"/>
            </a:p>
          </p:txBody>
        </p:sp>
        <p:sp>
          <p:nvSpPr>
            <p:cNvPr id="10" name="Oval 10"/>
            <p:cNvSpPr>
              <a:spLocks noChangeArrowheads="1"/>
            </p:cNvSpPr>
            <p:nvPr/>
          </p:nvSpPr>
          <p:spPr bwMode="auto">
            <a:xfrm>
              <a:off x="448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C2</a:t>
              </a:r>
              <a:endParaRPr lang="en-US"/>
            </a:p>
          </p:txBody>
        </p:sp>
        <p:sp>
          <p:nvSpPr>
            <p:cNvPr id="11" name="Oval 11"/>
            <p:cNvSpPr>
              <a:spLocks noChangeArrowheads="1"/>
            </p:cNvSpPr>
            <p:nvPr/>
          </p:nvSpPr>
          <p:spPr bwMode="auto">
            <a:xfrm>
              <a:off x="5548" y="13551"/>
              <a:ext cx="717"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C3</a:t>
              </a:r>
              <a:endParaRPr lang="en-US"/>
            </a:p>
          </p:txBody>
        </p:sp>
        <p:sp>
          <p:nvSpPr>
            <p:cNvPr id="12" name="Oval 12"/>
            <p:cNvSpPr>
              <a:spLocks noChangeArrowheads="1"/>
            </p:cNvSpPr>
            <p:nvPr/>
          </p:nvSpPr>
          <p:spPr bwMode="auto">
            <a:xfrm>
              <a:off x="6590" y="13551"/>
              <a:ext cx="720"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C4</a:t>
              </a:r>
              <a:endParaRPr lang="en-US"/>
            </a:p>
          </p:txBody>
        </p:sp>
        <p:sp>
          <p:nvSpPr>
            <p:cNvPr id="13" name="Oval 13"/>
            <p:cNvSpPr>
              <a:spLocks noChangeArrowheads="1"/>
            </p:cNvSpPr>
            <p:nvPr/>
          </p:nvSpPr>
          <p:spPr bwMode="auto">
            <a:xfrm>
              <a:off x="7670" y="13551"/>
              <a:ext cx="717"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C5</a:t>
              </a:r>
              <a:endParaRPr lang="en-US"/>
            </a:p>
          </p:txBody>
        </p:sp>
        <p:sp>
          <p:nvSpPr>
            <p:cNvPr id="14" name="Oval 14"/>
            <p:cNvSpPr>
              <a:spLocks noChangeArrowheads="1"/>
            </p:cNvSpPr>
            <p:nvPr/>
          </p:nvSpPr>
          <p:spPr bwMode="auto">
            <a:xfrm>
              <a:off x="892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C6</a:t>
              </a:r>
              <a:endParaRPr lang="en-US"/>
            </a:p>
          </p:txBody>
        </p:sp>
        <p:sp>
          <p:nvSpPr>
            <p:cNvPr id="118798" name="Line 15"/>
            <p:cNvSpPr>
              <a:spLocks noChangeShapeType="1"/>
            </p:cNvSpPr>
            <p:nvPr/>
          </p:nvSpPr>
          <p:spPr bwMode="auto">
            <a:xfrm>
              <a:off x="6228" y="11751"/>
              <a:ext cx="0" cy="360"/>
            </a:xfrm>
            <a:prstGeom prst="line">
              <a:avLst/>
            </a:prstGeom>
            <a:noFill/>
            <a:ln w="9525">
              <a:solidFill>
                <a:srgbClr val="000000"/>
              </a:solidFill>
              <a:round/>
              <a:headEnd/>
              <a:tailEnd type="triangle" w="med" len="med"/>
            </a:ln>
          </p:spPr>
          <p:txBody>
            <a:bodyPr/>
            <a:lstStyle/>
            <a:p>
              <a:endParaRPr lang="en-US"/>
            </a:p>
          </p:txBody>
        </p:sp>
        <p:sp>
          <p:nvSpPr>
            <p:cNvPr id="118799" name="Line 16"/>
            <p:cNvSpPr>
              <a:spLocks noChangeShapeType="1"/>
            </p:cNvSpPr>
            <p:nvPr/>
          </p:nvSpPr>
          <p:spPr bwMode="auto">
            <a:xfrm>
              <a:off x="6228" y="11751"/>
              <a:ext cx="1440" cy="540"/>
            </a:xfrm>
            <a:prstGeom prst="line">
              <a:avLst/>
            </a:prstGeom>
            <a:noFill/>
            <a:ln w="9525">
              <a:solidFill>
                <a:srgbClr val="000000"/>
              </a:solidFill>
              <a:round/>
              <a:headEnd/>
              <a:tailEnd type="triangle" w="med" len="med"/>
            </a:ln>
          </p:spPr>
          <p:txBody>
            <a:bodyPr/>
            <a:lstStyle/>
            <a:p>
              <a:endParaRPr lang="en-US"/>
            </a:p>
          </p:txBody>
        </p:sp>
        <p:sp>
          <p:nvSpPr>
            <p:cNvPr id="118800" name="Line 17"/>
            <p:cNvSpPr>
              <a:spLocks noChangeShapeType="1"/>
            </p:cNvSpPr>
            <p:nvPr/>
          </p:nvSpPr>
          <p:spPr bwMode="auto">
            <a:xfrm flipH="1">
              <a:off x="4788" y="11751"/>
              <a:ext cx="1440" cy="540"/>
            </a:xfrm>
            <a:prstGeom prst="line">
              <a:avLst/>
            </a:prstGeom>
            <a:noFill/>
            <a:ln w="9525">
              <a:solidFill>
                <a:srgbClr val="000000"/>
              </a:solidFill>
              <a:round/>
              <a:headEnd/>
              <a:tailEnd type="triangle" w="med" len="med"/>
            </a:ln>
          </p:spPr>
          <p:txBody>
            <a:bodyPr/>
            <a:lstStyle/>
            <a:p>
              <a:endParaRPr lang="en-US"/>
            </a:p>
          </p:txBody>
        </p:sp>
        <p:sp>
          <p:nvSpPr>
            <p:cNvPr id="118801" name="Line 18"/>
            <p:cNvSpPr>
              <a:spLocks noChangeShapeType="1"/>
            </p:cNvSpPr>
            <p:nvPr/>
          </p:nvSpPr>
          <p:spPr bwMode="auto">
            <a:xfrm flipH="1">
              <a:off x="3528" y="12651"/>
              <a:ext cx="900" cy="900"/>
            </a:xfrm>
            <a:prstGeom prst="line">
              <a:avLst/>
            </a:prstGeom>
            <a:noFill/>
            <a:ln w="9525">
              <a:solidFill>
                <a:srgbClr val="000000"/>
              </a:solidFill>
              <a:round/>
              <a:headEnd/>
              <a:tailEnd type="triangle" w="med" len="med"/>
            </a:ln>
          </p:spPr>
          <p:txBody>
            <a:bodyPr/>
            <a:lstStyle/>
            <a:p>
              <a:endParaRPr lang="en-US"/>
            </a:p>
          </p:txBody>
        </p:sp>
        <p:sp>
          <p:nvSpPr>
            <p:cNvPr id="118802" name="Line 19"/>
            <p:cNvSpPr>
              <a:spLocks noChangeShapeType="1"/>
            </p:cNvSpPr>
            <p:nvPr/>
          </p:nvSpPr>
          <p:spPr bwMode="auto">
            <a:xfrm>
              <a:off x="4428" y="12651"/>
              <a:ext cx="360" cy="900"/>
            </a:xfrm>
            <a:prstGeom prst="line">
              <a:avLst/>
            </a:prstGeom>
            <a:noFill/>
            <a:ln w="9525">
              <a:solidFill>
                <a:srgbClr val="000000"/>
              </a:solidFill>
              <a:round/>
              <a:headEnd/>
              <a:tailEnd type="triangle" w="med" len="med"/>
            </a:ln>
          </p:spPr>
          <p:txBody>
            <a:bodyPr/>
            <a:lstStyle/>
            <a:p>
              <a:endParaRPr lang="en-US"/>
            </a:p>
          </p:txBody>
        </p:sp>
        <p:sp>
          <p:nvSpPr>
            <p:cNvPr id="118803" name="Line 20"/>
            <p:cNvSpPr>
              <a:spLocks noChangeShapeType="1"/>
            </p:cNvSpPr>
            <p:nvPr/>
          </p:nvSpPr>
          <p:spPr bwMode="auto">
            <a:xfrm flipH="1">
              <a:off x="5868" y="12651"/>
              <a:ext cx="360" cy="900"/>
            </a:xfrm>
            <a:prstGeom prst="line">
              <a:avLst/>
            </a:prstGeom>
            <a:noFill/>
            <a:ln w="9525">
              <a:solidFill>
                <a:srgbClr val="000000"/>
              </a:solidFill>
              <a:round/>
              <a:headEnd/>
              <a:tailEnd type="triangle" w="med" len="med"/>
            </a:ln>
          </p:spPr>
          <p:txBody>
            <a:bodyPr/>
            <a:lstStyle/>
            <a:p>
              <a:endParaRPr lang="en-US"/>
            </a:p>
          </p:txBody>
        </p:sp>
        <p:sp>
          <p:nvSpPr>
            <p:cNvPr id="118804" name="Line 21"/>
            <p:cNvSpPr>
              <a:spLocks noChangeShapeType="1"/>
            </p:cNvSpPr>
            <p:nvPr/>
          </p:nvSpPr>
          <p:spPr bwMode="auto">
            <a:xfrm>
              <a:off x="6228" y="12651"/>
              <a:ext cx="540" cy="900"/>
            </a:xfrm>
            <a:prstGeom prst="line">
              <a:avLst/>
            </a:prstGeom>
            <a:noFill/>
            <a:ln w="9525">
              <a:solidFill>
                <a:srgbClr val="000000"/>
              </a:solidFill>
              <a:round/>
              <a:headEnd/>
              <a:tailEnd type="triangle" w="med" len="med"/>
            </a:ln>
          </p:spPr>
          <p:txBody>
            <a:bodyPr/>
            <a:lstStyle/>
            <a:p>
              <a:endParaRPr lang="en-US"/>
            </a:p>
          </p:txBody>
        </p:sp>
        <p:sp>
          <p:nvSpPr>
            <p:cNvPr id="118805" name="Line 22"/>
            <p:cNvSpPr>
              <a:spLocks noChangeShapeType="1"/>
            </p:cNvSpPr>
            <p:nvPr/>
          </p:nvSpPr>
          <p:spPr bwMode="auto">
            <a:xfrm>
              <a:off x="8028" y="12651"/>
              <a:ext cx="0" cy="900"/>
            </a:xfrm>
            <a:prstGeom prst="line">
              <a:avLst/>
            </a:prstGeom>
            <a:noFill/>
            <a:ln w="9525">
              <a:solidFill>
                <a:srgbClr val="000000"/>
              </a:solidFill>
              <a:round/>
              <a:headEnd/>
              <a:tailEnd type="triangle" w="med" len="med"/>
            </a:ln>
          </p:spPr>
          <p:txBody>
            <a:bodyPr/>
            <a:lstStyle/>
            <a:p>
              <a:endParaRPr lang="en-US"/>
            </a:p>
          </p:txBody>
        </p:sp>
        <p:sp>
          <p:nvSpPr>
            <p:cNvPr id="118806" name="Line 23"/>
            <p:cNvSpPr>
              <a:spLocks noChangeShapeType="1"/>
            </p:cNvSpPr>
            <p:nvPr/>
          </p:nvSpPr>
          <p:spPr bwMode="auto">
            <a:xfrm>
              <a:off x="8028" y="12651"/>
              <a:ext cx="1080" cy="1080"/>
            </a:xfrm>
            <a:prstGeom prst="line">
              <a:avLst/>
            </a:prstGeom>
            <a:noFill/>
            <a:ln w="9525">
              <a:solidFill>
                <a:srgbClr val="000000"/>
              </a:solidFill>
              <a:round/>
              <a:headEnd/>
              <a:tailEnd type="triangle" w="med" len="med"/>
            </a:ln>
          </p:spPr>
          <p:txBody>
            <a:bodyPr/>
            <a:lstStyle/>
            <a:p>
              <a:endParaRPr lang="en-US"/>
            </a:p>
          </p:txBody>
        </p:sp>
      </p:grpSp>
      <p:sp>
        <p:nvSpPr>
          <p:cNvPr id="118786" name="Title 1"/>
          <p:cNvSpPr>
            <a:spLocks noGrp="1"/>
          </p:cNvSpPr>
          <p:nvPr>
            <p:ph type="title"/>
          </p:nvPr>
        </p:nvSpPr>
        <p:spPr>
          <a:xfrm>
            <a:off x="1981200" y="320675"/>
            <a:ext cx="7239000" cy="1143000"/>
          </a:xfrm>
        </p:spPr>
        <p:txBody>
          <a:bodyPr/>
          <a:lstStyle/>
          <a:p>
            <a:pPr eaLnBrk="1" hangingPunct="1"/>
            <a:r>
              <a:rPr lang="en-US" smtClean="0"/>
              <a:t>Snowball Sampling (2)</a:t>
            </a:r>
          </a:p>
        </p:txBody>
      </p:sp>
    </p:spTree>
    <p:extLst>
      <p:ext uri="{BB962C8B-B14F-4D97-AF65-F5344CB8AC3E}">
        <p14:creationId xmlns:p14="http://schemas.microsoft.com/office/powerpoint/2010/main" val="14229789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a:defRPr/>
            </a:pPr>
            <a:r>
              <a:rPr lang="en-US" dirty="0" err="1" smtClean="0"/>
              <a:t>Pertemuan</a:t>
            </a:r>
            <a:r>
              <a:rPr lang="en-US" dirty="0" smtClean="0"/>
              <a:t> </a:t>
            </a:r>
            <a:r>
              <a:rPr lang="id-ID" dirty="0" smtClean="0"/>
              <a:t>IX</a:t>
            </a:r>
            <a:endParaRPr lang="en-US" dirty="0" smtClean="0"/>
          </a:p>
        </p:txBody>
      </p:sp>
      <p:sp>
        <p:nvSpPr>
          <p:cNvPr id="101379" name="Subtitle 2"/>
          <p:cNvSpPr>
            <a:spLocks noGrp="1"/>
          </p:cNvSpPr>
          <p:nvPr>
            <p:ph type="subTitle" idx="1"/>
          </p:nvPr>
        </p:nvSpPr>
        <p:spPr>
          <a:xfrm>
            <a:off x="2809875" y="4071938"/>
            <a:ext cx="6400800" cy="1752600"/>
          </a:xfrm>
        </p:spPr>
        <p:txBody>
          <a:bodyPr/>
          <a:lstStyle/>
          <a:p>
            <a:endParaRPr lang="en-US" dirty="0" smtClean="0"/>
          </a:p>
          <a:p>
            <a:endParaRPr lang="en-US" dirty="0"/>
          </a:p>
          <a:p>
            <a:r>
              <a:rPr lang="en-US" dirty="0" err="1" smtClean="0"/>
              <a:t>Populasi</a:t>
            </a:r>
            <a:r>
              <a:rPr lang="en-US" dirty="0" smtClean="0"/>
              <a:t> </a:t>
            </a:r>
            <a:r>
              <a:rPr lang="en-US" dirty="0" err="1" smtClean="0"/>
              <a:t>dan</a:t>
            </a:r>
            <a:r>
              <a:rPr lang="en-US" dirty="0" smtClean="0"/>
              <a:t> </a:t>
            </a:r>
            <a:r>
              <a:rPr lang="en-US" dirty="0" err="1" smtClean="0"/>
              <a:t>Sampel</a:t>
            </a:r>
            <a:endParaRPr lang="en-US" dirty="0" smtClean="0"/>
          </a:p>
        </p:txBody>
      </p:sp>
    </p:spTree>
    <p:extLst>
      <p:ext uri="{BB962C8B-B14F-4D97-AF65-F5344CB8AC3E}">
        <p14:creationId xmlns:p14="http://schemas.microsoft.com/office/powerpoint/2010/main" val="8090034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1981200" y="320675"/>
            <a:ext cx="7239000" cy="1143000"/>
          </a:xfrm>
        </p:spPr>
        <p:txBody>
          <a:bodyPr/>
          <a:lstStyle/>
          <a:p>
            <a:pPr eaLnBrk="1" hangingPunct="1"/>
            <a:r>
              <a:rPr lang="en-US" smtClean="0"/>
              <a:t>Populasi dan Sampel</a:t>
            </a:r>
          </a:p>
        </p:txBody>
      </p:sp>
      <p:sp>
        <p:nvSpPr>
          <p:cNvPr id="102403" name="Content Placeholder 2"/>
          <p:cNvSpPr>
            <a:spLocks noGrp="1"/>
          </p:cNvSpPr>
          <p:nvPr>
            <p:ph idx="1"/>
          </p:nvPr>
        </p:nvSpPr>
        <p:spPr/>
        <p:txBody>
          <a:bodyPr/>
          <a:lstStyle/>
          <a:p>
            <a:pPr algn="just" eaLnBrk="1" hangingPunct="1">
              <a:lnSpc>
                <a:spcPct val="90000"/>
              </a:lnSpc>
            </a:pPr>
            <a:r>
              <a:rPr lang="en-US" sz="3600"/>
              <a:t>POPULASI adalah wilayah generalisasi yang terdiri dari objek yang memiliki karakteristik sesuai dengan yang ditetapkan oleh peneliti.</a:t>
            </a:r>
          </a:p>
          <a:p>
            <a:pPr algn="just" eaLnBrk="1" hangingPunct="1">
              <a:lnSpc>
                <a:spcPct val="90000"/>
              </a:lnSpc>
            </a:pPr>
            <a:r>
              <a:rPr lang="en-US" sz="3600"/>
              <a:t>SAMPEL adalah bagian dari populasi yang memiliki karakter sama dengan populasinya</a:t>
            </a:r>
            <a:r>
              <a:rPr lang="en-US" smtClean="0"/>
              <a:t>.</a:t>
            </a:r>
          </a:p>
        </p:txBody>
      </p:sp>
    </p:spTree>
    <p:extLst>
      <p:ext uri="{BB962C8B-B14F-4D97-AF65-F5344CB8AC3E}">
        <p14:creationId xmlns:p14="http://schemas.microsoft.com/office/powerpoint/2010/main" val="226825812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675"/>
            <a:ext cx="7239000" cy="1143000"/>
          </a:xfrm>
        </p:spPr>
        <p:txBody>
          <a:bodyPr rtlCol="0">
            <a:normAutofit fontScale="90000"/>
          </a:bodyPr>
          <a:lstStyle/>
          <a:p>
            <a:pPr>
              <a:defRPr/>
            </a:pPr>
            <a:r>
              <a:rPr lang="en-US" dirty="0" err="1" smtClean="0"/>
              <a:t>Alasan</a:t>
            </a:r>
            <a:r>
              <a:rPr lang="en-US" dirty="0" smtClean="0"/>
              <a:t> </a:t>
            </a:r>
            <a:r>
              <a:rPr lang="en-US" dirty="0" err="1" smtClean="0"/>
              <a:t>Menggunakan</a:t>
            </a:r>
            <a:r>
              <a:rPr lang="en-US" dirty="0" smtClean="0"/>
              <a:t> </a:t>
            </a:r>
            <a:r>
              <a:rPr lang="en-US" dirty="0" err="1" smtClean="0"/>
              <a:t>Sampel</a:t>
            </a:r>
            <a:r>
              <a:rPr lang="en-US" dirty="0" smtClean="0"/>
              <a:t/>
            </a:r>
            <a:br>
              <a:rPr lang="en-US" dirty="0" smtClean="0"/>
            </a:br>
            <a:endParaRPr lang="en-US" dirty="0" smtClean="0"/>
          </a:p>
        </p:txBody>
      </p:sp>
      <p:sp>
        <p:nvSpPr>
          <p:cNvPr id="3" name="Content Placeholder 2"/>
          <p:cNvSpPr>
            <a:spLocks noGrp="1"/>
          </p:cNvSpPr>
          <p:nvPr>
            <p:ph idx="1"/>
          </p:nvPr>
        </p:nvSpPr>
        <p:spPr/>
        <p:txBody>
          <a:bodyPr rtlCol="0">
            <a:normAutofit/>
          </a:bodyPr>
          <a:lstStyle/>
          <a:p>
            <a:pPr marL="571500" indent="-571500" algn="just">
              <a:lnSpc>
                <a:spcPct val="80000"/>
              </a:lnSpc>
              <a:buFont typeface="Wingdings" pitchFamily="2" charset="2"/>
              <a:buAutoNum type="arabicPeriod"/>
              <a:defRPr/>
            </a:pPr>
            <a:r>
              <a:rPr lang="en-US" sz="3600" dirty="0" err="1"/>
              <a:t>Mengurangi</a:t>
            </a:r>
            <a:r>
              <a:rPr lang="en-US" sz="3600" dirty="0"/>
              <a:t> </a:t>
            </a:r>
            <a:r>
              <a:rPr lang="en-US" sz="3600" dirty="0" err="1"/>
              <a:t>kerepotan</a:t>
            </a:r>
            <a:endParaRPr lang="en-US" sz="3600" dirty="0"/>
          </a:p>
          <a:p>
            <a:pPr marL="571500" indent="-571500" algn="just">
              <a:lnSpc>
                <a:spcPct val="80000"/>
              </a:lnSpc>
              <a:buFont typeface="Wingdings" pitchFamily="2" charset="2"/>
              <a:buAutoNum type="arabicPeriod"/>
              <a:defRPr/>
            </a:pPr>
            <a:r>
              <a:rPr lang="en-US" sz="3600" dirty="0" err="1"/>
              <a:t>Jika</a:t>
            </a:r>
            <a:r>
              <a:rPr lang="en-US" sz="3600" dirty="0"/>
              <a:t> </a:t>
            </a:r>
            <a:r>
              <a:rPr lang="en-US" sz="3600" dirty="0" err="1"/>
              <a:t>populasinya</a:t>
            </a:r>
            <a:r>
              <a:rPr lang="en-US" sz="3600" dirty="0"/>
              <a:t> </a:t>
            </a:r>
            <a:r>
              <a:rPr lang="en-US" sz="3600" dirty="0" err="1"/>
              <a:t>terlalu</a:t>
            </a:r>
            <a:r>
              <a:rPr lang="en-US" sz="3600" dirty="0"/>
              <a:t> </a:t>
            </a:r>
            <a:r>
              <a:rPr lang="en-US" sz="3600" dirty="0" err="1"/>
              <a:t>besar</a:t>
            </a:r>
            <a:r>
              <a:rPr lang="en-US" sz="3600" dirty="0"/>
              <a:t> </a:t>
            </a:r>
            <a:r>
              <a:rPr lang="en-US" sz="3600" dirty="0" err="1"/>
              <a:t>maka</a:t>
            </a:r>
            <a:r>
              <a:rPr lang="en-US" sz="3600" dirty="0"/>
              <a:t> </a:t>
            </a:r>
            <a:r>
              <a:rPr lang="en-US" sz="3600" dirty="0" err="1"/>
              <a:t>akan</a:t>
            </a:r>
            <a:r>
              <a:rPr lang="en-US" sz="3600" dirty="0"/>
              <a:t> </a:t>
            </a:r>
            <a:r>
              <a:rPr lang="en-US" sz="3600" dirty="0" err="1"/>
              <a:t>ada</a:t>
            </a:r>
            <a:r>
              <a:rPr lang="en-US" sz="3600" dirty="0"/>
              <a:t> yang </a:t>
            </a:r>
            <a:r>
              <a:rPr lang="en-US" sz="3600" dirty="0" err="1"/>
              <a:t>terlewati</a:t>
            </a:r>
            <a:endParaRPr lang="en-US" sz="3600" dirty="0"/>
          </a:p>
          <a:p>
            <a:pPr marL="571500" indent="-571500" algn="just">
              <a:lnSpc>
                <a:spcPct val="80000"/>
              </a:lnSpc>
              <a:buFont typeface="Wingdings" pitchFamily="2" charset="2"/>
              <a:buAutoNum type="arabicPeriod" startAt="3"/>
              <a:defRPr/>
            </a:pPr>
            <a:r>
              <a:rPr lang="en-US" sz="3600" dirty="0" err="1"/>
              <a:t>Dengan</a:t>
            </a:r>
            <a:r>
              <a:rPr lang="en-US" sz="3600" dirty="0"/>
              <a:t> </a:t>
            </a:r>
            <a:r>
              <a:rPr lang="en-US" sz="3600" dirty="0" err="1"/>
              <a:t>penelitian</a:t>
            </a:r>
            <a:r>
              <a:rPr lang="en-US" sz="3600" dirty="0"/>
              <a:t> </a:t>
            </a:r>
            <a:r>
              <a:rPr lang="en-US" sz="3600" dirty="0" err="1"/>
              <a:t>sampel</a:t>
            </a:r>
            <a:r>
              <a:rPr lang="en-US" sz="3600" dirty="0"/>
              <a:t> </a:t>
            </a:r>
            <a:r>
              <a:rPr lang="en-US" sz="3600" dirty="0" err="1"/>
              <a:t>maka</a:t>
            </a:r>
            <a:r>
              <a:rPr lang="en-US" sz="3600" dirty="0"/>
              <a:t> </a:t>
            </a:r>
            <a:r>
              <a:rPr lang="en-US" sz="3600" dirty="0" err="1"/>
              <a:t>akan</a:t>
            </a:r>
            <a:r>
              <a:rPr lang="en-US" sz="3600" dirty="0"/>
              <a:t> </a:t>
            </a:r>
            <a:r>
              <a:rPr lang="en-US" sz="3600" dirty="0" err="1"/>
              <a:t>lebih</a:t>
            </a:r>
            <a:r>
              <a:rPr lang="en-US" sz="3600" dirty="0"/>
              <a:t> </a:t>
            </a:r>
            <a:r>
              <a:rPr lang="en-US" sz="3600" dirty="0" err="1"/>
              <a:t>efesien</a:t>
            </a:r>
            <a:endParaRPr lang="en-US" sz="3600" dirty="0"/>
          </a:p>
          <a:p>
            <a:pPr marL="571500" indent="-571500" algn="just">
              <a:lnSpc>
                <a:spcPct val="80000"/>
              </a:lnSpc>
              <a:buFont typeface="Wingdings" pitchFamily="2" charset="2"/>
              <a:buAutoNum type="arabicPeriod" startAt="3"/>
              <a:defRPr/>
            </a:pPr>
            <a:r>
              <a:rPr lang="id-ID" sz="3600" dirty="0"/>
              <a:t>Mudah </a:t>
            </a:r>
            <a:r>
              <a:rPr lang="en-US" sz="3600" dirty="0" err="1"/>
              <a:t>dalam</a:t>
            </a:r>
            <a:r>
              <a:rPr lang="en-US" sz="3600" dirty="0"/>
              <a:t> </a:t>
            </a:r>
            <a:r>
              <a:rPr lang="en-US" sz="3600" dirty="0" err="1"/>
              <a:t>pengumpulan</a:t>
            </a:r>
            <a:r>
              <a:rPr lang="en-US" sz="3600" dirty="0"/>
              <a:t> data</a:t>
            </a:r>
          </a:p>
          <a:p>
            <a:pPr marL="571500" indent="-571500" algn="just">
              <a:lnSpc>
                <a:spcPct val="80000"/>
              </a:lnSpc>
              <a:buFont typeface="Wingdings" pitchFamily="2" charset="2"/>
              <a:buAutoNum type="arabicPeriod" startAt="3"/>
              <a:defRPr/>
            </a:pPr>
            <a:r>
              <a:rPr lang="en-US" sz="3600" dirty="0" err="1"/>
              <a:t>Seringkali</a:t>
            </a:r>
            <a:r>
              <a:rPr lang="en-US" sz="3600" dirty="0"/>
              <a:t> </a:t>
            </a:r>
            <a:r>
              <a:rPr lang="en-US" sz="3600" dirty="0" err="1"/>
              <a:t>tidak</a:t>
            </a:r>
            <a:r>
              <a:rPr lang="en-US" sz="3600" dirty="0"/>
              <a:t> </a:t>
            </a:r>
            <a:r>
              <a:rPr lang="en-US" sz="3600" dirty="0" err="1"/>
              <a:t>mungkin</a:t>
            </a:r>
            <a:r>
              <a:rPr lang="en-US" sz="3600" dirty="0"/>
              <a:t> </a:t>
            </a:r>
            <a:r>
              <a:rPr lang="en-US" sz="3600" dirty="0" err="1"/>
              <a:t>dilakukan</a:t>
            </a:r>
            <a:r>
              <a:rPr lang="en-US" sz="3600" dirty="0"/>
              <a:t> </a:t>
            </a:r>
            <a:r>
              <a:rPr lang="en-US" sz="3600" dirty="0" err="1"/>
              <a:t>penelitian</a:t>
            </a:r>
            <a:r>
              <a:rPr lang="en-US" sz="3600" dirty="0"/>
              <a:t>  </a:t>
            </a:r>
            <a:r>
              <a:rPr lang="en-US" sz="3600" dirty="0" err="1"/>
              <a:t>dengan</a:t>
            </a:r>
            <a:r>
              <a:rPr lang="en-US" sz="3600" dirty="0"/>
              <a:t> </a:t>
            </a:r>
            <a:r>
              <a:rPr lang="en-US" sz="3600" dirty="0" err="1"/>
              <a:t>populasi</a:t>
            </a:r>
            <a:endParaRPr lang="en-US" sz="3600" dirty="0"/>
          </a:p>
          <a:p>
            <a:pPr marL="274320" indent="-274320">
              <a:defRPr/>
            </a:pPr>
            <a:endParaRPr lang="en-US" dirty="0" smtClean="0"/>
          </a:p>
        </p:txBody>
      </p:sp>
    </p:spTree>
    <p:extLst>
      <p:ext uri="{BB962C8B-B14F-4D97-AF65-F5344CB8AC3E}">
        <p14:creationId xmlns:p14="http://schemas.microsoft.com/office/powerpoint/2010/main" val="41262804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320675"/>
            <a:ext cx="7239000" cy="1143000"/>
          </a:xfrm>
        </p:spPr>
        <p:txBody>
          <a:bodyPr>
            <a:normAutofit fontScale="90000"/>
          </a:bodyPr>
          <a:lstStyle/>
          <a:p>
            <a:pPr>
              <a:defRPr/>
            </a:pPr>
            <a:r>
              <a:rPr lang="en-US" smtClean="0"/>
              <a:t>PERMASALAHAN DALAM SAMPEL</a:t>
            </a:r>
          </a:p>
        </p:txBody>
      </p:sp>
      <p:sp>
        <p:nvSpPr>
          <p:cNvPr id="3" name="Content Placeholder 2"/>
          <p:cNvSpPr>
            <a:spLocks noGrp="1"/>
          </p:cNvSpPr>
          <p:nvPr>
            <p:ph idx="1"/>
          </p:nvPr>
        </p:nvSpPr>
        <p:spPr/>
        <p:txBody>
          <a:bodyPr rtlCol="0">
            <a:normAutofit/>
          </a:bodyPr>
          <a:lstStyle/>
          <a:p>
            <a:pPr marL="571500" indent="-571500" algn="just">
              <a:buFont typeface="Wingdings" pitchFamily="2" charset="2"/>
              <a:buAutoNum type="arabicPeriod"/>
              <a:defRPr/>
            </a:pPr>
            <a:r>
              <a:rPr lang="en-US" sz="4000" dirty="0" err="1"/>
              <a:t>Berapa</a:t>
            </a:r>
            <a:r>
              <a:rPr lang="en-US" sz="4000" dirty="0"/>
              <a:t> </a:t>
            </a:r>
            <a:r>
              <a:rPr lang="en-US" sz="4000" dirty="0" err="1"/>
              <a:t>jumlah</a:t>
            </a:r>
            <a:r>
              <a:rPr lang="en-US" sz="4000" dirty="0"/>
              <a:t> </a:t>
            </a:r>
            <a:r>
              <a:rPr lang="en-US" sz="4000" dirty="0" err="1"/>
              <a:t>sampel</a:t>
            </a:r>
            <a:r>
              <a:rPr lang="en-US" sz="4000" dirty="0"/>
              <a:t> yang </a:t>
            </a:r>
            <a:r>
              <a:rPr lang="en-US" sz="4000" dirty="0" err="1"/>
              <a:t>akan</a:t>
            </a:r>
            <a:r>
              <a:rPr lang="en-US" sz="4000" dirty="0"/>
              <a:t> </a:t>
            </a:r>
            <a:r>
              <a:rPr lang="en-US" sz="4000" dirty="0" err="1"/>
              <a:t>diambil</a:t>
            </a:r>
            <a:endParaRPr lang="en-US" sz="4000" dirty="0"/>
          </a:p>
          <a:p>
            <a:pPr marL="571500" indent="-571500" algn="just">
              <a:buFont typeface="Wingdings" pitchFamily="2" charset="2"/>
              <a:buAutoNum type="arabicPeriod"/>
              <a:defRPr/>
            </a:pPr>
            <a:r>
              <a:rPr lang="en-US" sz="4000" dirty="0" err="1"/>
              <a:t>Bagaimana</a:t>
            </a:r>
            <a:r>
              <a:rPr lang="en-US" sz="4000" dirty="0"/>
              <a:t> </a:t>
            </a:r>
            <a:r>
              <a:rPr lang="en-US" sz="4000" dirty="0" err="1"/>
              <a:t>teknik</a:t>
            </a:r>
            <a:r>
              <a:rPr lang="en-US" sz="4000" dirty="0"/>
              <a:t> </a:t>
            </a:r>
            <a:r>
              <a:rPr lang="en-US" sz="4000" dirty="0" err="1"/>
              <a:t>pengambilan</a:t>
            </a:r>
            <a:r>
              <a:rPr lang="en-US" sz="4000" dirty="0"/>
              <a:t> </a:t>
            </a:r>
            <a:r>
              <a:rPr lang="en-US" sz="4000" dirty="0" err="1"/>
              <a:t>sampel</a:t>
            </a:r>
            <a:endParaRPr lang="en-US" sz="4000" dirty="0"/>
          </a:p>
          <a:p>
            <a:pPr marL="274320" indent="-274320">
              <a:defRPr/>
            </a:pPr>
            <a:endParaRPr lang="en-US" dirty="0" smtClean="0"/>
          </a:p>
        </p:txBody>
      </p:sp>
    </p:spTree>
    <p:extLst>
      <p:ext uri="{BB962C8B-B14F-4D97-AF65-F5344CB8AC3E}">
        <p14:creationId xmlns:p14="http://schemas.microsoft.com/office/powerpoint/2010/main" val="31587138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675"/>
            <a:ext cx="7239000" cy="1143000"/>
          </a:xfrm>
        </p:spPr>
        <p:txBody>
          <a:bodyPr rtlCol="0">
            <a:normAutofit fontScale="90000"/>
          </a:bodyPr>
          <a:lstStyle/>
          <a:p>
            <a:pPr>
              <a:defRPr/>
            </a:pPr>
            <a:r>
              <a:rPr lang="en-US" dirty="0" err="1" smtClean="0"/>
              <a:t>Pertimbangan</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Sampel</a:t>
            </a:r>
            <a:endParaRPr lang="en-US" dirty="0" smtClean="0"/>
          </a:p>
        </p:txBody>
      </p:sp>
      <p:sp>
        <p:nvSpPr>
          <p:cNvPr id="105475" name="Content Placeholder 2"/>
          <p:cNvSpPr>
            <a:spLocks noGrp="1"/>
          </p:cNvSpPr>
          <p:nvPr>
            <p:ph idx="1"/>
          </p:nvPr>
        </p:nvSpPr>
        <p:spPr/>
        <p:txBody>
          <a:bodyPr>
            <a:normAutofit lnSpcReduction="10000"/>
          </a:bodyPr>
          <a:lstStyle/>
          <a:p>
            <a:pPr marL="571500" indent="-571500" algn="just">
              <a:buFont typeface="Wingdings" pitchFamily="2" charset="2"/>
              <a:buAutoNum type="arabicPeriod"/>
            </a:pPr>
            <a:r>
              <a:rPr lang="en-US" sz="3200"/>
              <a:t>Seberapa besar keragaman populasi</a:t>
            </a:r>
          </a:p>
          <a:p>
            <a:pPr marL="571500" indent="-571500" algn="just">
              <a:buFont typeface="Wingdings" pitchFamily="2" charset="2"/>
              <a:buAutoNum type="arabicPeriod"/>
            </a:pPr>
            <a:r>
              <a:rPr lang="en-US" sz="3200"/>
              <a:t>Berapa besar tingkat keyakinan yang kita perlukan </a:t>
            </a:r>
          </a:p>
          <a:p>
            <a:pPr marL="571500" indent="-571500" algn="just">
              <a:buFont typeface="Wingdings" pitchFamily="2" charset="2"/>
              <a:buAutoNum type="arabicPeriod"/>
            </a:pPr>
            <a:r>
              <a:rPr lang="en-US" sz="3200"/>
              <a:t>Berapa toleransi tingkat kesalahan dapat diterima</a:t>
            </a:r>
          </a:p>
          <a:p>
            <a:pPr marL="571500" indent="-571500" algn="just">
              <a:buFont typeface="Wingdings" pitchFamily="2" charset="2"/>
              <a:buAutoNum type="arabicPeriod"/>
            </a:pPr>
            <a:r>
              <a:rPr lang="en-US" sz="3200"/>
              <a:t>Apa tujuan penelitian yang akan dilakukan </a:t>
            </a:r>
          </a:p>
          <a:p>
            <a:pPr marL="571500" indent="-571500" algn="just">
              <a:buFont typeface="Wingdings" pitchFamily="2" charset="2"/>
              <a:buAutoNum type="arabicPeriod"/>
            </a:pPr>
            <a:r>
              <a:rPr lang="en-US" sz="3200"/>
              <a:t>Keterbatasan yang dimiliki oleh peneliti</a:t>
            </a:r>
          </a:p>
        </p:txBody>
      </p:sp>
    </p:spTree>
    <p:extLst>
      <p:ext uri="{BB962C8B-B14F-4D97-AF65-F5344CB8AC3E}">
        <p14:creationId xmlns:p14="http://schemas.microsoft.com/office/powerpoint/2010/main" val="36326150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1981200" y="320675"/>
            <a:ext cx="7239000" cy="1143000"/>
          </a:xfrm>
        </p:spPr>
        <p:txBody>
          <a:bodyPr/>
          <a:lstStyle/>
          <a:p>
            <a:pPr eaLnBrk="1" hangingPunct="1"/>
            <a:r>
              <a:rPr lang="en-US" smtClean="0"/>
              <a:t>Prosedur Penentuan Sampel</a:t>
            </a:r>
          </a:p>
        </p:txBody>
      </p:sp>
      <p:sp>
        <p:nvSpPr>
          <p:cNvPr id="106499" name="Content Placeholder 2"/>
          <p:cNvSpPr>
            <a:spLocks noGrp="1"/>
          </p:cNvSpPr>
          <p:nvPr>
            <p:ph idx="1"/>
          </p:nvPr>
        </p:nvSpPr>
        <p:spPr/>
        <p:txBody>
          <a:bodyPr>
            <a:normAutofit/>
          </a:bodyPr>
          <a:lstStyle/>
          <a:p>
            <a:pPr marL="514350" indent="-514350">
              <a:buFont typeface="Trebuchet MS" pitchFamily="34" charset="0"/>
              <a:buAutoNum type="arabicPeriod"/>
            </a:pPr>
            <a:r>
              <a:rPr lang="en-US" smtClean="0"/>
              <a:t>Identifikasi populasi target</a:t>
            </a:r>
          </a:p>
          <a:p>
            <a:pPr marL="514350" indent="-514350">
              <a:buFont typeface="Trebuchet MS" pitchFamily="34" charset="0"/>
              <a:buAutoNum type="arabicPeriod"/>
            </a:pPr>
            <a:r>
              <a:rPr lang="en-US" smtClean="0"/>
              <a:t>Memilih Kerangka sampel</a:t>
            </a:r>
          </a:p>
          <a:p>
            <a:pPr marL="514350" indent="-514350">
              <a:buFont typeface="Trebuchet MS" pitchFamily="34" charset="0"/>
              <a:buAutoNum type="arabicPeriod"/>
            </a:pPr>
            <a:r>
              <a:rPr lang="en-US" smtClean="0"/>
              <a:t>Menentukan Metode Pemilihan Sampel</a:t>
            </a:r>
          </a:p>
          <a:p>
            <a:pPr marL="514350" indent="-514350">
              <a:buFont typeface="Trebuchet MS" pitchFamily="34" charset="0"/>
              <a:buAutoNum type="arabicPeriod"/>
            </a:pPr>
            <a:r>
              <a:rPr lang="en-US" smtClean="0"/>
              <a:t>Merencanakan Prosedur Pemilihan Unit Sampel</a:t>
            </a:r>
          </a:p>
          <a:p>
            <a:pPr marL="514350" indent="-514350">
              <a:buFont typeface="Trebuchet MS" pitchFamily="34" charset="0"/>
              <a:buAutoNum type="arabicPeriod"/>
            </a:pPr>
            <a:r>
              <a:rPr lang="en-US" smtClean="0"/>
              <a:t>Menentukan ukuran Sampel</a:t>
            </a:r>
          </a:p>
          <a:p>
            <a:pPr marL="514350" indent="-514350">
              <a:buFont typeface="Trebuchet MS" pitchFamily="34" charset="0"/>
              <a:buAutoNum type="arabicPeriod"/>
            </a:pPr>
            <a:r>
              <a:rPr lang="en-US" smtClean="0"/>
              <a:t>Menentukan unit sampel</a:t>
            </a:r>
          </a:p>
          <a:p>
            <a:pPr marL="514350" indent="-514350">
              <a:buFont typeface="Trebuchet MS" pitchFamily="34" charset="0"/>
              <a:buAutoNum type="arabicPeriod"/>
            </a:pPr>
            <a:r>
              <a:rPr lang="en-US" smtClean="0"/>
              <a:t>Pelaksanaan Kerja Lapangan</a:t>
            </a:r>
          </a:p>
          <a:p>
            <a:pPr marL="514350" indent="-514350">
              <a:buNone/>
            </a:pPr>
            <a:endParaRPr lang="en-US" smtClean="0"/>
          </a:p>
          <a:p>
            <a:pPr marL="514350" indent="-514350">
              <a:buFont typeface="Trebuchet MS" pitchFamily="34" charset="0"/>
              <a:buAutoNum type="arabicPeriod"/>
            </a:pPr>
            <a:endParaRPr lang="en-US" smtClean="0"/>
          </a:p>
        </p:txBody>
      </p:sp>
    </p:spTree>
    <p:extLst>
      <p:ext uri="{BB962C8B-B14F-4D97-AF65-F5344CB8AC3E}">
        <p14:creationId xmlns:p14="http://schemas.microsoft.com/office/powerpoint/2010/main" val="29171615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981200" y="704850"/>
            <a:ext cx="8229600" cy="1143000"/>
          </a:xfrm>
        </p:spPr>
        <p:txBody>
          <a:bodyPr/>
          <a:lstStyle/>
          <a:p>
            <a:pPr eaLnBrk="1" hangingPunct="1"/>
            <a:r>
              <a:rPr lang="en-US" smtClean="0"/>
              <a:t>Teknik Pengambilan Sampel</a:t>
            </a:r>
          </a:p>
        </p:txBody>
      </p:sp>
      <p:sp>
        <p:nvSpPr>
          <p:cNvPr id="8195" name="Text Placeholder 2"/>
          <p:cNvSpPr>
            <a:spLocks noGrp="1"/>
          </p:cNvSpPr>
          <p:nvPr>
            <p:ph type="body" idx="1"/>
          </p:nvPr>
        </p:nvSpPr>
        <p:spPr>
          <a:xfrm>
            <a:off x="1981201" y="5867400"/>
            <a:ext cx="3521075" cy="457200"/>
          </a:xfrm>
        </p:spPr>
        <p:txBody>
          <a:bodyPr>
            <a:normAutofit fontScale="92500" lnSpcReduction="10000"/>
          </a:bodyPr>
          <a:lstStyle/>
          <a:p>
            <a:pPr>
              <a:defRPr/>
            </a:pPr>
            <a:r>
              <a:rPr lang="en-US" sz="2800" dirty="0"/>
              <a:t>Probability Sampling</a:t>
            </a:r>
          </a:p>
        </p:txBody>
      </p:sp>
      <p:sp>
        <p:nvSpPr>
          <p:cNvPr id="107525" name="Content Placeholder 3"/>
          <p:cNvSpPr>
            <a:spLocks noGrp="1"/>
          </p:cNvSpPr>
          <p:nvPr>
            <p:ph sz="half" idx="2"/>
          </p:nvPr>
        </p:nvSpPr>
        <p:spPr>
          <a:xfrm>
            <a:off x="1981201" y="1711325"/>
            <a:ext cx="3521075" cy="4114800"/>
          </a:xfrm>
        </p:spPr>
        <p:txBody>
          <a:bodyPr/>
          <a:lstStyle/>
          <a:p>
            <a:pPr marL="274638" lvl="1" indent="-274638" algn="just"/>
            <a:r>
              <a:rPr lang="en-US" sz="2800"/>
              <a:t>Simple Random</a:t>
            </a:r>
          </a:p>
          <a:p>
            <a:pPr marL="274638" lvl="1" indent="-274638" algn="just"/>
            <a:r>
              <a:rPr lang="en-US" sz="2800"/>
              <a:t>Proportionate stratified</a:t>
            </a:r>
          </a:p>
          <a:p>
            <a:pPr marL="274638" lvl="1" indent="-274638" algn="just"/>
            <a:r>
              <a:rPr lang="en-US" sz="2800"/>
              <a:t>Disproportionate stratified</a:t>
            </a:r>
          </a:p>
          <a:p>
            <a:pPr marL="274638" lvl="1" indent="-274638" algn="just"/>
            <a:r>
              <a:rPr lang="en-US" sz="2800"/>
              <a:t>Cluster</a:t>
            </a:r>
          </a:p>
        </p:txBody>
      </p:sp>
      <p:sp>
        <p:nvSpPr>
          <p:cNvPr id="8197" name="Text Placeholder 4"/>
          <p:cNvSpPr>
            <a:spLocks noGrp="1"/>
          </p:cNvSpPr>
          <p:nvPr>
            <p:ph type="body" sz="quarter" idx="3"/>
          </p:nvPr>
        </p:nvSpPr>
        <p:spPr>
          <a:xfrm>
            <a:off x="5702301" y="5867400"/>
            <a:ext cx="3521075" cy="457200"/>
          </a:xfrm>
        </p:spPr>
        <p:txBody>
          <a:bodyPr>
            <a:normAutofit fontScale="70000" lnSpcReduction="20000"/>
          </a:bodyPr>
          <a:lstStyle/>
          <a:p>
            <a:pPr>
              <a:defRPr/>
            </a:pPr>
            <a:r>
              <a:rPr lang="en-US" sz="2800"/>
              <a:t>Non Probability Sampling</a:t>
            </a:r>
          </a:p>
        </p:txBody>
      </p:sp>
      <p:sp>
        <p:nvSpPr>
          <p:cNvPr id="107526" name="Content Placeholder 5"/>
          <p:cNvSpPr>
            <a:spLocks noGrp="1"/>
          </p:cNvSpPr>
          <p:nvPr>
            <p:ph sz="quarter" idx="4"/>
          </p:nvPr>
        </p:nvSpPr>
        <p:spPr>
          <a:xfrm>
            <a:off x="5702301" y="1711325"/>
            <a:ext cx="3521075" cy="4114800"/>
          </a:xfrm>
        </p:spPr>
        <p:txBody>
          <a:bodyPr/>
          <a:lstStyle/>
          <a:p>
            <a:pPr marL="274638" lvl="1" indent="-274638" algn="just"/>
            <a:r>
              <a:rPr lang="en-US" sz="2800"/>
              <a:t>Sistimatis</a:t>
            </a:r>
          </a:p>
          <a:p>
            <a:pPr marL="274638" lvl="1" indent="-274638" algn="just"/>
            <a:r>
              <a:rPr lang="en-US" sz="2800"/>
              <a:t>Quota</a:t>
            </a:r>
          </a:p>
          <a:p>
            <a:pPr marL="274638" lvl="1" indent="-274638" algn="just"/>
            <a:r>
              <a:rPr lang="en-US" sz="2800"/>
              <a:t>Aksidental</a:t>
            </a:r>
          </a:p>
          <a:p>
            <a:pPr marL="274638" lvl="1" indent="-274638" algn="just"/>
            <a:r>
              <a:rPr lang="en-US" sz="2800"/>
              <a:t>Purposive</a:t>
            </a:r>
          </a:p>
          <a:p>
            <a:pPr marL="274638" lvl="1" indent="-274638" algn="just"/>
            <a:r>
              <a:rPr lang="en-US" sz="2800"/>
              <a:t>Snowball</a:t>
            </a:r>
          </a:p>
          <a:p>
            <a:pPr eaLnBrk="1" hangingPunct="1"/>
            <a:endParaRPr lang="en-US"/>
          </a:p>
        </p:txBody>
      </p:sp>
    </p:spTree>
    <p:extLst>
      <p:ext uri="{BB962C8B-B14F-4D97-AF65-F5344CB8AC3E}">
        <p14:creationId xmlns:p14="http://schemas.microsoft.com/office/powerpoint/2010/main" val="27861300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1981200" y="320675"/>
            <a:ext cx="7239000" cy="1143000"/>
          </a:xfrm>
        </p:spPr>
        <p:txBody>
          <a:bodyPr>
            <a:normAutofit fontScale="90000"/>
          </a:bodyPr>
          <a:lstStyle/>
          <a:p>
            <a:pPr eaLnBrk="1" hangingPunct="1"/>
            <a:r>
              <a:rPr lang="en-US" smtClean="0"/>
              <a:t>Simple Random Sampling (1)</a:t>
            </a:r>
          </a:p>
        </p:txBody>
      </p:sp>
      <p:sp>
        <p:nvSpPr>
          <p:cNvPr id="108547" name="Content Placeholder 2"/>
          <p:cNvSpPr>
            <a:spLocks noGrp="1"/>
          </p:cNvSpPr>
          <p:nvPr>
            <p:ph idx="1"/>
          </p:nvPr>
        </p:nvSpPr>
        <p:spPr/>
        <p:txBody>
          <a:bodyPr/>
          <a:lstStyle/>
          <a:p>
            <a:pPr eaLnBrk="1" hangingPunct="1"/>
            <a:r>
              <a:rPr lang="en-US" sz="2400"/>
              <a:t>Simple random sampling merupakan teknik pengambilan sampel yang memberikan kesempatan yang sama kepada </a:t>
            </a:r>
            <a:r>
              <a:rPr lang="id-ID" sz="2400"/>
              <a:t>po</a:t>
            </a:r>
            <a:r>
              <a:rPr lang="en-US" sz="2400"/>
              <a:t>pulasi untuk dijadikan sampel.</a:t>
            </a:r>
          </a:p>
          <a:p>
            <a:pPr eaLnBrk="1" hangingPunct="1"/>
            <a:r>
              <a:rPr lang="en-US" sz="2400"/>
              <a:t>Syarat untuk dapat dilakukan teknik simple random sampling adalah:</a:t>
            </a:r>
          </a:p>
          <a:p>
            <a:pPr lvl="1" eaLnBrk="1" hangingPunct="1"/>
            <a:r>
              <a:rPr lang="en-US" smtClean="0"/>
              <a:t>Anggota populasi tidak memiliki strata sehingga relatif homogen</a:t>
            </a:r>
          </a:p>
          <a:p>
            <a:pPr lvl="1" eaLnBrk="1" hangingPunct="1"/>
            <a:r>
              <a:rPr lang="en-US" smtClean="0"/>
              <a:t>Adanya kerangka sampel yaitu merupakan daftar elemen-elemen populasi yang dijadikan dasar untuk pengambilan sampel.</a:t>
            </a:r>
          </a:p>
        </p:txBody>
      </p:sp>
    </p:spTree>
    <p:extLst>
      <p:ext uri="{BB962C8B-B14F-4D97-AF65-F5344CB8AC3E}">
        <p14:creationId xmlns:p14="http://schemas.microsoft.com/office/powerpoint/2010/main" val="182760300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TotalTime>
  <Words>390</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Century Gothic</vt:lpstr>
      <vt:lpstr>Interstate</vt:lpstr>
      <vt:lpstr>Times New Roman</vt:lpstr>
      <vt:lpstr>Trebuchet MS</vt:lpstr>
      <vt:lpstr>Wingdings</vt:lpstr>
      <vt:lpstr>Wingdings 3</vt:lpstr>
      <vt:lpstr>Ion</vt:lpstr>
      <vt:lpstr>PowerPoint Presentation</vt:lpstr>
      <vt:lpstr>Pertemuan IX</vt:lpstr>
      <vt:lpstr>Populasi dan Sampel</vt:lpstr>
      <vt:lpstr>Alasan Menggunakan Sampel </vt:lpstr>
      <vt:lpstr>PERMASALAHAN DALAM SAMPEL</vt:lpstr>
      <vt:lpstr>Pertimbangan Dalam Menentukan Sampel</vt:lpstr>
      <vt:lpstr>Prosedur Penentuan Sampel</vt:lpstr>
      <vt:lpstr>Teknik Pengambilan Sampel</vt:lpstr>
      <vt:lpstr>Simple Random Sampling (1)</vt:lpstr>
      <vt:lpstr>Simple Random Sampling (2)</vt:lpstr>
      <vt:lpstr>PROPORTIONATE STRATIFIED</vt:lpstr>
      <vt:lpstr>DISPROPORTIONATE</vt:lpstr>
      <vt:lpstr>Cluster (1)</vt:lpstr>
      <vt:lpstr>CLUSTER (2)</vt:lpstr>
      <vt:lpstr>Aksidental Sampling</vt:lpstr>
      <vt:lpstr>Purposive Sampling</vt:lpstr>
      <vt:lpstr>Quota Sampling</vt:lpstr>
      <vt:lpstr>Snowball Sampling (1)</vt:lpstr>
      <vt:lpstr>Snowball Sampling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Jurnal Publikasi</dc:creator>
  <cp:lastModifiedBy>Jurnal Publikasi</cp:lastModifiedBy>
  <cp:revision>1</cp:revision>
  <dcterms:created xsi:type="dcterms:W3CDTF">2020-06-10T05:11:06Z</dcterms:created>
  <dcterms:modified xsi:type="dcterms:W3CDTF">2020-06-10T05:12:29Z</dcterms:modified>
</cp:coreProperties>
</file>