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pssoft.com/blog/berita/integrasi-moka-pos-dan-accurate-onlin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39421" y="4238643"/>
            <a:ext cx="13795612" cy="1123916"/>
          </a:xfrm>
        </p:spPr>
        <p:txBody>
          <a:bodyPr>
            <a:normAutofit/>
          </a:bodyPr>
          <a:lstStyle/>
          <a:p>
            <a:pPr algn="ctr"/>
            <a:r>
              <a:rPr lang="en-ID" sz="4000" b="1" dirty="0" err="1" smtClean="0"/>
              <a:t>Sistem</a:t>
            </a:r>
            <a:r>
              <a:rPr lang="en-ID" sz="4000" b="1" dirty="0" smtClean="0"/>
              <a:t> </a:t>
            </a:r>
            <a:r>
              <a:rPr lang="en-ID" sz="4000" b="1" dirty="0" err="1" smtClean="0"/>
              <a:t>informasi</a:t>
            </a:r>
            <a:r>
              <a:rPr lang="en-ID" sz="4000" b="1" dirty="0" smtClean="0"/>
              <a:t> </a:t>
            </a:r>
            <a:r>
              <a:rPr lang="en-ID" sz="4000" b="1" dirty="0" err="1" smtClean="0"/>
              <a:t>manajemen</a:t>
            </a:r>
            <a:r>
              <a:rPr lang="en-ID" sz="4000" b="1" dirty="0" smtClean="0"/>
              <a:t> </a:t>
            </a:r>
            <a:r>
              <a:rPr lang="en-ID" sz="4000" b="1" dirty="0" err="1" smtClean="0"/>
              <a:t>perusahaan</a:t>
            </a:r>
            <a:endParaRPr lang="en-ID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02" y="5362559"/>
            <a:ext cx="10723396" cy="1405467"/>
          </a:xfrm>
        </p:spPr>
        <p:txBody>
          <a:bodyPr/>
          <a:lstStyle/>
          <a:p>
            <a:pPr algn="ctr"/>
            <a:r>
              <a:rPr lang="en-ID" dirty="0" smtClean="0"/>
              <a:t>Rani </a:t>
            </a:r>
            <a:r>
              <a:rPr lang="en-ID" dirty="0" err="1" smtClean="0"/>
              <a:t>susanto</a:t>
            </a:r>
            <a:r>
              <a:rPr lang="en-ID" dirty="0" smtClean="0"/>
              <a:t>, </a:t>
            </a:r>
            <a:r>
              <a:rPr lang="en-ID" dirty="0" err="1" smtClean="0"/>
              <a:t>s.Kom</a:t>
            </a:r>
            <a:r>
              <a:rPr lang="en-ID" dirty="0" smtClean="0"/>
              <a:t>., </a:t>
            </a:r>
            <a:r>
              <a:rPr lang="en-ID" dirty="0" err="1" smtClean="0"/>
              <a:t>M.Kom</a:t>
            </a:r>
            <a:endParaRPr lang="en-ID" dirty="0" smtClean="0"/>
          </a:p>
          <a:p>
            <a:pPr algn="ctr"/>
            <a:r>
              <a:rPr lang="en-ID" dirty="0" err="1" smtClean="0"/>
              <a:t>Teknik</a:t>
            </a:r>
            <a:r>
              <a:rPr lang="en-ID" dirty="0" smtClean="0"/>
              <a:t> </a:t>
            </a:r>
            <a:r>
              <a:rPr lang="en-ID" dirty="0" err="1" smtClean="0"/>
              <a:t>informatika</a:t>
            </a:r>
            <a:r>
              <a:rPr lang="en-ID" dirty="0" smtClean="0"/>
              <a:t> – </a:t>
            </a:r>
            <a:r>
              <a:rPr lang="en-ID" dirty="0" err="1" smtClean="0"/>
              <a:t>unikom</a:t>
            </a:r>
            <a:endParaRPr lang="en-ID" dirty="0" smtClean="0"/>
          </a:p>
          <a:p>
            <a:pPr algn="ctr"/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enterprise</a:t>
            </a:r>
            <a:endParaRPr lang="en-ID" dirty="0"/>
          </a:p>
        </p:txBody>
      </p:sp>
      <p:pic>
        <p:nvPicPr>
          <p:cNvPr id="1028" name="Picture 4" descr="Definisi Sistem Informasi Manajemen, Fungsi, Kategori, dan Manfaat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518615"/>
            <a:ext cx="11232107" cy="63393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b="1" dirty="0"/>
              <a:t>Executive Information System (EIS):</a:t>
            </a:r>
            <a:r>
              <a:rPr lang="en-ID" dirty="0"/>
              <a:t> </a:t>
            </a:r>
            <a:r>
              <a:rPr lang="en-ID" dirty="0" err="1"/>
              <a:t>Manajemen</a:t>
            </a:r>
            <a:r>
              <a:rPr lang="en-ID" dirty="0"/>
              <a:t> senior </a:t>
            </a:r>
            <a:r>
              <a:rPr lang="en-ID" dirty="0" err="1"/>
              <a:t>menggunakan</a:t>
            </a:r>
            <a:r>
              <a:rPr lang="en-ID" dirty="0"/>
              <a:t> EIS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data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akurasi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menelusuri</a:t>
            </a:r>
            <a:r>
              <a:rPr lang="en-ID" dirty="0"/>
              <a:t> data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b="1" dirty="0"/>
              <a:t>Marketing Information System (</a:t>
            </a:r>
            <a:r>
              <a:rPr lang="en-ID" b="1" dirty="0" err="1"/>
              <a:t>MkIS</a:t>
            </a:r>
            <a:r>
              <a:rPr lang="en-ID" b="1" dirty="0"/>
              <a:t>):</a:t>
            </a:r>
            <a:r>
              <a:rPr lang="en-ID" dirty="0"/>
              <a:t> Tim </a:t>
            </a:r>
            <a:r>
              <a:rPr lang="en-ID" dirty="0" err="1"/>
              <a:t>pemasaran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MkIS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melaporkan</a:t>
            </a:r>
            <a:r>
              <a:rPr lang="en-ID" dirty="0"/>
              <a:t>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histori</a:t>
            </a:r>
            <a:r>
              <a:rPr lang="en-ID" dirty="0"/>
              <a:t> proses </a:t>
            </a:r>
            <a:r>
              <a:rPr lang="en-ID" dirty="0" err="1"/>
              <a:t>pemasaran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menggunakannya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data yang </a:t>
            </a:r>
            <a:r>
              <a:rPr lang="en-ID" dirty="0" err="1"/>
              <a:t>dianalisa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merencanakan</a:t>
            </a:r>
            <a:r>
              <a:rPr lang="en-ID" dirty="0"/>
              <a:t> proses </a:t>
            </a:r>
            <a:r>
              <a:rPr lang="en-ID" dirty="0" err="1"/>
              <a:t>pemasaran</a:t>
            </a:r>
            <a:r>
              <a:rPr lang="en-ID" dirty="0"/>
              <a:t> di masa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b="1" dirty="0"/>
              <a:t>Business Intelligence System (BIS):</a:t>
            </a:r>
            <a:r>
              <a:rPr lang="en-ID" dirty="0"/>
              <a:t> </a:t>
            </a:r>
            <a:r>
              <a:rPr lang="en-ID" dirty="0" err="1"/>
              <a:t>Operasi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BIS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pengumpulan</a:t>
            </a:r>
            <a:r>
              <a:rPr lang="en-ID" dirty="0"/>
              <a:t>, </a:t>
            </a:r>
            <a:r>
              <a:rPr lang="en-ID" dirty="0" err="1"/>
              <a:t>integrasi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data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dikumpulkan</a:t>
            </a:r>
            <a:r>
              <a:rPr lang="en-ID" dirty="0"/>
              <a:t>.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mirip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EIS,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menggunakannya</a:t>
            </a:r>
            <a:r>
              <a:rPr lang="en-ID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b="1" dirty="0"/>
              <a:t>Customer Relationship Management System (CRM):</a:t>
            </a:r>
            <a:r>
              <a:rPr lang="en-ID" dirty="0"/>
              <a:t> </a:t>
            </a:r>
            <a:r>
              <a:rPr lang="en-ID" dirty="0" err="1"/>
              <a:t>Sistem</a:t>
            </a:r>
            <a:r>
              <a:rPr lang="en-ID" dirty="0"/>
              <a:t> CRM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. Tim </a:t>
            </a:r>
            <a:r>
              <a:rPr lang="en-ID" dirty="0" err="1"/>
              <a:t>pemasaran</a:t>
            </a:r>
            <a:r>
              <a:rPr lang="en-ID" dirty="0"/>
              <a:t>,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, </a:t>
            </a:r>
            <a:r>
              <a:rPr lang="en-ID" dirty="0" err="1"/>
              <a:t>penjualan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CRM</a:t>
            </a:r>
            <a:r>
              <a:rPr lang="en-ID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706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928047"/>
            <a:ext cx="11191165" cy="566382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sz="2000" b="1" dirty="0"/>
              <a:t>Sales Force Automation System (SFA)</a:t>
            </a:r>
            <a:r>
              <a:rPr lang="en-ID" sz="2000" dirty="0"/>
              <a:t>: </a:t>
            </a:r>
            <a:r>
              <a:rPr lang="en-ID" sz="2000" dirty="0" err="1"/>
              <a:t>Komponen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SFA yang </a:t>
            </a:r>
            <a:r>
              <a:rPr lang="en-ID" sz="2000" dirty="0" err="1"/>
              <a:t>mengotomatiskan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tugas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tim</a:t>
            </a:r>
            <a:r>
              <a:rPr lang="en-ID" sz="2000" dirty="0"/>
              <a:t> </a:t>
            </a:r>
            <a:r>
              <a:rPr lang="en-ID" sz="2000" dirty="0" err="1"/>
              <a:t>penjualan</a:t>
            </a:r>
            <a:r>
              <a:rPr lang="en-ID" sz="2000" dirty="0"/>
              <a:t>.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mencakup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kontak</a:t>
            </a:r>
            <a:r>
              <a:rPr lang="en-ID" sz="2000" dirty="0"/>
              <a:t>, </a:t>
            </a:r>
            <a:r>
              <a:rPr lang="en-ID" sz="2000" dirty="0" err="1"/>
              <a:t>pelacakan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pembuatan</a:t>
            </a:r>
            <a:r>
              <a:rPr lang="en-ID" sz="2000" dirty="0"/>
              <a:t> </a:t>
            </a:r>
            <a:r>
              <a:rPr lang="en-ID" sz="2000" dirty="0" err="1"/>
              <a:t>kontak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pesanan</a:t>
            </a:r>
            <a:r>
              <a:rPr lang="en-ID" sz="2000" dirty="0" smtClean="0"/>
              <a:t>.</a:t>
            </a:r>
            <a:endParaRPr lang="en-ID" sz="2000" b="1" dirty="0" smtClean="0"/>
          </a:p>
          <a:p>
            <a:pPr algn="just">
              <a:lnSpc>
                <a:spcPct val="160000"/>
              </a:lnSpc>
            </a:pPr>
            <a:r>
              <a:rPr lang="en-ID" sz="2000" b="1" dirty="0" smtClean="0"/>
              <a:t>Transaction </a:t>
            </a:r>
            <a:r>
              <a:rPr lang="en-ID" sz="2000" b="1" dirty="0"/>
              <a:t>Processing System (TPS):</a:t>
            </a:r>
            <a:r>
              <a:rPr lang="en-ID" sz="2000" dirty="0"/>
              <a:t> </a:t>
            </a:r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, TPS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berupa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point of sale (POS</a:t>
            </a:r>
            <a:r>
              <a:rPr lang="en-ID" sz="2000" dirty="0" smtClean="0"/>
              <a:t>)</a:t>
            </a:r>
            <a:r>
              <a:rPr lang="en-ID" sz="2000" dirty="0" smtClean="0">
                <a:hlinkClick r:id="rId2"/>
              </a:rPr>
              <a:t>,</a:t>
            </a:r>
            <a:r>
              <a:rPr lang="en-ID" sz="2000" dirty="0"/>
              <a:t> 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yang </a:t>
            </a:r>
            <a:r>
              <a:rPr lang="en-ID" sz="2000" dirty="0" err="1"/>
              <a:t>memungkinkan</a:t>
            </a:r>
            <a:r>
              <a:rPr lang="en-ID" sz="2000" dirty="0"/>
              <a:t> </a:t>
            </a:r>
            <a:r>
              <a:rPr lang="en-ID" sz="2000" dirty="0" err="1"/>
              <a:t>wisatawan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mencari</a:t>
            </a:r>
            <a:r>
              <a:rPr lang="en-ID" sz="2000" dirty="0"/>
              <a:t> hotel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termasuk</a:t>
            </a:r>
            <a:r>
              <a:rPr lang="en-ID" sz="2000" dirty="0"/>
              <a:t> </a:t>
            </a:r>
            <a:r>
              <a:rPr lang="en-ID" sz="2000" dirty="0" err="1"/>
              <a:t>opsi</a:t>
            </a:r>
            <a:r>
              <a:rPr lang="en-ID" sz="2000" dirty="0"/>
              <a:t> </a:t>
            </a:r>
            <a:r>
              <a:rPr lang="en-ID" sz="2000" dirty="0" err="1"/>
              <a:t>kamar</a:t>
            </a:r>
            <a:r>
              <a:rPr lang="en-ID" sz="2000" dirty="0"/>
              <a:t> </a:t>
            </a:r>
            <a:r>
              <a:rPr lang="en-ID" sz="2000" dirty="0" err="1"/>
              <a:t>lalu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kisaran</a:t>
            </a:r>
            <a:r>
              <a:rPr lang="en-ID" sz="2000" dirty="0"/>
              <a:t> </a:t>
            </a:r>
            <a:r>
              <a:rPr lang="en-ID" sz="2000" dirty="0" err="1"/>
              <a:t>harga</a:t>
            </a:r>
            <a:r>
              <a:rPr lang="en-ID" sz="2000" dirty="0"/>
              <a:t>,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</a:t>
            </a:r>
            <a:r>
              <a:rPr lang="en-ID" sz="2000" dirty="0" err="1"/>
              <a:t>tidur</a:t>
            </a:r>
            <a:r>
              <a:rPr lang="en-ID" sz="2000" dirty="0" smtClean="0"/>
              <a:t>.  </a:t>
            </a:r>
          </a:p>
          <a:p>
            <a:pPr algn="just">
              <a:lnSpc>
                <a:spcPct val="160000"/>
              </a:lnSpc>
            </a:pPr>
            <a:r>
              <a:rPr lang="en-ID" sz="2000" b="1" dirty="0"/>
              <a:t>Knowledge</a:t>
            </a:r>
            <a:r>
              <a:rPr lang="en-ID" sz="2000" b="1" dirty="0" smtClean="0"/>
              <a:t> Management System (KMS):</a:t>
            </a:r>
            <a:r>
              <a:rPr lang="en-ID" sz="2000" dirty="0" smtClean="0"/>
              <a:t> </a:t>
            </a:r>
            <a:r>
              <a:rPr lang="en-ID" sz="2000" dirty="0" err="1" smtClean="0"/>
              <a:t>Layanan</a:t>
            </a:r>
            <a:r>
              <a:rPr lang="en-ID" sz="2000" dirty="0" smtClean="0"/>
              <a:t> </a:t>
            </a:r>
            <a:r>
              <a:rPr lang="en-ID" sz="2000" dirty="0" err="1" smtClean="0"/>
              <a:t>pelanggan</a:t>
            </a:r>
            <a:r>
              <a:rPr lang="en-ID" sz="2000" dirty="0" smtClean="0"/>
              <a:t> </a:t>
            </a:r>
            <a:r>
              <a:rPr lang="en-ID" sz="2000" dirty="0" err="1" smtClean="0"/>
              <a:t>dapat</a:t>
            </a:r>
            <a:r>
              <a:rPr lang="en-ID" sz="2000" dirty="0" smtClean="0"/>
              <a:t> </a:t>
            </a:r>
            <a:r>
              <a:rPr lang="en-ID" sz="2000" dirty="0" err="1" smtClean="0"/>
              <a:t>menggunakan</a:t>
            </a:r>
            <a:r>
              <a:rPr lang="en-ID" sz="2000" dirty="0" smtClean="0"/>
              <a:t> </a:t>
            </a:r>
            <a:r>
              <a:rPr lang="en-ID" sz="2000" dirty="0" err="1" smtClean="0"/>
              <a:t>sistem</a:t>
            </a:r>
            <a:r>
              <a:rPr lang="en-ID" sz="2000" dirty="0" smtClean="0"/>
              <a:t> KMS </a:t>
            </a:r>
            <a:r>
              <a:rPr lang="en-ID" sz="2000" dirty="0" err="1" smtClean="0"/>
              <a:t>untuk</a:t>
            </a:r>
            <a:r>
              <a:rPr lang="en-ID" sz="2000" dirty="0" smtClean="0"/>
              <a:t> </a:t>
            </a:r>
            <a:r>
              <a:rPr lang="en-ID" sz="2000" dirty="0" err="1" smtClean="0"/>
              <a:t>menjawab</a:t>
            </a:r>
            <a:r>
              <a:rPr lang="en-ID" sz="2000" dirty="0" smtClean="0"/>
              <a:t> </a:t>
            </a:r>
            <a:r>
              <a:rPr lang="en-ID" sz="2000" dirty="0" err="1" smtClean="0"/>
              <a:t>pertanyaan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memecahkan</a:t>
            </a:r>
            <a:r>
              <a:rPr lang="en-ID" sz="2000" dirty="0" smtClean="0"/>
              <a:t> </a:t>
            </a:r>
            <a:r>
              <a:rPr lang="en-ID" sz="2000" dirty="0" err="1" smtClean="0"/>
              <a:t>masalah</a:t>
            </a:r>
            <a:r>
              <a:rPr lang="en-ID" sz="20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ID" sz="2000" b="1" dirty="0" smtClean="0"/>
              <a:t>Financial </a:t>
            </a:r>
            <a:r>
              <a:rPr lang="en-ID" sz="2000" b="1" dirty="0"/>
              <a:t>Accounting System (FAS)</a:t>
            </a:r>
            <a:r>
              <a:rPr lang="en-ID" sz="2000" dirty="0"/>
              <a:t>: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departemen</a:t>
            </a:r>
            <a:r>
              <a:rPr lang="en-ID" sz="2000" dirty="0"/>
              <a:t> yang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keuangan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akuntansi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 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menghitung</a:t>
            </a:r>
            <a:r>
              <a:rPr lang="en-ID" sz="2000" dirty="0"/>
              <a:t> </a:t>
            </a:r>
            <a:r>
              <a:rPr lang="en-ID" sz="2000" dirty="0" err="1"/>
              <a:t>hutang</a:t>
            </a:r>
            <a:r>
              <a:rPr lang="en-ID" sz="2000" dirty="0"/>
              <a:t> </a:t>
            </a:r>
            <a:r>
              <a:rPr lang="en-ID" sz="2000" dirty="0" err="1"/>
              <a:t>dagang</a:t>
            </a:r>
            <a:r>
              <a:rPr lang="en-ID" sz="2000" dirty="0"/>
              <a:t> (AP)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piutang</a:t>
            </a:r>
            <a:r>
              <a:rPr lang="en-ID" sz="2000" dirty="0"/>
              <a:t> </a:t>
            </a:r>
            <a:r>
              <a:rPr lang="en-ID" sz="2000" dirty="0" err="1"/>
              <a:t>dagang</a:t>
            </a:r>
            <a:r>
              <a:rPr lang="en-ID" sz="2000" dirty="0"/>
              <a:t> (AR). </a:t>
            </a:r>
          </a:p>
          <a:p>
            <a:pPr algn="just">
              <a:lnSpc>
                <a:spcPct val="160000"/>
              </a:lnSpc>
            </a:pPr>
            <a:endParaRPr lang="en-ID" sz="2000" dirty="0"/>
          </a:p>
          <a:p>
            <a:pPr algn="just">
              <a:lnSpc>
                <a:spcPct val="160000"/>
              </a:lnSpc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9549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41696"/>
            <a:ext cx="10860205" cy="48495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/>
              <a:t>Human Resource Management System (HRMS): 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melacak</a:t>
            </a:r>
            <a:r>
              <a:rPr lang="en-ID" sz="2400" dirty="0"/>
              <a:t> </a:t>
            </a:r>
            <a:r>
              <a:rPr lang="en-ID" sz="2400" dirty="0" err="1"/>
              <a:t>catatan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data </a:t>
            </a:r>
            <a:r>
              <a:rPr lang="en-ID" sz="2400" dirty="0" err="1"/>
              <a:t>penggajian</a:t>
            </a:r>
            <a:r>
              <a:rPr lang="en-ID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400" b="1" dirty="0"/>
              <a:t>Supply Chain Management System (SCM):</a:t>
            </a:r>
            <a:r>
              <a:rPr lang="en-ID" sz="2400" dirty="0"/>
              <a:t> Perusahaan </a:t>
            </a:r>
            <a:r>
              <a:rPr lang="en-ID" sz="2400" dirty="0" err="1"/>
              <a:t>manufaktur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SCM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melacak</a:t>
            </a:r>
            <a:r>
              <a:rPr lang="en-ID" sz="2400" dirty="0"/>
              <a:t> </a:t>
            </a:r>
            <a:r>
              <a:rPr lang="en-ID" sz="2400" dirty="0" err="1"/>
              <a:t>aliran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, </a:t>
            </a:r>
            <a:r>
              <a:rPr lang="en-ID" sz="2400" dirty="0" err="1"/>
              <a:t>bahan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layanan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pembelian</a:t>
            </a:r>
            <a:r>
              <a:rPr lang="en-ID" sz="2400" dirty="0"/>
              <a:t> </a:t>
            </a:r>
            <a:r>
              <a:rPr lang="en-ID" sz="2400" dirty="0" err="1"/>
              <a:t>hingga</a:t>
            </a:r>
            <a:r>
              <a:rPr lang="en-ID" sz="2400" dirty="0"/>
              <a:t> </a:t>
            </a:r>
            <a:r>
              <a:rPr lang="en-ID" sz="2400" dirty="0" err="1"/>
              <a:t>produk</a:t>
            </a:r>
            <a:r>
              <a:rPr lang="en-ID" sz="2400" dirty="0"/>
              <a:t> </a:t>
            </a:r>
            <a:r>
              <a:rPr lang="en-ID" sz="2400" dirty="0" err="1"/>
              <a:t>akhir</a:t>
            </a:r>
            <a:r>
              <a:rPr lang="en-ID" sz="2400" dirty="0"/>
              <a:t> </a:t>
            </a:r>
            <a:r>
              <a:rPr lang="en-ID" sz="2400" dirty="0" err="1"/>
              <a:t>dikirim</a:t>
            </a:r>
            <a:r>
              <a:rPr lang="en-ID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400" b="1" dirty="0" smtClean="0"/>
              <a:t>Information </a:t>
            </a:r>
            <a:r>
              <a:rPr lang="en-ID" sz="2400" b="1" dirty="0" err="1" smtClean="0"/>
              <a:t>Manajemen</a:t>
            </a:r>
            <a:r>
              <a:rPr lang="en-ID" sz="2400" b="1" dirty="0" smtClean="0"/>
              <a:t> System (IMS) </a:t>
            </a:r>
            <a:r>
              <a:rPr lang="en-ID" sz="2400" dirty="0" smtClean="0"/>
              <a:t>: </a:t>
            </a:r>
            <a:r>
              <a:rPr lang="en-ID" sz="2400" dirty="0" err="1"/>
              <a:t>berguna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mendukung</a:t>
            </a:r>
            <a:r>
              <a:rPr lang="en-ID" sz="2400" dirty="0"/>
              <a:t> </a:t>
            </a:r>
            <a:r>
              <a:rPr lang="en-ID" sz="2400" dirty="0" err="1"/>
              <a:t>spektrum</a:t>
            </a:r>
            <a:r>
              <a:rPr lang="en-ID" sz="2400" dirty="0"/>
              <a:t> </a:t>
            </a:r>
            <a:r>
              <a:rPr lang="en-ID" sz="2400" dirty="0" err="1"/>
              <a:t>tugas-tugas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.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penerapannya</a:t>
            </a:r>
            <a:r>
              <a:rPr lang="en-ID" sz="2400" dirty="0"/>
              <a:t>,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disatukan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program </a:t>
            </a:r>
            <a:r>
              <a:rPr lang="en-ID" sz="2400" dirty="0" err="1"/>
              <a:t>komputerisasi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i="1" dirty="0"/>
              <a:t>e-procurement.</a:t>
            </a:r>
          </a:p>
          <a:p>
            <a:pPr algn="just">
              <a:lnSpc>
                <a:spcPct val="150000"/>
              </a:lnSpc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789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/>
              <a:t>Faktor</a:t>
            </a:r>
            <a:r>
              <a:rPr lang="en-ID" b="1" dirty="0" smtClean="0"/>
              <a:t> </a:t>
            </a:r>
            <a:r>
              <a:rPr lang="en-ID" b="1" dirty="0" err="1" smtClean="0"/>
              <a:t>penyebab</a:t>
            </a:r>
            <a:r>
              <a:rPr lang="en-ID" b="1" dirty="0" smtClean="0"/>
              <a:t> </a:t>
            </a:r>
            <a:r>
              <a:rPr lang="en-ID" b="1" dirty="0" err="1" smtClean="0"/>
              <a:t>gagalnya</a:t>
            </a:r>
            <a:r>
              <a:rPr lang="en-ID" b="1" dirty="0" smtClean="0"/>
              <a:t> sim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83011"/>
            <a:ext cx="6561161" cy="364913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yang </a:t>
            </a:r>
            <a:r>
              <a:rPr lang="en-ID" sz="2400" dirty="0" err="1"/>
              <a:t>wajar</a:t>
            </a:r>
            <a:endParaRPr lang="en-ID" sz="2400" dirty="0"/>
          </a:p>
          <a:p>
            <a:pPr algn="just">
              <a:lnSpc>
                <a:spcPct val="150000"/>
              </a:lnSpc>
            </a:pPr>
            <a:r>
              <a:rPr lang="en-ID" sz="2400" dirty="0" err="1"/>
              <a:t>Kurangnya</a:t>
            </a:r>
            <a:r>
              <a:rPr lang="en-ID" sz="2400" dirty="0"/>
              <a:t> </a:t>
            </a:r>
            <a:r>
              <a:rPr lang="en-ID" sz="2400" dirty="0" err="1"/>
              <a:t>perencanaan</a:t>
            </a:r>
            <a:r>
              <a:rPr lang="en-ID" sz="2400" dirty="0"/>
              <a:t> yang </a:t>
            </a:r>
            <a:r>
              <a:rPr lang="en-ID" sz="2400" dirty="0" err="1"/>
              <a:t>memadai</a:t>
            </a:r>
            <a:endParaRPr lang="en-ID" sz="2400" dirty="0"/>
          </a:p>
          <a:p>
            <a:pPr algn="just">
              <a:lnSpc>
                <a:spcPct val="150000"/>
              </a:lnSpc>
            </a:pP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personil</a:t>
            </a:r>
            <a:r>
              <a:rPr lang="en-ID" sz="2400" dirty="0"/>
              <a:t> yang </a:t>
            </a:r>
            <a:r>
              <a:rPr lang="en-ID" sz="2400" dirty="0" err="1"/>
              <a:t>handal</a:t>
            </a:r>
            <a:endParaRPr lang="en-ID" sz="2400" dirty="0"/>
          </a:p>
          <a:p>
            <a:pPr algn="just">
              <a:lnSpc>
                <a:spcPct val="150000"/>
              </a:lnSpc>
            </a:pPr>
            <a:r>
              <a:rPr lang="en-ID" sz="2400" dirty="0" err="1"/>
              <a:t>Kurangnya</a:t>
            </a:r>
            <a:r>
              <a:rPr lang="en-ID" sz="2400" dirty="0"/>
              <a:t> </a:t>
            </a:r>
            <a:r>
              <a:rPr lang="en-ID" sz="2400" dirty="0" err="1"/>
              <a:t>partisipasi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keikutsertaan</a:t>
            </a:r>
            <a:r>
              <a:rPr lang="en-ID" sz="2400" dirty="0"/>
              <a:t> para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merancang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,</a:t>
            </a:r>
          </a:p>
          <a:p>
            <a:pPr algn="just">
              <a:lnSpc>
                <a:spcPct val="150000"/>
              </a:lnSpc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893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012442"/>
            <a:ext cx="10600898" cy="1778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600" b="1" dirty="0" smtClean="0"/>
              <a:t>AKTIFITAS PADA SISTEM INFORMASI MANAJEMEN</a:t>
            </a:r>
            <a:endParaRPr lang="en-ID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" y="0"/>
            <a:ext cx="12188305" cy="37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14" y="609600"/>
            <a:ext cx="4401912" cy="1456267"/>
          </a:xfrm>
        </p:spPr>
        <p:txBody>
          <a:bodyPr/>
          <a:lstStyle/>
          <a:p>
            <a:pPr algn="just"/>
            <a:r>
              <a:rPr lang="en-ID" b="1" dirty="0" smtClean="0">
                <a:solidFill>
                  <a:schemeClr val="bg1"/>
                </a:solidFill>
              </a:rPr>
              <a:t>PERENCANAAN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914" y="2142067"/>
            <a:ext cx="5268686" cy="36491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>
                <a:solidFill>
                  <a:schemeClr val="bg1"/>
                </a:solidFill>
              </a:rPr>
              <a:t>Formulasi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terinci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meraih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sebuah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tujuan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akhir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tertentu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aktivitas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manajemen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disebut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seabgai</a:t>
            </a:r>
            <a:r>
              <a:rPr lang="en-ID" sz="2000" dirty="0">
                <a:solidFill>
                  <a:schemeClr val="bg1"/>
                </a:solidFill>
              </a:rPr>
              <a:t> </a:t>
            </a:r>
            <a:r>
              <a:rPr lang="en-ID" sz="2000" b="1" dirty="0" err="1">
                <a:solidFill>
                  <a:schemeClr val="bg1"/>
                </a:solidFill>
              </a:rPr>
              <a:t>perencanaan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>
                <a:solidFill>
                  <a:schemeClr val="bg1"/>
                </a:solidFill>
              </a:rPr>
              <a:t>Oleh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sebab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itu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perencanaan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mensyaratkan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penetapan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tujuan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serta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identifikasi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metode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meraih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tujuan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tersebut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9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58" y="241904"/>
            <a:ext cx="10131425" cy="1456267"/>
          </a:xfrm>
        </p:spPr>
        <p:txBody>
          <a:bodyPr/>
          <a:lstStyle/>
          <a:p>
            <a:r>
              <a:rPr lang="en-ID" dirty="0" smtClean="0"/>
              <a:t> 	</a:t>
            </a:r>
            <a:r>
              <a:rPr lang="en-ID" b="1" dirty="0" smtClean="0">
                <a:solidFill>
                  <a:schemeClr val="bg1"/>
                </a:solidFill>
              </a:rPr>
              <a:t>PENGENDALIAN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698171"/>
            <a:ext cx="6397170" cy="51598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 smtClean="0">
                <a:solidFill>
                  <a:schemeClr val="bg1"/>
                </a:solidFill>
              </a:rPr>
              <a:t>Sesudah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sebuah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rencana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dibuat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rencana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tersebut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kemudian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harus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diimplementasikan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serta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manajer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dan</a:t>
            </a:r>
            <a:r>
              <a:rPr lang="en-ID" sz="2000" dirty="0">
                <a:solidFill>
                  <a:schemeClr val="bg1"/>
                </a:solidFill>
              </a:rPr>
              <a:t> para </a:t>
            </a:r>
            <a:r>
              <a:rPr lang="en-ID" sz="2000" dirty="0" err="1">
                <a:solidFill>
                  <a:schemeClr val="bg1"/>
                </a:solidFill>
              </a:rPr>
              <a:t>pekerja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harus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memonitor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pelaksanaannya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guna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memastikan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rencana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tersebut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berjalan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sebagaimana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mestinya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>
                <a:solidFill>
                  <a:schemeClr val="bg1"/>
                </a:solidFill>
              </a:rPr>
              <a:t>Aktivitas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manajerial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memonitor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pelaksanaan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rencana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serta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melakukan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tindakan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korektif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sesuai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keperluan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disebut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sebagai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kebutuhan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1709"/>
            <a:ext cx="10131425" cy="1456267"/>
          </a:xfrm>
        </p:spPr>
        <p:txBody>
          <a:bodyPr/>
          <a:lstStyle/>
          <a:p>
            <a:pPr algn="ctr"/>
            <a:r>
              <a:rPr lang="en-ID" b="1" dirty="0" smtClean="0">
                <a:solidFill>
                  <a:schemeClr val="bg1"/>
                </a:solidFill>
              </a:rPr>
              <a:t>PENGAMBILAN KEPUTUSAN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4005946"/>
            <a:ext cx="11375570" cy="3062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solidFill>
                  <a:schemeClr val="bg1"/>
                </a:solidFill>
              </a:rPr>
              <a:t>Proses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pemilihan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berbagai</a:t>
            </a:r>
            <a:r>
              <a:rPr lang="en-ID" dirty="0">
                <a:solidFill>
                  <a:schemeClr val="bg1"/>
                </a:solidFill>
              </a:rPr>
              <a:t> alternative </a:t>
            </a:r>
            <a:r>
              <a:rPr lang="en-ID" dirty="0" err="1">
                <a:solidFill>
                  <a:schemeClr val="bg1"/>
                </a:solidFill>
              </a:rPr>
              <a:t>disebut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proses </a:t>
            </a:r>
            <a:r>
              <a:rPr lang="en-ID" dirty="0" err="1">
                <a:solidFill>
                  <a:schemeClr val="bg1"/>
                </a:solidFill>
              </a:rPr>
              <a:t>pengambilan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keputusan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dirty="0" err="1">
                <a:solidFill>
                  <a:schemeClr val="bg1"/>
                </a:solidFill>
              </a:rPr>
              <a:t>Fungsi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manajerial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suatu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jalinan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perencanaan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pengendalian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Manajer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memilih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tujuan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serta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metode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melakukan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tujuan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dipilih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dirty="0" err="1">
                <a:solidFill>
                  <a:schemeClr val="bg1"/>
                </a:solidFill>
              </a:rPr>
              <a:t>Hanya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rencana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bisa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dipilih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Komentar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serupa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bisa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dibikin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berkenaan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fungsi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pengendalian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6" y="1087603"/>
            <a:ext cx="4577670" cy="26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`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82" y="1103087"/>
            <a:ext cx="732299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5888"/>
            <a:ext cx="11051274" cy="932597"/>
          </a:xfr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D" b="1" dirty="0" err="1" smtClean="0"/>
              <a:t>Sistem</a:t>
            </a:r>
            <a:r>
              <a:rPr lang="en-ID" b="1" dirty="0" smtClean="0"/>
              <a:t> </a:t>
            </a:r>
            <a:r>
              <a:rPr lang="en-ID" b="1" dirty="0" err="1" smtClean="0"/>
              <a:t>informasi</a:t>
            </a:r>
            <a:r>
              <a:rPr lang="en-ID" b="1" dirty="0" smtClean="0"/>
              <a:t> </a:t>
            </a:r>
            <a:r>
              <a:rPr lang="en-ID" b="1" dirty="0" err="1" smtClean="0"/>
              <a:t>manajemen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661314"/>
            <a:ext cx="11051274" cy="389416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S</a:t>
            </a:r>
            <a:r>
              <a:rPr lang="en-ID" sz="2000" dirty="0" err="1" smtClean="0"/>
              <a:t>eperangkat</a:t>
            </a:r>
            <a:r>
              <a:rPr lang="en-ID" sz="2000" dirty="0" smtClean="0"/>
              <a:t> </a:t>
            </a:r>
            <a:r>
              <a:rPr lang="en-ID" sz="2000" dirty="0" err="1"/>
              <a:t>prosedur</a:t>
            </a:r>
            <a:r>
              <a:rPr lang="en-ID" sz="2000" dirty="0"/>
              <a:t> </a:t>
            </a:r>
            <a:r>
              <a:rPr lang="en-ID" sz="2000" dirty="0" err="1"/>
              <a:t>gabungan</a:t>
            </a:r>
            <a:r>
              <a:rPr lang="en-ID" sz="2000" dirty="0"/>
              <a:t> yang </a:t>
            </a:r>
            <a:r>
              <a:rPr lang="en-ID" sz="2000" dirty="0" err="1"/>
              <a:t>mengumpulkan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data yang </a:t>
            </a:r>
            <a:r>
              <a:rPr lang="en-ID" sz="2000" dirty="0" err="1"/>
              <a:t>andal</a:t>
            </a:r>
            <a:r>
              <a:rPr lang="en-ID" sz="2000" dirty="0"/>
              <a:t>, </a:t>
            </a:r>
            <a:r>
              <a:rPr lang="en-ID" sz="2000" dirty="0" err="1"/>
              <a:t>relevan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terorganisir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 yang </a:t>
            </a:r>
            <a:r>
              <a:rPr lang="en-ID" sz="2000" dirty="0" err="1"/>
              <a:t>mendukung</a:t>
            </a:r>
            <a:r>
              <a:rPr lang="en-ID" sz="2000" dirty="0"/>
              <a:t> proses 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 </a:t>
            </a:r>
            <a:endParaRPr lang="en-ID" sz="2000" dirty="0" smtClean="0"/>
          </a:p>
          <a:p>
            <a:pPr algn="just">
              <a:lnSpc>
                <a:spcPct val="150000"/>
              </a:lnSpc>
            </a:pPr>
            <a:r>
              <a:rPr lang="en-ID" sz="2000" dirty="0" err="1" smtClean="0"/>
              <a:t>Sekelompok</a:t>
            </a:r>
            <a:r>
              <a:rPr lang="en-ID" sz="2000" dirty="0" smtClean="0"/>
              <a:t> </a:t>
            </a:r>
            <a:r>
              <a:rPr lang="en-ID" sz="2000" dirty="0"/>
              <a:t>proses di mana data </a:t>
            </a:r>
            <a:r>
              <a:rPr lang="en-ID" sz="2000" dirty="0" err="1"/>
              <a:t>diperoleh</a:t>
            </a:r>
            <a:r>
              <a:rPr lang="en-ID" sz="2000" dirty="0"/>
              <a:t>, </a:t>
            </a:r>
            <a:r>
              <a:rPr lang="en-ID" sz="2000" dirty="0" err="1"/>
              <a:t>dianalisa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ditampilkan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yang </a:t>
            </a:r>
            <a:r>
              <a:rPr lang="en-ID" sz="2000" dirty="0" err="1"/>
              <a:t>berguna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7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1"/>
            <a:ext cx="12192000" cy="124649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D" b="1" dirty="0" err="1" smtClean="0"/>
              <a:t>Tujuan</a:t>
            </a:r>
            <a:r>
              <a:rPr lang="en-ID" b="1" dirty="0" smtClean="0"/>
              <a:t> </a:t>
            </a:r>
            <a:r>
              <a:rPr lang="en-ID" b="1" dirty="0" err="1" smtClean="0"/>
              <a:t>sistem</a:t>
            </a:r>
            <a:r>
              <a:rPr lang="en-ID" b="1" dirty="0" smtClean="0"/>
              <a:t> </a:t>
            </a:r>
            <a:r>
              <a:rPr lang="en-ID" b="1" dirty="0" err="1" smtClean="0"/>
              <a:t>informasi</a:t>
            </a:r>
            <a:r>
              <a:rPr lang="en-ID" b="1" dirty="0" smtClean="0"/>
              <a:t> </a:t>
            </a:r>
            <a:r>
              <a:rPr lang="en-ID" b="1" dirty="0" err="1" smtClean="0"/>
              <a:t>manajemen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43199"/>
            <a:ext cx="11037626" cy="38077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menyediakan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 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menyediakan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didalam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perencanaan</a:t>
            </a:r>
            <a:r>
              <a:rPr lang="en-ID" sz="2000" dirty="0"/>
              <a:t>, </a:t>
            </a:r>
            <a:r>
              <a:rPr lang="en-ID" sz="2000" dirty="0" err="1"/>
              <a:t>pengendalian</a:t>
            </a:r>
            <a:r>
              <a:rPr lang="en-ID" sz="2000" dirty="0"/>
              <a:t>, </a:t>
            </a:r>
            <a:r>
              <a:rPr lang="en-ID" sz="2000" dirty="0" err="1"/>
              <a:t>pengevaluasian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juga</a:t>
            </a:r>
            <a:r>
              <a:rPr lang="en-ID" sz="2000" dirty="0"/>
              <a:t> </a:t>
            </a:r>
            <a:r>
              <a:rPr lang="en-ID" sz="2000" dirty="0" err="1"/>
              <a:t>perbaikan</a:t>
            </a:r>
            <a:r>
              <a:rPr lang="en-ID" sz="2000" dirty="0"/>
              <a:t> </a:t>
            </a:r>
            <a:r>
              <a:rPr lang="en-ID" sz="2000" dirty="0" err="1"/>
              <a:t>berkelanjutan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menyediakan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yang </a:t>
            </a:r>
            <a:r>
              <a:rPr lang="en-ID" sz="2000" dirty="0" err="1"/>
              <a:t>dipergunakan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perhitungan</a:t>
            </a:r>
            <a:r>
              <a:rPr lang="en-ID" sz="2000" dirty="0"/>
              <a:t> </a:t>
            </a:r>
            <a:r>
              <a:rPr lang="en-ID" sz="2000" dirty="0" err="1"/>
              <a:t>harga</a:t>
            </a:r>
            <a:r>
              <a:rPr lang="en-ID" sz="2000" dirty="0"/>
              <a:t> </a:t>
            </a:r>
            <a:r>
              <a:rPr lang="en-ID" sz="2000" dirty="0" err="1"/>
              <a:t>pokok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, </a:t>
            </a:r>
            <a:r>
              <a:rPr lang="en-ID" sz="2000" dirty="0" err="1"/>
              <a:t>jasa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 yang </a:t>
            </a:r>
            <a:r>
              <a:rPr lang="en-ID" sz="2000" dirty="0" err="1"/>
              <a:t>diinginkan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 smtClean="0"/>
              <a:t>Untuk</a:t>
            </a:r>
            <a:r>
              <a:rPr lang="en-ID" sz="2000" dirty="0" smtClean="0"/>
              <a:t> </a:t>
            </a:r>
            <a:r>
              <a:rPr lang="en-ID" sz="2000" dirty="0" err="1" smtClean="0"/>
              <a:t>mengatur</a:t>
            </a:r>
            <a:r>
              <a:rPr lang="en-ID" sz="2000" dirty="0" smtClean="0"/>
              <a:t> </a:t>
            </a:r>
            <a:r>
              <a:rPr lang="en-ID" sz="2000" dirty="0" err="1"/>
              <a:t>semua</a:t>
            </a:r>
            <a:r>
              <a:rPr lang="en-ID" sz="2000" dirty="0"/>
              <a:t> data yang </a:t>
            </a:r>
            <a:r>
              <a:rPr lang="en-ID" sz="2000" dirty="0" err="1"/>
              <a:t>dikumpulkan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, </a:t>
            </a:r>
            <a:r>
              <a:rPr lang="en-ID" sz="2000" dirty="0" err="1"/>
              <a:t>meringkasnya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menyajikannya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yang </a:t>
            </a:r>
            <a:r>
              <a:rPr lang="en-ID" sz="2000" dirty="0" err="1"/>
              <a:t>memfasilitasi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 yang </a:t>
            </a:r>
            <a:r>
              <a:rPr lang="en-ID" sz="2000" dirty="0" err="1"/>
              <a:t>diambil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profitabilitas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produktivitas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2000" dirty="0"/>
          </a:p>
          <a:p>
            <a:pPr algn="just">
              <a:lnSpc>
                <a:spcPct val="150000"/>
              </a:lnSpc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340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12192000" cy="1456267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ID" b="1" dirty="0" err="1" smtClean="0"/>
              <a:t>Fungsi</a:t>
            </a:r>
            <a:r>
              <a:rPr lang="en-ID" b="1" dirty="0" smtClean="0"/>
              <a:t> </a:t>
            </a:r>
            <a:r>
              <a:rPr lang="en-ID" b="1" dirty="0" err="1" smtClean="0"/>
              <a:t>sistem</a:t>
            </a:r>
            <a:r>
              <a:rPr lang="en-ID" b="1" dirty="0" smtClean="0"/>
              <a:t> </a:t>
            </a:r>
            <a:r>
              <a:rPr lang="en-ID" b="1" dirty="0" err="1" smtClean="0"/>
              <a:t>informasi</a:t>
            </a:r>
            <a:r>
              <a:rPr lang="en-ID" b="1" dirty="0" smtClean="0"/>
              <a:t> </a:t>
            </a:r>
            <a:r>
              <a:rPr lang="en-ID" b="1" dirty="0" err="1" smtClean="0"/>
              <a:t>manajemen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50" y="2305840"/>
            <a:ext cx="10600898" cy="39038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Memudahkan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perencanaan</a:t>
            </a:r>
            <a:r>
              <a:rPr lang="en-ID" sz="2000" dirty="0"/>
              <a:t>, </a:t>
            </a:r>
            <a:r>
              <a:rPr lang="en-ID" sz="2000" dirty="0" err="1"/>
              <a:t>pengawasan</a:t>
            </a:r>
            <a:r>
              <a:rPr lang="en-ID" sz="2000" dirty="0"/>
              <a:t>, </a:t>
            </a:r>
            <a:r>
              <a:rPr lang="en-ID" sz="2000" dirty="0" err="1"/>
              <a:t>pengarahan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pendelegasian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departemen</a:t>
            </a:r>
            <a:r>
              <a:rPr lang="en-ID" sz="2000" dirty="0"/>
              <a:t> yang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ikatan</a:t>
            </a:r>
            <a:r>
              <a:rPr lang="en-ID" sz="2000" dirty="0"/>
              <a:t> </a:t>
            </a:r>
            <a:r>
              <a:rPr lang="en-ID" sz="2000" dirty="0" err="1"/>
              <a:t>komando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koordinasi</a:t>
            </a:r>
            <a:r>
              <a:rPr lang="en-ID" sz="2000" dirty="0"/>
              <a:t> </a:t>
            </a:r>
            <a:r>
              <a:rPr lang="en-ID" sz="2000" dirty="0" err="1"/>
              <a:t>dengannya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efisiensi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efektifitas</a:t>
            </a:r>
            <a:r>
              <a:rPr lang="en-ID" sz="2000" dirty="0"/>
              <a:t> data yang </a:t>
            </a:r>
            <a:r>
              <a:rPr lang="en-ID" sz="2000" dirty="0" err="1"/>
              <a:t>tersaji</a:t>
            </a:r>
            <a:r>
              <a:rPr lang="en-ID" sz="2000" dirty="0"/>
              <a:t> </a:t>
            </a:r>
            <a:r>
              <a:rPr lang="en-ID" sz="2000" dirty="0" err="1"/>
              <a:t>akurat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juga</a:t>
            </a:r>
            <a:r>
              <a:rPr lang="en-ID" sz="2000" dirty="0"/>
              <a:t>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produktifitas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penghematan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, </a:t>
            </a:r>
            <a:r>
              <a:rPr lang="en-ID" sz="2000" dirty="0" err="1"/>
              <a:t>sebab</a:t>
            </a:r>
            <a:r>
              <a:rPr lang="en-ID" sz="2000" dirty="0"/>
              <a:t> unit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yang </a:t>
            </a:r>
            <a:r>
              <a:rPr lang="en-ID" sz="2000" dirty="0" err="1"/>
              <a:t>terkoordinir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juga</a:t>
            </a:r>
            <a:r>
              <a:rPr lang="en-ID" sz="2000" dirty="0"/>
              <a:t> </a:t>
            </a:r>
            <a:r>
              <a:rPr lang="en-ID" sz="2000" dirty="0" err="1"/>
              <a:t>sistematis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4397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8" y="0"/>
            <a:ext cx="10131425" cy="1456267"/>
          </a:xfrm>
        </p:spPr>
        <p:txBody>
          <a:bodyPr/>
          <a:lstStyle/>
          <a:p>
            <a:r>
              <a:rPr lang="en-ID" dirty="0" err="1" smtClean="0"/>
              <a:t>Fungsi</a:t>
            </a:r>
            <a:r>
              <a:rPr lang="en-ID" dirty="0" smtClean="0"/>
              <a:t> sim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28" y="763640"/>
            <a:ext cx="6042545" cy="364913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sz="2000" b="1" dirty="0" err="1" smtClean="0"/>
              <a:t>Membantu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dalam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Keputusan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Bisnis</a:t>
            </a:r>
            <a:r>
              <a:rPr lang="en-ID" sz="2000" b="1" dirty="0" smtClean="0"/>
              <a:t> </a:t>
            </a:r>
          </a:p>
          <a:p>
            <a:pPr marL="531813" indent="-531813" algn="just">
              <a:lnSpc>
                <a:spcPct val="150000"/>
              </a:lnSpc>
              <a:buNone/>
            </a:pPr>
            <a:r>
              <a:rPr lang="en-ID" dirty="0"/>
              <a:t>	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memainkan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di </a:t>
            </a:r>
            <a:r>
              <a:rPr lang="en-ID" dirty="0" err="1"/>
              <a:t>organisasi</a:t>
            </a:r>
            <a:r>
              <a:rPr lang="en-ID" dirty="0"/>
              <a:t> mana pun.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pun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89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54" y="0"/>
            <a:ext cx="10131425" cy="1456267"/>
          </a:xfrm>
        </p:spPr>
        <p:txBody>
          <a:bodyPr/>
          <a:lstStyle/>
          <a:p>
            <a:pPr algn="just"/>
            <a:r>
              <a:rPr lang="en-ID" b="1" dirty="0" err="1" smtClean="0">
                <a:solidFill>
                  <a:schemeClr val="bg1"/>
                </a:solidFill>
              </a:rPr>
              <a:t>Fungsi</a:t>
            </a:r>
            <a:r>
              <a:rPr lang="en-ID" b="1" dirty="0" smtClean="0">
                <a:solidFill>
                  <a:schemeClr val="bg1"/>
                </a:solidFill>
              </a:rPr>
              <a:t> sim </a:t>
            </a:r>
            <a:r>
              <a:rPr lang="en-ID" b="1" dirty="0" err="1" smtClean="0">
                <a:solidFill>
                  <a:schemeClr val="bg1"/>
                </a:solidFill>
              </a:rPr>
              <a:t>pada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bisnis</a:t>
            </a:r>
            <a:r>
              <a:rPr lang="en-ID" b="1" dirty="0" smtClean="0">
                <a:solidFill>
                  <a:schemeClr val="bg1"/>
                </a:solidFill>
              </a:rPr>
              <a:t> (2)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30" y="1160060"/>
            <a:ext cx="5131558" cy="5199797"/>
          </a:xfrm>
        </p:spPr>
        <p:txBody>
          <a:bodyPr>
            <a:normAutofit/>
          </a:bodyPr>
          <a:lstStyle/>
          <a:p>
            <a:pPr algn="just"/>
            <a:r>
              <a:rPr lang="en-ID" b="1" dirty="0" err="1">
                <a:solidFill>
                  <a:schemeClr val="bg1"/>
                </a:solidFill>
              </a:rPr>
              <a:t>Membantu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Koordinasi</a:t>
            </a:r>
            <a:r>
              <a:rPr lang="en-ID" b="1" dirty="0">
                <a:solidFill>
                  <a:schemeClr val="bg1"/>
                </a:solidFill>
              </a:rPr>
              <a:t> di </a:t>
            </a:r>
            <a:r>
              <a:rPr lang="en-ID" b="1" dirty="0" err="1">
                <a:solidFill>
                  <a:schemeClr val="bg1"/>
                </a:solidFill>
              </a:rPr>
              <a:t>antara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Departemen</a:t>
            </a:r>
            <a:endParaRPr lang="en-ID" b="1" dirty="0">
              <a:solidFill>
                <a:schemeClr val="bg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Sistem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juga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membantu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membangun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sehat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setiap</a:t>
            </a:r>
            <a:r>
              <a:rPr lang="en-ID" dirty="0">
                <a:solidFill>
                  <a:schemeClr val="bg1"/>
                </a:solidFill>
              </a:rPr>
              <a:t> orang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departemen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departemen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pertukaran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informasi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tepat</a:t>
            </a:r>
            <a:r>
              <a:rPr lang="en-ID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b="1" dirty="0" err="1">
                <a:solidFill>
                  <a:schemeClr val="bg1"/>
                </a:solidFill>
              </a:rPr>
              <a:t>Membantu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dalam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Membandingkan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Kinerja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Bisnis</a:t>
            </a:r>
            <a:r>
              <a:rPr lang="en-ID" dirty="0">
                <a:solidFill>
                  <a:schemeClr val="bg1"/>
                </a:solidFill>
              </a:rPr>
              <a:t> </a:t>
            </a:r>
            <a:endParaRPr lang="en-ID" dirty="0">
              <a:solidFill>
                <a:schemeClr val="bg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Sistem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juga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menyimpan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semua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histori</a:t>
            </a:r>
            <a:r>
              <a:rPr lang="en-ID" dirty="0">
                <a:solidFill>
                  <a:schemeClr val="bg1"/>
                </a:solidFill>
              </a:rPr>
              <a:t> data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informasi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Basis Data-</a:t>
            </a:r>
            <a:r>
              <a:rPr lang="en-ID" dirty="0" err="1">
                <a:solidFill>
                  <a:schemeClr val="bg1"/>
                </a:solidFill>
              </a:rPr>
              <a:t>nya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Itu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sebabnya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sistem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sangat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berguna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membandingkan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kinerja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organisasi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Bisnis</a:t>
            </a:r>
            <a:r>
              <a:rPr lang="en-ID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chemeClr val="bg1"/>
                </a:solidFill>
              </a:rPr>
              <a:t>Fungsi</a:t>
            </a:r>
            <a:r>
              <a:rPr lang="en-ID" b="1" dirty="0">
                <a:solidFill>
                  <a:schemeClr val="bg1"/>
                </a:solidFill>
              </a:rPr>
              <a:t> sim </a:t>
            </a:r>
            <a:r>
              <a:rPr lang="en-ID" b="1" dirty="0" err="1">
                <a:solidFill>
                  <a:schemeClr val="bg1"/>
                </a:solidFill>
              </a:rPr>
              <a:t>pada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bisnis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smtClean="0">
                <a:solidFill>
                  <a:schemeClr val="bg1"/>
                </a:solidFill>
              </a:rPr>
              <a:t>(3)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9" y="2142067"/>
            <a:ext cx="5387453" cy="364913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 err="1">
                <a:solidFill>
                  <a:schemeClr val="bg1"/>
                </a:solidFill>
              </a:rPr>
              <a:t>Membantu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Menemukan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Masalah</a:t>
            </a:r>
            <a:endParaRPr lang="en-ID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D" sz="2400" dirty="0" err="1" smtClean="0">
                <a:solidFill>
                  <a:schemeClr val="bg1"/>
                </a:solidFill>
              </a:rPr>
              <a:t>Seperti</a:t>
            </a:r>
            <a:r>
              <a:rPr lang="en-ID" sz="2400" dirty="0" smtClean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kita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ketahui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bahwa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sistem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ini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memberikan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informasi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relevan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tentang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setiap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aspek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kegiatan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  <a:r>
              <a:rPr lang="en-ID" sz="2400" dirty="0" err="1">
                <a:solidFill>
                  <a:schemeClr val="bg1"/>
                </a:solidFill>
              </a:rPr>
              <a:t>Oleh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karena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itu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  <a:r>
              <a:rPr lang="en-ID" sz="2400" dirty="0" err="1">
                <a:solidFill>
                  <a:schemeClr val="bg1"/>
                </a:solidFill>
              </a:rPr>
              <a:t>Jika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ada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kesalahan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dibuat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oleh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manajemen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maka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Informasi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Sistem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Informasi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Manajemen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membantu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dalam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mencari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solusi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masalah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terjadi</a:t>
            </a:r>
            <a:r>
              <a:rPr lang="en-ID" sz="2400" dirty="0">
                <a:solidFill>
                  <a:schemeClr val="bg1"/>
                </a:solidFill>
              </a:rPr>
              <a:t>.</a:t>
            </a:r>
            <a:endParaRPr lang="en-ID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36" y="1037230"/>
            <a:ext cx="5868537" cy="515564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3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458738"/>
          </a:xfrm>
        </p:spPr>
        <p:txBody>
          <a:bodyPr/>
          <a:lstStyle/>
          <a:p>
            <a:pPr algn="ctr"/>
            <a:r>
              <a:rPr lang="en-ID" b="1" dirty="0" err="1" smtClean="0"/>
              <a:t>Tingkatan</a:t>
            </a:r>
            <a:r>
              <a:rPr lang="en-ID" b="1" dirty="0" smtClean="0"/>
              <a:t> </a:t>
            </a:r>
            <a:r>
              <a:rPr lang="en-ID" b="1" dirty="0" err="1" smtClean="0"/>
              <a:t>manajemen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56" y="1023582"/>
            <a:ext cx="10118707" cy="56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6251" y="92349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ID" sz="4000" b="1" dirty="0" err="1" smtClean="0"/>
              <a:t>Kategori</a:t>
            </a:r>
            <a:r>
              <a:rPr lang="en-ID" sz="4000" b="1" dirty="0" smtClean="0"/>
              <a:t> </a:t>
            </a:r>
            <a:r>
              <a:rPr lang="en-ID" sz="4000" b="1" dirty="0" err="1" smtClean="0"/>
              <a:t>sistem</a:t>
            </a:r>
            <a:r>
              <a:rPr lang="en-ID" sz="4000" b="1" dirty="0" smtClean="0"/>
              <a:t> </a:t>
            </a:r>
            <a:r>
              <a:rPr lang="en-ID" sz="4000" b="1" dirty="0" err="1" smtClean="0"/>
              <a:t>informasi</a:t>
            </a:r>
            <a:r>
              <a:rPr lang="en-ID" sz="4000" b="1" dirty="0" smtClean="0"/>
              <a:t> </a:t>
            </a:r>
            <a:r>
              <a:rPr lang="en-ID" sz="4000" b="1" dirty="0" err="1" smtClean="0"/>
              <a:t>manajemen</a:t>
            </a:r>
            <a:endParaRPr lang="en-ID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031"/>
            <a:ext cx="12192000" cy="39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58</TotalTime>
  <Words>434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Sistem informasi manajemen perusahaan</vt:lpstr>
      <vt:lpstr>Sistem informasi manajemen</vt:lpstr>
      <vt:lpstr>Tujuan sistem informasi manajemen</vt:lpstr>
      <vt:lpstr>Fungsi sistem informasi manajemen</vt:lpstr>
      <vt:lpstr>Fungsi sim pada bisnis</vt:lpstr>
      <vt:lpstr>Fungsi sim pada bisnis (2)</vt:lpstr>
      <vt:lpstr>Fungsi sim pada bisnis (3)</vt:lpstr>
      <vt:lpstr>Tingkatan manajemen</vt:lpstr>
      <vt:lpstr>Kategori sistem informasi manajemen</vt:lpstr>
      <vt:lpstr>PowerPoint Presentation</vt:lpstr>
      <vt:lpstr>PowerPoint Presentation</vt:lpstr>
      <vt:lpstr>PowerPoint Presentation</vt:lpstr>
      <vt:lpstr>Faktor penyebab gagalnya sim</vt:lpstr>
      <vt:lpstr>PowerPoint Presentation</vt:lpstr>
      <vt:lpstr>PERENCANAAN</vt:lpstr>
      <vt:lpstr>  PENGENDALIAN</vt:lpstr>
      <vt:lpstr>PENGAMBILAN KEPUTUSAN</vt:lpstr>
      <vt:lpstr>`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manajemen perusahaan</dc:title>
  <dc:creator>Windows User</dc:creator>
  <cp:lastModifiedBy>Windows User</cp:lastModifiedBy>
  <cp:revision>12</cp:revision>
  <dcterms:created xsi:type="dcterms:W3CDTF">2020-06-09T08:12:36Z</dcterms:created>
  <dcterms:modified xsi:type="dcterms:W3CDTF">2020-06-09T09:11:26Z</dcterms:modified>
</cp:coreProperties>
</file>