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93" r:id="rId5"/>
    <p:sldId id="294" r:id="rId6"/>
    <p:sldId id="329" r:id="rId7"/>
    <p:sldId id="292" r:id="rId8"/>
    <p:sldId id="295" r:id="rId9"/>
    <p:sldId id="296" r:id="rId10"/>
    <p:sldId id="297" r:id="rId11"/>
    <p:sldId id="323" r:id="rId12"/>
    <p:sldId id="298" r:id="rId13"/>
    <p:sldId id="324" r:id="rId14"/>
    <p:sldId id="299" r:id="rId15"/>
    <p:sldId id="301" r:id="rId16"/>
    <p:sldId id="322" r:id="rId17"/>
    <p:sldId id="300" r:id="rId18"/>
    <p:sldId id="302" r:id="rId19"/>
    <p:sldId id="325" r:id="rId20"/>
    <p:sldId id="317" r:id="rId21"/>
    <p:sldId id="304" r:id="rId22"/>
    <p:sldId id="305" r:id="rId23"/>
    <p:sldId id="326" r:id="rId24"/>
    <p:sldId id="318" r:id="rId25"/>
    <p:sldId id="327" r:id="rId26"/>
    <p:sldId id="307" r:id="rId27"/>
    <p:sldId id="308" r:id="rId28"/>
    <p:sldId id="320" r:id="rId29"/>
    <p:sldId id="311" r:id="rId30"/>
    <p:sldId id="328" r:id="rId31"/>
    <p:sldId id="312" r:id="rId32"/>
    <p:sldId id="313" r:id="rId33"/>
    <p:sldId id="314" r:id="rId34"/>
    <p:sldId id="315" r:id="rId35"/>
    <p:sldId id="330" r:id="rId36"/>
    <p:sldId id="321" r:id="rId37"/>
    <p:sldId id="331" r:id="rId38"/>
    <p:sldId id="27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 autoAdjust="0"/>
  </p:normalViewPr>
  <p:slideViewPr>
    <p:cSldViewPr>
      <p:cViewPr varScale="1">
        <p:scale>
          <a:sx n="67" d="100"/>
          <a:sy n="67" d="100"/>
        </p:scale>
        <p:origin x="84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3325BE-2931-410A-BEFB-2FBE395811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F228-69AF-4D9D-B783-A418112AD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4B42-AD9F-47A3-AC23-60576010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87E5A678-D408-43EC-8199-1949B9136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940-4A26-4ED6-9971-42A538D5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8612-3312-4F40-9B6E-0EC2FDCA7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CD30-424E-48B6-8178-37C21A6DC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45A7-E459-4BB7-8AF2-D64223551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AFDD-5E19-40A2-88C7-518E29CF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34D1-C009-40A3-9ECF-DFBD9F55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2E9C-7983-4C28-BCDA-6FC85226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DB59-0B97-47CD-8F09-A9B74D8C9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C78CD37-00E1-45EA-A987-ADA936272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STRUKTUR DATA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" y="58992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3048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STACK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153400" cy="52482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600" b="0" dirty="0" err="1" smtClean="0">
                <a:solidFill>
                  <a:schemeClr val="tx1"/>
                </a:solidFill>
              </a:rPr>
              <a:t>Jika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variabel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smtClean="0">
                <a:solidFill>
                  <a:srgbClr val="FF0000"/>
                </a:solidFill>
              </a:rPr>
              <a:t>Top </a:t>
            </a:r>
            <a:r>
              <a:rPr lang="en-US" sz="2600" b="0" dirty="0" err="1" smtClean="0">
                <a:solidFill>
                  <a:srgbClr val="FF0000"/>
                </a:solidFill>
              </a:rPr>
              <a:t>bernilai</a:t>
            </a:r>
            <a:r>
              <a:rPr lang="en-US" sz="2600" b="0" dirty="0" smtClean="0">
                <a:solidFill>
                  <a:srgbClr val="FF0000"/>
                </a:solidFill>
              </a:rPr>
              <a:t> 0 </a:t>
            </a:r>
            <a:r>
              <a:rPr lang="en-US" sz="2600" b="0" dirty="0" smtClean="0">
                <a:solidFill>
                  <a:schemeClr val="tx1"/>
                </a:solidFill>
              </a:rPr>
              <a:t>(</a:t>
            </a:r>
            <a:r>
              <a:rPr lang="en-US" sz="2600" b="0" dirty="0" err="1" smtClean="0">
                <a:solidFill>
                  <a:schemeClr val="tx1"/>
                </a:solidFill>
              </a:rPr>
              <a:t>untuk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elemen</a:t>
            </a:r>
            <a:r>
              <a:rPr lang="en-US" sz="2600" b="0" dirty="0" smtClean="0">
                <a:solidFill>
                  <a:schemeClr val="tx1"/>
                </a:solidFill>
              </a:rPr>
              <a:t> yang </a:t>
            </a:r>
            <a:r>
              <a:rPr lang="en-US" sz="2600" b="0" dirty="0" err="1" smtClean="0">
                <a:solidFill>
                  <a:schemeClr val="tx1"/>
                </a:solidFill>
              </a:rPr>
              <a:t>indeksnya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dimulai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dari</a:t>
            </a:r>
            <a:r>
              <a:rPr lang="en-US" sz="2600" b="0" dirty="0" smtClean="0">
                <a:solidFill>
                  <a:schemeClr val="tx1"/>
                </a:solidFill>
              </a:rPr>
              <a:t> 1</a:t>
            </a:r>
            <a:r>
              <a:rPr lang="en-US" sz="2600" b="0" dirty="0" smtClean="0">
                <a:solidFill>
                  <a:schemeClr val="tx1"/>
                </a:solidFill>
              </a:rPr>
              <a:t>) </a:t>
            </a:r>
            <a:r>
              <a:rPr lang="en-US" sz="2600" b="0" dirty="0" err="1" smtClean="0">
                <a:solidFill>
                  <a:schemeClr val="tx1"/>
                </a:solidFill>
              </a:rPr>
              <a:t>atau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variabel</a:t>
            </a:r>
            <a:r>
              <a:rPr lang="en-US" sz="2600" b="0" dirty="0" smtClean="0">
                <a:solidFill>
                  <a:schemeClr val="tx1"/>
                </a:solidFill>
              </a:rPr>
              <a:t> Top </a:t>
            </a:r>
            <a:r>
              <a:rPr lang="en-US" sz="2600" b="0" dirty="0" err="1" smtClean="0">
                <a:solidFill>
                  <a:schemeClr val="tx1"/>
                </a:solidFill>
              </a:rPr>
              <a:t>bernilai</a:t>
            </a:r>
            <a:r>
              <a:rPr lang="en-US" sz="2600" b="0" dirty="0" smtClean="0">
                <a:solidFill>
                  <a:schemeClr val="tx1"/>
                </a:solidFill>
              </a:rPr>
              <a:t> -1 (</a:t>
            </a:r>
            <a:r>
              <a:rPr lang="en-US" sz="2600" b="0" dirty="0" err="1" smtClean="0">
                <a:solidFill>
                  <a:schemeClr val="tx1"/>
                </a:solidFill>
              </a:rPr>
              <a:t>untuk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elemen</a:t>
            </a:r>
            <a:r>
              <a:rPr lang="en-US" sz="2600" b="0" dirty="0" smtClean="0">
                <a:solidFill>
                  <a:schemeClr val="tx1"/>
                </a:solidFill>
              </a:rPr>
              <a:t> yang </a:t>
            </a:r>
            <a:r>
              <a:rPr lang="en-US" sz="2600" b="0" dirty="0" err="1" smtClean="0">
                <a:solidFill>
                  <a:schemeClr val="tx1"/>
                </a:solidFill>
              </a:rPr>
              <a:t>indeksnya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dimulai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dari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</a:rPr>
              <a:t>0), </a:t>
            </a:r>
            <a:r>
              <a:rPr lang="en-US" sz="2600" b="0" dirty="0" err="1" smtClean="0">
                <a:solidFill>
                  <a:schemeClr val="tx1"/>
                </a:solidFill>
              </a:rPr>
              <a:t>maka</a:t>
            </a:r>
            <a:r>
              <a:rPr lang="en-US" sz="2600" b="0" dirty="0" smtClean="0">
                <a:solidFill>
                  <a:schemeClr val="tx1"/>
                </a:solidFill>
              </a:rPr>
              <a:t> Stack </a:t>
            </a:r>
            <a:r>
              <a:rPr lang="en-US" sz="2600" b="0" dirty="0" err="1" smtClean="0">
                <a:solidFill>
                  <a:schemeClr val="tx1"/>
                </a:solidFill>
              </a:rPr>
              <a:t>dalam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keadaan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rgbClr val="FF0000"/>
                </a:solidFill>
              </a:rPr>
              <a:t>kosong</a:t>
            </a:r>
            <a:r>
              <a:rPr lang="en-US" sz="2600" b="0" dirty="0" smtClean="0"/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sehingga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akan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2600" b="0" dirty="0" smtClean="0">
                <a:solidFill>
                  <a:srgbClr val="FF0000"/>
                </a:solidFill>
              </a:rPr>
              <a:t> </a:t>
            </a:r>
            <a:r>
              <a:rPr lang="en-US" sz="2600" b="0" dirty="0" err="1" smtClean="0">
                <a:solidFill>
                  <a:srgbClr val="FF0000"/>
                </a:solidFill>
              </a:rPr>
              <a:t>nilai</a:t>
            </a:r>
            <a:r>
              <a:rPr lang="en-US" sz="2600" b="0" dirty="0" smtClean="0">
                <a:solidFill>
                  <a:srgbClr val="FF0000"/>
                </a:solidFill>
              </a:rPr>
              <a:t> true </a:t>
            </a:r>
            <a:r>
              <a:rPr lang="en-US" sz="2600" b="0" dirty="0" smtClean="0">
                <a:solidFill>
                  <a:schemeClr val="tx1"/>
                </a:solidFill>
              </a:rPr>
              <a:t>(</a:t>
            </a:r>
            <a:r>
              <a:rPr lang="en-US" sz="2600" b="0" dirty="0" err="1" smtClean="0">
                <a:solidFill>
                  <a:schemeClr val="tx1"/>
                </a:solidFill>
              </a:rPr>
              <a:t>atau</a:t>
            </a:r>
            <a:r>
              <a:rPr lang="en-US" sz="2600" b="0" dirty="0" smtClean="0">
                <a:solidFill>
                  <a:schemeClr val="tx1"/>
                </a:solidFill>
              </a:rPr>
              <a:t> 1 </a:t>
            </a:r>
            <a:r>
              <a:rPr lang="en-US" sz="2600" b="0" dirty="0" err="1" smtClean="0">
                <a:solidFill>
                  <a:schemeClr val="tx1"/>
                </a:solidFill>
              </a:rPr>
              <a:t>pada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bhs</a:t>
            </a:r>
            <a:r>
              <a:rPr lang="en-US" sz="2600" b="0" dirty="0" smtClean="0">
                <a:solidFill>
                  <a:schemeClr val="tx1"/>
                </a:solidFill>
              </a:rPr>
              <a:t>. C). </a:t>
            </a:r>
            <a:r>
              <a:rPr lang="en-US" sz="2600" b="0" dirty="0" err="1" smtClean="0">
                <a:solidFill>
                  <a:schemeClr val="tx1"/>
                </a:solidFill>
              </a:rPr>
              <a:t>Jika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tidak</a:t>
            </a:r>
            <a:r>
              <a:rPr lang="en-US" sz="2600" b="0" dirty="0" smtClean="0">
                <a:solidFill>
                  <a:schemeClr val="tx1"/>
                </a:solidFill>
              </a:rPr>
              <a:t>, </a:t>
            </a:r>
            <a:r>
              <a:rPr lang="en-US" sz="2600" b="0" dirty="0" err="1" smtClean="0">
                <a:solidFill>
                  <a:schemeClr val="tx1"/>
                </a:solidFill>
              </a:rPr>
              <a:t>maka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smtClean="0">
                <a:solidFill>
                  <a:srgbClr val="FF0000"/>
                </a:solidFill>
              </a:rPr>
              <a:t>stack </a:t>
            </a:r>
            <a:r>
              <a:rPr lang="en-US" sz="2600" b="0" dirty="0" err="1" smtClean="0">
                <a:solidFill>
                  <a:srgbClr val="FF0000"/>
                </a:solidFill>
              </a:rPr>
              <a:t>tidak</a:t>
            </a:r>
            <a:r>
              <a:rPr lang="en-US" sz="2600" b="0" dirty="0" smtClean="0">
                <a:solidFill>
                  <a:srgbClr val="FF0000"/>
                </a:solidFill>
              </a:rPr>
              <a:t> </a:t>
            </a:r>
            <a:r>
              <a:rPr lang="en-US" sz="2600" b="0" dirty="0" err="1" smtClean="0">
                <a:solidFill>
                  <a:srgbClr val="FF0000"/>
                </a:solidFill>
              </a:rPr>
              <a:t>kosong</a:t>
            </a:r>
            <a:r>
              <a:rPr lang="en-US" sz="2600" b="0" dirty="0" smtClean="0">
                <a:solidFill>
                  <a:srgbClr val="FF0000"/>
                </a:solidFill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</a:rPr>
              <a:t>(</a:t>
            </a:r>
            <a:r>
              <a:rPr lang="en-US" sz="2600" b="0" dirty="0" err="1" smtClean="0">
                <a:solidFill>
                  <a:schemeClr val="tx1"/>
                </a:solidFill>
              </a:rPr>
              <a:t>berarti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ada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datanya</a:t>
            </a:r>
            <a:r>
              <a:rPr lang="en-US" sz="2600" b="0" dirty="0" smtClean="0">
                <a:solidFill>
                  <a:schemeClr val="tx1"/>
                </a:solidFill>
              </a:rPr>
              <a:t>) </a:t>
            </a:r>
            <a:r>
              <a:rPr lang="en-US" sz="2600" b="0" dirty="0" err="1" smtClean="0">
                <a:solidFill>
                  <a:schemeClr val="tx1"/>
                </a:solidFill>
              </a:rPr>
              <a:t>sehingga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akan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2600" b="0" dirty="0" smtClean="0">
                <a:solidFill>
                  <a:srgbClr val="FF0000"/>
                </a:solidFill>
              </a:rPr>
              <a:t> </a:t>
            </a:r>
            <a:r>
              <a:rPr lang="en-US" sz="2600" b="0" dirty="0" err="1" smtClean="0">
                <a:solidFill>
                  <a:srgbClr val="FF0000"/>
                </a:solidFill>
              </a:rPr>
              <a:t>nilai</a:t>
            </a:r>
            <a:r>
              <a:rPr lang="en-US" sz="2600" b="0" dirty="0" smtClean="0">
                <a:solidFill>
                  <a:srgbClr val="FF0000"/>
                </a:solidFill>
              </a:rPr>
              <a:t> false </a:t>
            </a:r>
            <a:r>
              <a:rPr lang="en-US" sz="2600" b="0" dirty="0" smtClean="0">
                <a:solidFill>
                  <a:schemeClr val="tx1"/>
                </a:solidFill>
              </a:rPr>
              <a:t>(</a:t>
            </a:r>
            <a:r>
              <a:rPr lang="en-US" sz="2600" b="0" dirty="0" err="1" smtClean="0">
                <a:solidFill>
                  <a:schemeClr val="tx1"/>
                </a:solidFill>
              </a:rPr>
              <a:t>atau</a:t>
            </a:r>
            <a:r>
              <a:rPr lang="en-US" sz="2600" b="0" dirty="0" smtClean="0">
                <a:solidFill>
                  <a:schemeClr val="tx1"/>
                </a:solidFill>
              </a:rPr>
              <a:t> 0 </a:t>
            </a:r>
            <a:r>
              <a:rPr lang="en-US" sz="2600" b="0" dirty="0" err="1" smtClean="0">
                <a:solidFill>
                  <a:schemeClr val="tx1"/>
                </a:solidFill>
              </a:rPr>
              <a:t>pada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bhs</a:t>
            </a:r>
            <a:r>
              <a:rPr lang="en-US" sz="2600" b="0" dirty="0" smtClean="0">
                <a:solidFill>
                  <a:schemeClr val="tx1"/>
                </a:solidFill>
              </a:rPr>
              <a:t>. C).</a:t>
            </a:r>
            <a:endParaRPr lang="en-US" sz="2600" b="0" u="sng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600" u="sng" dirty="0" err="1" smtClean="0">
                <a:solidFill>
                  <a:schemeClr val="tx1"/>
                </a:solidFill>
              </a:rPr>
              <a:t>Catatan</a:t>
            </a:r>
            <a:r>
              <a:rPr lang="en-US" sz="2600" u="sng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“</a:t>
            </a:r>
            <a:r>
              <a:rPr lang="en-US" sz="2600" dirty="0" err="1" smtClean="0">
                <a:solidFill>
                  <a:srgbClr val="FF0000"/>
                </a:solidFill>
              </a:rPr>
              <a:t>Operasi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ini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akan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digunakan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saat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operasi</a:t>
            </a:r>
            <a:r>
              <a:rPr lang="en-US" sz="2600" dirty="0" smtClean="0">
                <a:solidFill>
                  <a:srgbClr val="FF0000"/>
                </a:solidFill>
              </a:rPr>
              <a:t> Pop</a:t>
            </a:r>
            <a:r>
              <a:rPr lang="en-US" sz="2600" b="0" dirty="0" smtClean="0">
                <a:solidFill>
                  <a:schemeClr val="tx1"/>
                </a:solidFill>
              </a:rPr>
              <a:t>”</a:t>
            </a:r>
            <a:endParaRPr lang="en-US" sz="2600" b="0" dirty="0" smtClean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Algoritma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Subrutin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Operasi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Kosong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5950" indent="-18859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Function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 (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Top : </a:t>
            </a:r>
            <a:r>
              <a:rPr lang="en-US" sz="1800" u="sng" dirty="0" smtClean="0">
                <a:solidFill>
                  <a:schemeClr val="tx1"/>
                </a:solidFill>
              </a:rPr>
              <a:t>integer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Boolean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{I.S.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Penunjuk</a:t>
            </a:r>
            <a:r>
              <a:rPr lang="en-US" sz="1800" b="0" i="1" dirty="0" smtClean="0">
                <a:solidFill>
                  <a:srgbClr val="0070C0"/>
                </a:solidFill>
              </a:rPr>
              <a:t> Stack (Top)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terdefinisi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{F.S.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menghasilkan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keadaan</a:t>
            </a:r>
            <a:r>
              <a:rPr lang="en-US" sz="1800" b="0" i="1" dirty="0" smtClean="0">
                <a:solidFill>
                  <a:srgbClr val="0070C0"/>
                </a:solidFill>
              </a:rPr>
              <a:t> Stack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kosong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atau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tidak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Kamus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885950">
              <a:buNone/>
            </a:pPr>
            <a:endParaRPr lang="en-US" sz="1800" u="sng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false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457200" indent="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 (Top = 0)</a:t>
            </a:r>
          </a:p>
          <a:p>
            <a:pPr marL="45720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 marL="91440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true</a:t>
            </a:r>
          </a:p>
          <a:p>
            <a:pPr marL="457200" indent="0">
              <a:buNone/>
            </a:pPr>
            <a:r>
              <a:rPr lang="en-US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EndIf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Penuh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ini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memberikan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True </a:t>
            </a:r>
            <a:r>
              <a:rPr lang="en-US" b="0" dirty="0" smtClean="0">
                <a:solidFill>
                  <a:srgbClr val="FF0000"/>
                </a:solidFill>
              </a:rPr>
              <a:t>(</a:t>
            </a:r>
            <a:r>
              <a:rPr lang="en-US" b="0" dirty="0" err="1" smtClean="0">
                <a:solidFill>
                  <a:srgbClr val="FF0000"/>
                </a:solidFill>
              </a:rPr>
              <a:t>atau</a:t>
            </a:r>
            <a:r>
              <a:rPr lang="en-US" b="0" dirty="0" smtClean="0">
                <a:solidFill>
                  <a:srgbClr val="FF0000"/>
                </a:solidFill>
              </a:rPr>
              <a:t> 1 </a:t>
            </a:r>
            <a:r>
              <a:rPr lang="en-US" b="0" dirty="0" err="1" smtClean="0">
                <a:solidFill>
                  <a:srgbClr val="FF0000"/>
                </a:solidFill>
              </a:rPr>
              <a:t>pada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bhs</a:t>
            </a:r>
            <a:r>
              <a:rPr lang="en-US" b="0" dirty="0" smtClean="0">
                <a:solidFill>
                  <a:srgbClr val="FF0000"/>
                </a:solidFill>
              </a:rPr>
              <a:t>. C)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nilai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rgbClr val="FF0000"/>
                </a:solidFill>
              </a:rPr>
              <a:t>sama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dengan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maksimum</a:t>
            </a:r>
            <a:r>
              <a:rPr lang="en-US" b="0" dirty="0" smtClean="0">
                <a:solidFill>
                  <a:schemeClr val="tx1"/>
                </a:solidFill>
              </a:rPr>
              <a:t> array 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array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1) </a:t>
            </a:r>
            <a:r>
              <a:rPr lang="en-US" b="0" dirty="0" err="1" smtClean="0">
                <a:solidFill>
                  <a:schemeClr val="tx1"/>
                </a:solidFill>
              </a:rPr>
              <a:t>atau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rgbClr val="FF0000"/>
                </a:solidFill>
              </a:rPr>
              <a:t>sama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dengan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maksimum</a:t>
            </a:r>
            <a:r>
              <a:rPr lang="en-US" b="0" dirty="0" smtClean="0">
                <a:solidFill>
                  <a:schemeClr val="tx1"/>
                </a:solidFill>
              </a:rPr>
              <a:t> array-1 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array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0).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nilai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sama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dengan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maksimum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array,maka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mengembalikan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False </a:t>
            </a:r>
            <a:r>
              <a:rPr lang="en-US" b="0" dirty="0" smtClean="0">
                <a:solidFill>
                  <a:srgbClr val="FF0000"/>
                </a:solidFill>
              </a:rPr>
              <a:t>(</a:t>
            </a:r>
            <a:r>
              <a:rPr lang="en-US" b="0" dirty="0" err="1" smtClean="0">
                <a:solidFill>
                  <a:srgbClr val="FF0000"/>
                </a:solidFill>
              </a:rPr>
              <a:t>atau</a:t>
            </a:r>
            <a:r>
              <a:rPr lang="en-US" b="0" dirty="0" smtClean="0">
                <a:solidFill>
                  <a:srgbClr val="FF0000"/>
                </a:solidFill>
              </a:rPr>
              <a:t> 0 </a:t>
            </a:r>
            <a:r>
              <a:rPr lang="en-US" b="0" dirty="0" err="1" smtClean="0">
                <a:solidFill>
                  <a:srgbClr val="FF0000"/>
                </a:solidFill>
              </a:rPr>
              <a:t>pada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bhs</a:t>
            </a:r>
            <a:r>
              <a:rPr lang="en-US" b="0" dirty="0" smtClean="0">
                <a:solidFill>
                  <a:srgbClr val="FF0000"/>
                </a:solidFill>
              </a:rPr>
              <a:t>. C).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 err="1">
                <a:solidFill>
                  <a:schemeClr val="tx1"/>
                </a:solidFill>
              </a:rPr>
              <a:t>Catatan</a:t>
            </a:r>
            <a:r>
              <a:rPr lang="en-US" u="sng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Operasi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digunakan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operasi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Push</a:t>
            </a:r>
            <a:r>
              <a:rPr lang="en-US" b="0" dirty="0" smtClean="0">
                <a:solidFill>
                  <a:schemeClr val="tx1"/>
                </a:solidFill>
              </a:rPr>
              <a:t>”</a:t>
            </a:r>
            <a:endParaRPr lang="en-US" b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b="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Algoritma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Subrutin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Operasi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Penuh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5950" indent="-18859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Function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Penuh</a:t>
            </a:r>
            <a:r>
              <a:rPr lang="en-US" sz="1800" b="0" dirty="0" smtClean="0">
                <a:solidFill>
                  <a:schemeClr val="tx1"/>
                </a:solidFill>
              </a:rPr>
              <a:t>(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Top : </a:t>
            </a:r>
            <a:r>
              <a:rPr lang="en-US" sz="1800" u="sng" dirty="0" smtClean="0">
                <a:solidFill>
                  <a:schemeClr val="tx1"/>
                </a:solidFill>
              </a:rPr>
              <a:t>integer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Boolean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{I.S.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Penunjuk</a:t>
            </a:r>
            <a:r>
              <a:rPr lang="en-US" sz="1800" b="0" i="1" dirty="0" smtClean="0">
                <a:solidFill>
                  <a:srgbClr val="0070C0"/>
                </a:solidFill>
              </a:rPr>
              <a:t> Stack (Top)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terdefinisi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{F.S.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menghasilkan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keadaan</a:t>
            </a:r>
            <a:r>
              <a:rPr lang="en-US" sz="1800" b="0" i="1" dirty="0" smtClean="0">
                <a:solidFill>
                  <a:srgbClr val="0070C0"/>
                </a:solidFill>
              </a:rPr>
              <a:t> Stack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pebuh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atau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belum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penuh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Kamus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885950">
              <a:buNone/>
            </a:pPr>
            <a:endParaRPr lang="en-US" sz="1800" u="sng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Penuh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false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457200" indent="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 (Top = </a:t>
            </a:r>
            <a:r>
              <a:rPr lang="en-US" sz="1800" b="0" dirty="0" err="1" smtClean="0">
                <a:solidFill>
                  <a:schemeClr val="tx1"/>
                </a:solidFill>
              </a:rPr>
              <a:t>MaxStack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45720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 marL="91440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Penuh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true</a:t>
            </a:r>
          </a:p>
          <a:p>
            <a:pPr marL="457200" indent="0">
              <a:buNone/>
            </a:pPr>
            <a:r>
              <a:rPr lang="en-US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EndIf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(Array)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7924800" cy="5248275"/>
          </a:xfrm>
        </p:spPr>
        <p:txBody>
          <a:bodyPr/>
          <a:lstStyle/>
          <a:p>
            <a:pPr marL="0" indent="0" algn="just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Langkah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push </a:t>
            </a:r>
            <a:r>
              <a:rPr lang="en-US" b="0" dirty="0" err="1" smtClean="0">
                <a:solidFill>
                  <a:schemeClr val="tx1"/>
                </a:solidFill>
              </a:rPr>
              <a:t>menggunakan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tipe</a:t>
            </a:r>
            <a:r>
              <a:rPr lang="en-US" b="0" dirty="0" smtClean="0">
                <a:solidFill>
                  <a:schemeClr val="tx1"/>
                </a:solidFill>
              </a:rPr>
              <a:t> data </a:t>
            </a:r>
            <a:r>
              <a:rPr lang="en-US" b="0" dirty="0" smtClean="0">
                <a:solidFill>
                  <a:schemeClr val="tx1"/>
                </a:solidFill>
              </a:rPr>
              <a:t>array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cara</a:t>
            </a:r>
            <a:r>
              <a:rPr lang="en-US" b="0" dirty="0" smtClean="0">
                <a:solidFill>
                  <a:schemeClr val="tx1"/>
                </a:solidFill>
              </a:rPr>
              <a:t> :</a:t>
            </a:r>
          </a:p>
          <a:p>
            <a:pPr lvl="0" algn="just"/>
            <a:r>
              <a:rPr lang="en-US" b="0" dirty="0" smtClean="0">
                <a:solidFill>
                  <a:schemeClr val="tx1"/>
                </a:solidFill>
              </a:rPr>
              <a:t>Stack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ditambah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belum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penuh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 algn="just"/>
            <a:r>
              <a:rPr lang="en-US" b="0" dirty="0" err="1" smtClean="0">
                <a:solidFill>
                  <a:schemeClr val="tx1"/>
                </a:solidFill>
              </a:rPr>
              <a:t>Tambahkan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penunjuk</a:t>
            </a:r>
            <a:r>
              <a:rPr lang="en-US" b="0" dirty="0" smtClean="0">
                <a:solidFill>
                  <a:schemeClr val="tx1"/>
                </a:solidFill>
              </a:rPr>
              <a:t> Stack (Top)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1</a:t>
            </a:r>
          </a:p>
          <a:p>
            <a:pPr lvl="0" algn="just"/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diisi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data </a:t>
            </a:r>
            <a:r>
              <a:rPr lang="en-US" b="0" dirty="0" err="1" smtClean="0">
                <a:solidFill>
                  <a:schemeClr val="tx1"/>
                </a:solidFill>
              </a:rPr>
              <a:t>baru</a:t>
            </a:r>
            <a:endParaRPr lang="en-US" b="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sz="2600" dirty="0" err="1" smtClean="0">
                <a:solidFill>
                  <a:srgbClr val="FF0000"/>
                </a:solidFill>
              </a:rPr>
              <a:t>Ingat</a:t>
            </a:r>
            <a:r>
              <a:rPr lang="en-US" sz="2600" dirty="0" smtClean="0">
                <a:solidFill>
                  <a:srgbClr val="FF0000"/>
                </a:solidFill>
              </a:rPr>
              <a:t>!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Setiap</a:t>
            </a:r>
            <a:r>
              <a:rPr lang="en-US" sz="2600" b="0" dirty="0" smtClean="0">
                <a:solidFill>
                  <a:schemeClr val="tx1"/>
                </a:solidFill>
              </a:rPr>
              <a:t> kali </a:t>
            </a:r>
            <a:r>
              <a:rPr lang="en-US" sz="2600" b="0" dirty="0" err="1" smtClean="0">
                <a:solidFill>
                  <a:schemeClr val="tx1"/>
                </a:solidFill>
              </a:rPr>
              <a:t>operasi</a:t>
            </a:r>
            <a:r>
              <a:rPr lang="en-US" sz="2600" b="0" dirty="0" smtClean="0">
                <a:solidFill>
                  <a:schemeClr val="tx1"/>
                </a:solidFill>
              </a:rPr>
              <a:t> Push </a:t>
            </a:r>
            <a:r>
              <a:rPr lang="en-US" sz="2600" b="0" dirty="0" err="1" smtClean="0">
                <a:solidFill>
                  <a:schemeClr val="tx1"/>
                </a:solidFill>
              </a:rPr>
              <a:t>dilakukan</a:t>
            </a:r>
            <a:r>
              <a:rPr lang="en-US" sz="2600" b="0" dirty="0" smtClean="0">
                <a:solidFill>
                  <a:schemeClr val="tx1"/>
                </a:solidFill>
              </a:rPr>
              <a:t>, </a:t>
            </a:r>
            <a:r>
              <a:rPr lang="en-US" sz="2600" b="0" dirty="0" err="1" smtClean="0">
                <a:solidFill>
                  <a:schemeClr val="tx1"/>
                </a:solidFill>
              </a:rPr>
              <a:t>maka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hanya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satu</a:t>
            </a:r>
            <a:r>
              <a:rPr lang="en-US" sz="2600" b="0" dirty="0" smtClean="0">
                <a:solidFill>
                  <a:schemeClr val="tx1"/>
                </a:solidFill>
              </a:rPr>
              <a:t> data yang </a:t>
            </a:r>
            <a:r>
              <a:rPr lang="en-US" sz="2600" b="0" dirty="0" err="1" smtClean="0">
                <a:solidFill>
                  <a:schemeClr val="tx1"/>
                </a:solidFill>
              </a:rPr>
              <a:t>akan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ditambahkan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kedalam</a:t>
            </a:r>
            <a:r>
              <a:rPr lang="en-US" sz="2600" b="0" dirty="0" smtClean="0">
                <a:solidFill>
                  <a:schemeClr val="tx1"/>
                </a:solidFill>
              </a:rPr>
              <a:t> Stack</a:t>
            </a:r>
            <a:endParaRPr lang="en-US" sz="2600" b="0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Illustrasi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Push (Array)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9050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Top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6504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Push(Top,Stack,8)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Push(Top,Stack,3)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Push(Top,Stack,5)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Push(Top,Stack,1)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Push(Top,Stack,7)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42994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42672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6576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5814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9718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4343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9718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724400"/>
            <a:ext cx="990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438400" y="36576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Penuh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4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Stack</a:t>
            </a:r>
            <a:endParaRPr lang="en-US" sz="2400" b="1" dirty="0"/>
          </a:p>
        </p:txBody>
      </p:sp>
      <p:cxnSp>
        <p:nvCxnSpPr>
          <p:cNvPr id="48" name="Straight Arrow Connector 47"/>
          <p:cNvCxnSpPr>
            <a:stCxn id="17" idx="1"/>
            <a:endCxn id="47" idx="1"/>
          </p:cNvCxnSpPr>
          <p:nvPr/>
        </p:nvCxnSpPr>
        <p:spPr>
          <a:xfrm rot="10800000">
            <a:off x="2362200" y="4343401"/>
            <a:ext cx="1066800" cy="3070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2209801" y="3200401"/>
            <a:ext cx="1523998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1943101" y="2781301"/>
            <a:ext cx="2209798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Algoritma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Subrutin</a:t>
            </a:r>
            <a:r>
              <a:rPr lang="en-US" sz="2600" dirty="0" smtClean="0">
                <a:solidFill>
                  <a:schemeClr val="tx1"/>
                </a:solidFill>
              </a:rPr>
              <a:t> Push </a:t>
            </a:r>
            <a:r>
              <a:rPr lang="en-US" sz="2600" dirty="0" err="1" smtClean="0">
                <a:solidFill>
                  <a:schemeClr val="tx1"/>
                </a:solidFill>
              </a:rPr>
              <a:t>Secara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Umum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5950" indent="-18859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Procedure</a:t>
            </a:r>
            <a:r>
              <a:rPr lang="en-US" sz="1800" b="0" dirty="0" smtClean="0">
                <a:solidFill>
                  <a:schemeClr val="tx1"/>
                </a:solidFill>
              </a:rPr>
              <a:t> Push (</a:t>
            </a:r>
            <a:r>
              <a:rPr lang="en-US" sz="1800" u="sng" dirty="0" smtClean="0">
                <a:solidFill>
                  <a:schemeClr val="tx1"/>
                </a:solidFill>
              </a:rPr>
              <a:t>I/O</a:t>
            </a:r>
            <a:r>
              <a:rPr lang="en-US" sz="1800" b="0" dirty="0" smtClean="0">
                <a:solidFill>
                  <a:schemeClr val="tx1"/>
                </a:solidFill>
              </a:rPr>
              <a:t> Top : </a:t>
            </a:r>
            <a:r>
              <a:rPr lang="en-US" sz="1800" u="sng" dirty="0" smtClean="0">
                <a:solidFill>
                  <a:schemeClr val="tx1"/>
                </a:solidFill>
              </a:rPr>
              <a:t>integer</a:t>
            </a:r>
            <a:r>
              <a:rPr lang="en-US" sz="1800" b="0" dirty="0" smtClean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I/O</a:t>
            </a:r>
            <a:r>
              <a:rPr lang="en-US" sz="1800" b="0" dirty="0" smtClean="0">
                <a:solidFill>
                  <a:schemeClr val="tx1"/>
                </a:solidFill>
              </a:rPr>
              <a:t> Stack : </a:t>
            </a:r>
            <a:r>
              <a:rPr lang="en-US" sz="1800" b="0" dirty="0" err="1" smtClean="0">
                <a:solidFill>
                  <a:schemeClr val="tx1"/>
                </a:solidFill>
              </a:rPr>
              <a:t>ArrayStack</a:t>
            </a:r>
            <a:r>
              <a:rPr lang="en-US" sz="1800" b="0" dirty="0" smtClean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DataBaru</a:t>
            </a:r>
            <a:r>
              <a:rPr lang="en-US" sz="1800" b="0" dirty="0" smtClean="0">
                <a:solidFill>
                  <a:schemeClr val="tx1"/>
                </a:solidFill>
              </a:rPr>
              <a:t> : </a:t>
            </a:r>
            <a:r>
              <a:rPr lang="en-US" sz="1800" b="0" dirty="0" err="1" smtClean="0">
                <a:solidFill>
                  <a:schemeClr val="tx1"/>
                </a:solidFill>
              </a:rPr>
              <a:t>tipedata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{I.S.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Penunjuk</a:t>
            </a:r>
            <a:r>
              <a:rPr lang="en-US" sz="1800" b="0" i="1" dirty="0" smtClean="0">
                <a:solidFill>
                  <a:srgbClr val="0070C0"/>
                </a:solidFill>
              </a:rPr>
              <a:t> Stack (Top)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dan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keadaan</a:t>
            </a:r>
            <a:r>
              <a:rPr lang="en-US" sz="1800" b="0" i="1" dirty="0" smtClean="0">
                <a:solidFill>
                  <a:srgbClr val="0070C0"/>
                </a:solidFill>
              </a:rPr>
              <a:t> Stack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terdefinisi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{F.S.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menghasilkan</a:t>
            </a:r>
            <a:r>
              <a:rPr lang="en-US" sz="1800" b="0" i="1" dirty="0" smtClean="0">
                <a:solidFill>
                  <a:srgbClr val="0070C0"/>
                </a:solidFill>
              </a:rPr>
              <a:t> Stack yang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ditambah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satu</a:t>
            </a:r>
            <a:r>
              <a:rPr lang="en-US" sz="1800" b="0" i="1" dirty="0" smtClean="0">
                <a:solidFill>
                  <a:srgbClr val="0070C0"/>
                </a:solidFill>
              </a:rPr>
              <a:t> data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baru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Kamus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Function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Penuh</a:t>
            </a:r>
            <a:r>
              <a:rPr lang="en-US" sz="1800" b="0" dirty="0" smtClean="0">
                <a:solidFill>
                  <a:schemeClr val="tx1"/>
                </a:solidFill>
              </a:rPr>
              <a:t>(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 Top : </a:t>
            </a:r>
            <a:r>
              <a:rPr lang="en-US" sz="1800" u="sng" dirty="0" smtClean="0">
                <a:solidFill>
                  <a:schemeClr val="tx1"/>
                </a:solidFill>
              </a:rPr>
              <a:t>integer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Boolean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457200" indent="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 (</a:t>
            </a:r>
            <a:r>
              <a:rPr lang="en-US" sz="1800" u="sng" dirty="0" smtClean="0">
                <a:solidFill>
                  <a:schemeClr val="tx1"/>
                </a:solidFill>
              </a:rPr>
              <a:t>Not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Penuh</a:t>
            </a:r>
            <a:r>
              <a:rPr lang="en-US" sz="1800" b="0" dirty="0" smtClean="0">
                <a:solidFill>
                  <a:schemeClr val="tx1"/>
                </a:solidFill>
              </a:rPr>
              <a:t>(Top))</a:t>
            </a:r>
          </a:p>
          <a:p>
            <a:pPr marL="45720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 marL="914400" indent="0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Top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Top + 1</a:t>
            </a:r>
          </a:p>
          <a:p>
            <a:pPr marL="914400" indent="0">
              <a:buNone/>
            </a:pP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Stack(Top)  </a:t>
            </a: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DataBaru</a:t>
            </a:r>
            <a:endParaRPr lang="en-US" sz="18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indent="0">
              <a:buNone/>
            </a:pP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Else</a:t>
            </a:r>
          </a:p>
          <a:p>
            <a:pPr marL="914400" indent="0">
              <a:buNone/>
            </a:pP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Output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‘Stack </a:t>
            </a:r>
            <a:r>
              <a:rPr lang="en-US" sz="18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Sudah</a:t>
            </a:r>
            <a:r>
              <a:rPr lang="en-US" sz="1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Penuh</a:t>
            </a:r>
            <a:r>
              <a:rPr lang="en-US" sz="1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!’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marL="457200" indent="0">
              <a:buNone/>
            </a:pPr>
            <a:r>
              <a:rPr lang="en-US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EndIf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(Array)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9684"/>
            <a:ext cx="8229600" cy="5114916"/>
          </a:xfrm>
        </p:spPr>
        <p:txBody>
          <a:bodyPr/>
          <a:lstStyle/>
          <a:p>
            <a:pPr marL="0" indent="0" algn="just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Langkah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Pop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Stack yang </a:t>
            </a:r>
            <a:r>
              <a:rPr lang="en-US" b="0" dirty="0" err="1" smtClean="0">
                <a:solidFill>
                  <a:schemeClr val="tx1"/>
                </a:solidFill>
              </a:rPr>
              <a:t>menggunakan</a:t>
            </a:r>
            <a:r>
              <a:rPr lang="en-US" b="0" dirty="0" smtClean="0">
                <a:solidFill>
                  <a:schemeClr val="tx1"/>
                </a:solidFill>
              </a:rPr>
              <a:t> array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: </a:t>
            </a:r>
          </a:p>
          <a:p>
            <a:pPr lvl="0" algn="just"/>
            <a:r>
              <a:rPr lang="en-US" b="0" dirty="0" smtClean="0">
                <a:solidFill>
                  <a:schemeClr val="tx1"/>
                </a:solidFill>
              </a:rPr>
              <a:t>Stack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mengeluarkan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 algn="just"/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dikeluarkan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disimpan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suatu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endParaRPr lang="en-US" b="0" dirty="0" smtClean="0">
              <a:solidFill>
                <a:schemeClr val="tx1"/>
              </a:solidFill>
            </a:endParaRPr>
          </a:p>
          <a:p>
            <a:pPr lvl="0" algn="just"/>
            <a:r>
              <a:rPr lang="en-US" b="0" dirty="0" err="1" smtClean="0">
                <a:solidFill>
                  <a:schemeClr val="tx1"/>
                </a:solidFill>
              </a:rPr>
              <a:t>Harga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berkurang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1</a:t>
            </a:r>
          </a:p>
          <a:p>
            <a:pPr lvl="0" algn="just"/>
            <a:endParaRPr lang="en-US" b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</a:rPr>
              <a:t>Ingat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Setiap</a:t>
            </a:r>
            <a:r>
              <a:rPr lang="en-US" b="0" dirty="0">
                <a:solidFill>
                  <a:schemeClr val="tx1"/>
                </a:solidFill>
              </a:rPr>
              <a:t> kali </a:t>
            </a:r>
            <a:r>
              <a:rPr lang="en-US" b="0" dirty="0" err="1">
                <a:solidFill>
                  <a:schemeClr val="tx1"/>
                </a:solidFill>
              </a:rPr>
              <a:t>operasi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Pop </a:t>
            </a:r>
            <a:r>
              <a:rPr lang="en-US" b="0" dirty="0" err="1">
                <a:solidFill>
                  <a:schemeClr val="tx1"/>
                </a:solidFill>
              </a:rPr>
              <a:t>dilakukan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b="0" dirty="0" err="1">
                <a:solidFill>
                  <a:schemeClr val="tx1"/>
                </a:solidFill>
              </a:rPr>
              <a:t>maka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hanya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satu</a:t>
            </a:r>
            <a:r>
              <a:rPr lang="en-US" b="0" dirty="0">
                <a:solidFill>
                  <a:schemeClr val="tx1"/>
                </a:solidFill>
              </a:rPr>
              <a:t> data yang </a:t>
            </a:r>
            <a:r>
              <a:rPr lang="en-US" b="0" dirty="0" err="1">
                <a:solidFill>
                  <a:schemeClr val="tx1"/>
                </a:solidFill>
              </a:rPr>
              <a:t>akan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dikeluarkan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Stack</a:t>
            </a:r>
          </a:p>
          <a:p>
            <a:pPr lvl="0" algn="just"/>
            <a:endParaRPr lang="en-US" b="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Illustrasi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Pop (Array)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4478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Top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1932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Pop(</a:t>
            </a:r>
            <a:r>
              <a:rPr lang="en-US" sz="2800" b="1" dirty="0" err="1" smtClean="0"/>
              <a:t>Top,Stack,Elemen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Pop(</a:t>
            </a:r>
            <a:r>
              <a:rPr lang="en-US" sz="2800" b="1" dirty="0" err="1" smtClean="0"/>
              <a:t>Top,Stack,Elemen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Pop(</a:t>
            </a:r>
            <a:r>
              <a:rPr lang="en-US" sz="2800" b="1" dirty="0" err="1" smtClean="0"/>
              <a:t>Top,Stack,Elemen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Pop(</a:t>
            </a:r>
            <a:r>
              <a:rPr lang="en-US" sz="2800" b="1" dirty="0" err="1" smtClean="0"/>
              <a:t>Top,Stack,Elemen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Pop(</a:t>
            </a:r>
            <a:r>
              <a:rPr lang="en-US" sz="2800" b="1" dirty="0" err="1" smtClean="0"/>
              <a:t>Top,Stack,Elemen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0386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38422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38100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2004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1242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5146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5146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191000"/>
            <a:ext cx="838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1"/>
          </p:cNvCxnSpPr>
          <p:nvPr/>
        </p:nvCxnSpPr>
        <p:spPr>
          <a:xfrm rot="10800000">
            <a:off x="2438400" y="3200399"/>
            <a:ext cx="990600" cy="9928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Kosong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Stack</a:t>
            </a:r>
            <a:endParaRPr lang="en-US" sz="2400" b="1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 rot="10800000">
            <a:off x="2362200" y="38862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1"/>
          </p:cNvCxnSpPr>
          <p:nvPr/>
        </p:nvCxnSpPr>
        <p:spPr>
          <a:xfrm rot="10800000">
            <a:off x="2438400" y="2514601"/>
            <a:ext cx="990600" cy="16786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1"/>
          </p:cNvCxnSpPr>
          <p:nvPr/>
        </p:nvCxnSpPr>
        <p:spPr>
          <a:xfrm rot="10800000">
            <a:off x="2438400" y="1828801"/>
            <a:ext cx="990600" cy="236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578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Elemen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0" name="Picture 5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  <p:bldP spid="41" grpId="0" animBg="1"/>
      <p:bldP spid="41" grpId="1" animBg="1"/>
      <p:bldP spid="43" grpId="0"/>
      <p:bldP spid="44" grpId="0" animBg="1"/>
      <p:bldP spid="44" grpId="1" animBg="1"/>
      <p:bldP spid="45" grpId="0" animBg="1"/>
      <p:bldP spid="45" grpId="1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Algoritma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Subrutin</a:t>
            </a:r>
            <a:r>
              <a:rPr lang="en-US" sz="2600" dirty="0" smtClean="0">
                <a:solidFill>
                  <a:schemeClr val="tx1"/>
                </a:solidFill>
              </a:rPr>
              <a:t> Push </a:t>
            </a:r>
            <a:r>
              <a:rPr lang="en-US" sz="2600" dirty="0" err="1" smtClean="0">
                <a:solidFill>
                  <a:schemeClr val="tx1"/>
                </a:solidFill>
              </a:rPr>
              <a:t>Secara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Umum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5950" indent="-18859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Procedure</a:t>
            </a:r>
            <a:r>
              <a:rPr lang="en-US" sz="1800" b="0" dirty="0" smtClean="0">
                <a:solidFill>
                  <a:schemeClr val="tx1"/>
                </a:solidFill>
              </a:rPr>
              <a:t> Pop (</a:t>
            </a:r>
            <a:r>
              <a:rPr lang="en-US" sz="1800" u="sng" dirty="0" smtClean="0">
                <a:solidFill>
                  <a:schemeClr val="tx1"/>
                </a:solidFill>
              </a:rPr>
              <a:t>I/O</a:t>
            </a:r>
            <a:r>
              <a:rPr lang="en-US" sz="1800" b="0" dirty="0" smtClean="0">
                <a:solidFill>
                  <a:schemeClr val="tx1"/>
                </a:solidFill>
              </a:rPr>
              <a:t> Top : </a:t>
            </a:r>
            <a:r>
              <a:rPr lang="en-US" sz="1800" u="sng" dirty="0" smtClean="0">
                <a:solidFill>
                  <a:schemeClr val="tx1"/>
                </a:solidFill>
              </a:rPr>
              <a:t>integer</a:t>
            </a:r>
            <a:r>
              <a:rPr lang="en-US" sz="1800" b="0" dirty="0" smtClean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I/O</a:t>
            </a:r>
            <a:r>
              <a:rPr lang="en-US" sz="1800" b="0" dirty="0" smtClean="0">
                <a:solidFill>
                  <a:schemeClr val="tx1"/>
                </a:solidFill>
              </a:rPr>
              <a:t> Stack : </a:t>
            </a:r>
            <a:r>
              <a:rPr lang="en-US" sz="1800" b="0" dirty="0" err="1" smtClean="0">
                <a:solidFill>
                  <a:schemeClr val="tx1"/>
                </a:solidFill>
              </a:rPr>
              <a:t>ArrayStack</a:t>
            </a:r>
            <a:r>
              <a:rPr lang="en-US" sz="1800" b="0" dirty="0" smtClean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Output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Elemen</a:t>
            </a:r>
            <a:r>
              <a:rPr lang="en-US" sz="1800" b="0" dirty="0" smtClean="0">
                <a:solidFill>
                  <a:schemeClr val="tx1"/>
                </a:solidFill>
              </a:rPr>
              <a:t> : </a:t>
            </a:r>
            <a:r>
              <a:rPr lang="en-US" sz="1800" b="0" dirty="0" err="1" smtClean="0">
                <a:solidFill>
                  <a:schemeClr val="tx1"/>
                </a:solidFill>
              </a:rPr>
              <a:t>tipedata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{I.S.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Penunjuk</a:t>
            </a:r>
            <a:r>
              <a:rPr lang="en-US" sz="1800" b="0" i="1" dirty="0" smtClean="0">
                <a:solidFill>
                  <a:srgbClr val="0070C0"/>
                </a:solidFill>
              </a:rPr>
              <a:t> Stack (Top)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dan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keadaan</a:t>
            </a:r>
            <a:r>
              <a:rPr lang="en-US" sz="1800" b="0" i="1" dirty="0" smtClean="0">
                <a:solidFill>
                  <a:srgbClr val="0070C0"/>
                </a:solidFill>
              </a:rPr>
              <a:t> Stack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terdefinisi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{F.S.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menghasilkan</a:t>
            </a:r>
            <a:r>
              <a:rPr lang="en-US" sz="1800" b="0" i="1" dirty="0" smtClean="0">
                <a:solidFill>
                  <a:srgbClr val="0070C0"/>
                </a:solidFill>
              </a:rPr>
              <a:t> Stack yang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dikeluarkan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satu</a:t>
            </a:r>
            <a:r>
              <a:rPr lang="en-US" sz="1800" b="0" i="1" dirty="0" smtClean="0">
                <a:solidFill>
                  <a:srgbClr val="0070C0"/>
                </a:solidFill>
              </a:rPr>
              <a:t> data}</a:t>
            </a: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Kamus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Function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(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 Top : </a:t>
            </a:r>
            <a:r>
              <a:rPr lang="en-US" sz="1800" u="sng" dirty="0" smtClean="0">
                <a:solidFill>
                  <a:schemeClr val="tx1"/>
                </a:solidFill>
              </a:rPr>
              <a:t>integer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Boolean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457200" indent="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 (</a:t>
            </a:r>
            <a:r>
              <a:rPr lang="en-US" sz="1800" u="sng" dirty="0" smtClean="0">
                <a:solidFill>
                  <a:schemeClr val="tx1"/>
                </a:solidFill>
              </a:rPr>
              <a:t>Not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(Top))</a:t>
            </a:r>
          </a:p>
          <a:p>
            <a:pPr marL="45720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 marL="91440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Elemen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Stack(Top)</a:t>
            </a:r>
          </a:p>
          <a:p>
            <a:pPr marL="914400" indent="0">
              <a:buNone/>
            </a:pP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Top   Top -1</a:t>
            </a:r>
          </a:p>
          <a:p>
            <a:pPr marL="628650" indent="0">
              <a:buNone/>
            </a:pP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Else</a:t>
            </a:r>
          </a:p>
          <a:p>
            <a:pPr marL="914400" indent="0">
              <a:buNone/>
            </a:pP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Output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‘Stack </a:t>
            </a:r>
            <a:r>
              <a:rPr lang="en-US" sz="18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Kosong</a:t>
            </a:r>
            <a:r>
              <a:rPr lang="en-US" sz="1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!’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marL="457200" indent="0">
              <a:buNone/>
            </a:pPr>
            <a:r>
              <a:rPr lang="en-US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EndIf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3400" cy="990600"/>
          </a:xfrm>
        </p:spPr>
        <p:txBody>
          <a:bodyPr/>
          <a:lstStyle/>
          <a:p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PENGERTIAN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STACK</a:t>
            </a:r>
            <a:endParaRPr lang="id-I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153400" cy="52482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0" dirty="0" smtClean="0">
                <a:solidFill>
                  <a:srgbClr val="FF0000"/>
                </a:solidFill>
              </a:rPr>
              <a:t>Stack (</a:t>
            </a:r>
            <a:r>
              <a:rPr lang="en-US" sz="2400" b="0" dirty="0" err="1" smtClean="0">
                <a:solidFill>
                  <a:srgbClr val="FF0000"/>
                </a:solidFill>
              </a:rPr>
              <a:t>tumpukan</a:t>
            </a:r>
            <a:r>
              <a:rPr lang="en-US" sz="2400" b="0" dirty="0" smtClean="0">
                <a:solidFill>
                  <a:srgbClr val="FF0000"/>
                </a:solidFill>
              </a:rPr>
              <a:t>) </a:t>
            </a:r>
            <a:r>
              <a:rPr lang="en-US" sz="2400" b="0" dirty="0" err="1" smtClean="0">
                <a:solidFill>
                  <a:schemeClr val="tx1"/>
                </a:solidFill>
              </a:rPr>
              <a:t>adalah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suatu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urutan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elemen</a:t>
            </a:r>
            <a:r>
              <a:rPr lang="en-US" sz="2400" b="0" dirty="0" smtClean="0">
                <a:solidFill>
                  <a:schemeClr val="tx1"/>
                </a:solidFill>
              </a:rPr>
              <a:t> yang </a:t>
            </a:r>
            <a:r>
              <a:rPr lang="en-US" sz="2400" b="0" dirty="0" err="1" smtClean="0">
                <a:solidFill>
                  <a:schemeClr val="tx1"/>
                </a:solidFill>
              </a:rPr>
              <a:t>elemennya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dapat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</a:rPr>
              <a:t>ditambah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dan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</a:rPr>
              <a:t>diambil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hanya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pada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posisi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</a:rPr>
              <a:t>akhir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(data yang </a:t>
            </a:r>
            <a:r>
              <a:rPr lang="en-US" sz="2400" b="0" dirty="0" err="1" smtClean="0">
                <a:solidFill>
                  <a:schemeClr val="tx1"/>
                </a:solidFill>
              </a:rPr>
              <a:t>ditunjuk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oleh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variabel</a:t>
            </a:r>
            <a:r>
              <a:rPr lang="en-US" sz="2400" b="0" dirty="0" smtClean="0">
                <a:solidFill>
                  <a:schemeClr val="tx1"/>
                </a:solidFill>
              </a:rPr>
              <a:t> Top</a:t>
            </a:r>
            <a:r>
              <a:rPr lang="en-US" sz="2400" b="0" dirty="0" smtClean="0">
                <a:solidFill>
                  <a:schemeClr val="tx1"/>
                </a:solidFill>
              </a:rPr>
              <a:t>) </a:t>
            </a:r>
            <a:r>
              <a:rPr lang="en-US" sz="2400" b="0" dirty="0" err="1" smtClean="0">
                <a:solidFill>
                  <a:schemeClr val="tx1"/>
                </a:solidFill>
              </a:rPr>
              <a:t>saja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dikenal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dengan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istilah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  <a:sym typeface="Wingdings" pitchFamily="2" charset="2"/>
              </a:rPr>
              <a:t>LIFO (Last In First Out)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.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Contohnya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tumpukan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koin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tumpukan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dus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tumpukan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buku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b="0" dirty="0" err="1" smtClean="0">
                <a:solidFill>
                  <a:schemeClr val="tx1"/>
                </a:solidFill>
                <a:sym typeface="Wingdings" pitchFamily="2" charset="2"/>
              </a:rPr>
              <a:t>dll</a:t>
            </a:r>
            <a:r>
              <a:rPr lang="en-US" sz="2400" b="0" dirty="0">
                <a:solidFill>
                  <a:schemeClr val="tx1"/>
                </a:solidFill>
                <a:sym typeface="Wingdings" pitchFamily="2" charset="2"/>
              </a:rPr>
              <a:t>.</a:t>
            </a:r>
            <a:endParaRPr lang="en-US" sz="2400" b="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99875"/>
              </p:ext>
            </p:extLst>
          </p:nvPr>
        </p:nvGraphicFramePr>
        <p:xfrm>
          <a:off x="1752600" y="4038600"/>
          <a:ext cx="1323975" cy="204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3" name="Bitmap Image" r:id="rId4" imgW="1019048" imgH="1571844" progId="PBrush">
                  <p:embed/>
                </p:oleObj>
              </mc:Choice>
              <mc:Fallback>
                <p:oleObj name="Bitmap Image" r:id="rId4" imgW="1019048" imgH="157184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1323975" cy="204164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733800" y="3663043"/>
          <a:ext cx="1219200" cy="239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4" name="Bitmap Image" r:id="rId6" imgW="1066667" imgH="2095793" progId="PBrush">
                  <p:embed/>
                </p:oleObj>
              </mc:Choice>
              <mc:Fallback>
                <p:oleObj name="Bitmap Image" r:id="rId6" imgW="1066667" imgH="209579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63043"/>
                        <a:ext cx="1219200" cy="2394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629275" y="4343400"/>
          <a:ext cx="17621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5" name="Bitmap Image" r:id="rId8" imgW="2333333" imgH="2190476" progId="PBrush">
                  <p:embed/>
                </p:oleObj>
              </mc:Choice>
              <mc:Fallback>
                <p:oleObj name="Bitmap Image" r:id="rId8" imgW="2333333" imgH="219047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343400"/>
                        <a:ext cx="1762125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63563"/>
          </a:xfrm>
        </p:spPr>
        <p:txBody>
          <a:bodyPr/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(Linked List)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4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28" y="1906"/>
              <a:ext cx="254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49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Simpul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4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2496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(Linked List)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77724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0" dirty="0" smtClean="0">
                <a:solidFill>
                  <a:schemeClr val="tx1"/>
                </a:solidFill>
              </a:rPr>
              <a:t>Proses </a:t>
            </a:r>
            <a:r>
              <a:rPr lang="en-US" sz="3200" b="0" dirty="0" err="1" smtClean="0">
                <a:solidFill>
                  <a:schemeClr val="tx1"/>
                </a:solidFill>
              </a:rPr>
              <a:t>menyiapkan</a:t>
            </a:r>
            <a:r>
              <a:rPr lang="en-US" sz="3200" b="0" dirty="0" smtClean="0">
                <a:solidFill>
                  <a:schemeClr val="tx1"/>
                </a:solidFill>
              </a:rPr>
              <a:t> List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memberi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harga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smtClean="0">
                <a:solidFill>
                  <a:srgbClr val="FF0000"/>
                </a:solidFill>
              </a:rPr>
              <a:t>nil/NULL </a:t>
            </a:r>
            <a:r>
              <a:rPr lang="en-US" sz="3200" b="0" dirty="0" err="1" smtClean="0">
                <a:solidFill>
                  <a:schemeClr val="tx1"/>
                </a:solidFill>
              </a:rPr>
              <a:t>pada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penunjuk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smtClean="0"/>
              <a:t>(</a:t>
            </a:r>
            <a:r>
              <a:rPr lang="en-US" sz="3200" b="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).</a:t>
            </a:r>
          </a:p>
          <a:p>
            <a:pPr marL="0" indent="0" algn="just">
              <a:buNone/>
            </a:pPr>
            <a:r>
              <a:rPr lang="en-US" sz="3200" b="0" u="sng" dirty="0" err="1" smtClean="0">
                <a:solidFill>
                  <a:schemeClr val="tx1"/>
                </a:solidFill>
              </a:rPr>
              <a:t>Perintahnya</a:t>
            </a:r>
            <a:r>
              <a:rPr lang="en-US" sz="3200" b="0" u="sng" dirty="0" smtClean="0">
                <a:solidFill>
                  <a:schemeClr val="tx1"/>
                </a:solidFill>
              </a:rPr>
              <a:t>:</a:t>
            </a:r>
          </a:p>
          <a:p>
            <a:pPr marL="457200" indent="0" algn="just">
              <a:buNone/>
            </a:pPr>
            <a:r>
              <a:rPr lang="en-US" sz="3200" b="0" dirty="0" smtClean="0"/>
              <a:t>Top </a:t>
            </a:r>
            <a:r>
              <a:rPr lang="en-US" sz="3200" b="0" dirty="0" smtClean="0">
                <a:sym typeface="Wingdings" panose="05000000000000000000" pitchFamily="2" charset="2"/>
              </a:rPr>
              <a:t> Nil</a:t>
            </a:r>
            <a:endParaRPr lang="en-US" sz="3200" b="0" dirty="0" smtClean="0"/>
          </a:p>
          <a:p>
            <a:pPr marL="0" indent="0" algn="just"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48600" cy="563563"/>
          </a:xfrm>
        </p:spPr>
        <p:txBody>
          <a:bodyPr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(Linked List)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pPr marL="0" indent="0" algn="just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bernilai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Nil/NULL (</a:t>
            </a:r>
            <a:r>
              <a:rPr lang="en-US" b="0" dirty="0" err="1" smtClean="0">
                <a:solidFill>
                  <a:schemeClr val="tx1"/>
                </a:solidFill>
              </a:rPr>
              <a:t>istilah</a:t>
            </a:r>
            <a:r>
              <a:rPr lang="en-US" b="0" dirty="0" smtClean="0">
                <a:solidFill>
                  <a:schemeClr val="tx1"/>
                </a:solidFill>
              </a:rPr>
              <a:t> Null </a:t>
            </a:r>
            <a:r>
              <a:rPr lang="en-US" b="0" dirty="0" err="1" smtClean="0">
                <a:solidFill>
                  <a:schemeClr val="tx1"/>
                </a:solidFill>
              </a:rPr>
              <a:t>dikenal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bhs</a:t>
            </a:r>
            <a:r>
              <a:rPr lang="en-US" b="0" dirty="0" smtClean="0">
                <a:solidFill>
                  <a:schemeClr val="tx1"/>
                </a:solidFill>
              </a:rPr>
              <a:t>. C),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dalam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keadaan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kosong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sehingga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true </a:t>
            </a:r>
            <a:r>
              <a:rPr lang="en-US" b="0" dirty="0" smtClean="0"/>
              <a:t>(</a:t>
            </a:r>
            <a:r>
              <a:rPr lang="en-US" b="0" dirty="0" err="1" smtClean="0"/>
              <a:t>atau</a:t>
            </a:r>
            <a:r>
              <a:rPr lang="en-US" b="0" dirty="0" smtClean="0"/>
              <a:t> </a:t>
            </a:r>
            <a:r>
              <a:rPr lang="en-US" b="0" dirty="0" err="1" smtClean="0"/>
              <a:t>bernilai</a:t>
            </a:r>
            <a:r>
              <a:rPr lang="en-US" b="0" dirty="0" smtClean="0"/>
              <a:t> 1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bhs</a:t>
            </a:r>
            <a:r>
              <a:rPr lang="en-US" b="0" dirty="0" smtClean="0"/>
              <a:t>. C).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tidak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Nil/NULL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datanya</a:t>
            </a:r>
            <a:r>
              <a:rPr lang="en-US" b="0" dirty="0" smtClean="0">
                <a:solidFill>
                  <a:schemeClr val="tx1"/>
                </a:solidFill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</a:rPr>
              <a:t>sehingga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false </a:t>
            </a:r>
            <a:r>
              <a:rPr lang="en-US" b="0" dirty="0"/>
              <a:t>(</a:t>
            </a:r>
            <a:r>
              <a:rPr lang="en-US" b="0" dirty="0" err="1"/>
              <a:t>atau</a:t>
            </a:r>
            <a:r>
              <a:rPr lang="en-US" b="0" dirty="0"/>
              <a:t> </a:t>
            </a:r>
            <a:r>
              <a:rPr lang="en-US" b="0" dirty="0" err="1"/>
              <a:t>bernilai</a:t>
            </a:r>
            <a:r>
              <a:rPr lang="en-US" b="0" dirty="0"/>
              <a:t> </a:t>
            </a:r>
            <a:r>
              <a:rPr lang="en-US" b="0" dirty="0" smtClean="0"/>
              <a:t>0 </a:t>
            </a:r>
            <a:r>
              <a:rPr lang="en-US" b="0" dirty="0" err="1"/>
              <a:t>pada</a:t>
            </a:r>
            <a:r>
              <a:rPr lang="en-US" b="0" dirty="0"/>
              <a:t> </a:t>
            </a:r>
            <a:r>
              <a:rPr lang="en-US" b="0" dirty="0" err="1"/>
              <a:t>bhs</a:t>
            </a:r>
            <a:r>
              <a:rPr lang="en-US" b="0" dirty="0"/>
              <a:t>. C</a:t>
            </a:r>
            <a:r>
              <a:rPr lang="en-US" b="0" dirty="0" smtClean="0"/>
              <a:t>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Push</a:t>
            </a:r>
            <a:r>
              <a:rPr lang="en-US" b="0" dirty="0" smtClean="0">
                <a:solidFill>
                  <a:schemeClr val="tx1"/>
                </a:solidFill>
              </a:rPr>
              <a:t>”</a:t>
            </a:r>
            <a:endParaRPr lang="en-US" b="0" dirty="0" smtClean="0">
              <a:solidFill>
                <a:schemeClr val="tx1"/>
              </a:solidFill>
            </a:endParaRPr>
          </a:p>
          <a:p>
            <a:pPr algn="just"/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Algoritma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Subrutin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Operasi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Kosong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5950" indent="-18859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Function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 (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Top : </a:t>
            </a:r>
            <a:r>
              <a:rPr lang="en-US" sz="18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Boolean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{I.S.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Penunjuk</a:t>
            </a:r>
            <a:r>
              <a:rPr lang="en-US" sz="1800" b="0" i="1" dirty="0" smtClean="0">
                <a:solidFill>
                  <a:srgbClr val="0070C0"/>
                </a:solidFill>
              </a:rPr>
              <a:t> list Stack (Top)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terdefinisi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{F.S.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menghasilkan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keadaan</a:t>
            </a:r>
            <a:r>
              <a:rPr lang="en-US" sz="1800" b="0" i="1" dirty="0" smtClean="0">
                <a:solidFill>
                  <a:srgbClr val="0070C0"/>
                </a:solidFill>
              </a:rPr>
              <a:t> list Stack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kosong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atau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tidak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Kamus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885950">
              <a:buNone/>
            </a:pPr>
            <a:endParaRPr lang="en-US" sz="1800" u="sng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false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457200" indent="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 (Top = Nil)</a:t>
            </a:r>
          </a:p>
          <a:p>
            <a:pPr marL="45720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 marL="91440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true</a:t>
            </a:r>
          </a:p>
          <a:p>
            <a:pPr marL="457200" indent="0">
              <a:buNone/>
            </a:pPr>
            <a:r>
              <a:rPr lang="en-US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EndIf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Simpul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48275"/>
          </a:xfrm>
        </p:spPr>
        <p:txBody>
          <a:bodyPr/>
          <a:lstStyle/>
          <a:p>
            <a:pPr marL="0" indent="0" algn="just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medan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sambungan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kanan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simpul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ditunjuk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oleh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bernilai</a:t>
            </a:r>
            <a:r>
              <a:rPr lang="en-US" b="0" dirty="0" smtClean="0">
                <a:solidFill>
                  <a:schemeClr val="tx1"/>
                </a:solidFill>
              </a:rPr>
              <a:t> nil/NULL,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memiliki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satu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simpul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sehingga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true </a:t>
            </a:r>
            <a:r>
              <a:rPr lang="en-US" b="0" dirty="0" smtClean="0"/>
              <a:t>(1).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tidak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memiliki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lebih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dari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satu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simpul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sehingga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false </a:t>
            </a:r>
            <a:r>
              <a:rPr lang="en-US" b="0" dirty="0" smtClean="0"/>
              <a:t>(0</a:t>
            </a:r>
            <a:r>
              <a:rPr lang="en-US" b="0" dirty="0" smtClean="0"/>
              <a:t>).</a:t>
            </a:r>
          </a:p>
          <a:p>
            <a:pPr marL="0" indent="0" algn="just">
              <a:buNone/>
            </a:pPr>
            <a:endParaRPr lang="en-US" b="0" dirty="0"/>
          </a:p>
          <a:p>
            <a:pPr marL="0" indent="0" algn="just">
              <a:buNone/>
            </a:pPr>
            <a:r>
              <a:rPr lang="en-US" b="0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Operasi</a:t>
            </a:r>
            <a:r>
              <a:rPr lang="en-US" dirty="0" smtClean="0">
                <a:solidFill>
                  <a:srgbClr val="FF0000"/>
                </a:solidFill>
              </a:rPr>
              <a:t> Pop</a:t>
            </a:r>
            <a:r>
              <a:rPr lang="en-US" b="0" dirty="0" smtClean="0">
                <a:solidFill>
                  <a:schemeClr val="tx1"/>
                </a:solidFill>
              </a:rPr>
              <a:t>”</a:t>
            </a:r>
            <a:endParaRPr lang="en-US" b="0" dirty="0" smtClean="0">
              <a:solidFill>
                <a:schemeClr val="tx1"/>
              </a:solidFill>
            </a:endParaRPr>
          </a:p>
          <a:p>
            <a:pPr algn="just"/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Algoritma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Subrutin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Operasi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Kosong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5950" indent="-18859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Function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SatuSimpul</a:t>
            </a:r>
            <a:r>
              <a:rPr lang="en-US" sz="1800" b="0" dirty="0" smtClean="0">
                <a:solidFill>
                  <a:schemeClr val="tx1"/>
                </a:solidFill>
              </a:rPr>
              <a:t> (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Top : </a:t>
            </a:r>
            <a:r>
              <a:rPr lang="en-US" sz="18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Boolean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{I.S.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Penunjuk</a:t>
            </a:r>
            <a:r>
              <a:rPr lang="en-US" sz="1800" b="0" i="1" dirty="0" smtClean="0">
                <a:solidFill>
                  <a:srgbClr val="0070C0"/>
                </a:solidFill>
              </a:rPr>
              <a:t> list Stack (Top)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terdefinisi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{F.S.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menghasilkan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keadaan</a:t>
            </a:r>
            <a:r>
              <a:rPr lang="en-US" sz="1800" b="0" i="1" dirty="0" smtClean="0">
                <a:solidFill>
                  <a:srgbClr val="0070C0"/>
                </a:solidFill>
              </a:rPr>
              <a:t> list Stack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satu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simpul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atau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lebih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Kamus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885950">
              <a:buNone/>
            </a:pPr>
            <a:endParaRPr lang="en-US" sz="1800" u="sng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SatuSimpul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false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457200" indent="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 (</a:t>
            </a:r>
            <a:r>
              <a:rPr lang="en-US" sz="1800" b="0" dirty="0" err="1" smtClean="0">
                <a:solidFill>
                  <a:schemeClr val="tx1"/>
                </a:solidFill>
              </a:rPr>
              <a:t>Top</a:t>
            </a:r>
            <a:r>
              <a:rPr lang="en-US" sz="1800" b="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.Next</a:t>
            </a:r>
            <a:r>
              <a:rPr lang="en-US" sz="1800" b="0" dirty="0" smtClean="0">
                <a:solidFill>
                  <a:schemeClr val="tx1"/>
                </a:solidFill>
              </a:rPr>
              <a:t> = Nil)</a:t>
            </a:r>
          </a:p>
          <a:p>
            <a:pPr marL="45720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 marL="91440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SatuSimpul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true</a:t>
            </a:r>
          </a:p>
          <a:p>
            <a:pPr marL="457200" indent="0">
              <a:buNone/>
            </a:pPr>
            <a:r>
              <a:rPr lang="en-US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EndIf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(Linked List)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Operasi</a:t>
            </a:r>
            <a:r>
              <a:rPr lang="en-US" sz="3200" dirty="0" smtClean="0">
                <a:solidFill>
                  <a:schemeClr val="tx1"/>
                </a:solidFill>
              </a:rPr>
              <a:t> push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Linked List </a:t>
            </a:r>
            <a:r>
              <a:rPr lang="en-US" sz="3200" dirty="0" err="1" smtClean="0">
                <a:solidFill>
                  <a:schemeClr val="tx1"/>
                </a:solidFill>
              </a:rPr>
              <a:t>adalah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dengan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cara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penyisipan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Illustrasi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Push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List)-1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18558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Push(Top,8) 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mula-mula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list Stack </a:t>
            </a: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dalam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keadan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kosong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43200" y="3276598"/>
            <a:ext cx="1568450" cy="685802"/>
            <a:chOff x="-44122" y="2462473"/>
            <a:chExt cx="1219200" cy="534195"/>
          </a:xfrm>
        </p:grpSpPr>
        <p:sp>
          <p:nvSpPr>
            <p:cNvPr id="43" name="Rectangle 4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7"/>
          <p:cNvGrpSpPr/>
          <p:nvPr/>
        </p:nvGrpSpPr>
        <p:grpSpPr>
          <a:xfrm>
            <a:off x="914400" y="3352798"/>
            <a:ext cx="1816100" cy="523220"/>
            <a:chOff x="-1066800" y="1752600"/>
            <a:chExt cx="167640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</a:rPr>
                <a:t>B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aru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048000" y="33527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8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3712680" y="3373918"/>
            <a:ext cx="684781" cy="4901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676400" y="2411239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cxnSp>
        <p:nvCxnSpPr>
          <p:cNvPr id="63" name="Shape 62"/>
          <p:cNvCxnSpPr/>
          <p:nvPr/>
        </p:nvCxnSpPr>
        <p:spPr>
          <a:xfrm>
            <a:off x="2374900" y="2716039"/>
            <a:ext cx="949325" cy="545811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3" name="Picture 8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867400" y="2038587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Siapkan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baru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4863" y="2038587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Isi </a:t>
            </a:r>
            <a:r>
              <a:rPr lang="en-US" sz="2800" b="1" dirty="0" err="1" smtClean="0">
                <a:solidFill>
                  <a:srgbClr val="FF0000"/>
                </a:solidFill>
              </a:rPr>
              <a:t>medan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datanya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angka</a:t>
            </a:r>
            <a:r>
              <a:rPr lang="en-US" sz="2800" b="1" dirty="0" smtClean="0">
                <a:solidFill>
                  <a:srgbClr val="FF0000"/>
                </a:solidFill>
              </a:rPr>
              <a:t> 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8349" y="2034007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Arahkan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penunjuk</a:t>
            </a:r>
            <a:r>
              <a:rPr lang="en-US" sz="2800" b="1" dirty="0" smtClean="0">
                <a:solidFill>
                  <a:srgbClr val="FF0000"/>
                </a:solidFill>
              </a:rPr>
              <a:t> Stack </a:t>
            </a:r>
            <a:r>
              <a:rPr lang="en-US" sz="2800" b="1" dirty="0" err="1" smtClean="0">
                <a:solidFill>
                  <a:srgbClr val="FF0000"/>
                </a:solidFill>
              </a:rPr>
              <a:t>yaitu</a:t>
            </a:r>
            <a:r>
              <a:rPr lang="en-US" sz="2800" b="1" dirty="0" smtClean="0">
                <a:solidFill>
                  <a:srgbClr val="FF0000"/>
                </a:solidFill>
              </a:rPr>
              <a:t> pointer Top </a:t>
            </a:r>
            <a:r>
              <a:rPr lang="en-US" sz="2800" b="1" dirty="0" err="1" smtClean="0">
                <a:solidFill>
                  <a:srgbClr val="FF0000"/>
                </a:solidFill>
              </a:rPr>
              <a:t>ke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baru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54" grpId="0"/>
      <p:bldP spid="61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Illustrasi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Push (List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)-2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7200" y="1143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Push(Top,3</a:t>
            </a:r>
            <a:r>
              <a:rPr lang="en-US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ym typeface="Wingdings" panose="05000000000000000000" pitchFamily="2" charset="2"/>
              </a:rPr>
              <a:t>list Stack </a:t>
            </a:r>
            <a:r>
              <a:rPr lang="en-US" sz="2800" b="1" dirty="0" err="1" smtClean="0">
                <a:sym typeface="Wingdings" panose="05000000000000000000" pitchFamily="2" charset="2"/>
              </a:rPr>
              <a:t>mula-mula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tidak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kosong</a:t>
            </a:r>
            <a:r>
              <a:rPr lang="en-US" sz="2800" b="1" dirty="0" smtClean="0">
                <a:sym typeface="Wingdings" panose="05000000000000000000" pitchFamily="2" charset="2"/>
              </a:rPr>
              <a:t> (</a:t>
            </a:r>
            <a:r>
              <a:rPr lang="en-US" sz="2800" b="1" dirty="0" err="1" smtClean="0">
                <a:sym typeface="Wingdings" panose="05000000000000000000" pitchFamily="2" charset="2"/>
              </a:rPr>
              <a:t>hasil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dari</a:t>
            </a:r>
            <a:r>
              <a:rPr lang="en-US" sz="2800" b="1" dirty="0" smtClean="0">
                <a:sym typeface="Wingdings" panose="05000000000000000000" pitchFamily="2" charset="2"/>
              </a:rPr>
              <a:t> push </a:t>
            </a:r>
            <a:r>
              <a:rPr lang="en-US" sz="2800" b="1" dirty="0" err="1" smtClean="0">
                <a:sym typeface="Wingdings" panose="05000000000000000000" pitchFamily="2" charset="2"/>
              </a:rPr>
              <a:t>sebelumnya</a:t>
            </a:r>
            <a:r>
              <a:rPr lang="en-US" sz="2800" b="1" dirty="0" smtClean="0">
                <a:sym typeface="Wingdings" panose="05000000000000000000" pitchFamily="2" charset="2"/>
              </a:rPr>
              <a:t>)</a:t>
            </a:r>
            <a:endParaRPr lang="en-US" sz="28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1905000" y="3124198"/>
            <a:ext cx="1568450" cy="685802"/>
            <a:chOff x="-44122" y="2462473"/>
            <a:chExt cx="1219200" cy="534195"/>
          </a:xfrm>
        </p:grpSpPr>
        <p:sp>
          <p:nvSpPr>
            <p:cNvPr id="66" name="Rectangle 6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8" name="Group 7"/>
          <p:cNvGrpSpPr/>
          <p:nvPr/>
        </p:nvGrpSpPr>
        <p:grpSpPr>
          <a:xfrm>
            <a:off x="76200" y="3124198"/>
            <a:ext cx="1816100" cy="523220"/>
            <a:chOff x="-1066800" y="1752600"/>
            <a:chExt cx="1676400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C00000"/>
                  </a:solidFill>
                </a:rPr>
                <a:t>B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aru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2241550" y="3200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222750" y="3124196"/>
            <a:ext cx="1568450" cy="685802"/>
            <a:chOff x="-44122" y="2462473"/>
            <a:chExt cx="1219200" cy="534195"/>
          </a:xfrm>
        </p:grpSpPr>
        <p:sp>
          <p:nvSpPr>
            <p:cNvPr id="73" name="Rectangle 7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4603750" y="320039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5192230" y="3221516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3079750" y="225883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cxnSp>
        <p:nvCxnSpPr>
          <p:cNvPr id="78" name="Shape 77"/>
          <p:cNvCxnSpPr/>
          <p:nvPr/>
        </p:nvCxnSpPr>
        <p:spPr>
          <a:xfrm>
            <a:off x="3778250" y="2563637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204908" y="3471654"/>
            <a:ext cx="990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hape 79"/>
          <p:cNvCxnSpPr/>
          <p:nvPr/>
        </p:nvCxnSpPr>
        <p:spPr>
          <a:xfrm rot="10800000" flipV="1">
            <a:off x="2603089" y="2575926"/>
            <a:ext cx="454025" cy="54581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3" name="Picture 8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019800" y="2167632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Siapkan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baru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1309" y="2167632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Isi </a:t>
            </a:r>
            <a:r>
              <a:rPr lang="en-US" sz="2800" b="1" dirty="0" err="1" smtClean="0">
                <a:solidFill>
                  <a:srgbClr val="FF0000"/>
                </a:solidFill>
              </a:rPr>
              <a:t>medan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datanya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angka</a:t>
            </a:r>
            <a:r>
              <a:rPr lang="en-US" sz="2800" b="1" dirty="0" smtClean="0">
                <a:solidFill>
                  <a:srgbClr val="FF0000"/>
                </a:solidFill>
              </a:rPr>
              <a:t> 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31309" y="2182468"/>
            <a:ext cx="2963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Kaitkan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sambungan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baru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</a:t>
            </a:r>
            <a:r>
              <a:rPr lang="en-US" sz="2800" b="1" dirty="0" smtClean="0">
                <a:solidFill>
                  <a:srgbClr val="FF0000"/>
                </a:solidFill>
              </a:rPr>
              <a:t> list Stack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9331" y="2167632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Arahkan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penunjuk</a:t>
            </a:r>
            <a:r>
              <a:rPr lang="en-US" sz="2800" b="1" dirty="0" smtClean="0">
                <a:solidFill>
                  <a:srgbClr val="FF0000"/>
                </a:solidFill>
              </a:rPr>
              <a:t> Stack </a:t>
            </a:r>
            <a:r>
              <a:rPr lang="en-US" sz="2800" b="1" dirty="0" err="1" smtClean="0">
                <a:solidFill>
                  <a:srgbClr val="FF0000"/>
                </a:solidFill>
              </a:rPr>
              <a:t>yaitu</a:t>
            </a:r>
            <a:r>
              <a:rPr lang="en-US" sz="2800" b="1" dirty="0" smtClean="0">
                <a:solidFill>
                  <a:srgbClr val="FF0000"/>
                </a:solidFill>
              </a:rPr>
              <a:t> pointer Top </a:t>
            </a:r>
            <a:r>
              <a:rPr lang="en-US" sz="2800" b="1" dirty="0" err="1" smtClean="0">
                <a:solidFill>
                  <a:srgbClr val="FF0000"/>
                </a:solidFill>
              </a:rPr>
              <a:t>ke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baru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057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71" grpId="0"/>
      <p:bldP spid="75" grpId="0"/>
      <p:bldP spid="77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Illustrasi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Push (List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)-3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143238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 Push(Top,5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sym typeface="Wingdings" panose="05000000000000000000" pitchFamily="2" charset="2"/>
              </a:rPr>
              <a:t>lakukan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hal</a:t>
            </a:r>
            <a:r>
              <a:rPr lang="en-US" sz="2800" b="1" dirty="0" smtClean="0">
                <a:sym typeface="Wingdings" panose="05000000000000000000" pitchFamily="2" charset="2"/>
              </a:rPr>
              <a:t> yang </a:t>
            </a:r>
            <a:r>
              <a:rPr lang="en-US" sz="2800" b="1" dirty="0" err="1" smtClean="0">
                <a:sym typeface="Wingdings" panose="05000000000000000000" pitchFamily="2" charset="2"/>
              </a:rPr>
              <a:t>sama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seperti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pada</a:t>
            </a:r>
            <a:r>
              <a:rPr lang="en-US" sz="2800" b="1" dirty="0" smtClean="0">
                <a:sym typeface="Wingdings" panose="05000000000000000000" pitchFamily="2" charset="2"/>
              </a:rPr>
              <a:t> slide </a:t>
            </a:r>
            <a:r>
              <a:rPr lang="en-US" sz="2800" b="1" dirty="0" err="1" smtClean="0">
                <a:sym typeface="Wingdings" panose="05000000000000000000" pitchFamily="2" charset="2"/>
              </a:rPr>
              <a:t>sebelumnya</a:t>
            </a:r>
            <a:endParaRPr lang="en-US" sz="2800" b="1" dirty="0"/>
          </a:p>
        </p:txBody>
      </p:sp>
      <p:grpSp>
        <p:nvGrpSpPr>
          <p:cNvPr id="34" name="Group 64"/>
          <p:cNvGrpSpPr/>
          <p:nvPr/>
        </p:nvGrpSpPr>
        <p:grpSpPr>
          <a:xfrm>
            <a:off x="4572000" y="3119643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7"/>
          <p:cNvGrpSpPr/>
          <p:nvPr/>
        </p:nvGrpSpPr>
        <p:grpSpPr>
          <a:xfrm>
            <a:off x="457200" y="3092482"/>
            <a:ext cx="1816100" cy="523220"/>
            <a:chOff x="-1066800" y="1752600"/>
            <a:chExt cx="1676400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</a:rPr>
                <a:t>B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aru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08550" y="319584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  <p:grpSp>
        <p:nvGrpSpPr>
          <p:cNvPr id="41" name="Group 71"/>
          <p:cNvGrpSpPr/>
          <p:nvPr/>
        </p:nvGrpSpPr>
        <p:grpSpPr>
          <a:xfrm>
            <a:off x="6889750" y="3119641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3195841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3216961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2254282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cxnSp>
        <p:nvCxnSpPr>
          <p:cNvPr id="49" name="Shape 48"/>
          <p:cNvCxnSpPr/>
          <p:nvPr/>
        </p:nvCxnSpPr>
        <p:spPr>
          <a:xfrm>
            <a:off x="4299362" y="2559082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71908" y="3467099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571371"/>
            <a:ext cx="454025" cy="545812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64"/>
          <p:cNvGrpSpPr/>
          <p:nvPr/>
        </p:nvGrpSpPr>
        <p:grpSpPr>
          <a:xfrm>
            <a:off x="2270358" y="3124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320063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471892"/>
            <a:ext cx="990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1" name="Picture 8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40" grpId="0"/>
      <p:bldP spid="46" grpId="0"/>
      <p:bldP spid="48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Bagian-bagian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1534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Suatu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Stack 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yang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direpresentasikan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menggunakan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tipe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data array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memiliki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beberapa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bagian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yang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harus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dipahami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yaitu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:</a:t>
            </a:r>
            <a:endParaRPr lang="en-US" b="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algn="just"/>
            <a:r>
              <a:rPr lang="en-US" b="0" dirty="0" smtClean="0">
                <a:solidFill>
                  <a:srgbClr val="FF0000"/>
                </a:solidFill>
                <a:cs typeface="Tahoma" pitchFamily="34" charset="0"/>
              </a:rPr>
              <a:t>Top</a:t>
            </a:r>
            <a:r>
              <a:rPr lang="en-US" b="0" dirty="0" smtClean="0"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sebagai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variabel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menunjuk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posisi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data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terakhir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pada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Stack.</a:t>
            </a:r>
          </a:p>
          <a:p>
            <a:pPr lvl="0" algn="just"/>
            <a:r>
              <a:rPr lang="en-US" b="0" dirty="0" err="1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US" b="0" dirty="0" err="1" smtClean="0">
                <a:solidFill>
                  <a:srgbClr val="FF0000"/>
                </a:solidFill>
                <a:cs typeface="Tahoma" pitchFamily="34" charset="0"/>
              </a:rPr>
              <a:t>lemen</a:t>
            </a:r>
            <a:r>
              <a:rPr lang="en-US" b="0" dirty="0" smtClean="0">
                <a:cs typeface="Tahoma" pitchFamily="34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yang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berisi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data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dalam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Stack.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Bagian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inilah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berbentuk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array.</a:t>
            </a:r>
          </a:p>
          <a:p>
            <a:pPr lvl="0" algn="just"/>
            <a:r>
              <a:rPr lang="en-US" b="0" dirty="0" err="1" smtClean="0">
                <a:solidFill>
                  <a:srgbClr val="FF0000"/>
                </a:solidFill>
                <a:cs typeface="Tahoma" pitchFamily="34" charset="0"/>
              </a:rPr>
              <a:t>MaxStack</a:t>
            </a:r>
            <a:r>
              <a:rPr lang="en-US" b="0" dirty="0" smtClean="0"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yaitu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variabel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menampung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maksimal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banyaknya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elemen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cs typeface="Tahoma" pitchFamily="34" charset="0"/>
              </a:rPr>
              <a:t>dalam</a:t>
            </a:r>
            <a:r>
              <a:rPr lang="en-US" b="0" dirty="0" smtClean="0">
                <a:solidFill>
                  <a:schemeClr val="tx1"/>
                </a:solidFill>
                <a:cs typeface="Tahoma" pitchFamily="34" charset="0"/>
              </a:rPr>
              <a:t> Stack</a:t>
            </a:r>
            <a:r>
              <a:rPr lang="en-US" b="0" dirty="0" smtClean="0"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cs typeface="Tahoma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Algoritma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Subrutin</a:t>
            </a:r>
            <a:r>
              <a:rPr lang="en-US" sz="2600" dirty="0" smtClean="0">
                <a:solidFill>
                  <a:schemeClr val="tx1"/>
                </a:solidFill>
              </a:rPr>
              <a:t> Push </a:t>
            </a:r>
            <a:r>
              <a:rPr lang="en-US" sz="2600" dirty="0" err="1" smtClean="0">
                <a:solidFill>
                  <a:schemeClr val="tx1"/>
                </a:solidFill>
              </a:rPr>
              <a:t>Secara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Umum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534400" cy="5486400"/>
          </a:xfrm>
        </p:spPr>
        <p:txBody>
          <a:bodyPr/>
          <a:lstStyle/>
          <a:p>
            <a:pPr marL="1885950" indent="-18859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Procedure</a:t>
            </a:r>
            <a:r>
              <a:rPr lang="en-US" sz="1800" b="0" dirty="0" smtClean="0">
                <a:solidFill>
                  <a:schemeClr val="tx1"/>
                </a:solidFill>
              </a:rPr>
              <a:t> Push (</a:t>
            </a:r>
            <a:r>
              <a:rPr lang="en-US" sz="1800" u="sng" dirty="0" smtClean="0">
                <a:solidFill>
                  <a:schemeClr val="tx1"/>
                </a:solidFill>
              </a:rPr>
              <a:t>I/O</a:t>
            </a:r>
            <a:r>
              <a:rPr lang="en-US" sz="1800" b="0" dirty="0" smtClean="0">
                <a:solidFill>
                  <a:schemeClr val="tx1"/>
                </a:solidFill>
              </a:rPr>
              <a:t> Top : </a:t>
            </a:r>
            <a:r>
              <a:rPr lang="en-US" sz="18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1800" b="0" dirty="0" smtClean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DataBaru</a:t>
            </a:r>
            <a:r>
              <a:rPr lang="en-US" sz="1800" b="0" dirty="0" smtClean="0">
                <a:solidFill>
                  <a:schemeClr val="tx1"/>
                </a:solidFill>
              </a:rPr>
              <a:t> : </a:t>
            </a:r>
            <a:r>
              <a:rPr lang="en-US" sz="1800" b="0" dirty="0" err="1" smtClean="0">
                <a:solidFill>
                  <a:schemeClr val="tx1"/>
                </a:solidFill>
              </a:rPr>
              <a:t>tipedata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{I.S.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Penunjuk</a:t>
            </a:r>
            <a:r>
              <a:rPr lang="en-US" sz="1800" b="0" i="1" dirty="0" smtClean="0">
                <a:solidFill>
                  <a:srgbClr val="0070C0"/>
                </a:solidFill>
              </a:rPr>
              <a:t> Stack (Top)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terdefinisi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{F.S.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menghasilkan</a:t>
            </a:r>
            <a:r>
              <a:rPr lang="en-US" sz="1800" b="0" i="1" dirty="0" smtClean="0">
                <a:solidFill>
                  <a:srgbClr val="0070C0"/>
                </a:solidFill>
              </a:rPr>
              <a:t> list Stack yang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ditambah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satu</a:t>
            </a:r>
            <a:r>
              <a:rPr lang="en-US" sz="1800" b="0" i="1" dirty="0" smtClean="0">
                <a:solidFill>
                  <a:srgbClr val="0070C0"/>
                </a:solidFill>
              </a:rPr>
              <a:t> data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baru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Kamus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Function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(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 Top : </a:t>
            </a:r>
            <a:r>
              <a:rPr lang="en-US" sz="18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Boolean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Baru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</a:t>
            </a: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PointerStack</a:t>
            </a:r>
            <a:endParaRPr lang="en-US" sz="1800" b="0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Alloc</a:t>
            </a:r>
            <a:r>
              <a:rPr lang="en-US" sz="1800" b="0" dirty="0" smtClean="0">
                <a:solidFill>
                  <a:schemeClr val="tx1"/>
                </a:solidFill>
              </a:rPr>
              <a:t>(</a:t>
            </a:r>
            <a:r>
              <a:rPr lang="en-US" sz="1800" b="0" dirty="0" err="1" smtClean="0">
                <a:solidFill>
                  <a:schemeClr val="tx1"/>
                </a:solidFill>
              </a:rPr>
              <a:t>Baru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Baru</a:t>
            </a:r>
            <a:r>
              <a:rPr lang="en-US" sz="18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.Info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</a:t>
            </a: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DataBaru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457200" indent="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 (</a:t>
            </a:r>
            <a:r>
              <a:rPr lang="en-US" sz="1800" u="sng" dirty="0" smtClean="0">
                <a:solidFill>
                  <a:schemeClr val="tx1"/>
                </a:solidFill>
              </a:rPr>
              <a:t>Not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Kosong</a:t>
            </a:r>
            <a:r>
              <a:rPr lang="en-US" sz="1800" b="0" dirty="0" smtClean="0">
                <a:solidFill>
                  <a:schemeClr val="tx1"/>
                </a:solidFill>
              </a:rPr>
              <a:t>(Top))</a:t>
            </a:r>
          </a:p>
          <a:p>
            <a:pPr marL="45720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 marL="91440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Baru</a:t>
            </a:r>
            <a:r>
              <a:rPr lang="en-US" sz="18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.Next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Nil</a:t>
            </a:r>
          </a:p>
          <a:p>
            <a:pPr marL="628650" indent="0">
              <a:buNone/>
            </a:pP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Else</a:t>
            </a:r>
          </a:p>
          <a:p>
            <a:pPr marL="914400" indent="0">
              <a:buNone/>
            </a:pP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Baru</a:t>
            </a:r>
            <a:r>
              <a:rPr lang="en-US" sz="18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.Next 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Top</a:t>
            </a:r>
            <a:r>
              <a:rPr lang="en-US" sz="18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endParaRPr lang="en-US" sz="18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0">
              <a:buNone/>
            </a:pPr>
            <a:r>
              <a:rPr lang="en-US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EndIf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428750">
              <a:buNone/>
            </a:pPr>
            <a:r>
              <a:rPr 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Top  </a:t>
            </a:r>
            <a:r>
              <a:rPr 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Baru</a:t>
            </a:r>
            <a:endParaRPr lang="en-US" sz="1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(Linked List)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077200" cy="441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Operasi</a:t>
            </a:r>
            <a:r>
              <a:rPr lang="en-US" sz="3200" b="0" dirty="0" smtClean="0">
                <a:solidFill>
                  <a:schemeClr val="tx1"/>
                </a:solidFill>
              </a:rPr>
              <a:t> Pop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Linked List </a:t>
            </a:r>
            <a:r>
              <a:rPr lang="en-US" sz="3200" b="0" dirty="0" err="1" smtClean="0">
                <a:solidFill>
                  <a:schemeClr val="tx1"/>
                </a:solidFill>
              </a:rPr>
              <a:t>adalah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C00000"/>
                </a:solidFill>
              </a:rPr>
              <a:t>penghapusan</a:t>
            </a:r>
            <a:r>
              <a:rPr lang="en-US" sz="3200" b="0" dirty="0" smtClean="0">
                <a:solidFill>
                  <a:srgbClr val="C00000"/>
                </a:solidFill>
              </a:rPr>
              <a:t> di </a:t>
            </a:r>
            <a:r>
              <a:rPr lang="en-US" sz="3200" b="0" dirty="0" err="1" smtClean="0">
                <a:solidFill>
                  <a:srgbClr val="C00000"/>
                </a:solidFill>
              </a:rPr>
              <a:t>depan</a:t>
            </a:r>
            <a:r>
              <a:rPr lang="en-US" sz="3200" b="0" dirty="0" smtClean="0">
                <a:solidFill>
                  <a:srgbClr val="C00000"/>
                </a:solidFill>
              </a:rPr>
              <a:t> / di </a:t>
            </a:r>
            <a:r>
              <a:rPr lang="en-US" sz="3200" b="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Illustrasi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(List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)-1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77205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 Pop(</a:t>
            </a:r>
            <a:r>
              <a:rPr lang="en-US" sz="2800" b="1" dirty="0" err="1" smtClean="0">
                <a:solidFill>
                  <a:srgbClr val="002060"/>
                </a:solidFill>
              </a:rPr>
              <a:t>Top,Elemen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sym typeface="Wingdings" panose="05000000000000000000" pitchFamily="2" charset="2"/>
              </a:rPr>
              <a:t>mula-mula</a:t>
            </a:r>
            <a:r>
              <a:rPr lang="en-US" sz="2800" b="1" dirty="0" smtClean="0">
                <a:sym typeface="Wingdings" panose="05000000000000000000" pitchFamily="2" charset="2"/>
              </a:rPr>
              <a:t> list Stack </a:t>
            </a:r>
            <a:r>
              <a:rPr lang="en-US" sz="2800" b="1" dirty="0" err="1" smtClean="0">
                <a:sym typeface="Wingdings" panose="05000000000000000000" pitchFamily="2" charset="2"/>
              </a:rPr>
              <a:t>dalam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keadan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lebih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dari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satu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simpul</a:t>
            </a:r>
            <a:r>
              <a:rPr lang="en-US" sz="2800" b="1" dirty="0" smtClean="0">
                <a:sym typeface="Wingdings" panose="05000000000000000000" pitchFamily="2" charset="2"/>
              </a:rPr>
              <a:t> (</a:t>
            </a:r>
            <a:r>
              <a:rPr lang="en-US" sz="2800" b="1" dirty="0" err="1" smtClean="0">
                <a:sym typeface="Wingdings" panose="05000000000000000000" pitchFamily="2" charset="2"/>
              </a:rPr>
              <a:t>hasil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dari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operasi</a:t>
            </a:r>
            <a:r>
              <a:rPr lang="en-US" sz="2800" b="1" dirty="0" smtClean="0">
                <a:sym typeface="Wingdings" panose="05000000000000000000" pitchFamily="2" charset="2"/>
              </a:rPr>
              <a:t> push </a:t>
            </a:r>
            <a:r>
              <a:rPr lang="en-US" sz="2800" b="1" dirty="0" err="1" smtClean="0">
                <a:sym typeface="Wingdings" panose="05000000000000000000" pitchFamily="2" charset="2"/>
              </a:rPr>
              <a:t>sebelumnya</a:t>
            </a:r>
            <a:r>
              <a:rPr lang="en-US" sz="2800" b="1" dirty="0" smtClean="0">
                <a:sym typeface="Wingdings" panose="05000000000000000000" pitchFamily="2" charset="2"/>
              </a:rPr>
              <a:t>)</a:t>
            </a:r>
            <a:endParaRPr lang="en-US" sz="2800" b="1" dirty="0"/>
          </a:p>
        </p:txBody>
      </p:sp>
      <p:grpSp>
        <p:nvGrpSpPr>
          <p:cNvPr id="3" name="Group 64"/>
          <p:cNvGrpSpPr/>
          <p:nvPr/>
        </p:nvGrpSpPr>
        <p:grpSpPr>
          <a:xfrm>
            <a:off x="4191000" y="4065761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09600" y="3200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Phapus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7550" y="4141961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  <p:grpSp>
        <p:nvGrpSpPr>
          <p:cNvPr id="5" name="Group 71"/>
          <p:cNvGrpSpPr/>
          <p:nvPr/>
        </p:nvGrpSpPr>
        <p:grpSpPr>
          <a:xfrm>
            <a:off x="6508750" y="4065759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6889750" y="414195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478230" y="4163079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219862" y="3200400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490908" y="4413217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2743201" y="3517489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64"/>
          <p:cNvGrpSpPr/>
          <p:nvPr/>
        </p:nvGrpSpPr>
        <p:grpSpPr>
          <a:xfrm>
            <a:off x="1890252" y="4070554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226802" y="4146754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190160" y="441801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209800" y="3462010"/>
            <a:ext cx="339725" cy="591461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00200" y="5105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Elemen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905000" y="4832556"/>
            <a:ext cx="762000" cy="152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>
            <a:off x="4003675" y="3505200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533400" y="2323158"/>
            <a:ext cx="8590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Tempatkan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satu</a:t>
            </a:r>
            <a:r>
              <a:rPr lang="en-US" sz="2800" b="1" dirty="0" smtClean="0">
                <a:solidFill>
                  <a:srgbClr val="FF0000"/>
                </a:solidFill>
              </a:rPr>
              <a:t> pointer (</a:t>
            </a:r>
            <a:r>
              <a:rPr lang="en-US" sz="2800" b="1" dirty="0" err="1" smtClean="0">
                <a:solidFill>
                  <a:srgbClr val="FF0000"/>
                </a:solidFill>
              </a:rPr>
              <a:t>contoh</a:t>
            </a:r>
            <a:r>
              <a:rPr lang="en-US" sz="2800" b="1" dirty="0" smtClean="0">
                <a:solidFill>
                  <a:srgbClr val="FF0000"/>
                </a:solidFill>
              </a:rPr>
              <a:t> pointer </a:t>
            </a:r>
            <a:r>
              <a:rPr lang="en-US" sz="2800" b="1" dirty="0" err="1" smtClean="0">
                <a:solidFill>
                  <a:srgbClr val="FF0000"/>
                </a:solidFill>
              </a:rPr>
              <a:t>Phapus</a:t>
            </a:r>
            <a:r>
              <a:rPr lang="en-US" sz="2800" b="1" dirty="0" smtClean="0">
                <a:solidFill>
                  <a:srgbClr val="FF0000"/>
                </a:solidFill>
              </a:rPr>
              <a:t>) di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pertama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409" y="2330411"/>
            <a:ext cx="8590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Simpan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medan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1" dirty="0" err="1" smtClean="0">
                <a:solidFill>
                  <a:srgbClr val="FF0000"/>
                </a:solidFill>
              </a:rPr>
              <a:t>dari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ditunjuk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oleh</a:t>
            </a:r>
            <a:r>
              <a:rPr lang="en-US" sz="2800" b="1" dirty="0" smtClean="0">
                <a:solidFill>
                  <a:srgbClr val="FF0000"/>
                </a:solidFill>
              </a:rPr>
              <a:t> pointer </a:t>
            </a:r>
            <a:r>
              <a:rPr lang="en-US" sz="2800" b="1" dirty="0" err="1" smtClean="0">
                <a:solidFill>
                  <a:srgbClr val="FF0000"/>
                </a:solidFill>
              </a:rPr>
              <a:t>Phapus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variabel</a:t>
            </a:r>
            <a:r>
              <a:rPr lang="en-US" sz="2800" b="1" dirty="0" smtClean="0">
                <a:solidFill>
                  <a:srgbClr val="FF0000"/>
                </a:solidFill>
              </a:rPr>
              <a:t> lain (</a:t>
            </a:r>
            <a:r>
              <a:rPr lang="en-US" sz="2800" b="1" dirty="0" err="1" smtClean="0">
                <a:solidFill>
                  <a:srgbClr val="FF0000"/>
                </a:solidFill>
              </a:rPr>
              <a:t>Elemen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408" y="2330836"/>
            <a:ext cx="859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Pindahkan</a:t>
            </a:r>
            <a:r>
              <a:rPr lang="en-US" sz="2800" b="1" dirty="0" smtClean="0">
                <a:solidFill>
                  <a:srgbClr val="FF0000"/>
                </a:solidFill>
              </a:rPr>
              <a:t> pointer Top </a:t>
            </a:r>
            <a:r>
              <a:rPr lang="en-US" sz="2800" b="1" dirty="0" err="1" smtClean="0">
                <a:solidFill>
                  <a:srgbClr val="FF0000"/>
                </a:solidFill>
              </a:rPr>
              <a:t>ke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berikutnya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2320141"/>
            <a:ext cx="859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Hapus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simpul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ditunjuk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oleh</a:t>
            </a:r>
            <a:r>
              <a:rPr lang="en-US" sz="2800" b="1" dirty="0" smtClean="0">
                <a:solidFill>
                  <a:srgbClr val="FF0000"/>
                </a:solidFill>
              </a:rPr>
              <a:t> pointer </a:t>
            </a:r>
            <a:r>
              <a:rPr lang="en-US" sz="2800" b="1" dirty="0" err="1" smtClean="0">
                <a:solidFill>
                  <a:srgbClr val="FF0000"/>
                </a:solidFill>
              </a:rPr>
              <a:t>Phapus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566708"/>
            <a:ext cx="1419940" cy="457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073275" y="55336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6" grpId="0"/>
      <p:bldP spid="48" grpId="0"/>
      <p:bldP spid="58" grpId="0"/>
      <p:bldP spid="58" grpId="1"/>
      <p:bldP spid="29" grpId="0"/>
      <p:bldP spid="31" grpId="0"/>
      <p:bldP spid="31" grpId="1"/>
      <p:bldP spid="32" grpId="0"/>
      <p:bldP spid="32" grpId="1"/>
      <p:bldP spid="39" grpId="0"/>
      <p:bldP spid="39" grpId="1"/>
      <p:bldP spid="43" grpId="0"/>
      <p:bldP spid="43" grpId="1"/>
      <p:bldP spid="4" grpId="0" animBg="1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95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Pop(</a:t>
            </a:r>
            <a:r>
              <a:rPr lang="en-US" sz="2800" b="1" dirty="0" err="1" smtClean="0">
                <a:solidFill>
                  <a:srgbClr val="C00000"/>
                </a:solidFill>
              </a:rPr>
              <a:t>Top,Elemen</a:t>
            </a:r>
            <a:r>
              <a:rPr lang="en-US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sym typeface="Wingdings" panose="05000000000000000000" pitchFamily="2" charset="2"/>
              </a:rPr>
              <a:t>mekanismenya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sama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seperti</a:t>
            </a:r>
            <a:r>
              <a:rPr lang="en-US" sz="2800" b="1" dirty="0" smtClean="0">
                <a:sym typeface="Wingdings" panose="05000000000000000000" pitchFamily="2" charset="2"/>
              </a:rPr>
              <a:t> slide </a:t>
            </a:r>
            <a:r>
              <a:rPr lang="en-US" sz="2800" b="1" dirty="0" err="1" smtClean="0">
                <a:sym typeface="Wingdings" panose="05000000000000000000" pitchFamily="2" charset="2"/>
              </a:rPr>
              <a:t>sebelumnya</a:t>
            </a:r>
            <a:endParaRPr lang="en-US" sz="2800" b="1" dirty="0"/>
          </a:p>
        </p:txBody>
      </p:sp>
      <p:grpSp>
        <p:nvGrpSpPr>
          <p:cNvPr id="3" name="Group 64"/>
          <p:cNvGrpSpPr/>
          <p:nvPr/>
        </p:nvGrpSpPr>
        <p:grpSpPr>
          <a:xfrm>
            <a:off x="2743200" y="32718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260475" y="24064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Phapus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9750" y="33480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  <p:grpSp>
        <p:nvGrpSpPr>
          <p:cNvPr id="4" name="Group 71"/>
          <p:cNvGrpSpPr/>
          <p:nvPr/>
        </p:nvGrpSpPr>
        <p:grpSpPr>
          <a:xfrm>
            <a:off x="5060950" y="32718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441950" y="33480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6030430" y="33691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02100" y="24064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043108" y="36192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625439" y="27235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860675" y="2668054"/>
            <a:ext cx="339725" cy="591461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62200" y="4343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Elemen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743200" y="4038600"/>
            <a:ext cx="762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883150" y="27112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2369780" y="4759464"/>
            <a:ext cx="1419940" cy="457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35275" y="4726454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0" grpId="1"/>
      <p:bldP spid="46" grpId="0"/>
      <p:bldP spid="48" grpId="0"/>
      <p:bldP spid="29" grpId="0"/>
      <p:bldP spid="24" grpId="0" animBg="1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524" y="1052378"/>
            <a:ext cx="804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Pop(</a:t>
            </a:r>
            <a:r>
              <a:rPr lang="en-US" sz="2800" b="1" dirty="0" err="1" smtClean="0">
                <a:solidFill>
                  <a:srgbClr val="7030A0"/>
                </a:solidFill>
              </a:rPr>
              <a:t>Top,Elemen</a:t>
            </a:r>
            <a:r>
              <a:rPr lang="en-US" sz="2800" b="1" dirty="0" smtClean="0">
                <a:solidFill>
                  <a:srgbClr val="7030A0"/>
                </a:solidFill>
              </a:rPr>
              <a:t>) </a:t>
            </a:r>
            <a:r>
              <a:rPr lang="en-US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list Stack </a:t>
            </a:r>
            <a:r>
              <a:rPr lang="en-US" sz="28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berisi</a:t>
            </a:r>
            <a:r>
              <a:rPr lang="en-US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satu</a:t>
            </a:r>
            <a:r>
              <a:rPr lang="en-US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simpul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21778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Phapus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2768600" y="30432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49600" y="31194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738080" y="31405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71950" y="21778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cxnSp>
        <p:nvCxnSpPr>
          <p:cNvPr id="53" name="Shape 52"/>
          <p:cNvCxnSpPr/>
          <p:nvPr/>
        </p:nvCxnSpPr>
        <p:spPr>
          <a:xfrm rot="10800000" flipV="1">
            <a:off x="3695289" y="24949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3048000" y="2439454"/>
            <a:ext cx="339725" cy="591461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9525" y="4201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Elemen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854325" y="3810000"/>
            <a:ext cx="7620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Group 8"/>
          <p:cNvGrpSpPr/>
          <p:nvPr/>
        </p:nvGrpSpPr>
        <p:grpSpPr>
          <a:xfrm>
            <a:off x="5714978" y="3048000"/>
            <a:ext cx="471510" cy="652241"/>
            <a:chOff x="1905000" y="2438400"/>
            <a:chExt cx="533400" cy="533400"/>
          </a:xfrm>
        </p:grpSpPr>
        <p:sp>
          <p:nvSpPr>
            <p:cNvPr id="33" name="Rectangle 32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2601555" y="4658740"/>
            <a:ext cx="1419940" cy="457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67050" y="462573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74111" y="2057400"/>
            <a:ext cx="94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Top</a:t>
            </a:r>
            <a:endParaRPr lang="en-US" sz="2800" b="1" dirty="0"/>
          </a:p>
        </p:txBody>
      </p:sp>
      <p:cxnSp>
        <p:nvCxnSpPr>
          <p:cNvPr id="7" name="Straight Arrow Connector 6"/>
          <p:cNvCxnSpPr>
            <a:stCxn id="28" idx="2"/>
            <a:endCxn id="33" idx="0"/>
          </p:cNvCxnSpPr>
          <p:nvPr/>
        </p:nvCxnSpPr>
        <p:spPr>
          <a:xfrm>
            <a:off x="5944600" y="2580620"/>
            <a:ext cx="6133" cy="4673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46" grpId="0"/>
      <p:bldP spid="48" grpId="0"/>
      <p:bldP spid="48" grpId="1"/>
      <p:bldP spid="29" grpId="0"/>
      <p:bldP spid="22" grpId="0" animBg="1"/>
      <p:bldP spid="24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Algoritma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Subrutin</a:t>
            </a:r>
            <a:r>
              <a:rPr lang="en-US" sz="2600" dirty="0" smtClean="0">
                <a:solidFill>
                  <a:schemeClr val="tx1"/>
                </a:solidFill>
              </a:rPr>
              <a:t> Pop </a:t>
            </a:r>
            <a:r>
              <a:rPr lang="en-US" sz="2600" dirty="0" err="1" smtClean="0">
                <a:solidFill>
                  <a:schemeClr val="tx1"/>
                </a:solidFill>
              </a:rPr>
              <a:t>Secara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Umum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534400" cy="5486400"/>
          </a:xfrm>
        </p:spPr>
        <p:txBody>
          <a:bodyPr/>
          <a:lstStyle/>
          <a:p>
            <a:pPr marL="1885950" indent="-18859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Procedure</a:t>
            </a:r>
            <a:r>
              <a:rPr lang="en-US" sz="1800" b="0" dirty="0" smtClean="0">
                <a:solidFill>
                  <a:schemeClr val="tx1"/>
                </a:solidFill>
              </a:rPr>
              <a:t> Pop (</a:t>
            </a:r>
            <a:r>
              <a:rPr lang="en-US" sz="1800" u="sng" dirty="0" smtClean="0">
                <a:solidFill>
                  <a:schemeClr val="tx1"/>
                </a:solidFill>
              </a:rPr>
              <a:t>I/O</a:t>
            </a:r>
            <a:r>
              <a:rPr lang="en-US" sz="1800" b="0" dirty="0" smtClean="0">
                <a:solidFill>
                  <a:schemeClr val="tx1"/>
                </a:solidFill>
              </a:rPr>
              <a:t> Top : </a:t>
            </a:r>
            <a:r>
              <a:rPr lang="en-US" sz="18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1800" b="0" dirty="0" smtClean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Output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Elemen</a:t>
            </a:r>
            <a:r>
              <a:rPr lang="en-US" sz="1800" b="0" dirty="0" smtClean="0">
                <a:solidFill>
                  <a:schemeClr val="tx1"/>
                </a:solidFill>
              </a:rPr>
              <a:t> : </a:t>
            </a:r>
            <a:r>
              <a:rPr lang="en-US" sz="1800" b="0" dirty="0" err="1" smtClean="0">
                <a:solidFill>
                  <a:schemeClr val="tx1"/>
                </a:solidFill>
              </a:rPr>
              <a:t>tipedata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{I.S.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Penunjuk</a:t>
            </a:r>
            <a:r>
              <a:rPr lang="en-US" sz="1800" b="0" i="1" dirty="0" smtClean="0">
                <a:solidFill>
                  <a:srgbClr val="0070C0"/>
                </a:solidFill>
              </a:rPr>
              <a:t> Stack (Top)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terdefinisi</a:t>
            </a:r>
            <a:r>
              <a:rPr lang="en-US" sz="1800" b="0" i="1" dirty="0" smtClean="0">
                <a:solidFill>
                  <a:srgbClr val="0070C0"/>
                </a:solidFill>
              </a:rPr>
              <a:t>}</a:t>
            </a:r>
          </a:p>
          <a:p>
            <a:pPr marL="1885950" indent="-1885950" algn="just">
              <a:buNone/>
            </a:pPr>
            <a:r>
              <a:rPr lang="en-US" sz="1800" b="0" i="1" dirty="0" smtClean="0">
                <a:solidFill>
                  <a:srgbClr val="0070C0"/>
                </a:solidFill>
              </a:rPr>
              <a:t>{F.S. :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menghasilkan</a:t>
            </a:r>
            <a:r>
              <a:rPr lang="en-US" sz="1800" b="0" i="1" dirty="0" smtClean="0">
                <a:solidFill>
                  <a:srgbClr val="0070C0"/>
                </a:solidFill>
              </a:rPr>
              <a:t> list Stack yang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sudah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dikeluarkan</a:t>
            </a:r>
            <a:r>
              <a:rPr lang="en-US" sz="1800" b="0" i="1" dirty="0" smtClean="0">
                <a:solidFill>
                  <a:srgbClr val="0070C0"/>
                </a:solidFill>
              </a:rPr>
              <a:t> </a:t>
            </a:r>
            <a:r>
              <a:rPr lang="en-US" sz="1800" b="0" i="1" dirty="0" err="1" smtClean="0">
                <a:solidFill>
                  <a:srgbClr val="0070C0"/>
                </a:solidFill>
              </a:rPr>
              <a:t>satu</a:t>
            </a:r>
            <a:r>
              <a:rPr lang="en-US" sz="1800" b="0" i="1" dirty="0" smtClean="0">
                <a:solidFill>
                  <a:srgbClr val="0070C0"/>
                </a:solidFill>
              </a:rPr>
              <a:t> data}</a:t>
            </a: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Kamus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Function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SatuSimpul</a:t>
            </a:r>
            <a:r>
              <a:rPr lang="en-US" sz="1800" b="0" dirty="0" smtClean="0">
                <a:solidFill>
                  <a:schemeClr val="tx1"/>
                </a:solidFill>
              </a:rPr>
              <a:t>(</a:t>
            </a:r>
            <a:r>
              <a:rPr lang="en-US" sz="1800" u="sng" dirty="0" smtClean="0">
                <a:solidFill>
                  <a:schemeClr val="tx1"/>
                </a:solidFill>
              </a:rPr>
              <a:t>Input</a:t>
            </a:r>
            <a:r>
              <a:rPr lang="en-US" sz="1800" b="0" dirty="0" smtClean="0">
                <a:solidFill>
                  <a:schemeClr val="tx1"/>
                </a:solidFill>
              </a:rPr>
              <a:t>  Top : </a:t>
            </a:r>
            <a:r>
              <a:rPr lang="en-US" sz="18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1800" b="0" dirty="0" smtClean="0">
                <a:solidFill>
                  <a:schemeClr val="tx1"/>
                </a:solidFill>
              </a:rPr>
              <a:t>)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Boolean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Phapus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</a:t>
            </a: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PointerStack</a:t>
            </a:r>
            <a:endParaRPr lang="en-US" sz="1800" b="0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Phapus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Top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Elemen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</a:t>
            </a: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Top</a:t>
            </a:r>
            <a:r>
              <a:rPr lang="en-US" sz="1800" b="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.Info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457200" indent="0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 (</a:t>
            </a:r>
            <a:r>
              <a:rPr lang="en-US" sz="1800" b="0" dirty="0" err="1" smtClean="0">
                <a:solidFill>
                  <a:schemeClr val="tx1"/>
                </a:solidFill>
              </a:rPr>
              <a:t>SatuSimpul</a:t>
            </a:r>
            <a:r>
              <a:rPr lang="en-US" sz="1800" b="0" dirty="0" smtClean="0">
                <a:solidFill>
                  <a:schemeClr val="tx1"/>
                </a:solidFill>
              </a:rPr>
              <a:t>(Top))</a:t>
            </a:r>
          </a:p>
          <a:p>
            <a:pPr marL="457200" indent="0">
              <a:buNone/>
            </a:pP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 marL="914400" indent="0">
              <a:buNone/>
            </a:pPr>
            <a:r>
              <a:rPr lang="en-US" sz="18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Top 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 Nil</a:t>
            </a:r>
          </a:p>
          <a:p>
            <a:pPr marL="628650" indent="0">
              <a:buNone/>
            </a:pPr>
            <a:r>
              <a:rPr lang="en-US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Else</a:t>
            </a:r>
          </a:p>
          <a:p>
            <a:pPr marL="914400" indent="0">
              <a:buNone/>
            </a:pP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Top  </a:t>
            </a: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Top</a:t>
            </a:r>
            <a:r>
              <a:rPr lang="en-US" sz="1800" b="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.Next</a:t>
            </a:r>
            <a:r>
              <a:rPr lang="en-US" sz="18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  </a:t>
            </a:r>
            <a:endParaRPr lang="en-US" sz="18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0">
              <a:buNone/>
            </a:pPr>
            <a:r>
              <a:rPr lang="en-US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EndIf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428750">
              <a:buNone/>
            </a:pP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Dealloc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sz="18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Phapus</a:t>
            </a:r>
            <a:r>
              <a:rPr lang="en-US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sz="1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885950" indent="-1885950"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1885950" indent="-188595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5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u="sng" dirty="0" err="1" smtClean="0">
                <a:solidFill>
                  <a:schemeClr val="tx1"/>
                </a:solidFill>
              </a:rPr>
              <a:t>Pelajari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dan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pahami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dengan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</a:rPr>
              <a:t>baik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mekanisme</a:t>
            </a:r>
            <a:r>
              <a:rPr lang="en-US" sz="2400" dirty="0" smtClean="0">
                <a:solidFill>
                  <a:schemeClr val="tx1"/>
                </a:solidFill>
              </a:rPr>
              <a:t> Stack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tipe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smtClean="0">
                <a:solidFill>
                  <a:srgbClr val="FF0000"/>
                </a:solidFill>
              </a:rPr>
              <a:t>Array </a:t>
            </a:r>
            <a:r>
              <a:rPr lang="en-US" sz="2400" dirty="0" err="1" smtClean="0">
                <a:solidFill>
                  <a:schemeClr val="tx1"/>
                </a:solidFill>
              </a:rPr>
              <a:t>maupun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tipe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smtClean="0">
                <a:solidFill>
                  <a:srgbClr val="FF0000"/>
                </a:solidFill>
              </a:rPr>
              <a:t>Pointer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lalu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coba</a:t>
            </a:r>
            <a:r>
              <a:rPr lang="en-US" sz="2400" dirty="0" smtClean="0">
                <a:solidFill>
                  <a:schemeClr val="tx1"/>
                </a:solidFill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</a:rPr>
              <a:t>buku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tulis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masing-masing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membuat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algoritma</a:t>
            </a:r>
            <a:r>
              <a:rPr lang="en-US" sz="2400" dirty="0" smtClean="0">
                <a:solidFill>
                  <a:srgbClr val="FF0000"/>
                </a:solidFill>
              </a:rPr>
              <a:t> Stack </a:t>
            </a:r>
            <a:r>
              <a:rPr lang="en-US" sz="2400" dirty="0" err="1" smtClean="0">
                <a:solidFill>
                  <a:srgbClr val="FF0000"/>
                </a:solidFill>
              </a:rPr>
              <a:t>secara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utuh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beberapa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subrutin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sesuaikan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operasi-operasi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Stack di </a:t>
            </a:r>
            <a:r>
              <a:rPr lang="en-US" sz="2400" dirty="0" err="1" smtClean="0">
                <a:solidFill>
                  <a:schemeClr val="tx1"/>
                </a:solidFill>
              </a:rPr>
              <a:t>masing-masing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tipe</a:t>
            </a:r>
            <a:r>
              <a:rPr lang="en-US" sz="2400" dirty="0" smtClean="0">
                <a:solidFill>
                  <a:schemeClr val="tx1"/>
                </a:solidFill>
              </a:rPr>
              <a:t> data)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sebuah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kasus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tertentu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misalnya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mengelola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mahasiswa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mengelola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barang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kasus-kasus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lainnya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</a:rPr>
              <a:t>idak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perlu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dikumpulkan</a:t>
            </a:r>
            <a:r>
              <a:rPr lang="en-US" sz="2400" dirty="0" smtClean="0">
                <a:solidFill>
                  <a:srgbClr val="FF0000"/>
                </a:solidFill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857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IMPLEMENTASI STACK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POLISH NOTATION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Depan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4343400" y="26670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31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STRUKTUR DATA (STACK)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" y="1524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762000"/>
          </a:xfrm>
        </p:spPr>
        <p:txBody>
          <a:bodyPr/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u="sng" dirty="0" err="1" smtClean="0">
                <a:solidFill>
                  <a:schemeClr val="tx1"/>
                </a:solidFill>
                <a:cs typeface="Courier New" pitchFamily="49" charset="0"/>
              </a:rPr>
              <a:t>Kamus</a:t>
            </a:r>
            <a:r>
              <a:rPr lang="en-US" sz="2200" dirty="0">
                <a:solidFill>
                  <a:schemeClr val="tx1"/>
                </a:solidFill>
                <a:cs typeface="Courier New" pitchFamily="49" charset="0"/>
              </a:rPr>
              <a:t>:</a:t>
            </a:r>
            <a:endParaRPr lang="en-US" sz="2200" u="sng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200" u="sng" dirty="0" smtClean="0">
                <a:solidFill>
                  <a:schemeClr val="tx1"/>
                </a:solidFill>
                <a:cs typeface="Courier New" pitchFamily="49" charset="0"/>
              </a:rPr>
              <a:t>Const</a:t>
            </a:r>
          </a:p>
          <a:p>
            <a:pPr marL="800100">
              <a:buNone/>
            </a:pP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200" b="0" dirty="0" err="1" smtClean="0">
                <a:solidFill>
                  <a:schemeClr val="tx1"/>
                </a:solidFill>
                <a:cs typeface="Courier New" pitchFamily="49" charset="0"/>
              </a:rPr>
              <a:t>MaxStack</a:t>
            </a:r>
            <a:r>
              <a:rPr lang="en-US" sz="2200" b="0" dirty="0" smtClean="0">
                <a:solidFill>
                  <a:schemeClr val="tx1"/>
                </a:solidFill>
                <a:cs typeface="Courier New" pitchFamily="49" charset="0"/>
              </a:rPr>
              <a:t> = ……</a:t>
            </a:r>
          </a:p>
          <a:p>
            <a:pPr marL="800100">
              <a:buNone/>
            </a:pPr>
            <a:r>
              <a:rPr lang="en-US" sz="2200" u="sng" dirty="0" smtClean="0">
                <a:solidFill>
                  <a:schemeClr val="tx1"/>
                </a:solidFill>
                <a:cs typeface="Courier New" pitchFamily="49" charset="0"/>
              </a:rPr>
              <a:t>Type</a:t>
            </a:r>
          </a:p>
          <a:p>
            <a:pPr marL="800100">
              <a:buNone/>
            </a:pP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200" b="0" dirty="0" err="1" smtClean="0">
                <a:solidFill>
                  <a:schemeClr val="tx1"/>
                </a:solidFill>
                <a:cs typeface="Courier New" pitchFamily="49" charset="0"/>
              </a:rPr>
              <a:t>ArrayStack</a:t>
            </a:r>
            <a:r>
              <a:rPr lang="en-US" sz="2200" b="0" dirty="0" smtClean="0">
                <a:solidFill>
                  <a:schemeClr val="tx1"/>
                </a:solidFill>
                <a:cs typeface="Courier New" pitchFamily="49" charset="0"/>
              </a:rPr>
              <a:t>=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u="sng" dirty="0" smtClean="0">
                <a:solidFill>
                  <a:schemeClr val="tx1"/>
                </a:solidFill>
                <a:cs typeface="Courier New" pitchFamily="49" charset="0"/>
              </a:rPr>
              <a:t>array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  <a:cs typeface="Courier New" pitchFamily="49" charset="0"/>
              </a:rPr>
              <a:t>[1..MaxStack] </a:t>
            </a:r>
            <a:r>
              <a:rPr lang="en-US" sz="2200" b="0" u="sng" dirty="0" smtClean="0">
                <a:solidFill>
                  <a:schemeClr val="tx1"/>
                </a:solidFill>
                <a:cs typeface="Courier New" pitchFamily="49" charset="0"/>
              </a:rPr>
              <a:t>of</a:t>
            </a:r>
            <a:r>
              <a:rPr lang="en-US" sz="2200" b="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cs typeface="Courier New" pitchFamily="49" charset="0"/>
              </a:rPr>
              <a:t>tipedata</a:t>
            </a:r>
            <a:endParaRPr lang="en-US" sz="220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endParaRPr lang="en-US" sz="220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200" b="0" dirty="0" smtClean="0">
                <a:solidFill>
                  <a:schemeClr val="tx1"/>
                </a:solidFill>
                <a:cs typeface="Courier New" pitchFamily="49" charset="0"/>
              </a:rPr>
              <a:t>Stack  : </a:t>
            </a:r>
            <a:r>
              <a:rPr lang="en-US" sz="2200" b="0" dirty="0" err="1" smtClean="0">
                <a:solidFill>
                  <a:schemeClr val="tx1"/>
                </a:solidFill>
                <a:cs typeface="Courier New" pitchFamily="49" charset="0"/>
              </a:rPr>
              <a:t>ArrayStack</a:t>
            </a:r>
            <a:endParaRPr lang="en-US" sz="22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200" b="0" dirty="0" smtClean="0">
                <a:solidFill>
                  <a:schemeClr val="tx1"/>
                </a:solidFill>
                <a:cs typeface="Courier New" pitchFamily="49" charset="0"/>
              </a:rPr>
              <a:t>Top     : </a:t>
            </a:r>
            <a:r>
              <a:rPr lang="en-US" sz="2200" u="sng" dirty="0" smtClean="0">
                <a:solidFill>
                  <a:schemeClr val="tx1"/>
                </a:solidFill>
                <a:cs typeface="Courier New" pitchFamily="49" charset="0"/>
              </a:rPr>
              <a:t>Integer</a:t>
            </a:r>
            <a:r>
              <a:rPr lang="en-US" sz="2200" dirty="0" smtClean="0">
                <a:cs typeface="Courier New" pitchFamily="49" charset="0"/>
              </a:rPr>
              <a:t>     </a:t>
            </a:r>
            <a:r>
              <a:rPr lang="en-US" sz="2200" b="0" i="1" dirty="0" smtClean="0">
                <a:solidFill>
                  <a:srgbClr val="002060"/>
                </a:solidFill>
              </a:rPr>
              <a:t>{</a:t>
            </a:r>
            <a:r>
              <a:rPr lang="en-US" sz="2200" b="0" i="1" dirty="0" err="1" smtClean="0">
                <a:solidFill>
                  <a:srgbClr val="002060"/>
                </a:solidFill>
              </a:rPr>
              <a:t>penunjuk</a:t>
            </a:r>
            <a:r>
              <a:rPr lang="en-US" sz="2200" b="0" i="1" dirty="0" smtClean="0">
                <a:solidFill>
                  <a:srgbClr val="002060"/>
                </a:solidFill>
              </a:rPr>
              <a:t> Stack}</a:t>
            </a:r>
            <a:endParaRPr lang="en-US" sz="2200" b="0" i="1" dirty="0" smtClean="0">
              <a:solidFill>
                <a:srgbClr val="002060"/>
              </a:solidFill>
              <a:cs typeface="Courier New" pitchFamily="49" charset="0"/>
            </a:endParaRPr>
          </a:p>
          <a:p>
            <a:pPr lvl="0"/>
            <a:endParaRPr lang="en-US" sz="2200" dirty="0" smtClean="0">
              <a:cs typeface="Courier New" pitchFamily="49" charset="0"/>
            </a:endParaRPr>
          </a:p>
          <a:p>
            <a:pPr>
              <a:buNone/>
            </a:pPr>
            <a:endParaRPr lang="en-US" sz="2200" dirty="0" smtClean="0">
              <a:cs typeface="Courier New" pitchFamily="49" charset="0"/>
            </a:endParaRPr>
          </a:p>
          <a:p>
            <a:endParaRPr lang="en-US" sz="2200" dirty="0" smtClean="0">
              <a:cs typeface="Courier New" pitchFamily="49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563563"/>
          </a:xfrm>
        </p:spPr>
        <p:txBody>
          <a:bodyPr/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(List)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61248" cy="5029200"/>
          </a:xfrm>
        </p:spPr>
        <p:txBody>
          <a:bodyPr>
            <a:normAutofit/>
          </a:bodyPr>
          <a:lstStyle/>
          <a:p>
            <a:pPr marL="61913" indent="-3175">
              <a:buNone/>
            </a:pPr>
            <a:r>
              <a:rPr lang="en-US" sz="2600" u="sng" dirty="0" err="1" smtClean="0">
                <a:solidFill>
                  <a:schemeClr val="tx1"/>
                </a:solidFill>
              </a:rPr>
              <a:t>Kamus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  <a:endParaRPr lang="en-US" sz="2600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sz="2600" u="sng" dirty="0" smtClean="0">
                <a:solidFill>
                  <a:schemeClr val="tx1"/>
                </a:solidFill>
              </a:rPr>
              <a:t>Type</a:t>
            </a: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</a:t>
            </a:r>
            <a:r>
              <a:rPr lang="en-US" sz="26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</a:rPr>
              <a:t>= ↑Stack</a:t>
            </a:r>
          </a:p>
          <a:p>
            <a:pPr marL="917575">
              <a:buNone/>
            </a:pPr>
            <a:r>
              <a:rPr lang="en-US" sz="2600" b="0" dirty="0" smtClean="0">
                <a:solidFill>
                  <a:schemeClr val="tx1"/>
                </a:solidFill>
              </a:rPr>
              <a:t>     Stack  =  </a:t>
            </a:r>
            <a:r>
              <a:rPr lang="en-US" sz="2600" u="sng" dirty="0" smtClean="0">
                <a:solidFill>
                  <a:schemeClr val="tx1"/>
                </a:solidFill>
              </a:rPr>
              <a:t>Record</a:t>
            </a: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      </a:t>
            </a:r>
            <a:r>
              <a:rPr lang="en-US" sz="2600" b="0" dirty="0" err="1" smtClean="0">
                <a:solidFill>
                  <a:schemeClr val="tx1"/>
                </a:solidFill>
              </a:rPr>
              <a:t>MedanData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         : </a:t>
            </a:r>
            <a:r>
              <a:rPr lang="en-US" sz="2600" dirty="0" err="1" smtClean="0">
                <a:solidFill>
                  <a:schemeClr val="tx1"/>
                </a:solidFill>
              </a:rPr>
              <a:t>tipedata</a:t>
            </a:r>
            <a:r>
              <a:rPr lang="en-US" sz="2600" dirty="0" smtClean="0">
                <a:solidFill>
                  <a:schemeClr val="tx1"/>
                </a:solidFill>
              </a:rPr>
              <a:t>,</a:t>
            </a: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</a:t>
            </a:r>
            <a:r>
              <a:rPr lang="en-US" sz="2600" b="0" dirty="0" err="1" smtClean="0">
                <a:solidFill>
                  <a:schemeClr val="tx1"/>
                </a:solidFill>
              </a:rPr>
              <a:t>MedanSambungan</a:t>
            </a:r>
            <a:r>
              <a:rPr lang="en-US" sz="2600" b="0" dirty="0" smtClean="0">
                <a:solidFill>
                  <a:schemeClr val="tx1"/>
                </a:solidFill>
              </a:rPr>
              <a:t> : </a:t>
            </a:r>
            <a:r>
              <a:rPr lang="en-US" sz="26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2600" dirty="0" smtClean="0">
                <a:solidFill>
                  <a:schemeClr val="tx1"/>
                </a:solidFill>
              </a:rPr>
              <a:t>	</a:t>
            </a: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</a:t>
            </a:r>
            <a:r>
              <a:rPr lang="en-US" sz="2600" b="0" u="sng" dirty="0" err="1" smtClean="0">
                <a:solidFill>
                  <a:schemeClr val="tx1"/>
                </a:solidFill>
              </a:rPr>
              <a:t>EndRecord</a:t>
            </a:r>
            <a:endParaRPr lang="en-US" sz="2600" b="0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 </a:t>
            </a:r>
          </a:p>
          <a:p>
            <a:pPr marL="917575">
              <a:buNone/>
            </a:pPr>
            <a:r>
              <a:rPr lang="en-US" sz="2600" b="0" dirty="0" smtClean="0">
                <a:solidFill>
                  <a:schemeClr val="tx1"/>
                </a:solidFill>
              </a:rPr>
              <a:t>Top  : </a:t>
            </a:r>
            <a:r>
              <a:rPr lang="en-US" sz="26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2600" dirty="0" smtClean="0">
                <a:solidFill>
                  <a:schemeClr val="tx1"/>
                </a:solidFill>
              </a:rPr>
              <a:t>    </a:t>
            </a:r>
            <a:r>
              <a:rPr lang="en-US" sz="2600" b="0" i="1" dirty="0" smtClean="0">
                <a:solidFill>
                  <a:srgbClr val="002060"/>
                </a:solidFill>
              </a:rPr>
              <a:t>{</a:t>
            </a:r>
            <a:r>
              <a:rPr lang="en-US" sz="2600" b="0" i="1" dirty="0" err="1" smtClean="0">
                <a:solidFill>
                  <a:srgbClr val="002060"/>
                </a:solidFill>
              </a:rPr>
              <a:t>penunjuk</a:t>
            </a:r>
            <a:r>
              <a:rPr lang="en-US" sz="2600" b="0" i="1" dirty="0" smtClean="0">
                <a:solidFill>
                  <a:srgbClr val="002060"/>
                </a:solidFill>
              </a:rPr>
              <a:t> Stack}</a:t>
            </a:r>
          </a:p>
          <a:p>
            <a:pPr lvl="0"/>
            <a:endParaRPr lang="en-US" sz="2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563563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Contoh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Stack (List)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61248" cy="5029200"/>
          </a:xfrm>
        </p:spPr>
        <p:txBody>
          <a:bodyPr>
            <a:normAutofit/>
          </a:bodyPr>
          <a:lstStyle/>
          <a:p>
            <a:pPr marL="61913" indent="-3175">
              <a:buNone/>
            </a:pPr>
            <a:r>
              <a:rPr lang="en-US" sz="2600" b="0" dirty="0" err="1" smtClean="0">
                <a:solidFill>
                  <a:schemeClr val="tx1"/>
                </a:solidFill>
              </a:rPr>
              <a:t>Contoh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deklarasi</a:t>
            </a:r>
            <a:r>
              <a:rPr lang="en-US" sz="2600" b="0" dirty="0" smtClean="0">
                <a:solidFill>
                  <a:schemeClr val="tx1"/>
                </a:solidFill>
              </a:rPr>
              <a:t> list Stack </a:t>
            </a:r>
            <a:r>
              <a:rPr lang="en-US" sz="2600" b="0" dirty="0" err="1" smtClean="0">
                <a:solidFill>
                  <a:schemeClr val="tx1"/>
                </a:solidFill>
              </a:rPr>
              <a:t>pada</a:t>
            </a:r>
            <a:r>
              <a:rPr lang="en-US" sz="2600" b="0" dirty="0" smtClean="0">
                <a:solidFill>
                  <a:schemeClr val="tx1"/>
                </a:solidFill>
              </a:rPr>
              <a:t> single linked list</a:t>
            </a:r>
            <a:endParaRPr lang="en-US" sz="2600" b="0" dirty="0" smtClean="0">
              <a:solidFill>
                <a:schemeClr val="tx1"/>
              </a:solidFill>
            </a:endParaRPr>
          </a:p>
          <a:p>
            <a:pPr marL="61913" indent="-3175">
              <a:buNone/>
            </a:pPr>
            <a:r>
              <a:rPr lang="en-US" sz="2600" u="sng" dirty="0" err="1" smtClean="0">
                <a:solidFill>
                  <a:schemeClr val="tx1"/>
                </a:solidFill>
              </a:rPr>
              <a:t>Kamus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  <a:endParaRPr lang="en-US" sz="2600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sz="2600" u="sng" dirty="0" smtClean="0">
                <a:solidFill>
                  <a:schemeClr val="tx1"/>
                </a:solidFill>
              </a:rPr>
              <a:t>Type</a:t>
            </a: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</a:t>
            </a:r>
            <a:r>
              <a:rPr lang="en-US" sz="26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smtClean="0">
                <a:solidFill>
                  <a:schemeClr val="tx1"/>
                </a:solidFill>
              </a:rPr>
              <a:t>= ↑Stack</a:t>
            </a:r>
          </a:p>
          <a:p>
            <a:pPr marL="917575">
              <a:buNone/>
            </a:pPr>
            <a:r>
              <a:rPr lang="en-US" sz="2600" b="0" dirty="0" smtClean="0">
                <a:solidFill>
                  <a:schemeClr val="tx1"/>
                </a:solidFill>
              </a:rPr>
              <a:t>     Stack  =  </a:t>
            </a:r>
            <a:r>
              <a:rPr lang="en-US" sz="2600" u="sng" dirty="0" smtClean="0">
                <a:solidFill>
                  <a:schemeClr val="tx1"/>
                </a:solidFill>
              </a:rPr>
              <a:t>Record</a:t>
            </a: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      </a:t>
            </a:r>
            <a:r>
              <a:rPr lang="en-US" sz="2600" b="0" dirty="0" smtClean="0">
                <a:solidFill>
                  <a:schemeClr val="tx1"/>
                </a:solidFill>
              </a:rPr>
              <a:t>Info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</a:t>
            </a:r>
            <a:r>
              <a:rPr lang="en-US" sz="2600" dirty="0" smtClean="0">
                <a:solidFill>
                  <a:schemeClr val="tx1"/>
                </a:solidFill>
              </a:rPr>
              <a:t>: </a:t>
            </a:r>
            <a:r>
              <a:rPr lang="en-US" sz="2600" u="sng" dirty="0" smtClean="0">
                <a:solidFill>
                  <a:schemeClr val="tx1"/>
                </a:solidFill>
              </a:rPr>
              <a:t>integer</a:t>
            </a:r>
            <a:r>
              <a:rPr lang="en-US" sz="2600" dirty="0" smtClean="0">
                <a:solidFill>
                  <a:schemeClr val="tx1"/>
                </a:solidFill>
              </a:rPr>
              <a:t>,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</a:t>
            </a:r>
            <a:r>
              <a:rPr lang="en-US" sz="2600" b="0" dirty="0" smtClean="0">
                <a:solidFill>
                  <a:schemeClr val="tx1"/>
                </a:solidFill>
              </a:rPr>
              <a:t>Next  </a:t>
            </a:r>
            <a:r>
              <a:rPr lang="en-US" sz="2600" b="0" dirty="0" smtClean="0">
                <a:solidFill>
                  <a:schemeClr val="tx1"/>
                </a:solidFill>
              </a:rPr>
              <a:t>: </a:t>
            </a:r>
            <a:r>
              <a:rPr lang="en-US" sz="26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2600" dirty="0" smtClean="0">
                <a:solidFill>
                  <a:schemeClr val="tx1"/>
                </a:solidFill>
              </a:rPr>
              <a:t>	</a:t>
            </a: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</a:t>
            </a:r>
            <a:r>
              <a:rPr lang="en-US" sz="2600" b="0" u="sng" dirty="0" err="1" smtClean="0">
                <a:solidFill>
                  <a:schemeClr val="tx1"/>
                </a:solidFill>
              </a:rPr>
              <a:t>EndRecord</a:t>
            </a:r>
            <a:endParaRPr lang="en-US" sz="2600" b="0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 </a:t>
            </a:r>
          </a:p>
          <a:p>
            <a:pPr marL="917575">
              <a:buNone/>
            </a:pPr>
            <a:r>
              <a:rPr lang="en-US" sz="2600" b="0" dirty="0" smtClean="0">
                <a:solidFill>
                  <a:schemeClr val="tx1"/>
                </a:solidFill>
              </a:rPr>
              <a:t>Top  : </a:t>
            </a:r>
            <a:r>
              <a:rPr lang="en-US" sz="2600" b="0" dirty="0" err="1" smtClean="0">
                <a:solidFill>
                  <a:schemeClr val="tx1"/>
                </a:solidFill>
              </a:rPr>
              <a:t>PointerStack</a:t>
            </a:r>
            <a:r>
              <a:rPr lang="en-US" sz="2600" dirty="0" smtClean="0">
                <a:solidFill>
                  <a:schemeClr val="tx1"/>
                </a:solidFill>
              </a:rPr>
              <a:t>    </a:t>
            </a:r>
            <a:r>
              <a:rPr lang="en-US" sz="2600" b="0" i="1" dirty="0" smtClean="0">
                <a:solidFill>
                  <a:srgbClr val="002060"/>
                </a:solidFill>
              </a:rPr>
              <a:t>{</a:t>
            </a:r>
            <a:r>
              <a:rPr lang="en-US" sz="2600" b="0" i="1" dirty="0" err="1" smtClean="0">
                <a:solidFill>
                  <a:srgbClr val="002060"/>
                </a:solidFill>
              </a:rPr>
              <a:t>penunjuk</a:t>
            </a:r>
            <a:r>
              <a:rPr lang="en-US" sz="2600" b="0" i="1" dirty="0" smtClean="0">
                <a:solidFill>
                  <a:srgbClr val="002060"/>
                </a:solidFill>
              </a:rPr>
              <a:t> Stack}</a:t>
            </a:r>
          </a:p>
          <a:p>
            <a:pPr lvl="0"/>
            <a:endParaRPr lang="en-US" sz="2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785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2895600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33400" y="2895600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096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STACK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274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 smtClean="0"/>
              <a:t>Operasi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mengambil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mengeluarkan</a:t>
            </a:r>
            <a:r>
              <a:rPr lang="en-US" sz="2400" b="1" dirty="0" smtClean="0"/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sebuah</a:t>
            </a:r>
            <a:r>
              <a:rPr lang="en-US" sz="2400" b="1" dirty="0" smtClean="0">
                <a:solidFill>
                  <a:srgbClr val="FF0000"/>
                </a:solidFill>
              </a:rPr>
              <a:t> data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stack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3"/>
          </a:xfrm>
        </p:spPr>
        <p:txBody>
          <a:bodyPr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UTAMA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388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27069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 smtClean="0"/>
              <a:t>Operasi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menambahkan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memasukkan</a:t>
            </a:r>
            <a:r>
              <a:rPr lang="en-US" sz="2400" b="1" dirty="0" smtClean="0"/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sebuah</a:t>
            </a:r>
            <a:r>
              <a:rPr lang="en-US" sz="2400" b="1" dirty="0" smtClean="0">
                <a:solidFill>
                  <a:srgbClr val="FF0000"/>
                </a:solidFill>
              </a:rPr>
              <a:t> data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stack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(Array)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Penuh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0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1968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Proses </a:t>
            </a:r>
            <a:r>
              <a:rPr lang="en-US" dirty="0" err="1" smtClean="0">
                <a:solidFill>
                  <a:schemeClr val="tx1"/>
                </a:solidFill>
              </a:rPr>
              <a:t>menyiapkan</a:t>
            </a:r>
            <a:r>
              <a:rPr lang="en-US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cara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memberi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harga</a:t>
            </a:r>
            <a:r>
              <a:rPr lang="en-US" b="0" dirty="0" smtClean="0">
                <a:solidFill>
                  <a:srgbClr val="FF0000"/>
                </a:solidFill>
              </a:rPr>
              <a:t> 0 (</a:t>
            </a:r>
            <a:r>
              <a:rPr lang="en-US" b="0" dirty="0" err="1" smtClean="0">
                <a:solidFill>
                  <a:srgbClr val="FF0000"/>
                </a:solidFill>
              </a:rPr>
              <a:t>nol</a:t>
            </a:r>
            <a:r>
              <a:rPr lang="en-US" b="0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penunjuk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smtClean="0"/>
              <a:t>(</a:t>
            </a:r>
            <a:r>
              <a:rPr lang="en-US" b="0" dirty="0" smtClean="0">
                <a:solidFill>
                  <a:srgbClr val="FF0000"/>
                </a:solidFill>
              </a:rPr>
              <a:t>Top</a:t>
            </a:r>
            <a:r>
              <a:rPr lang="en-US" b="0" dirty="0" smtClean="0"/>
              <a:t>),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pertama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diawali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indeks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kesatu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berlaku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algoritma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bhs</a:t>
            </a:r>
            <a:r>
              <a:rPr lang="en-US" b="0" dirty="0" smtClean="0">
                <a:solidFill>
                  <a:schemeClr val="tx1"/>
                </a:solidFill>
              </a:rPr>
              <a:t>. Pascal)</a:t>
            </a:r>
            <a:r>
              <a:rPr lang="en-US" b="0" dirty="0" smtClean="0">
                <a:solidFill>
                  <a:srgbClr val="FF0000"/>
                </a:solidFill>
              </a:rPr>
              <a:t>.</a:t>
            </a:r>
            <a:r>
              <a:rPr lang="en-US" b="0" dirty="0" smtClean="0"/>
              <a:t> </a:t>
            </a:r>
            <a:endParaRPr lang="en-US" b="0" dirty="0" smtClean="0"/>
          </a:p>
          <a:p>
            <a:pPr marL="0" indent="0" algn="just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Tetapi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pertama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indeks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ke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nol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contoh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bahasa</a:t>
            </a:r>
            <a:r>
              <a:rPr lang="en-US" b="0" dirty="0" smtClean="0">
                <a:solidFill>
                  <a:schemeClr val="tx1"/>
                </a:solidFill>
              </a:rPr>
              <a:t> C),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Top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diberi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harga</a:t>
            </a:r>
            <a:r>
              <a:rPr lang="en-US" b="0" dirty="0" smtClean="0">
                <a:solidFill>
                  <a:srgbClr val="FF0000"/>
                </a:solidFill>
              </a:rPr>
              <a:t> - 1</a:t>
            </a:r>
            <a:r>
              <a:rPr lang="en-US" b="0" dirty="0" smtClean="0"/>
              <a:t>.</a:t>
            </a:r>
          </a:p>
          <a:p>
            <a:pPr marL="0" indent="0" algn="just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7220</TotalTime>
  <Words>1969</Words>
  <Application>Microsoft Office PowerPoint</Application>
  <PresentationFormat>On-screen Show (4:3)</PresentationFormat>
  <Paragraphs>405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Courier New</vt:lpstr>
      <vt:lpstr>Symbol</vt:lpstr>
      <vt:lpstr>Tahoma</vt:lpstr>
      <vt:lpstr>Times New Roman</vt:lpstr>
      <vt:lpstr>Verdana</vt:lpstr>
      <vt:lpstr>Wingdings</vt:lpstr>
      <vt:lpstr>Abstrak Black</vt:lpstr>
      <vt:lpstr>Image</vt:lpstr>
      <vt:lpstr>Bitmap Image</vt:lpstr>
      <vt:lpstr>PowerPoint Presentation</vt:lpstr>
      <vt:lpstr>PENGERTIAN STACK</vt:lpstr>
      <vt:lpstr>Bagian-bagian STACK</vt:lpstr>
      <vt:lpstr>Pendeklarasian Stack (Array)</vt:lpstr>
      <vt:lpstr>Pendeklarasian Stack (List)</vt:lpstr>
      <vt:lpstr>Contoh Pendeklarasian Stack (List)</vt:lpstr>
      <vt:lpstr>OPERASI UTAMA</vt:lpstr>
      <vt:lpstr>OPERASI STACK (Array)</vt:lpstr>
      <vt:lpstr>Inisialisasi Stack (Array)</vt:lpstr>
      <vt:lpstr>Operasi Kosong (Array)</vt:lpstr>
      <vt:lpstr>Algoritma Subrutin Operasi Kosong</vt:lpstr>
      <vt:lpstr>Operasi Penuh (Array)</vt:lpstr>
      <vt:lpstr>Algoritma Subrutin Operasi Penuh</vt:lpstr>
      <vt:lpstr>Push (Array)</vt:lpstr>
      <vt:lpstr>Illustrasi Operasi Push (Array)</vt:lpstr>
      <vt:lpstr>Algoritma Subrutin Push Secara Umum</vt:lpstr>
      <vt:lpstr>Pop (Array)</vt:lpstr>
      <vt:lpstr>Illustrasi Operasi Pop (Array)</vt:lpstr>
      <vt:lpstr>Algoritma Subrutin Push Secara Umum</vt:lpstr>
      <vt:lpstr>OPERASI STACK (Linked List)</vt:lpstr>
      <vt:lpstr>Inisialisasi Stack (Linked List)</vt:lpstr>
      <vt:lpstr>Operasi Kosong (Linked List)</vt:lpstr>
      <vt:lpstr>Algoritma Subrutin Operasi Kosong</vt:lpstr>
      <vt:lpstr>Operasi Satu Simpul</vt:lpstr>
      <vt:lpstr>Algoritma Subrutin Operasi Kosong</vt:lpstr>
      <vt:lpstr>Push (Linked List)</vt:lpstr>
      <vt:lpstr>Illustrasi Push (List)-1</vt:lpstr>
      <vt:lpstr>Illustrasi Push (List)-2</vt:lpstr>
      <vt:lpstr>Illustrasi Push (List)-3</vt:lpstr>
      <vt:lpstr>Algoritma Subrutin Push Secara Umum</vt:lpstr>
      <vt:lpstr>Pop (Linked List)</vt:lpstr>
      <vt:lpstr>Illustrasi Pop (List)-1</vt:lpstr>
      <vt:lpstr>Pop (Lanjutan)</vt:lpstr>
      <vt:lpstr>Pop (Lanjutan)</vt:lpstr>
      <vt:lpstr>Algoritma Subrutin Pop Secara Umum</vt:lpstr>
      <vt:lpstr>Latihan Soal</vt:lpstr>
      <vt:lpstr>Materi Minggu Depan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</dc:title>
  <dc:creator>DosenIF-1</dc:creator>
  <cp:lastModifiedBy>Tati Harihayati</cp:lastModifiedBy>
  <cp:revision>166</cp:revision>
  <dcterms:created xsi:type="dcterms:W3CDTF">2012-05-03T03:45:54Z</dcterms:created>
  <dcterms:modified xsi:type="dcterms:W3CDTF">2020-06-08T03:25:21Z</dcterms:modified>
</cp:coreProperties>
</file>