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820" r:id="rId4"/>
  </p:sldMasterIdLst>
  <p:notesMasterIdLst>
    <p:notesMasterId r:id="rId18"/>
  </p:notesMasterIdLst>
  <p:sldIdLst>
    <p:sldId id="271" r:id="rId5"/>
    <p:sldId id="416" r:id="rId6"/>
    <p:sldId id="272" r:id="rId7"/>
    <p:sldId id="393" r:id="rId8"/>
    <p:sldId id="274" r:id="rId9"/>
    <p:sldId id="344" r:id="rId10"/>
    <p:sldId id="369" r:id="rId11"/>
    <p:sldId id="370" r:id="rId12"/>
    <p:sldId id="397" r:id="rId13"/>
    <p:sldId id="371" r:id="rId14"/>
    <p:sldId id="372" r:id="rId15"/>
    <p:sldId id="373" r:id="rId16"/>
    <p:sldId id="43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19" autoAdjust="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6DBDFE-DD3D-4291-A404-1B97A83A6EA8}" type="datetimeFigureOut">
              <a:rPr lang="en-US" smtClean="0"/>
              <a:t>6/11/2020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456DE3-4E01-4AFD-AD42-42312842ED89}" type="slidenum">
              <a:rPr lang="en-US" smtClean="0"/>
              <a:t>‹#›</a:t>
            </a:fld>
            <a:endParaRPr lang="en-US" dirty="0"/>
          </a:p>
        </p:txBody>
      </p:sp>
    </p:spTree>
    <p:extLst>
      <p:ext uri="{BB962C8B-B14F-4D97-AF65-F5344CB8AC3E}">
        <p14:creationId xmlns:p14="http://schemas.microsoft.com/office/powerpoint/2010/main" val="70296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9EB1DCDF-A149-435C-B2F4-4E0F8E54C81A}" type="datetimeFigureOut">
              <a:rPr lang="en-US" smtClean="0"/>
              <a:pPr>
                <a:defRPr/>
              </a:pPr>
              <a:t>6/11/2020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a:defRPr/>
            </a:pPr>
            <a:fld id="{DE787F45-C165-4026-A8B0-F262E2BA5E4C}" type="slidenum">
              <a:rPr lang="en-US" altLang="en-US" smtClean="0"/>
              <a:pPr>
                <a:defRPr/>
              </a:pPr>
              <a:t>‹#›</a:t>
            </a:fld>
            <a:endParaRPr lang="en-US" altLang="en-US"/>
          </a:p>
        </p:txBody>
      </p:sp>
    </p:spTree>
    <p:extLst>
      <p:ext uri="{BB962C8B-B14F-4D97-AF65-F5344CB8AC3E}">
        <p14:creationId xmlns:p14="http://schemas.microsoft.com/office/powerpoint/2010/main" val="30705448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14694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66E6BD6E-0969-46EF-838C-8B4703046448}" type="slidenum">
              <a:rPr lang="en-US" altLang="en-US" smtClean="0"/>
              <a:pPr>
                <a:defRPr/>
              </a:pPr>
              <a:t>‹#›</a:t>
            </a:fld>
            <a:endParaRPr lang="en-US"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7039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984182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66E6BD6E-0969-46EF-838C-8B4703046448}" type="slidenum">
              <a:rPr lang="en-US" altLang="en-US" smtClean="0"/>
              <a:pPr>
                <a:defRPr/>
              </a:pPr>
              <a:t>‹#›</a:t>
            </a:fld>
            <a:endParaRPr lang="en-US"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051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368323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1154438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3081383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182924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98033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1A2144E-1084-4F85-B06E-271A23045050}" type="datetimeFigureOut">
              <a:rPr lang="en-US" smtClean="0"/>
              <a:pPr>
                <a:defRPr/>
              </a:pPr>
              <a:t>6/11/2020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E4DD653D-0441-4B40-9D2D-8BB251B178F4}" type="slidenum">
              <a:rPr lang="en-US" altLang="en-US" smtClean="0"/>
              <a:pPr>
                <a:defRPr/>
              </a:pPr>
              <a:t>‹#›</a:t>
            </a:fld>
            <a:endParaRPr lang="en-US" altLang="en-US"/>
          </a:p>
        </p:txBody>
      </p:sp>
    </p:spTree>
    <p:extLst>
      <p:ext uri="{BB962C8B-B14F-4D97-AF65-F5344CB8AC3E}">
        <p14:creationId xmlns:p14="http://schemas.microsoft.com/office/powerpoint/2010/main" val="2395573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48458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784757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2C25600-2D08-49B1-B999-A0373C48BFD2}" type="datetimeFigureOut">
              <a:rPr lang="en-US" smtClean="0"/>
              <a:pPr>
                <a:defRPr/>
              </a:pPr>
              <a:t>6/11/2020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4378665C-DB1B-4F29-8BFF-00FDC296AA55}" type="slidenum">
              <a:rPr lang="en-US" altLang="en-US" smtClean="0"/>
              <a:pPr>
                <a:defRPr/>
              </a:pPr>
              <a:t>‹#›</a:t>
            </a:fld>
            <a:endParaRPr lang="en-US" altLang="en-US"/>
          </a:p>
        </p:txBody>
      </p:sp>
    </p:spTree>
    <p:extLst>
      <p:ext uri="{BB962C8B-B14F-4D97-AF65-F5344CB8AC3E}">
        <p14:creationId xmlns:p14="http://schemas.microsoft.com/office/powerpoint/2010/main" val="379664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8629D3-72DA-4A64-A1E5-5C53B0A25E48}" type="datetimeFigureOut">
              <a:rPr lang="en-US" smtClean="0"/>
              <a:pPr>
                <a:defRPr/>
              </a:pPr>
              <a:t>6/11/2020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0DB61053-3E78-4A85-BBD5-01D06D6FE89E}" type="slidenum">
              <a:rPr lang="en-US" altLang="en-US" smtClean="0"/>
              <a:pPr>
                <a:defRPr/>
              </a:pPr>
              <a:t>‹#›</a:t>
            </a:fld>
            <a:endParaRPr lang="en-US" altLang="en-US"/>
          </a:p>
        </p:txBody>
      </p:sp>
    </p:spTree>
    <p:extLst>
      <p:ext uri="{BB962C8B-B14F-4D97-AF65-F5344CB8AC3E}">
        <p14:creationId xmlns:p14="http://schemas.microsoft.com/office/powerpoint/2010/main" val="290705825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4224506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5107F69-FDC3-45B8-91D3-AB4D4DBC58EC}" type="datetimeFigureOut">
              <a:rPr lang="en-US" smtClean="0"/>
              <a:pPr>
                <a:defRPr/>
              </a:pPr>
              <a:t>6/11/2020</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784984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5107F69-FDC3-45B8-91D3-AB4D4DBC58EC}" type="datetimeFigureOut">
              <a:rPr lang="en-US" smtClean="0"/>
              <a:pPr>
                <a:defRPr/>
              </a:pPr>
              <a:t>6/11/2020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a:defRPr/>
            </a:pPr>
            <a:fld id="{66E6BD6E-0969-46EF-838C-8B4703046448}" type="slidenum">
              <a:rPr lang="en-US" altLang="en-US" smtClean="0"/>
              <a:pPr>
                <a:defRPr/>
              </a:pPr>
              <a:t>‹#›</a:t>
            </a:fld>
            <a:endParaRPr lang="en-US" altLang="en-US"/>
          </a:p>
        </p:txBody>
      </p:sp>
    </p:spTree>
    <p:extLst>
      <p:ext uri="{BB962C8B-B14F-4D97-AF65-F5344CB8AC3E}">
        <p14:creationId xmlns:p14="http://schemas.microsoft.com/office/powerpoint/2010/main" val="2864095091"/>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 id="2147483837"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3A7CCA-D86E-4902-89FB-4701453E4678}"/>
              </a:ext>
            </a:extLst>
          </p:cNvPr>
          <p:cNvSpPr>
            <a:spLocks noGrp="1"/>
          </p:cNvSpPr>
          <p:nvPr>
            <p:ph sz="quarter" idx="13"/>
          </p:nvPr>
        </p:nvSpPr>
        <p:spPr>
          <a:xfrm>
            <a:off x="2133600" y="304800"/>
            <a:ext cx="8229600" cy="6324600"/>
          </a:xfrm>
        </p:spPr>
        <p:txBody>
          <a:bodyPr rtlCol="0">
            <a:normAutofit fontScale="77500" lnSpcReduction="20000"/>
          </a:bodyPr>
          <a:lstStyle/>
          <a:p>
            <a:pPr marL="2173288" lvl="7" indent="-115888" algn="just">
              <a:lnSpc>
                <a:spcPct val="150000"/>
              </a:lnSpc>
              <a:spcAft>
                <a:spcPts val="0"/>
              </a:spcAft>
              <a:buClr>
                <a:schemeClr val="accent3"/>
              </a:buClr>
              <a:buFontTx/>
              <a:buChar char="-"/>
              <a:defRPr/>
            </a:pPr>
            <a:r>
              <a:rPr lang="id-ID" sz="2100" b="1" dirty="0">
                <a:solidFill>
                  <a:schemeClr val="tx1"/>
                </a:solidFill>
              </a:rPr>
              <a:t>METODOLOGI PELAKSANAAN PROYEK SI</a:t>
            </a:r>
          </a:p>
          <a:p>
            <a:pPr marL="0" lvl="7" indent="0" algn="just">
              <a:lnSpc>
                <a:spcPct val="150000"/>
              </a:lnSpc>
              <a:spcAft>
                <a:spcPts val="0"/>
              </a:spcAft>
              <a:buClr>
                <a:schemeClr val="accent3"/>
              </a:buClr>
              <a:buFontTx/>
              <a:buChar char="-"/>
              <a:defRPr/>
            </a:pPr>
            <a:endParaRPr lang="id-ID" sz="1800" dirty="0">
              <a:solidFill>
                <a:schemeClr val="tx1"/>
              </a:solidFill>
            </a:endParaRPr>
          </a:p>
          <a:p>
            <a:pPr marL="0" lvl="7" indent="0" algn="just">
              <a:lnSpc>
                <a:spcPct val="150000"/>
              </a:lnSpc>
              <a:spcAft>
                <a:spcPts val="0"/>
              </a:spcAft>
              <a:buClr>
                <a:schemeClr val="accent3"/>
              </a:buClr>
              <a:buFontTx/>
              <a:buChar char="-"/>
              <a:defRPr/>
            </a:pPr>
            <a:endParaRPr lang="id-ID" sz="1800" dirty="0">
              <a:solidFill>
                <a:schemeClr val="tx1"/>
              </a:solidFill>
            </a:endParaRPr>
          </a:p>
          <a:p>
            <a:pPr marL="0" lvl="7" indent="0" algn="just">
              <a:lnSpc>
                <a:spcPct val="150000"/>
              </a:lnSpc>
              <a:spcAft>
                <a:spcPts val="0"/>
              </a:spcAft>
              <a:buClr>
                <a:schemeClr val="accent3"/>
              </a:buClr>
              <a:buFontTx/>
              <a:buChar char="-"/>
              <a:defRPr/>
            </a:pPr>
            <a:endParaRPr lang="id-ID" sz="1800" dirty="0">
              <a:solidFill>
                <a:schemeClr val="tx1"/>
              </a:solidFill>
            </a:endParaRPr>
          </a:p>
          <a:p>
            <a:pPr marL="0" lvl="7" indent="0" algn="just">
              <a:lnSpc>
                <a:spcPct val="150000"/>
              </a:lnSpc>
              <a:spcAft>
                <a:spcPts val="0"/>
              </a:spcAft>
              <a:buClr>
                <a:schemeClr val="accent3"/>
              </a:buClr>
              <a:buFontTx/>
              <a:buChar char="-"/>
              <a:defRPr/>
            </a:pPr>
            <a:endParaRPr lang="id-ID" sz="1600" b="1" dirty="0">
              <a:solidFill>
                <a:schemeClr val="tx1"/>
              </a:solidFill>
            </a:endParaRPr>
          </a:p>
          <a:p>
            <a:pPr marL="0" lvl="7" indent="0" algn="just">
              <a:lnSpc>
                <a:spcPct val="150000"/>
              </a:lnSpc>
              <a:spcAft>
                <a:spcPts val="0"/>
              </a:spcAft>
              <a:buClr>
                <a:schemeClr val="accent3"/>
              </a:buClr>
              <a:buFontTx/>
              <a:buChar char="-"/>
              <a:defRPr/>
            </a:pPr>
            <a:endParaRPr lang="id-ID" sz="1600" b="1" dirty="0">
              <a:solidFill>
                <a:schemeClr val="tx1"/>
              </a:solidFill>
            </a:endParaRPr>
          </a:p>
          <a:p>
            <a:pPr marL="0" lvl="7" indent="0" algn="just">
              <a:lnSpc>
                <a:spcPct val="150000"/>
              </a:lnSpc>
              <a:spcAft>
                <a:spcPts val="0"/>
              </a:spcAft>
              <a:buClr>
                <a:schemeClr val="accent3"/>
              </a:buClr>
              <a:buFontTx/>
              <a:buChar char="-"/>
              <a:defRPr/>
            </a:pPr>
            <a:r>
              <a:rPr lang="id-ID" sz="1600" b="1" dirty="0">
                <a:solidFill>
                  <a:schemeClr val="tx1"/>
                </a:solidFill>
              </a:rPr>
              <a:t>Perencanaan</a:t>
            </a:r>
            <a:r>
              <a:rPr lang="id-ID" sz="1600" dirty="0">
                <a:solidFill>
                  <a:schemeClr val="tx1"/>
                </a:solidFill>
              </a:rPr>
              <a:t> : rangkaian kegiatan semenjak ide pertama yang melatarbelakangi pelaksaan proyek ini didapat, penyusunan proposal, penentuan metodologi, penunjukan tim dan instruksi untuk memulai pekerjaan tersebut.</a:t>
            </a:r>
          </a:p>
          <a:p>
            <a:pPr marL="0" lvl="7" indent="0" algn="just">
              <a:lnSpc>
                <a:spcPct val="150000"/>
              </a:lnSpc>
              <a:spcAft>
                <a:spcPts val="0"/>
              </a:spcAft>
              <a:buClr>
                <a:schemeClr val="accent3"/>
              </a:buClr>
              <a:buNone/>
              <a:defRPr/>
            </a:pPr>
            <a:r>
              <a:rPr lang="id-ID" sz="1600" b="1" dirty="0">
                <a:solidFill>
                  <a:schemeClr val="tx1"/>
                </a:solidFill>
              </a:rPr>
              <a:t>Analysis</a:t>
            </a:r>
            <a:r>
              <a:rPr lang="id-ID" sz="1600" dirty="0">
                <a:solidFill>
                  <a:schemeClr val="tx1"/>
                </a:solidFill>
              </a:rPr>
              <a:t> : ada 2 aspek yang dilihat yaitu aspek bisnis/manajemen  ( sejarah, visi, misi,critical sucsess factor) dan aspek teknologi.</a:t>
            </a:r>
          </a:p>
          <a:p>
            <a:pPr marL="0" lvl="7" indent="0" algn="just">
              <a:lnSpc>
                <a:spcPct val="150000"/>
              </a:lnSpc>
              <a:spcAft>
                <a:spcPts val="0"/>
              </a:spcAft>
              <a:buClr>
                <a:schemeClr val="accent3"/>
              </a:buClr>
              <a:buNone/>
              <a:defRPr/>
            </a:pPr>
            <a:r>
              <a:rPr lang="id-ID" sz="1600" b="1" dirty="0">
                <a:solidFill>
                  <a:schemeClr val="tx1"/>
                </a:solidFill>
              </a:rPr>
              <a:t>Design</a:t>
            </a:r>
            <a:r>
              <a:rPr lang="id-ID" sz="1600" dirty="0">
                <a:solidFill>
                  <a:schemeClr val="tx1"/>
                </a:solidFill>
              </a:rPr>
              <a:t> : melakukan perancangan komponen-komponen yang terkait yang melibatkan semua anggota tim</a:t>
            </a:r>
          </a:p>
          <a:p>
            <a:pPr marL="0" lvl="7" indent="0" algn="just">
              <a:lnSpc>
                <a:spcPct val="150000"/>
              </a:lnSpc>
              <a:spcAft>
                <a:spcPts val="0"/>
              </a:spcAft>
              <a:buClr>
                <a:schemeClr val="accent3"/>
              </a:buClr>
              <a:buNone/>
              <a:defRPr/>
            </a:pPr>
            <a:r>
              <a:rPr lang="id-ID" sz="1600" b="1" dirty="0">
                <a:solidFill>
                  <a:schemeClr val="tx1"/>
                </a:solidFill>
              </a:rPr>
              <a:t>Construction</a:t>
            </a:r>
            <a:r>
              <a:rPr lang="id-ID" sz="1600" dirty="0">
                <a:solidFill>
                  <a:schemeClr val="tx1"/>
                </a:solidFill>
              </a:rPr>
              <a:t> : berdasarkan hasil desain yang sudah ada, biasanya paling banyak melibatkan sumber daya terbesar : SDM, biaya dan waktu</a:t>
            </a:r>
          </a:p>
          <a:p>
            <a:pPr marL="0" lvl="7" indent="0" algn="just">
              <a:lnSpc>
                <a:spcPct val="150000"/>
              </a:lnSpc>
              <a:spcAft>
                <a:spcPts val="0"/>
              </a:spcAft>
              <a:buClr>
                <a:schemeClr val="accent3"/>
              </a:buClr>
              <a:buNone/>
              <a:defRPr/>
            </a:pPr>
            <a:r>
              <a:rPr lang="id-ID" sz="1600" b="1" dirty="0">
                <a:solidFill>
                  <a:schemeClr val="tx1"/>
                </a:solidFill>
              </a:rPr>
              <a:t>Implementasi</a:t>
            </a:r>
            <a:r>
              <a:rPr lang="id-ID" sz="1600" dirty="0">
                <a:solidFill>
                  <a:schemeClr val="tx1"/>
                </a:solidFill>
              </a:rPr>
              <a:t> : tahap yang paling kritis karena pertama kalinya SI di jalankan.</a:t>
            </a:r>
          </a:p>
          <a:p>
            <a:pPr marL="0" lvl="7" indent="0" algn="just">
              <a:lnSpc>
                <a:spcPct val="150000"/>
              </a:lnSpc>
              <a:spcAft>
                <a:spcPts val="0"/>
              </a:spcAft>
              <a:buClr>
                <a:schemeClr val="accent3"/>
              </a:buClr>
              <a:buNone/>
              <a:defRPr/>
            </a:pPr>
            <a:r>
              <a:rPr lang="id-ID" sz="1600" b="1" dirty="0">
                <a:solidFill>
                  <a:schemeClr val="tx1"/>
                </a:solidFill>
              </a:rPr>
              <a:t>Maintenance</a:t>
            </a:r>
            <a:r>
              <a:rPr lang="id-ID" sz="1600" dirty="0">
                <a:solidFill>
                  <a:schemeClr val="tx1"/>
                </a:solidFill>
              </a:rPr>
              <a:t> : memantau jalannya sistem, memodifikasi sistem yang diseuaikan dengan bisnis.</a:t>
            </a:r>
          </a:p>
          <a:p>
            <a:pPr marL="0" lvl="7" indent="0" algn="just">
              <a:lnSpc>
                <a:spcPct val="150000"/>
              </a:lnSpc>
              <a:spcAft>
                <a:spcPts val="0"/>
              </a:spcAft>
              <a:buClr>
                <a:schemeClr val="accent3"/>
              </a:buClr>
              <a:buFontTx/>
              <a:buChar char="-"/>
              <a:defRPr/>
            </a:pPr>
            <a:r>
              <a:rPr lang="id-ID" sz="1800" dirty="0">
                <a:solidFill>
                  <a:schemeClr val="tx1"/>
                </a:solidFill>
              </a:rPr>
              <a:t> </a:t>
            </a:r>
          </a:p>
        </p:txBody>
      </p:sp>
      <p:pic>
        <p:nvPicPr>
          <p:cNvPr id="32771" name="Picture 3">
            <a:extLst>
              <a:ext uri="{FF2B5EF4-FFF2-40B4-BE49-F238E27FC236}">
                <a16:creationId xmlns:a16="http://schemas.microsoft.com/office/drawing/2014/main" id="{A83EC6EB-8990-4CCA-A068-342EE46DF3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8889" y="1219200"/>
            <a:ext cx="713422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FD5EB81A-F9FE-40FC-9B61-0AC5508DE25D}"/>
              </a:ext>
            </a:extLst>
          </p:cNvPr>
          <p:cNvSpPr txBox="1"/>
          <p:nvPr/>
        </p:nvSpPr>
        <p:spPr>
          <a:xfrm>
            <a:off x="393700" y="0"/>
            <a:ext cx="2781300" cy="369332"/>
          </a:xfrm>
          <a:prstGeom prst="rect">
            <a:avLst/>
          </a:prstGeom>
          <a:noFill/>
        </p:spPr>
        <p:txBody>
          <a:bodyPr wrap="square" rtlCol="0">
            <a:spAutoFit/>
          </a:bodyPr>
          <a:lstStyle/>
          <a:p>
            <a:r>
              <a:rPr lang="en-US" b="1" dirty="0" err="1"/>
              <a:t>Pertemuan</a:t>
            </a:r>
            <a:r>
              <a:rPr lang="en-US" b="1" dirty="0"/>
              <a:t> 9</a:t>
            </a:r>
            <a:endParaRPr lang="en-ID"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AD71AD33-2766-498B-8E45-CBE6FD3B56FA}"/>
              </a:ext>
            </a:extLst>
          </p:cNvPr>
          <p:cNvSpPr>
            <a:spLocks noGrp="1"/>
          </p:cNvSpPr>
          <p:nvPr>
            <p:ph type="title"/>
          </p:nvPr>
        </p:nvSpPr>
        <p:spPr>
          <a:xfrm>
            <a:off x="1981200" y="704850"/>
            <a:ext cx="8001000" cy="361950"/>
          </a:xfrm>
        </p:spPr>
        <p:txBody>
          <a:bodyPr>
            <a:normAutofit fontScale="90000"/>
          </a:bodyPr>
          <a:lstStyle/>
          <a:p>
            <a:pPr marL="320040" indent="-320040" eaLnBrk="1" fontAlgn="auto" hangingPunct="1">
              <a:spcAft>
                <a:spcPts val="0"/>
              </a:spcAft>
              <a:buClr>
                <a:schemeClr val="accent6">
                  <a:lumMod val="75000"/>
                </a:schemeClr>
              </a:buClr>
              <a:defRPr/>
            </a:pPr>
            <a:r>
              <a:rPr lang="id-ID" sz="2000"/>
              <a:t>Aktifitas-aktifitas yang harus dilakukan dalam penerapan ERP</a:t>
            </a:r>
          </a:p>
        </p:txBody>
      </p:sp>
      <p:sp>
        <p:nvSpPr>
          <p:cNvPr id="41987" name="Content Placeholder 2">
            <a:extLst>
              <a:ext uri="{FF2B5EF4-FFF2-40B4-BE49-F238E27FC236}">
                <a16:creationId xmlns:a16="http://schemas.microsoft.com/office/drawing/2014/main" id="{D24562E5-08EB-4775-A297-11A92F6BCB98}"/>
              </a:ext>
            </a:extLst>
          </p:cNvPr>
          <p:cNvSpPr>
            <a:spLocks noGrp="1"/>
          </p:cNvSpPr>
          <p:nvPr>
            <p:ph sz="quarter" idx="13"/>
          </p:nvPr>
        </p:nvSpPr>
        <p:spPr>
          <a:xfrm>
            <a:off x="1981200" y="1219200"/>
            <a:ext cx="8229600" cy="5105400"/>
          </a:xfrm>
        </p:spPr>
        <p:txBody>
          <a:bodyPr>
            <a:normAutofit fontScale="85000" lnSpcReduction="10000"/>
          </a:bodyPr>
          <a:lstStyle/>
          <a:p>
            <a:pPr eaLnBrk="1" hangingPunct="1"/>
            <a:r>
              <a:rPr lang="id-ID" altLang="en-US" sz="1600" b="1"/>
              <a:t>Aktifitas Strategi Usaha</a:t>
            </a:r>
          </a:p>
          <a:p>
            <a:pPr eaLnBrk="1" hangingPunct="1">
              <a:buFont typeface="Wingdings 2" panose="05020102010507070707" pitchFamily="18" charset="2"/>
              <a:buNone/>
            </a:pPr>
            <a:r>
              <a:rPr lang="id-ID" altLang="en-US" sz="1600"/>
              <a:t>	- Bagaimana level kompetisi di pasar dan apa harapan dari pelanggan</a:t>
            </a:r>
          </a:p>
          <a:p>
            <a:pPr eaLnBrk="1" hangingPunct="1">
              <a:buFont typeface="Wingdings 2" panose="05020102010507070707" pitchFamily="18" charset="2"/>
              <a:buNone/>
            </a:pPr>
            <a:r>
              <a:rPr lang="id-ID" altLang="en-US" sz="1600"/>
              <a:t>	- Adakah keuntungan kompetitif yang ingin dicapai</a:t>
            </a:r>
          </a:p>
          <a:p>
            <a:pPr eaLnBrk="1" hangingPunct="1">
              <a:buFont typeface="Wingdings 2" panose="05020102010507070707" pitchFamily="18" charset="2"/>
              <a:buNone/>
            </a:pPr>
            <a:r>
              <a:rPr lang="id-ID" altLang="en-US" sz="1600"/>
              <a:t>	- Apa strategi bisnis perusahaan dan sasaran yang ingin dicapai</a:t>
            </a:r>
          </a:p>
          <a:p>
            <a:pPr eaLnBrk="1" hangingPunct="1">
              <a:buFont typeface="Wingdings 2" panose="05020102010507070707" pitchFamily="18" charset="2"/>
              <a:buNone/>
            </a:pPr>
            <a:r>
              <a:rPr lang="id-ID" altLang="en-US" sz="1600"/>
              <a:t>	- Bagaimana proses bisnis yang sekarang berjalan vs proses bisnis yang diinginkan</a:t>
            </a:r>
          </a:p>
          <a:p>
            <a:pPr eaLnBrk="1" hangingPunct="1">
              <a:buFont typeface="Wingdings 2" panose="05020102010507070707" pitchFamily="18" charset="2"/>
              <a:buNone/>
            </a:pPr>
            <a:r>
              <a:rPr lang="id-ID" altLang="en-US" sz="1600"/>
              <a:t>	- Adakah proses bisnis yang harus diperbaiki</a:t>
            </a:r>
          </a:p>
          <a:p>
            <a:pPr eaLnBrk="1" hangingPunct="1">
              <a:buFont typeface="Wingdings 2" panose="05020102010507070707" pitchFamily="18" charset="2"/>
              <a:buNone/>
            </a:pPr>
            <a:r>
              <a:rPr lang="id-ID" altLang="en-US" sz="1600"/>
              <a:t>	- Apa dan bagaimana prioritas bisnis yang ada dan adakah rencana kerja yang disusun untuk mencapai objektif dan prioritas tersebut</a:t>
            </a:r>
          </a:p>
          <a:p>
            <a:pPr eaLnBrk="1" hangingPunct="1">
              <a:buFont typeface="Wingdings 2" panose="05020102010507070707" pitchFamily="18" charset="2"/>
              <a:buNone/>
            </a:pPr>
            <a:r>
              <a:rPr lang="id-ID" altLang="en-US" sz="1600"/>
              <a:t>	- Target bisnis seperti apa yang harus dicapai dan kapan</a:t>
            </a:r>
          </a:p>
          <a:p>
            <a:pPr eaLnBrk="1" hangingPunct="1">
              <a:buFont typeface="Wingdings 2" panose="05020102010507070707" pitchFamily="18" charset="2"/>
              <a:buNone/>
            </a:pPr>
            <a:endParaRPr lang="id-ID" altLang="en-US" sz="1600"/>
          </a:p>
          <a:p>
            <a:pPr eaLnBrk="1" hangingPunct="1"/>
            <a:r>
              <a:rPr lang="id-ID" altLang="en-US" sz="1600" b="1"/>
              <a:t>Analisa SDM</a:t>
            </a:r>
          </a:p>
          <a:p>
            <a:pPr eaLnBrk="1" hangingPunct="1">
              <a:buFont typeface="Wingdings 2" panose="05020102010507070707" pitchFamily="18" charset="2"/>
              <a:buNone/>
            </a:pPr>
            <a:r>
              <a:rPr lang="id-ID" altLang="en-US" sz="1600"/>
              <a:t>	- Bagaimana komitmen manajemen puncak terhadap usaha untuk implementasi ERP</a:t>
            </a:r>
          </a:p>
          <a:p>
            <a:pPr eaLnBrk="1" hangingPunct="1">
              <a:buFont typeface="Wingdings 2" panose="05020102010507070707" pitchFamily="18" charset="2"/>
              <a:buNone/>
            </a:pPr>
            <a:r>
              <a:rPr lang="id-ID" altLang="en-US" sz="1600"/>
              <a:t>	- Siapa yang akan mengimplementasikan ERP dan siapa yang akan menggunakannya</a:t>
            </a:r>
          </a:p>
          <a:p>
            <a:pPr eaLnBrk="1" hangingPunct="1">
              <a:buFont typeface="Wingdings 2" panose="05020102010507070707" pitchFamily="18" charset="2"/>
              <a:buNone/>
            </a:pPr>
            <a:r>
              <a:rPr lang="id-ID" altLang="en-US" sz="1600"/>
              <a:t>	- Bagaimana komitmen dari tim implementasi</a:t>
            </a:r>
          </a:p>
          <a:p>
            <a:pPr eaLnBrk="1" hangingPunct="1">
              <a:buFont typeface="Wingdings 2" panose="05020102010507070707" pitchFamily="18" charset="2"/>
              <a:buNone/>
            </a:pPr>
            <a:r>
              <a:rPr lang="id-ID" altLang="en-US" sz="1600"/>
              <a:t>	- Apa yang diharapkan para calon user terhadap ERP</a:t>
            </a:r>
          </a:p>
          <a:p>
            <a:pPr eaLnBrk="1" hangingPunct="1">
              <a:buFont typeface="Wingdings 2" panose="05020102010507070707" pitchFamily="18" charset="2"/>
              <a:buNone/>
            </a:pPr>
            <a:r>
              <a:rPr lang="id-ID" altLang="en-US" sz="1600"/>
              <a:t>	- Adakah konsultan dari luar yang disiapkan untuk membantu proses persiapan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a:extLst>
              <a:ext uri="{FF2B5EF4-FFF2-40B4-BE49-F238E27FC236}">
                <a16:creationId xmlns:a16="http://schemas.microsoft.com/office/drawing/2014/main" id="{F84A2AE9-7507-4B83-A955-5C99146CDA5A}"/>
              </a:ext>
            </a:extLst>
          </p:cNvPr>
          <p:cNvSpPr>
            <a:spLocks noGrp="1"/>
          </p:cNvSpPr>
          <p:nvPr>
            <p:ph sz="quarter" idx="13"/>
          </p:nvPr>
        </p:nvSpPr>
        <p:spPr>
          <a:xfrm>
            <a:off x="1981200" y="838200"/>
            <a:ext cx="8229600" cy="5486400"/>
          </a:xfrm>
        </p:spPr>
        <p:txBody>
          <a:bodyPr/>
          <a:lstStyle/>
          <a:p>
            <a:pPr eaLnBrk="1" hangingPunct="1"/>
            <a:r>
              <a:rPr lang="id-ID" altLang="en-US" sz="1600" b="1"/>
              <a:t>Analisa Infrastruktur</a:t>
            </a:r>
          </a:p>
          <a:p>
            <a:pPr eaLnBrk="1" hangingPunct="1">
              <a:buFont typeface="Wingdings 2" panose="05020102010507070707" pitchFamily="18" charset="2"/>
              <a:buNone/>
            </a:pPr>
            <a:r>
              <a:rPr lang="id-ID" altLang="en-US" sz="1600"/>
              <a:t>	- Bagaimanakah kelengkapan infrastruktur yang sudah ada (network, permanent office system, comunication system)</a:t>
            </a:r>
          </a:p>
          <a:p>
            <a:pPr eaLnBrk="1" hangingPunct="1">
              <a:buFont typeface="Wingdings 2" panose="05020102010507070707" pitchFamily="18" charset="2"/>
              <a:buNone/>
            </a:pPr>
            <a:r>
              <a:rPr lang="id-ID" altLang="en-US" sz="1600"/>
              <a:t>	- Seberapa besar anggaran untuk infrastruktur</a:t>
            </a:r>
          </a:p>
          <a:p>
            <a:pPr eaLnBrk="1" hangingPunct="1">
              <a:buFont typeface="Wingdings 2" panose="05020102010507070707" pitchFamily="18" charset="2"/>
              <a:buNone/>
            </a:pPr>
            <a:r>
              <a:rPr lang="id-ID" altLang="en-US" sz="1600"/>
              <a:t>	- Apa infrastruktur yang harus disiapkan</a:t>
            </a:r>
          </a:p>
          <a:p>
            <a:pPr eaLnBrk="1" hangingPunct="1">
              <a:buFont typeface="Wingdings 2" panose="05020102010507070707" pitchFamily="18" charset="2"/>
              <a:buNone/>
            </a:pPr>
            <a:endParaRPr lang="id-ID" altLang="en-US" sz="1600"/>
          </a:p>
          <a:p>
            <a:pPr eaLnBrk="1" hangingPunct="1"/>
            <a:r>
              <a:rPr lang="id-ID" altLang="en-US" sz="1600" b="1"/>
              <a:t>Analisa Software</a:t>
            </a:r>
          </a:p>
          <a:p>
            <a:pPr eaLnBrk="1" hangingPunct="1">
              <a:buFont typeface="Wingdings 2" panose="05020102010507070707" pitchFamily="18" charset="2"/>
              <a:buNone/>
            </a:pPr>
            <a:r>
              <a:rPr lang="id-ID" altLang="en-US" sz="1600"/>
              <a:t>	- Apakah S/W tersebut cukup fleksibel dan mudah disesuaikan dengan kondisi perusahaan</a:t>
            </a:r>
          </a:p>
          <a:p>
            <a:pPr eaLnBrk="1" hangingPunct="1">
              <a:buFont typeface="Wingdings 2" panose="05020102010507070707" pitchFamily="18" charset="2"/>
              <a:buNone/>
            </a:pPr>
            <a:r>
              <a:rPr lang="id-ID" altLang="en-US" sz="1600"/>
              <a:t>	- Apakah ada dukungan layanan dari penyedia, tidak hanya secara teknis tapi juga untuk kebutuhan pengembangan sistem di kemudian hari</a:t>
            </a:r>
          </a:p>
          <a:p>
            <a:pPr eaLnBrk="1" hangingPunct="1">
              <a:buFont typeface="Wingdings 2" panose="05020102010507070707" pitchFamily="18" charset="2"/>
              <a:buNone/>
            </a:pPr>
            <a:r>
              <a:rPr lang="id-ID" altLang="en-US" sz="1600"/>
              <a:t>	- Seberapa banyak waktu untuk implementasi yang tersedia</a:t>
            </a:r>
          </a:p>
          <a:p>
            <a:pPr eaLnBrk="1" hangingPunct="1">
              <a:buFont typeface="Wingdings 2" panose="05020102010507070707" pitchFamily="18" charset="2"/>
              <a:buNone/>
            </a:pPr>
            <a:r>
              <a:rPr lang="id-ID" altLang="en-US" sz="1600"/>
              <a:t>	- Apakah S/W memiliki fungsi yang bisa meningkatkan proses bisnis perusahaan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47A081BB-E228-4988-B03D-B6B8D14D2D97}"/>
              </a:ext>
            </a:extLst>
          </p:cNvPr>
          <p:cNvSpPr>
            <a:spLocks noGrp="1"/>
          </p:cNvSpPr>
          <p:nvPr>
            <p:ph type="title"/>
          </p:nvPr>
        </p:nvSpPr>
        <p:spPr>
          <a:xfrm>
            <a:off x="1981200" y="704850"/>
            <a:ext cx="8229600" cy="590550"/>
          </a:xfrm>
        </p:spPr>
        <p:txBody>
          <a:bodyPr/>
          <a:lstStyle/>
          <a:p>
            <a:pPr marL="320040" indent="-320040" eaLnBrk="1" fontAlgn="auto" hangingPunct="1">
              <a:spcAft>
                <a:spcPts val="0"/>
              </a:spcAft>
              <a:buClr>
                <a:schemeClr val="accent6">
                  <a:lumMod val="75000"/>
                </a:schemeClr>
              </a:buClr>
              <a:defRPr/>
            </a:pPr>
            <a:r>
              <a:rPr lang="id-ID" sz="2000"/>
              <a:t>KEGAGALAN ERP</a:t>
            </a:r>
          </a:p>
        </p:txBody>
      </p:sp>
      <p:sp>
        <p:nvSpPr>
          <p:cNvPr id="44035" name="Content Placeholder 2">
            <a:extLst>
              <a:ext uri="{FF2B5EF4-FFF2-40B4-BE49-F238E27FC236}">
                <a16:creationId xmlns:a16="http://schemas.microsoft.com/office/drawing/2014/main" id="{55A5071D-10FE-4A03-AD94-C38C70C4D31F}"/>
              </a:ext>
            </a:extLst>
          </p:cNvPr>
          <p:cNvSpPr>
            <a:spLocks noGrp="1"/>
          </p:cNvSpPr>
          <p:nvPr>
            <p:ph sz="quarter" idx="13"/>
          </p:nvPr>
        </p:nvSpPr>
        <p:spPr>
          <a:xfrm>
            <a:off x="1981200" y="1447800"/>
            <a:ext cx="8229600" cy="4876800"/>
          </a:xfrm>
        </p:spPr>
        <p:txBody>
          <a:bodyPr/>
          <a:lstStyle/>
          <a:p>
            <a:pPr eaLnBrk="1" hangingPunct="1"/>
            <a:r>
              <a:rPr lang="id-ID" altLang="en-US" sz="2000"/>
              <a:t>Waktu dan biaya implementasi yang melebihi anggaran</a:t>
            </a:r>
          </a:p>
          <a:p>
            <a:pPr eaLnBrk="1" hangingPunct="1"/>
            <a:r>
              <a:rPr lang="id-ID" altLang="en-US" sz="2000"/>
              <a:t>Pre-implementation tidak dilakukan dengan baik</a:t>
            </a:r>
          </a:p>
          <a:p>
            <a:pPr eaLnBrk="1" hangingPunct="1"/>
            <a:r>
              <a:rPr lang="id-ID" altLang="en-US" sz="2000"/>
              <a:t>Strategi operasi tidak sejalan dengan proses bisnis dan pengembangannya</a:t>
            </a:r>
          </a:p>
          <a:p>
            <a:pPr eaLnBrk="1" hangingPunct="1"/>
            <a:r>
              <a:rPr lang="id-ID" altLang="en-US" sz="2000"/>
              <a:t>Orang-orang tidak disiapkan untuk menerima dan beroperasi dengan sistem yang baru</a:t>
            </a:r>
          </a:p>
          <a:p>
            <a:pPr eaLnBrk="1" hangingPunct="1"/>
            <a:r>
              <a:rPr lang="id-ID" altLang="en-US" sz="2000"/>
              <a:t>Kurangnya edukasi dalam tahap implementasi akan memberikan kesulitan bagi user yang justru akan memperlambat proses bisnis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48A6300E-FD10-4B24-B645-47B6AEEE127D}"/>
              </a:ext>
            </a:extLst>
          </p:cNvPr>
          <p:cNvSpPr>
            <a:spLocks noGrp="1"/>
          </p:cNvSpPr>
          <p:nvPr>
            <p:ph type="title"/>
          </p:nvPr>
        </p:nvSpPr>
        <p:spPr>
          <a:xfrm>
            <a:off x="1981200" y="704850"/>
            <a:ext cx="8153400" cy="590550"/>
          </a:xfrm>
        </p:spPr>
        <p:txBody>
          <a:bodyPr/>
          <a:lstStyle/>
          <a:p>
            <a:pPr marL="320040" indent="-320040" eaLnBrk="1" fontAlgn="auto" hangingPunct="1">
              <a:spcAft>
                <a:spcPts val="0"/>
              </a:spcAft>
              <a:buClr>
                <a:schemeClr val="accent6">
                  <a:lumMod val="75000"/>
                </a:schemeClr>
              </a:buClr>
              <a:defRPr/>
            </a:pPr>
            <a:r>
              <a:rPr lang="id-ID" sz="2400"/>
              <a:t>Tanda-tanda kegagalan ERP</a:t>
            </a:r>
          </a:p>
        </p:txBody>
      </p:sp>
      <p:sp>
        <p:nvSpPr>
          <p:cNvPr id="45059" name="Content Placeholder 2">
            <a:extLst>
              <a:ext uri="{FF2B5EF4-FFF2-40B4-BE49-F238E27FC236}">
                <a16:creationId xmlns:a16="http://schemas.microsoft.com/office/drawing/2014/main" id="{0AC86AAE-520B-435B-AB28-396AB5C08C32}"/>
              </a:ext>
            </a:extLst>
          </p:cNvPr>
          <p:cNvSpPr>
            <a:spLocks noGrp="1"/>
          </p:cNvSpPr>
          <p:nvPr>
            <p:ph sz="quarter" idx="13"/>
          </p:nvPr>
        </p:nvSpPr>
        <p:spPr>
          <a:xfrm>
            <a:off x="1981200" y="1447800"/>
            <a:ext cx="8229600" cy="4876800"/>
          </a:xfrm>
        </p:spPr>
        <p:txBody>
          <a:bodyPr>
            <a:normAutofit lnSpcReduction="10000"/>
          </a:bodyPr>
          <a:lstStyle/>
          <a:p>
            <a:pPr eaLnBrk="1" hangingPunct="1"/>
            <a:r>
              <a:rPr lang="id-ID" altLang="en-US" sz="2000"/>
              <a:t>Kurangnya komitmen top management</a:t>
            </a:r>
          </a:p>
          <a:p>
            <a:pPr eaLnBrk="1" hangingPunct="1"/>
            <a:r>
              <a:rPr lang="id-ID" altLang="en-US" sz="2000"/>
              <a:t>Kurangnya pendefinisian kebutuhan perusahaan (analisis strategi bisnis)</a:t>
            </a:r>
          </a:p>
          <a:p>
            <a:pPr eaLnBrk="1" hangingPunct="1"/>
            <a:r>
              <a:rPr lang="id-ID" altLang="en-US" sz="2000"/>
              <a:t>Cacatnya proses seleksi  S/W (tidak lengkap atau terburu-buru memutuskan)</a:t>
            </a:r>
          </a:p>
          <a:p>
            <a:pPr eaLnBrk="1" hangingPunct="1"/>
            <a:r>
              <a:rPr lang="id-ID" altLang="en-US" sz="2000"/>
              <a:t>Kurangnya sumber daya (manusia, infrastruktur dan modal)</a:t>
            </a:r>
          </a:p>
          <a:p>
            <a:pPr eaLnBrk="1" hangingPunct="1"/>
            <a:r>
              <a:rPr lang="id-ID" altLang="en-US" sz="2000"/>
              <a:t>Kesalahan penghitungan waktu implementasi</a:t>
            </a:r>
          </a:p>
          <a:p>
            <a:pPr eaLnBrk="1" hangingPunct="1"/>
            <a:r>
              <a:rPr lang="id-ID" altLang="en-US" sz="2000"/>
              <a:t>Tidak cocoknya S/W dengan proses bisnis</a:t>
            </a:r>
          </a:p>
          <a:p>
            <a:pPr eaLnBrk="1" hangingPunct="1"/>
            <a:r>
              <a:rPr lang="id-ID" altLang="en-US" sz="2000"/>
              <a:t>Kurangnya training dan pembelajaran</a:t>
            </a:r>
          </a:p>
          <a:p>
            <a:pPr eaLnBrk="1" hangingPunct="1"/>
            <a:r>
              <a:rPr lang="id-ID" altLang="en-US" sz="2000"/>
              <a:t>Cacatnya project design dan management</a:t>
            </a:r>
          </a:p>
          <a:p>
            <a:pPr eaLnBrk="1" hangingPunct="1"/>
            <a:r>
              <a:rPr lang="id-ID" altLang="en-US" sz="2000"/>
              <a:t>Kurangnya komunikasi</a:t>
            </a:r>
          </a:p>
          <a:p>
            <a:pPr eaLnBrk="1" hangingPunct="1"/>
            <a:r>
              <a:rPr lang="id-ID" altLang="en-US" sz="2000"/>
              <a:t>Saran penghematan yang menyesatkan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29B31C-9AAA-4D01-93EC-88CFA2D34724}"/>
              </a:ext>
            </a:extLst>
          </p:cNvPr>
          <p:cNvSpPr>
            <a:spLocks noGrp="1"/>
          </p:cNvSpPr>
          <p:nvPr>
            <p:ph sz="quarter" idx="13"/>
          </p:nvPr>
        </p:nvSpPr>
        <p:spPr>
          <a:xfrm>
            <a:off x="2362200" y="731838"/>
            <a:ext cx="7391400" cy="5516562"/>
          </a:xfrm>
        </p:spPr>
        <p:txBody>
          <a:bodyPr>
            <a:normAutofit/>
          </a:bodyPr>
          <a:lstStyle/>
          <a:p>
            <a:pPr marL="46037" indent="0">
              <a:buNone/>
              <a:defRPr/>
            </a:pPr>
            <a:r>
              <a:rPr lang="id-ID" sz="1800" b="1" dirty="0"/>
              <a:t>STRATEGI MANAJEMEN  PERUBAHAN SISTEM INFORMASI</a:t>
            </a:r>
          </a:p>
          <a:p>
            <a:pPr marL="46037" indent="0">
              <a:buNone/>
              <a:defRPr/>
            </a:pPr>
            <a:r>
              <a:rPr lang="id-ID" sz="1600" dirty="0"/>
              <a:t>Semboyan :”</a:t>
            </a:r>
            <a:r>
              <a:rPr lang="id-ID" sz="1600" b="1" dirty="0"/>
              <a:t>Today has to be better than yesterday</a:t>
            </a:r>
            <a:r>
              <a:rPr lang="id-ID" sz="1600" dirty="0"/>
              <a:t>”</a:t>
            </a:r>
          </a:p>
          <a:p>
            <a:pPr marL="46037" indent="0" algn="just">
              <a:buNone/>
              <a:defRPr/>
            </a:pPr>
            <a:r>
              <a:rPr lang="id-ID" sz="1600" dirty="0"/>
              <a:t>SI/TI harus berkembang yang disesuaikan dengan perkembangan jaman dan kebutuhan dari perusahaan itu sendiri.</a:t>
            </a:r>
          </a:p>
          <a:p>
            <a:pPr marL="46037" indent="0">
              <a:buNone/>
              <a:defRPr/>
            </a:pPr>
            <a:r>
              <a:rPr lang="id-ID" sz="1600" dirty="0"/>
              <a:t>Jenis-jenis perubahan :</a:t>
            </a:r>
          </a:p>
          <a:p>
            <a:pPr marL="388937" indent="-342900" algn="just">
              <a:buFont typeface="Georgia" panose="02040502050405020303" pitchFamily="18" charset="0"/>
              <a:buAutoNum type="arabicPeriod"/>
              <a:defRPr/>
            </a:pPr>
            <a:r>
              <a:rPr lang="id-ID" sz="1600" dirty="0"/>
              <a:t>Localised Exploitation: dimulai dari sebuah fungsi, misal : divisi SDM akan membuat SI Personalia sebagai pengganti sistem manual.</a:t>
            </a:r>
          </a:p>
          <a:p>
            <a:pPr marL="388937" indent="-342900" algn="just">
              <a:buFont typeface="Georgia" panose="02040502050405020303" pitchFamily="18" charset="0"/>
              <a:buAutoNum type="arabicPeriod"/>
              <a:defRPr/>
            </a:pPr>
            <a:r>
              <a:rPr lang="id-ID" sz="1600" dirty="0"/>
              <a:t>Internal Integration: perubahan  yang  terjadi,  dimana  tujuan  utama  adalah  untuk  melakukan  integrasi  antar fungsi-fungsi  atau  departemen-departemen   yang  ada  dalam  perusahaan.</a:t>
            </a:r>
          </a:p>
          <a:p>
            <a:pPr marL="388937" indent="-342900" algn="just">
              <a:buFont typeface="Georgia" panose="02040502050405020303" pitchFamily="18" charset="0"/>
              <a:buAutoNum type="arabicPeriod"/>
              <a:defRPr/>
            </a:pPr>
            <a:r>
              <a:rPr lang="id-ID" sz="1600" dirty="0"/>
              <a:t>Business Process Engineering : penerapan SI Korporat /SI Enterprise (ERP)</a:t>
            </a:r>
          </a:p>
          <a:p>
            <a:pPr marL="388937" indent="-342900" algn="just">
              <a:buFont typeface="Georgia" panose="02040502050405020303" pitchFamily="18" charset="0"/>
              <a:buAutoNum type="arabicPeriod"/>
              <a:defRPr/>
            </a:pPr>
            <a:r>
              <a:rPr lang="id-ID" sz="1600" dirty="0"/>
              <a:t>Business Scope Redefinition : perubahan   ini disebabkan karena kemajuan teknologi informasi yang tercanggih (state-of-the-art) menawarkan  kesempatan  (opportunity)  baru  bagi  perusahaan  untuk  menciptakan  jenis- jenis produk atau pelayanan yang lain dari pada yang lain. Namun syarat utamanya adalah bahwa bisnis harus mengikuti teknologi informasi, bukan sebaliknya.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141E5BA9-CF0B-4926-A39B-54519508E54A}"/>
              </a:ext>
            </a:extLst>
          </p:cNvPr>
          <p:cNvSpPr>
            <a:spLocks noGrp="1"/>
          </p:cNvSpPr>
          <p:nvPr>
            <p:ph sz="quarter" idx="13"/>
          </p:nvPr>
        </p:nvSpPr>
        <p:spPr>
          <a:xfrm>
            <a:off x="1981200" y="381000"/>
            <a:ext cx="8229600" cy="6096000"/>
          </a:xfrm>
        </p:spPr>
        <p:txBody>
          <a:bodyPr rtlCol="0">
            <a:normAutofit lnSpcReduction="10000"/>
          </a:bodyPr>
          <a:lstStyle/>
          <a:p>
            <a:pPr indent="-182880" algn="just" eaLnBrk="1" fontAlgn="auto" hangingPunct="1">
              <a:lnSpc>
                <a:spcPct val="150000"/>
              </a:lnSpc>
              <a:buClr>
                <a:schemeClr val="accent6">
                  <a:lumMod val="75000"/>
                </a:schemeClr>
              </a:buClr>
              <a:buNone/>
              <a:defRPr/>
            </a:pPr>
            <a:r>
              <a:rPr lang="en-US" sz="1600" b="1" dirty="0">
                <a:solidFill>
                  <a:schemeClr val="tx1">
                    <a:lumMod val="75000"/>
                    <a:lumOff val="25000"/>
                  </a:schemeClr>
                </a:solidFill>
              </a:rPr>
              <a:t>SISTEM YANG MELINGKUPI PERUSAHAAN</a:t>
            </a:r>
          </a:p>
          <a:p>
            <a:pPr indent="-182880" algn="just" eaLnBrk="1" fontAlgn="auto" hangingPunct="1">
              <a:lnSpc>
                <a:spcPct val="150000"/>
              </a:lnSpc>
              <a:buClr>
                <a:schemeClr val="accent6">
                  <a:lumMod val="75000"/>
                </a:schemeClr>
              </a:buClr>
              <a:buFontTx/>
              <a:buChar char="-"/>
              <a:defRPr/>
            </a:pPr>
            <a:r>
              <a:rPr lang="en-US" sz="1600" dirty="0" err="1">
                <a:solidFill>
                  <a:schemeClr val="tx1">
                    <a:lumMod val="75000"/>
                    <a:lumOff val="25000"/>
                  </a:schemeClr>
                </a:solidFill>
              </a:rPr>
              <a:t>Bagaimana</a:t>
            </a:r>
            <a:r>
              <a:rPr lang="en-US" sz="1600" dirty="0">
                <a:solidFill>
                  <a:schemeClr val="tx1">
                    <a:lumMod val="75000"/>
                    <a:lumOff val="25000"/>
                  </a:schemeClr>
                </a:solidFill>
              </a:rPr>
              <a:t> </a:t>
            </a:r>
            <a:r>
              <a:rPr lang="en-US" sz="1600" dirty="0" err="1">
                <a:solidFill>
                  <a:schemeClr val="tx1">
                    <a:lumMod val="75000"/>
                    <a:lumOff val="25000"/>
                  </a:schemeClr>
                </a:solidFill>
              </a:rPr>
              <a:t>mengintegrasikan</a:t>
            </a:r>
            <a:r>
              <a:rPr lang="en-US" sz="1600" dirty="0">
                <a:solidFill>
                  <a:schemeClr val="tx1">
                    <a:lumMod val="75000"/>
                    <a:lumOff val="25000"/>
                  </a:schemeClr>
                </a:solidFill>
              </a:rPr>
              <a:t> </a:t>
            </a:r>
            <a:r>
              <a:rPr lang="en-US" sz="1600" dirty="0" err="1">
                <a:solidFill>
                  <a:schemeClr val="tx1">
                    <a:lumMod val="75000"/>
                    <a:lumOff val="25000"/>
                  </a:schemeClr>
                </a:solidFill>
              </a:rPr>
              <a:t>semua</a:t>
            </a:r>
            <a:r>
              <a:rPr lang="en-US" sz="1600" dirty="0">
                <a:solidFill>
                  <a:schemeClr val="tx1">
                    <a:lumMod val="75000"/>
                    <a:lumOff val="25000"/>
                  </a:schemeClr>
                </a:solidFill>
              </a:rPr>
              <a:t> </a:t>
            </a:r>
            <a:r>
              <a:rPr lang="en-US" sz="1600" dirty="0" err="1">
                <a:solidFill>
                  <a:schemeClr val="tx1">
                    <a:lumMod val="75000"/>
                    <a:lumOff val="25000"/>
                  </a:schemeClr>
                </a:solidFill>
              </a:rPr>
              <a:t>jenis</a:t>
            </a:r>
            <a:r>
              <a:rPr lang="en-US" sz="1600" dirty="0">
                <a:solidFill>
                  <a:schemeClr val="tx1">
                    <a:lumMod val="75000"/>
                    <a:lumOff val="25000"/>
                  </a:schemeClr>
                </a:solidFill>
              </a:rPr>
              <a:t> SI </a:t>
            </a:r>
            <a:r>
              <a:rPr lang="en-US" sz="1600" dirty="0" err="1">
                <a:solidFill>
                  <a:schemeClr val="tx1">
                    <a:lumMod val="75000"/>
                    <a:lumOff val="25000"/>
                  </a:schemeClr>
                </a:solidFill>
              </a:rPr>
              <a:t>sehingga</a:t>
            </a:r>
            <a:r>
              <a:rPr lang="en-US" sz="1600" dirty="0">
                <a:solidFill>
                  <a:schemeClr val="tx1">
                    <a:lumMod val="75000"/>
                    <a:lumOff val="25000"/>
                  </a:schemeClr>
                </a:solidFill>
              </a:rPr>
              <a:t> </a:t>
            </a:r>
            <a:r>
              <a:rPr lang="en-US" sz="1600" dirty="0" err="1">
                <a:solidFill>
                  <a:schemeClr val="tx1">
                    <a:lumMod val="75000"/>
                    <a:lumOff val="25000"/>
                  </a:schemeClr>
                </a:solidFill>
              </a:rPr>
              <a:t>dapat</a:t>
            </a:r>
            <a:r>
              <a:rPr lang="en-US" sz="1600" dirty="0">
                <a:solidFill>
                  <a:schemeClr val="tx1">
                    <a:lumMod val="75000"/>
                    <a:lumOff val="25000"/>
                  </a:schemeClr>
                </a:solidFill>
              </a:rPr>
              <a:t> </a:t>
            </a:r>
            <a:r>
              <a:rPr lang="en-US" sz="1600" dirty="0" err="1">
                <a:solidFill>
                  <a:schemeClr val="tx1">
                    <a:lumMod val="75000"/>
                    <a:lumOff val="25000"/>
                  </a:schemeClr>
                </a:solidFill>
              </a:rPr>
              <a:t>saling</a:t>
            </a:r>
            <a:r>
              <a:rPr lang="en-US" sz="1600" dirty="0">
                <a:solidFill>
                  <a:schemeClr val="tx1">
                    <a:lumMod val="75000"/>
                    <a:lumOff val="25000"/>
                  </a:schemeClr>
                </a:solidFill>
              </a:rPr>
              <a:t> </a:t>
            </a:r>
            <a:r>
              <a:rPr lang="en-US" sz="1600" dirty="0" err="1">
                <a:solidFill>
                  <a:schemeClr val="tx1">
                    <a:lumMod val="75000"/>
                    <a:lumOff val="25000"/>
                  </a:schemeClr>
                </a:solidFill>
              </a:rPr>
              <a:t>bekerja</a:t>
            </a:r>
            <a:r>
              <a:rPr lang="en-US" sz="1600" dirty="0">
                <a:solidFill>
                  <a:schemeClr val="tx1">
                    <a:lumMod val="75000"/>
                    <a:lumOff val="25000"/>
                  </a:schemeClr>
                </a:solidFill>
              </a:rPr>
              <a:t> </a:t>
            </a:r>
            <a:r>
              <a:rPr lang="en-US" sz="1600" dirty="0" err="1">
                <a:solidFill>
                  <a:schemeClr val="tx1">
                    <a:lumMod val="75000"/>
                    <a:lumOff val="25000"/>
                  </a:schemeClr>
                </a:solidFill>
              </a:rPr>
              <a:t>sama</a:t>
            </a:r>
            <a:r>
              <a:rPr lang="en-US" sz="1600" dirty="0">
                <a:solidFill>
                  <a:schemeClr val="tx1">
                    <a:lumMod val="75000"/>
                    <a:lumOff val="25000"/>
                  </a:schemeClr>
                </a:solidFill>
              </a:rPr>
              <a:t> ?</a:t>
            </a:r>
          </a:p>
          <a:p>
            <a:pPr indent="-182880" algn="just" eaLnBrk="1" fontAlgn="auto" hangingPunct="1">
              <a:lnSpc>
                <a:spcPct val="150000"/>
              </a:lnSpc>
              <a:buClr>
                <a:schemeClr val="accent6">
                  <a:lumMod val="75000"/>
                </a:schemeClr>
              </a:buClr>
              <a:buFontTx/>
              <a:buChar char="-"/>
              <a:defRPr/>
            </a:pPr>
            <a:r>
              <a:rPr lang="en-US" sz="1600" dirty="0" err="1">
                <a:solidFill>
                  <a:schemeClr val="tx1">
                    <a:lumMod val="75000"/>
                    <a:lumOff val="25000"/>
                  </a:schemeClr>
                </a:solidFill>
              </a:rPr>
              <a:t>Solusi</a:t>
            </a:r>
            <a:r>
              <a:rPr lang="en-US" sz="1600" dirty="0">
                <a:solidFill>
                  <a:schemeClr val="tx1">
                    <a:lumMod val="75000"/>
                    <a:lumOff val="25000"/>
                  </a:schemeClr>
                </a:solidFill>
              </a:rPr>
              <a:t> --</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menerapkan</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aplikasi</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perusahaan</a:t>
            </a:r>
            <a:r>
              <a:rPr lang="en-US" sz="1600" dirty="0">
                <a:solidFill>
                  <a:schemeClr val="tx1">
                    <a:lumMod val="75000"/>
                    <a:lumOff val="25000"/>
                  </a:schemeClr>
                </a:solidFill>
                <a:sym typeface="Wingdings" pitchFamily="2" charset="2"/>
              </a:rPr>
              <a:t> ( Enterprise Application ), yang </a:t>
            </a:r>
            <a:r>
              <a:rPr lang="en-US" sz="1600" dirty="0" err="1">
                <a:solidFill>
                  <a:schemeClr val="tx1">
                    <a:lumMod val="75000"/>
                    <a:lumOff val="25000"/>
                  </a:schemeClr>
                </a:solidFill>
                <a:sym typeface="Wingdings" pitchFamily="2" charset="2"/>
              </a:rPr>
              <a:t>merupakan</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sistem</a:t>
            </a:r>
            <a:r>
              <a:rPr lang="en-US" sz="1600" dirty="0">
                <a:solidFill>
                  <a:schemeClr val="tx1">
                    <a:lumMod val="75000"/>
                    <a:lumOff val="25000"/>
                  </a:schemeClr>
                </a:solidFill>
                <a:sym typeface="Wingdings" pitchFamily="2" charset="2"/>
              </a:rPr>
              <a:t> yang </a:t>
            </a:r>
            <a:r>
              <a:rPr lang="en-US" sz="1600" dirty="0" err="1">
                <a:solidFill>
                  <a:schemeClr val="tx1">
                    <a:lumMod val="75000"/>
                    <a:lumOff val="25000"/>
                  </a:schemeClr>
                </a:solidFill>
                <a:sym typeface="Wingdings" pitchFamily="2" charset="2"/>
              </a:rPr>
              <a:t>melingkupi</a:t>
            </a:r>
            <a:r>
              <a:rPr lang="en-US" sz="1600" dirty="0">
                <a:solidFill>
                  <a:schemeClr val="tx1">
                    <a:lumMod val="75000"/>
                    <a:lumOff val="25000"/>
                  </a:schemeClr>
                </a:solidFill>
                <a:sym typeface="Wingdings" pitchFamily="2" charset="2"/>
              </a:rPr>
              <a:t> area </a:t>
            </a:r>
            <a:r>
              <a:rPr lang="en-US" sz="1600" dirty="0" err="1">
                <a:solidFill>
                  <a:schemeClr val="tx1">
                    <a:lumMod val="75000"/>
                    <a:lumOff val="25000"/>
                  </a:schemeClr>
                </a:solidFill>
                <a:sym typeface="Wingdings" pitchFamily="2" charset="2"/>
              </a:rPr>
              <a:t>fungsional</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berfokus</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pada</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menjalankan</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proses</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bisnis</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pada</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semua</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tingkatan</a:t>
            </a:r>
            <a:r>
              <a:rPr lang="en-US" sz="1600" dirty="0">
                <a:solidFill>
                  <a:schemeClr val="tx1">
                    <a:lumMod val="75000"/>
                    <a:lumOff val="25000"/>
                  </a:schemeClr>
                </a:solidFill>
                <a:sym typeface="Wingdings" pitchFamily="2" charset="2"/>
              </a:rPr>
              <a:t> </a:t>
            </a:r>
            <a:r>
              <a:rPr lang="en-US" sz="1600" dirty="0" err="1">
                <a:solidFill>
                  <a:schemeClr val="tx1">
                    <a:lumMod val="75000"/>
                    <a:lumOff val="25000"/>
                  </a:schemeClr>
                </a:solidFill>
                <a:sym typeface="Wingdings" pitchFamily="2" charset="2"/>
              </a:rPr>
              <a:t>manajemen</a:t>
            </a:r>
            <a:r>
              <a:rPr lang="en-US" sz="1600" dirty="0">
                <a:solidFill>
                  <a:schemeClr val="tx1">
                    <a:lumMod val="75000"/>
                    <a:lumOff val="25000"/>
                  </a:schemeClr>
                </a:solidFill>
                <a:sym typeface="Wingdings" pitchFamily="2" charset="2"/>
              </a:rPr>
              <a:t>.</a:t>
            </a:r>
            <a:endParaRPr lang="id-ID" sz="1600" dirty="0">
              <a:solidFill>
                <a:schemeClr val="tx1">
                  <a:lumMod val="75000"/>
                  <a:lumOff val="25000"/>
                </a:schemeClr>
              </a:solidFill>
              <a:sym typeface="Wingdings" pitchFamily="2" charset="2"/>
            </a:endParaRPr>
          </a:p>
          <a:p>
            <a:pPr indent="-182880" algn="just" eaLnBrk="1" fontAlgn="auto" hangingPunct="1">
              <a:lnSpc>
                <a:spcPct val="150000"/>
              </a:lnSpc>
              <a:buClr>
                <a:schemeClr val="accent6">
                  <a:lumMod val="75000"/>
                </a:schemeClr>
              </a:buClr>
              <a:buFontTx/>
              <a:buChar char="-"/>
              <a:defRPr/>
            </a:pPr>
            <a:endParaRPr lang="id-ID" sz="1600" dirty="0">
              <a:solidFill>
                <a:schemeClr val="tx1">
                  <a:lumMod val="75000"/>
                  <a:lumOff val="25000"/>
                </a:schemeClr>
              </a:solidFill>
              <a:sym typeface="Wingdings" pitchFamily="2" charset="2"/>
            </a:endParaRPr>
          </a:p>
          <a:p>
            <a:pPr marL="0" indent="0" algn="just" eaLnBrk="1" fontAlgn="auto" hangingPunct="1">
              <a:lnSpc>
                <a:spcPct val="150000"/>
              </a:lnSpc>
              <a:buClr>
                <a:schemeClr val="accent6">
                  <a:lumMod val="75000"/>
                </a:schemeClr>
              </a:buClr>
              <a:buNone/>
              <a:defRPr/>
            </a:pPr>
            <a:r>
              <a:rPr lang="id-ID" sz="1600" dirty="0">
                <a:solidFill>
                  <a:schemeClr val="tx1">
                    <a:lumMod val="75000"/>
                    <a:lumOff val="25000"/>
                  </a:schemeClr>
                </a:solidFill>
              </a:rPr>
              <a:t>Persaingan bisnis yang kian ketat memacu para pengusaha atau pemilik perusahaan untuk terus melakukan terobosan-terobosan baru. Tantangan yang dihadapi tidak sekedar bagaimana membuat suatu produk dengan daya jual yang tinggi, namun juga dihadapkan pada konsumen yang semakin kritis dan cerdas dalam menilai suatu produk. Konsumen saat ini tidak hanya menilai suatu produk dari segi kualitasnya saja, namun juga sangat memperhatikan pelayanan yang diberikan pada pelanggan saat membeli, after sales service juga merupakan hal yang menjadi pertimbangan apakah konsumen akan kembali menggunakan produk tersebut atau justru meninggalkannya.</a:t>
            </a:r>
            <a:endParaRPr lang="en-US" sz="1600" dirty="0">
              <a:solidFill>
                <a:schemeClr val="tx1">
                  <a:lumMod val="75000"/>
                  <a:lumOff val="25000"/>
                </a:schemeClr>
              </a:solidFill>
              <a:sym typeface="Wingdings" pitchFamily="2" charset="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id="{B559F0E0-2297-46B4-B0C5-DA91F80A8852}"/>
              </a:ext>
            </a:extLst>
          </p:cNvPr>
          <p:cNvSpPr>
            <a:spLocks noGrp="1"/>
          </p:cNvSpPr>
          <p:nvPr>
            <p:ph sz="quarter" idx="13"/>
          </p:nvPr>
        </p:nvSpPr>
        <p:spPr>
          <a:xfrm>
            <a:off x="1981200" y="914400"/>
            <a:ext cx="8229600" cy="5410200"/>
          </a:xfrm>
        </p:spPr>
        <p:txBody>
          <a:bodyPr/>
          <a:lstStyle/>
          <a:p>
            <a:pPr algn="just" eaLnBrk="1" hangingPunct="1">
              <a:lnSpc>
                <a:spcPct val="150000"/>
              </a:lnSpc>
              <a:buFontTx/>
              <a:buChar char="-"/>
            </a:pPr>
            <a:r>
              <a:rPr lang="en-US" altLang="en-US" sz="1600">
                <a:sym typeface="Wingdings" panose="05000000000000000000" pitchFamily="2" charset="2"/>
              </a:rPr>
              <a:t>Aplikasi perusahaan membantu bisnis untuk menjadi lebih fleksibel dan produktif dengan mengkoordinasikan proses bisnis dengan lebih dekat dan mengintegrasikan sekelompok proses agar mereka berfokus pada pengelolaan sumber daya yang efisien dan pelayanan pelanggan.</a:t>
            </a:r>
          </a:p>
          <a:p>
            <a:pPr algn="just" eaLnBrk="1" hangingPunct="1">
              <a:lnSpc>
                <a:spcPct val="150000"/>
              </a:lnSpc>
              <a:buFontTx/>
              <a:buChar char="-"/>
            </a:pPr>
            <a:r>
              <a:rPr lang="en-US" altLang="en-US" sz="1600">
                <a:sym typeface="Wingdings" panose="05000000000000000000" pitchFamily="2" charset="2"/>
              </a:rPr>
              <a:t>Terdiri dari </a:t>
            </a:r>
            <a:r>
              <a:rPr lang="en-US" altLang="en-US" sz="1600" b="1">
                <a:sym typeface="Wingdings" panose="05000000000000000000" pitchFamily="2" charset="2"/>
              </a:rPr>
              <a:t>4 aplikasi perusahaan </a:t>
            </a:r>
            <a:r>
              <a:rPr lang="en-US" altLang="en-US" sz="1600">
                <a:sym typeface="Wingdings" panose="05000000000000000000" pitchFamily="2" charset="2"/>
              </a:rPr>
              <a:t>: sistem perusahaan</a:t>
            </a:r>
            <a:r>
              <a:rPr lang="id-ID" altLang="en-US" sz="1600">
                <a:sym typeface="Wingdings" panose="05000000000000000000" pitchFamily="2" charset="2"/>
              </a:rPr>
              <a:t> (ERP)</a:t>
            </a:r>
            <a:r>
              <a:rPr lang="en-US" altLang="en-US" sz="1600">
                <a:sym typeface="Wingdings" panose="05000000000000000000" pitchFamily="2" charset="2"/>
              </a:rPr>
              <a:t>, sistem manajemen rantai pasokan</a:t>
            </a:r>
            <a:r>
              <a:rPr lang="id-ID" altLang="en-US" sz="1600">
                <a:sym typeface="Wingdings" panose="05000000000000000000" pitchFamily="2" charset="2"/>
              </a:rPr>
              <a:t> (SCM)</a:t>
            </a:r>
            <a:r>
              <a:rPr lang="en-US" altLang="en-US" sz="1600">
                <a:sym typeface="Wingdings" panose="05000000000000000000" pitchFamily="2" charset="2"/>
              </a:rPr>
              <a:t>, sistem pengolahan hubungan pelanggan</a:t>
            </a:r>
            <a:r>
              <a:rPr lang="id-ID" altLang="en-US" sz="1600">
                <a:sym typeface="Wingdings" panose="05000000000000000000" pitchFamily="2" charset="2"/>
              </a:rPr>
              <a:t> (CRM)</a:t>
            </a:r>
            <a:r>
              <a:rPr lang="en-US" altLang="en-US" sz="1600">
                <a:sym typeface="Wingdings" panose="05000000000000000000" pitchFamily="2" charset="2"/>
              </a:rPr>
              <a:t> dan sistem pengelolaan pengetahuan</a:t>
            </a:r>
            <a:r>
              <a:rPr lang="id-ID" altLang="en-US" sz="1600">
                <a:sym typeface="Wingdings" panose="05000000000000000000" pitchFamily="2" charset="2"/>
              </a:rPr>
              <a:t> (KM)</a:t>
            </a:r>
            <a:r>
              <a:rPr lang="en-US" altLang="en-US" sz="1600">
                <a:sym typeface="Wingdings" panose="05000000000000000000" pitchFamily="2" charset="2"/>
              </a:rPr>
              <a:t>. Setiap aplikasi perusahaan ini menyatukan seperangkat fungsi dan proses bisnis terkait untuk meningkatkan kinerja organisasi secara keseluruhan.</a:t>
            </a:r>
            <a:endParaRPr lang="en-US" altLang="en-US" sz="1600"/>
          </a:p>
          <a:p>
            <a:pPr eaLnBrk="1" hangingPunct="1">
              <a:buFont typeface="Wingdings 2" panose="05020102010507070707" pitchFamily="18" charset="2"/>
              <a:buNone/>
            </a:pPr>
            <a:endParaRPr lang="id-ID" alt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a:extLst>
              <a:ext uri="{FF2B5EF4-FFF2-40B4-BE49-F238E27FC236}">
                <a16:creationId xmlns:a16="http://schemas.microsoft.com/office/drawing/2014/main" id="{8B526F56-D611-4E42-9DD7-B56CB31780BF}"/>
              </a:ext>
            </a:extLst>
          </p:cNvPr>
          <p:cNvSpPr>
            <a:spLocks noGrp="1"/>
          </p:cNvSpPr>
          <p:nvPr>
            <p:ph sz="quarter" idx="13"/>
          </p:nvPr>
        </p:nvSpPr>
        <p:spPr>
          <a:xfrm>
            <a:off x="1981200" y="228600"/>
            <a:ext cx="8229600" cy="6172200"/>
          </a:xfrm>
        </p:spPr>
        <p:txBody>
          <a:bodyPr/>
          <a:lstStyle/>
          <a:p>
            <a:pPr marL="231775" indent="-231775" algn="just" eaLnBrk="1" hangingPunct="1">
              <a:lnSpc>
                <a:spcPct val="150000"/>
              </a:lnSpc>
              <a:buNone/>
            </a:pPr>
            <a:r>
              <a:rPr lang="en-US" altLang="en-US" sz="1600"/>
              <a:t>- Sistem Perusahaan --</a:t>
            </a:r>
            <a:r>
              <a:rPr lang="en-US" altLang="en-US" sz="1600">
                <a:sym typeface="Wingdings" panose="05000000000000000000" pitchFamily="2" charset="2"/>
              </a:rPr>
              <a:t> dikenal dengan sistem perencanaan sumber daya perusahaan                   ( Enterprise Resource Planning ), menyelesaikan masalah ini dengan mengumpulkan data dari berbagai macam proses bisnis inti.</a:t>
            </a:r>
            <a:r>
              <a:rPr lang="id-ID" altLang="en-US" sz="1600">
                <a:sym typeface="Wingdings" panose="05000000000000000000" pitchFamily="2" charset="2"/>
              </a:rPr>
              <a:t> ERP merupakan kumpulan s/w yang mengintegrasikan semua departemen dan fungsi.</a:t>
            </a:r>
          </a:p>
          <a:p>
            <a:pPr marL="231775" indent="-231775" algn="just" eaLnBrk="1" hangingPunct="1">
              <a:lnSpc>
                <a:spcPct val="150000"/>
              </a:lnSpc>
              <a:buNone/>
            </a:pPr>
            <a:endParaRPr lang="en-US" altLang="en-US" sz="1600"/>
          </a:p>
        </p:txBody>
      </p:sp>
      <p:sp>
        <p:nvSpPr>
          <p:cNvPr id="4" name="Rectangle 3">
            <a:extLst>
              <a:ext uri="{FF2B5EF4-FFF2-40B4-BE49-F238E27FC236}">
                <a16:creationId xmlns:a16="http://schemas.microsoft.com/office/drawing/2014/main" id="{731A009C-4510-486D-A9DB-4CA219620A46}"/>
              </a:ext>
            </a:extLst>
          </p:cNvPr>
          <p:cNvSpPr/>
          <p:nvPr/>
        </p:nvSpPr>
        <p:spPr>
          <a:xfrm>
            <a:off x="3200400" y="1905000"/>
            <a:ext cx="14478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400" dirty="0" err="1">
                <a:solidFill>
                  <a:prstClr val="black"/>
                </a:solidFill>
                <a:latin typeface="Trebuchet MS"/>
              </a:rPr>
              <a:t>Manufaktur</a:t>
            </a:r>
            <a:r>
              <a:rPr lang="en-US" sz="1400" dirty="0">
                <a:solidFill>
                  <a:prstClr val="black"/>
                </a:solidFill>
                <a:latin typeface="Trebuchet MS"/>
              </a:rPr>
              <a:t> </a:t>
            </a:r>
            <a:r>
              <a:rPr lang="en-US" sz="1400" dirty="0" err="1">
                <a:solidFill>
                  <a:prstClr val="black"/>
                </a:solidFill>
                <a:latin typeface="Trebuchet MS"/>
              </a:rPr>
              <a:t>dan</a:t>
            </a:r>
            <a:r>
              <a:rPr lang="en-US" sz="1400" dirty="0">
                <a:solidFill>
                  <a:prstClr val="black"/>
                </a:solidFill>
                <a:latin typeface="Trebuchet MS"/>
              </a:rPr>
              <a:t> </a:t>
            </a:r>
            <a:r>
              <a:rPr lang="en-US" sz="1400" dirty="0" err="1">
                <a:solidFill>
                  <a:prstClr val="black"/>
                </a:solidFill>
                <a:latin typeface="Trebuchet MS"/>
              </a:rPr>
              <a:t>produksi</a:t>
            </a:r>
            <a:endParaRPr lang="en-US" sz="1400" dirty="0">
              <a:solidFill>
                <a:prstClr val="black"/>
              </a:solidFill>
              <a:latin typeface="Trebuchet MS"/>
            </a:endParaRPr>
          </a:p>
        </p:txBody>
      </p:sp>
      <p:sp>
        <p:nvSpPr>
          <p:cNvPr id="5" name="Rectangle 4">
            <a:extLst>
              <a:ext uri="{FF2B5EF4-FFF2-40B4-BE49-F238E27FC236}">
                <a16:creationId xmlns:a16="http://schemas.microsoft.com/office/drawing/2014/main" id="{C8AA9C10-AF56-48A3-937E-2E5429539BD1}"/>
              </a:ext>
            </a:extLst>
          </p:cNvPr>
          <p:cNvSpPr/>
          <p:nvPr/>
        </p:nvSpPr>
        <p:spPr>
          <a:xfrm>
            <a:off x="7010400" y="1905000"/>
            <a:ext cx="14478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400" dirty="0" err="1">
                <a:solidFill>
                  <a:prstClr val="black"/>
                </a:solidFill>
                <a:latin typeface="Trebuchet MS"/>
              </a:rPr>
              <a:t>Keuangan</a:t>
            </a:r>
            <a:r>
              <a:rPr lang="en-US" sz="1400" dirty="0">
                <a:solidFill>
                  <a:prstClr val="black"/>
                </a:solidFill>
                <a:latin typeface="Trebuchet MS"/>
              </a:rPr>
              <a:t> </a:t>
            </a:r>
            <a:r>
              <a:rPr lang="en-US" sz="1400" dirty="0" err="1">
                <a:solidFill>
                  <a:prstClr val="black"/>
                </a:solidFill>
                <a:latin typeface="Trebuchet MS"/>
              </a:rPr>
              <a:t>dan</a:t>
            </a:r>
            <a:r>
              <a:rPr lang="en-US" sz="1400" dirty="0">
                <a:solidFill>
                  <a:prstClr val="black"/>
                </a:solidFill>
                <a:latin typeface="Trebuchet MS"/>
              </a:rPr>
              <a:t> </a:t>
            </a:r>
            <a:r>
              <a:rPr lang="en-US" sz="1400" dirty="0" err="1">
                <a:solidFill>
                  <a:prstClr val="black"/>
                </a:solidFill>
                <a:latin typeface="Trebuchet MS"/>
              </a:rPr>
              <a:t>akuntansi</a:t>
            </a:r>
            <a:endParaRPr lang="en-US" sz="1400" dirty="0">
              <a:solidFill>
                <a:prstClr val="black"/>
              </a:solidFill>
              <a:latin typeface="Trebuchet MS"/>
            </a:endParaRPr>
          </a:p>
        </p:txBody>
      </p:sp>
      <p:sp>
        <p:nvSpPr>
          <p:cNvPr id="6" name="Rectangle 5">
            <a:extLst>
              <a:ext uri="{FF2B5EF4-FFF2-40B4-BE49-F238E27FC236}">
                <a16:creationId xmlns:a16="http://schemas.microsoft.com/office/drawing/2014/main" id="{22C5CF03-3DAF-499C-9822-211422C50D5E}"/>
              </a:ext>
            </a:extLst>
          </p:cNvPr>
          <p:cNvSpPr/>
          <p:nvPr/>
        </p:nvSpPr>
        <p:spPr>
          <a:xfrm>
            <a:off x="7086600" y="5257800"/>
            <a:ext cx="1447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400" dirty="0" err="1">
                <a:solidFill>
                  <a:prstClr val="black"/>
                </a:solidFill>
                <a:latin typeface="Trebuchet MS"/>
              </a:rPr>
              <a:t>Penjualan</a:t>
            </a:r>
            <a:r>
              <a:rPr lang="en-US" sz="1400" dirty="0">
                <a:solidFill>
                  <a:prstClr val="black"/>
                </a:solidFill>
                <a:latin typeface="Trebuchet MS"/>
              </a:rPr>
              <a:t> </a:t>
            </a:r>
            <a:r>
              <a:rPr lang="en-US" sz="1400" dirty="0" err="1">
                <a:solidFill>
                  <a:prstClr val="black"/>
                </a:solidFill>
                <a:latin typeface="Trebuchet MS"/>
              </a:rPr>
              <a:t>dan</a:t>
            </a:r>
            <a:r>
              <a:rPr lang="en-US" sz="1400" dirty="0">
                <a:solidFill>
                  <a:prstClr val="black"/>
                </a:solidFill>
                <a:latin typeface="Trebuchet MS"/>
              </a:rPr>
              <a:t> </a:t>
            </a:r>
            <a:r>
              <a:rPr lang="en-US" sz="1400" dirty="0" err="1">
                <a:solidFill>
                  <a:prstClr val="black"/>
                </a:solidFill>
                <a:latin typeface="Trebuchet MS"/>
              </a:rPr>
              <a:t>pemasaran</a:t>
            </a:r>
            <a:endParaRPr lang="en-US" sz="1400" dirty="0">
              <a:solidFill>
                <a:prstClr val="black"/>
              </a:solidFill>
              <a:latin typeface="Trebuchet MS"/>
            </a:endParaRPr>
          </a:p>
        </p:txBody>
      </p:sp>
      <p:sp>
        <p:nvSpPr>
          <p:cNvPr id="7" name="Rectangle 6">
            <a:extLst>
              <a:ext uri="{FF2B5EF4-FFF2-40B4-BE49-F238E27FC236}">
                <a16:creationId xmlns:a16="http://schemas.microsoft.com/office/drawing/2014/main" id="{92DE3624-F7FF-4C58-808D-15BC950B31AE}"/>
              </a:ext>
            </a:extLst>
          </p:cNvPr>
          <p:cNvSpPr/>
          <p:nvPr/>
        </p:nvSpPr>
        <p:spPr>
          <a:xfrm>
            <a:off x="3124200" y="5334000"/>
            <a:ext cx="15240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400" dirty="0" err="1">
                <a:solidFill>
                  <a:prstClr val="black"/>
                </a:solidFill>
                <a:latin typeface="Trebuchet MS"/>
              </a:rPr>
              <a:t>Sumber</a:t>
            </a:r>
            <a:r>
              <a:rPr lang="en-US" sz="1400" dirty="0">
                <a:solidFill>
                  <a:prstClr val="black"/>
                </a:solidFill>
                <a:latin typeface="Trebuchet MS"/>
              </a:rPr>
              <a:t> </a:t>
            </a:r>
            <a:r>
              <a:rPr lang="en-US" sz="1400" dirty="0" err="1">
                <a:solidFill>
                  <a:prstClr val="black"/>
                </a:solidFill>
                <a:latin typeface="Trebuchet MS"/>
              </a:rPr>
              <a:t>Daya</a:t>
            </a:r>
            <a:r>
              <a:rPr lang="en-US" sz="1400" dirty="0">
                <a:solidFill>
                  <a:prstClr val="black"/>
                </a:solidFill>
                <a:latin typeface="Trebuchet MS"/>
              </a:rPr>
              <a:t> </a:t>
            </a:r>
            <a:r>
              <a:rPr lang="en-US" sz="1400" dirty="0" err="1">
                <a:solidFill>
                  <a:prstClr val="black"/>
                </a:solidFill>
                <a:latin typeface="Trebuchet MS"/>
              </a:rPr>
              <a:t>Manusia</a:t>
            </a:r>
            <a:r>
              <a:rPr lang="en-US" sz="1400" dirty="0">
                <a:solidFill>
                  <a:prstClr val="black"/>
                </a:solidFill>
                <a:latin typeface="Trebuchet MS"/>
              </a:rPr>
              <a:t> </a:t>
            </a:r>
          </a:p>
        </p:txBody>
      </p:sp>
      <p:sp>
        <p:nvSpPr>
          <p:cNvPr id="8" name="Rectangle 7">
            <a:extLst>
              <a:ext uri="{FF2B5EF4-FFF2-40B4-BE49-F238E27FC236}">
                <a16:creationId xmlns:a16="http://schemas.microsoft.com/office/drawing/2014/main" id="{9B289E8C-3045-4936-8989-CF943E7CD4B9}"/>
              </a:ext>
            </a:extLst>
          </p:cNvPr>
          <p:cNvSpPr/>
          <p:nvPr/>
        </p:nvSpPr>
        <p:spPr>
          <a:xfrm>
            <a:off x="3886200" y="2971800"/>
            <a:ext cx="3886200" cy="1981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latin typeface="Trebuchet MS"/>
            </a:endParaRPr>
          </a:p>
        </p:txBody>
      </p:sp>
      <p:sp>
        <p:nvSpPr>
          <p:cNvPr id="36872" name="TextBox 9">
            <a:extLst>
              <a:ext uri="{FF2B5EF4-FFF2-40B4-BE49-F238E27FC236}">
                <a16:creationId xmlns:a16="http://schemas.microsoft.com/office/drawing/2014/main" id="{BC182D8A-25DC-4F0F-834D-BA755C9EB27D}"/>
              </a:ext>
            </a:extLst>
          </p:cNvPr>
          <p:cNvSpPr txBox="1">
            <a:spLocks noChangeArrowheads="1"/>
          </p:cNvSpPr>
          <p:nvPr/>
        </p:nvSpPr>
        <p:spPr bwMode="auto">
          <a:xfrm>
            <a:off x="4800600" y="3124201"/>
            <a:ext cx="1905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algn="ctr" fontAlgn="base">
              <a:spcBef>
                <a:spcPct val="0"/>
              </a:spcBef>
              <a:spcAft>
                <a:spcPct val="0"/>
              </a:spcAft>
              <a:buClrTx/>
              <a:buSzTx/>
              <a:buNone/>
            </a:pPr>
            <a:r>
              <a:rPr lang="en-US" altLang="en-US" sz="1400">
                <a:solidFill>
                  <a:prstClr val="black"/>
                </a:solidFill>
                <a:latin typeface="Arial" panose="020B0604020202020204" pitchFamily="34" charset="0"/>
              </a:rPr>
              <a:t>Proses Bisnis</a:t>
            </a:r>
          </a:p>
        </p:txBody>
      </p:sp>
      <p:sp>
        <p:nvSpPr>
          <p:cNvPr id="36873" name="TextBox 10">
            <a:extLst>
              <a:ext uri="{FF2B5EF4-FFF2-40B4-BE49-F238E27FC236}">
                <a16:creationId xmlns:a16="http://schemas.microsoft.com/office/drawing/2014/main" id="{EEFA9933-423E-484A-AEA8-0455184D0FCA}"/>
              </a:ext>
            </a:extLst>
          </p:cNvPr>
          <p:cNvSpPr txBox="1">
            <a:spLocks noChangeArrowheads="1"/>
          </p:cNvSpPr>
          <p:nvPr/>
        </p:nvSpPr>
        <p:spPr bwMode="auto">
          <a:xfrm>
            <a:off x="4800600" y="3502026"/>
            <a:ext cx="1905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algn="ctr" fontAlgn="base">
              <a:spcBef>
                <a:spcPct val="0"/>
              </a:spcBef>
              <a:spcAft>
                <a:spcPct val="0"/>
              </a:spcAft>
              <a:buClrTx/>
              <a:buSzTx/>
              <a:buNone/>
            </a:pPr>
            <a:r>
              <a:rPr lang="en-US" altLang="en-US" sz="1400">
                <a:solidFill>
                  <a:prstClr val="black"/>
                </a:solidFill>
                <a:latin typeface="Arial" panose="020B0604020202020204" pitchFamily="34" charset="0"/>
              </a:rPr>
              <a:t>Proses Bisnis</a:t>
            </a:r>
          </a:p>
        </p:txBody>
      </p:sp>
      <p:sp>
        <p:nvSpPr>
          <p:cNvPr id="36874" name="TextBox 11">
            <a:extLst>
              <a:ext uri="{FF2B5EF4-FFF2-40B4-BE49-F238E27FC236}">
                <a16:creationId xmlns:a16="http://schemas.microsoft.com/office/drawing/2014/main" id="{EB122904-F54E-4ABC-BEF1-C0942EB38D87}"/>
              </a:ext>
            </a:extLst>
          </p:cNvPr>
          <p:cNvSpPr txBox="1">
            <a:spLocks noChangeArrowheads="1"/>
          </p:cNvSpPr>
          <p:nvPr/>
        </p:nvSpPr>
        <p:spPr bwMode="auto">
          <a:xfrm>
            <a:off x="4800600" y="3883026"/>
            <a:ext cx="1905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algn="ctr" fontAlgn="base">
              <a:spcBef>
                <a:spcPct val="0"/>
              </a:spcBef>
              <a:spcAft>
                <a:spcPct val="0"/>
              </a:spcAft>
              <a:buClrTx/>
              <a:buSzTx/>
              <a:buNone/>
            </a:pPr>
            <a:r>
              <a:rPr lang="en-US" altLang="en-US" sz="1400">
                <a:solidFill>
                  <a:prstClr val="black"/>
                </a:solidFill>
                <a:latin typeface="Arial" panose="020B0604020202020204" pitchFamily="34" charset="0"/>
              </a:rPr>
              <a:t>Proses Bisnis</a:t>
            </a:r>
          </a:p>
        </p:txBody>
      </p:sp>
      <p:sp>
        <p:nvSpPr>
          <p:cNvPr id="36875" name="TextBox 12">
            <a:extLst>
              <a:ext uri="{FF2B5EF4-FFF2-40B4-BE49-F238E27FC236}">
                <a16:creationId xmlns:a16="http://schemas.microsoft.com/office/drawing/2014/main" id="{4276918F-7F39-481C-B602-292A81C33D97}"/>
              </a:ext>
            </a:extLst>
          </p:cNvPr>
          <p:cNvSpPr txBox="1">
            <a:spLocks noChangeArrowheads="1"/>
          </p:cNvSpPr>
          <p:nvPr/>
        </p:nvSpPr>
        <p:spPr bwMode="auto">
          <a:xfrm>
            <a:off x="4495800" y="4343401"/>
            <a:ext cx="2895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algn="ctr" fontAlgn="base">
              <a:spcBef>
                <a:spcPct val="0"/>
              </a:spcBef>
              <a:spcAft>
                <a:spcPct val="0"/>
              </a:spcAft>
              <a:buClrTx/>
              <a:buSzTx/>
              <a:buNone/>
            </a:pPr>
            <a:r>
              <a:rPr lang="en-US" altLang="en-US" sz="1200">
                <a:solidFill>
                  <a:prstClr val="black"/>
                </a:solidFill>
                <a:latin typeface="Arial" panose="020B0604020202020204" pitchFamily="34" charset="0"/>
              </a:rPr>
              <a:t>Proses Bisnis perusahaan Keseluruhan</a:t>
            </a:r>
          </a:p>
        </p:txBody>
      </p:sp>
      <p:cxnSp>
        <p:nvCxnSpPr>
          <p:cNvPr id="15" name="Straight Connector 14">
            <a:extLst>
              <a:ext uri="{FF2B5EF4-FFF2-40B4-BE49-F238E27FC236}">
                <a16:creationId xmlns:a16="http://schemas.microsoft.com/office/drawing/2014/main" id="{1BF39790-C14E-42E1-9573-2ACF14C5842A}"/>
              </a:ext>
            </a:extLst>
          </p:cNvPr>
          <p:cNvCxnSpPr/>
          <p:nvPr/>
        </p:nvCxnSpPr>
        <p:spPr>
          <a:xfrm rot="5400000">
            <a:off x="6934201" y="3962401"/>
            <a:ext cx="4114800" cy="317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0A4AA6F-760D-451A-B0A7-2F61D4FA7818}"/>
              </a:ext>
            </a:extLst>
          </p:cNvPr>
          <p:cNvCxnSpPr/>
          <p:nvPr/>
        </p:nvCxnSpPr>
        <p:spPr>
          <a:xfrm rot="5400000">
            <a:off x="534194" y="3885406"/>
            <a:ext cx="41148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2017C17-04D6-4FB3-A360-90951823FEF8}"/>
              </a:ext>
            </a:extLst>
          </p:cNvPr>
          <p:cNvCxnSpPr/>
          <p:nvPr/>
        </p:nvCxnSpPr>
        <p:spPr>
          <a:xfrm>
            <a:off x="4191000" y="3429000"/>
            <a:ext cx="3276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34E8AC1-0AB4-4109-898C-1076CA6B54B1}"/>
              </a:ext>
            </a:extLst>
          </p:cNvPr>
          <p:cNvCxnSpPr/>
          <p:nvPr/>
        </p:nvCxnSpPr>
        <p:spPr>
          <a:xfrm>
            <a:off x="4191000" y="3884614"/>
            <a:ext cx="32766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9150320-4574-4E0F-BFF9-A0F2A1EE12C6}"/>
              </a:ext>
            </a:extLst>
          </p:cNvPr>
          <p:cNvCxnSpPr/>
          <p:nvPr/>
        </p:nvCxnSpPr>
        <p:spPr>
          <a:xfrm>
            <a:off x="4191000" y="4265614"/>
            <a:ext cx="32766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667CD0A-BC5C-4D41-A25C-C7C1B8DDF8C5}"/>
              </a:ext>
            </a:extLst>
          </p:cNvPr>
          <p:cNvCxnSpPr/>
          <p:nvPr/>
        </p:nvCxnSpPr>
        <p:spPr>
          <a:xfrm>
            <a:off x="8001000" y="3886200"/>
            <a:ext cx="15240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8F7D5AA-2E7B-4AB0-9396-84777AC5A7C0}"/>
              </a:ext>
            </a:extLst>
          </p:cNvPr>
          <p:cNvCxnSpPr/>
          <p:nvPr/>
        </p:nvCxnSpPr>
        <p:spPr>
          <a:xfrm>
            <a:off x="1981200" y="3884614"/>
            <a:ext cx="1524000" cy="1587"/>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6883" name="TextBox 24">
            <a:extLst>
              <a:ext uri="{FF2B5EF4-FFF2-40B4-BE49-F238E27FC236}">
                <a16:creationId xmlns:a16="http://schemas.microsoft.com/office/drawing/2014/main" id="{72146496-5A7E-4222-BA4B-9E5CAC376C7D}"/>
              </a:ext>
            </a:extLst>
          </p:cNvPr>
          <p:cNvSpPr txBox="1">
            <a:spLocks noChangeArrowheads="1"/>
          </p:cNvSpPr>
          <p:nvPr/>
        </p:nvSpPr>
        <p:spPr bwMode="auto">
          <a:xfrm>
            <a:off x="9067800" y="3962401"/>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algn="ctr" fontAlgn="base">
              <a:spcBef>
                <a:spcPct val="0"/>
              </a:spcBef>
              <a:spcAft>
                <a:spcPct val="0"/>
              </a:spcAft>
              <a:buClrTx/>
              <a:buSzTx/>
              <a:buNone/>
            </a:pPr>
            <a:r>
              <a:rPr lang="en-US" altLang="en-US" sz="1400">
                <a:solidFill>
                  <a:prstClr val="black"/>
                </a:solidFill>
                <a:latin typeface="Arial" panose="020B0604020202020204" pitchFamily="34" charset="0"/>
              </a:rPr>
              <a:t>Pelanggan</a:t>
            </a:r>
          </a:p>
        </p:txBody>
      </p:sp>
      <p:sp>
        <p:nvSpPr>
          <p:cNvPr id="36884" name="TextBox 25">
            <a:extLst>
              <a:ext uri="{FF2B5EF4-FFF2-40B4-BE49-F238E27FC236}">
                <a16:creationId xmlns:a16="http://schemas.microsoft.com/office/drawing/2014/main" id="{7B193AE8-BA69-4874-B256-124EC3A38249}"/>
              </a:ext>
            </a:extLst>
          </p:cNvPr>
          <p:cNvSpPr txBox="1">
            <a:spLocks noChangeArrowheads="1"/>
          </p:cNvSpPr>
          <p:nvPr/>
        </p:nvSpPr>
        <p:spPr bwMode="auto">
          <a:xfrm>
            <a:off x="1447800" y="3962401"/>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algn="ctr" fontAlgn="base">
              <a:spcBef>
                <a:spcPct val="0"/>
              </a:spcBef>
              <a:spcAft>
                <a:spcPct val="0"/>
              </a:spcAft>
              <a:buClrTx/>
              <a:buSzTx/>
              <a:buNone/>
            </a:pPr>
            <a:r>
              <a:rPr lang="en-US" altLang="en-US" sz="1400">
                <a:solidFill>
                  <a:prstClr val="black"/>
                </a:solidFill>
                <a:latin typeface="Arial" panose="020B0604020202020204" pitchFamily="34" charset="0"/>
              </a:rPr>
              <a:t>Pemasok</a:t>
            </a:r>
          </a:p>
        </p:txBody>
      </p:sp>
      <p:sp>
        <p:nvSpPr>
          <p:cNvPr id="36885" name="TextBox 26">
            <a:extLst>
              <a:ext uri="{FF2B5EF4-FFF2-40B4-BE49-F238E27FC236}">
                <a16:creationId xmlns:a16="http://schemas.microsoft.com/office/drawing/2014/main" id="{DCB3D5F3-FDE0-4F08-ACE5-7C9A8364EE9E}"/>
              </a:ext>
            </a:extLst>
          </p:cNvPr>
          <p:cNvSpPr txBox="1">
            <a:spLocks noChangeArrowheads="1"/>
          </p:cNvSpPr>
          <p:nvPr/>
        </p:nvSpPr>
        <p:spPr bwMode="auto">
          <a:xfrm rot="16200000">
            <a:off x="7694613" y="3732213"/>
            <a:ext cx="2133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algn="ctr" fontAlgn="base">
              <a:spcBef>
                <a:spcPct val="0"/>
              </a:spcBef>
              <a:spcAft>
                <a:spcPct val="0"/>
              </a:spcAft>
              <a:buClrTx/>
              <a:buSzTx/>
              <a:buNone/>
            </a:pPr>
            <a:r>
              <a:rPr lang="en-US" altLang="en-US" sz="1400">
                <a:solidFill>
                  <a:prstClr val="black"/>
                </a:solidFill>
                <a:latin typeface="Arial" panose="020B0604020202020204" pitchFamily="34" charset="0"/>
              </a:rPr>
              <a:t>Batas Organisasi</a:t>
            </a:r>
          </a:p>
        </p:txBody>
      </p:sp>
      <p:sp>
        <p:nvSpPr>
          <p:cNvPr id="36886" name="TextBox 27">
            <a:extLst>
              <a:ext uri="{FF2B5EF4-FFF2-40B4-BE49-F238E27FC236}">
                <a16:creationId xmlns:a16="http://schemas.microsoft.com/office/drawing/2014/main" id="{7ABD89B9-65CE-4876-8E7A-66DB976BBEC0}"/>
              </a:ext>
            </a:extLst>
          </p:cNvPr>
          <p:cNvSpPr txBox="1">
            <a:spLocks noChangeArrowheads="1"/>
          </p:cNvSpPr>
          <p:nvPr/>
        </p:nvSpPr>
        <p:spPr bwMode="auto">
          <a:xfrm rot="16200000">
            <a:off x="1677988" y="3808413"/>
            <a:ext cx="2133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algn="ctr" fontAlgn="base">
              <a:spcBef>
                <a:spcPct val="0"/>
              </a:spcBef>
              <a:spcAft>
                <a:spcPct val="0"/>
              </a:spcAft>
              <a:buClrTx/>
              <a:buSzTx/>
              <a:buNone/>
            </a:pPr>
            <a:r>
              <a:rPr lang="en-US" altLang="en-US" sz="1400">
                <a:solidFill>
                  <a:prstClr val="black"/>
                </a:solidFill>
                <a:latin typeface="Arial" panose="020B0604020202020204" pitchFamily="34" charset="0"/>
              </a:rPr>
              <a:t>Batas Organisasi</a:t>
            </a:r>
          </a:p>
        </p:txBody>
      </p:sp>
      <p:cxnSp>
        <p:nvCxnSpPr>
          <p:cNvPr id="30" name="Straight Arrow Connector 29">
            <a:extLst>
              <a:ext uri="{FF2B5EF4-FFF2-40B4-BE49-F238E27FC236}">
                <a16:creationId xmlns:a16="http://schemas.microsoft.com/office/drawing/2014/main" id="{C39B33F4-B9D2-429D-82CE-2269C9B5BA98}"/>
              </a:ext>
            </a:extLst>
          </p:cNvPr>
          <p:cNvCxnSpPr/>
          <p:nvPr/>
        </p:nvCxnSpPr>
        <p:spPr>
          <a:xfrm rot="16200000" flipH="1">
            <a:off x="4038600" y="2667000"/>
            <a:ext cx="533400" cy="5334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59D2DD3-AB42-4357-9DC0-D25C2A389DBE}"/>
              </a:ext>
            </a:extLst>
          </p:cNvPr>
          <p:cNvCxnSpPr/>
          <p:nvPr/>
        </p:nvCxnSpPr>
        <p:spPr>
          <a:xfrm rot="5400000">
            <a:off x="7086600" y="2590800"/>
            <a:ext cx="609600" cy="6096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D2CDD646-132F-42C9-80F9-258C7964BEB2}"/>
              </a:ext>
            </a:extLst>
          </p:cNvPr>
          <p:cNvCxnSpPr/>
          <p:nvPr/>
        </p:nvCxnSpPr>
        <p:spPr>
          <a:xfrm rot="10800000" flipV="1">
            <a:off x="3733800" y="4800600"/>
            <a:ext cx="685800" cy="4572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037ECCF-1275-4730-B74E-7A743E52DD65}"/>
              </a:ext>
            </a:extLst>
          </p:cNvPr>
          <p:cNvCxnSpPr/>
          <p:nvPr/>
        </p:nvCxnSpPr>
        <p:spPr>
          <a:xfrm>
            <a:off x="7315200" y="4724400"/>
            <a:ext cx="609600" cy="4572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6891" name="TextBox 36">
            <a:extLst>
              <a:ext uri="{FF2B5EF4-FFF2-40B4-BE49-F238E27FC236}">
                <a16:creationId xmlns:a16="http://schemas.microsoft.com/office/drawing/2014/main" id="{D6D7E086-2B0F-486F-A1D7-7A397A91C094}"/>
              </a:ext>
            </a:extLst>
          </p:cNvPr>
          <p:cNvSpPr txBox="1">
            <a:spLocks noChangeArrowheads="1"/>
          </p:cNvSpPr>
          <p:nvPr/>
        </p:nvSpPr>
        <p:spPr bwMode="auto">
          <a:xfrm>
            <a:off x="4495800" y="2590801"/>
            <a:ext cx="251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defRPr>
            </a:lvl1pPr>
            <a:lvl2pPr marL="742950" indent="-285750">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defRPr>
            </a:lvl2pPr>
            <a:lvl3pPr marL="1143000" indent="-228600">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defRPr>
            </a:lvl3pPr>
            <a:lvl4pPr marL="1600200" indent="-228600">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defRPr>
            </a:lvl4pPr>
            <a:lvl5pPr marL="2057400" indent="-22860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defRPr>
            </a:lvl9pPr>
          </a:lstStyle>
          <a:p>
            <a:pPr algn="ctr" fontAlgn="base">
              <a:spcBef>
                <a:spcPct val="0"/>
              </a:spcBef>
              <a:spcAft>
                <a:spcPct val="0"/>
              </a:spcAft>
              <a:buClrTx/>
              <a:buSzTx/>
              <a:buNone/>
            </a:pPr>
            <a:r>
              <a:rPr lang="en-US" altLang="en-US" sz="1400">
                <a:solidFill>
                  <a:prstClr val="black"/>
                </a:solidFill>
                <a:latin typeface="Arial" panose="020B0604020202020204" pitchFamily="34" charset="0"/>
              </a:rPr>
              <a:t>Sistem Perusahaan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irc_mi" descr="http://www.plus.ca/Portals/41615/images/erp%20%20flow%20smaller.jpg">
            <a:extLst>
              <a:ext uri="{FF2B5EF4-FFF2-40B4-BE49-F238E27FC236}">
                <a16:creationId xmlns:a16="http://schemas.microsoft.com/office/drawing/2014/main" id="{8D753567-79CB-43C6-BEED-D4AA7C1F7FC2}"/>
              </a:ext>
            </a:extLst>
          </p:cNvPr>
          <p:cNvPicPr>
            <a:picLocks noGrp="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a:xfrm>
            <a:off x="2895600" y="914400"/>
            <a:ext cx="5562600" cy="46482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3E7D0361-2CE6-471E-9A8B-2BB422C94699}"/>
              </a:ext>
            </a:extLst>
          </p:cNvPr>
          <p:cNvSpPr>
            <a:spLocks noGrp="1"/>
          </p:cNvSpPr>
          <p:nvPr>
            <p:ph type="title"/>
          </p:nvPr>
        </p:nvSpPr>
        <p:spPr>
          <a:xfrm>
            <a:off x="1981200" y="704850"/>
            <a:ext cx="8229600" cy="514350"/>
          </a:xfrm>
        </p:spPr>
        <p:txBody>
          <a:bodyPr/>
          <a:lstStyle/>
          <a:p>
            <a:pPr marL="0" indent="0" eaLnBrk="1" fontAlgn="auto" hangingPunct="1">
              <a:spcAft>
                <a:spcPts val="0"/>
              </a:spcAft>
              <a:buClr>
                <a:schemeClr val="accent6">
                  <a:lumMod val="75000"/>
                </a:schemeClr>
              </a:buClr>
              <a:buNone/>
              <a:defRPr/>
            </a:pPr>
            <a:r>
              <a:rPr lang="id-ID" sz="2400" dirty="0"/>
              <a:t>Sistem Perusahaan (ERP)</a:t>
            </a:r>
          </a:p>
        </p:txBody>
      </p:sp>
      <p:sp>
        <p:nvSpPr>
          <p:cNvPr id="38915" name="Content Placeholder 2">
            <a:extLst>
              <a:ext uri="{FF2B5EF4-FFF2-40B4-BE49-F238E27FC236}">
                <a16:creationId xmlns:a16="http://schemas.microsoft.com/office/drawing/2014/main" id="{DD93D888-F195-4B11-A49A-40E6E6337C40}"/>
              </a:ext>
            </a:extLst>
          </p:cNvPr>
          <p:cNvSpPr>
            <a:spLocks noGrp="1"/>
          </p:cNvSpPr>
          <p:nvPr>
            <p:ph sz="quarter" idx="13"/>
          </p:nvPr>
        </p:nvSpPr>
        <p:spPr>
          <a:xfrm>
            <a:off x="1905000" y="1371600"/>
            <a:ext cx="8229600" cy="4953000"/>
          </a:xfrm>
        </p:spPr>
        <p:txBody>
          <a:bodyPr/>
          <a:lstStyle/>
          <a:p>
            <a:pPr marL="0" indent="0" algn="just" eaLnBrk="1" hangingPunct="1">
              <a:buNone/>
            </a:pPr>
            <a:r>
              <a:rPr lang="id-ID" altLang="en-US" sz="1800"/>
              <a:t>SI yang diperuntukkan bagi perusahaan manufaktur atau jasa yang berperan mengintegtrasikan dan mengotomasikan proses bisnis yang berhubungan dengan aspek operasi, produksi maupun distribusi di perusahaan tersebut.</a:t>
            </a:r>
          </a:p>
          <a:p>
            <a:pPr marL="0" indent="0" algn="just" eaLnBrk="1" hangingPunct="1">
              <a:buNone/>
            </a:pPr>
            <a:endParaRPr lang="id-ID" altLang="en-US" sz="1800"/>
          </a:p>
        </p:txBody>
      </p:sp>
      <p:graphicFrame>
        <p:nvGraphicFramePr>
          <p:cNvPr id="4" name="Table 3">
            <a:extLst>
              <a:ext uri="{FF2B5EF4-FFF2-40B4-BE49-F238E27FC236}">
                <a16:creationId xmlns:a16="http://schemas.microsoft.com/office/drawing/2014/main" id="{3499193C-D9FA-42B6-8189-C81DB3066E35}"/>
              </a:ext>
            </a:extLst>
          </p:cNvPr>
          <p:cNvGraphicFramePr>
            <a:graphicFrameLocks noGrp="1"/>
          </p:cNvGraphicFramePr>
          <p:nvPr/>
        </p:nvGraphicFramePr>
        <p:xfrm>
          <a:off x="2590800" y="2590800"/>
          <a:ext cx="6629400" cy="2926080"/>
        </p:xfrm>
        <a:graphic>
          <a:graphicData uri="http://schemas.openxmlformats.org/drawingml/2006/table">
            <a:tbl>
              <a:tblPr firstRow="1" bandRow="1">
                <a:tableStyleId>{5C22544A-7EE6-4342-B048-85BDC9FD1C3A}</a:tableStyleId>
              </a:tblPr>
              <a:tblGrid>
                <a:gridCol w="3314700">
                  <a:extLst>
                    <a:ext uri="{9D8B030D-6E8A-4147-A177-3AD203B41FA5}">
                      <a16:colId xmlns:a16="http://schemas.microsoft.com/office/drawing/2014/main" val="20000"/>
                    </a:ext>
                  </a:extLst>
                </a:gridCol>
                <a:gridCol w="3314700">
                  <a:extLst>
                    <a:ext uri="{9D8B030D-6E8A-4147-A177-3AD203B41FA5}">
                      <a16:colId xmlns:a16="http://schemas.microsoft.com/office/drawing/2014/main" val="20001"/>
                    </a:ext>
                  </a:extLst>
                </a:gridCol>
              </a:tblGrid>
              <a:tr h="457200">
                <a:tc gridSpan="2">
                  <a:txBody>
                    <a:bodyPr/>
                    <a:lstStyle/>
                    <a:p>
                      <a:pPr algn="ctr"/>
                      <a:r>
                        <a:rPr lang="id-ID" dirty="0"/>
                        <a:t>Modul ERP</a:t>
                      </a:r>
                    </a:p>
                  </a:txBody>
                  <a:tcPr/>
                </a:tc>
                <a:tc hMerge="1">
                  <a:txBody>
                    <a:bodyPr/>
                    <a:lstStyle/>
                    <a:p>
                      <a:endParaRPr lang="id-ID" dirty="0"/>
                    </a:p>
                  </a:txBody>
                  <a:tcPr/>
                </a:tc>
                <a:extLst>
                  <a:ext uri="{0D108BD9-81ED-4DB2-BD59-A6C34878D82A}">
                    <a16:rowId xmlns:a16="http://schemas.microsoft.com/office/drawing/2014/main" val="10000"/>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a:t>General  Logistic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a:t>Plant Management</a:t>
                      </a:r>
                    </a:p>
                  </a:txBody>
                  <a:tcPr/>
                </a:tc>
                <a:extLst>
                  <a:ext uri="{0D108BD9-81ED-4DB2-BD59-A6C34878D82A}">
                    <a16:rowId xmlns:a16="http://schemas.microsoft.com/office/drawing/2014/main" val="10001"/>
                  </a:ext>
                </a:extLst>
              </a:tr>
              <a:tr h="457200">
                <a:tc>
                  <a:txBody>
                    <a:bodyPr/>
                    <a:lstStyle/>
                    <a:p>
                      <a:r>
                        <a:rPr lang="id-ID" dirty="0"/>
                        <a:t>Sales &amp; distribution</a:t>
                      </a:r>
                    </a:p>
                  </a:txBody>
                  <a:tcPr/>
                </a:tc>
                <a:tc>
                  <a:txBody>
                    <a:bodyPr/>
                    <a:lstStyle/>
                    <a:p>
                      <a:r>
                        <a:rPr lang="id-ID" dirty="0"/>
                        <a:t>Customer Service</a:t>
                      </a:r>
                    </a:p>
                  </a:txBody>
                  <a:tcPr/>
                </a:tc>
                <a:extLst>
                  <a:ext uri="{0D108BD9-81ED-4DB2-BD59-A6C34878D82A}">
                    <a16:rowId xmlns:a16="http://schemas.microsoft.com/office/drawing/2014/main" val="10002"/>
                  </a:ext>
                </a:extLst>
              </a:tr>
              <a:tr h="457200">
                <a:tc>
                  <a:txBody>
                    <a:bodyPr/>
                    <a:lstStyle/>
                    <a:p>
                      <a:r>
                        <a:rPr lang="id-ID" dirty="0"/>
                        <a:t>Materials management</a:t>
                      </a:r>
                    </a:p>
                  </a:txBody>
                  <a:tcPr/>
                </a:tc>
                <a:tc>
                  <a:txBody>
                    <a:bodyPr/>
                    <a:lstStyle/>
                    <a:p>
                      <a:r>
                        <a:rPr lang="id-ID" dirty="0"/>
                        <a:t>Production Planning &amp; control</a:t>
                      </a:r>
                    </a:p>
                  </a:txBody>
                  <a:tcPr/>
                </a:tc>
                <a:extLst>
                  <a:ext uri="{0D108BD9-81ED-4DB2-BD59-A6C34878D82A}">
                    <a16:rowId xmlns:a16="http://schemas.microsoft.com/office/drawing/2014/main" val="10003"/>
                  </a:ext>
                </a:extLst>
              </a:tr>
              <a:tr h="457200">
                <a:tc>
                  <a:txBody>
                    <a:bodyPr/>
                    <a:lstStyle/>
                    <a:p>
                      <a:r>
                        <a:rPr lang="id-ID" dirty="0"/>
                        <a:t>Logistics Execution</a:t>
                      </a:r>
                    </a:p>
                  </a:txBody>
                  <a:tcPr/>
                </a:tc>
                <a:tc>
                  <a:txBody>
                    <a:bodyPr/>
                    <a:lstStyle/>
                    <a:p>
                      <a:r>
                        <a:rPr lang="id-ID" dirty="0"/>
                        <a:t>Project System</a:t>
                      </a:r>
                    </a:p>
                  </a:txBody>
                  <a:tcPr/>
                </a:tc>
                <a:extLst>
                  <a:ext uri="{0D108BD9-81ED-4DB2-BD59-A6C34878D82A}">
                    <a16:rowId xmlns:a16="http://schemas.microsoft.com/office/drawing/2014/main" val="10004"/>
                  </a:ext>
                </a:extLst>
              </a:tr>
              <a:tr h="457200">
                <a:tc>
                  <a:txBody>
                    <a:bodyPr/>
                    <a:lstStyle/>
                    <a:p>
                      <a:r>
                        <a:rPr lang="id-ID" dirty="0"/>
                        <a:t>Quality</a:t>
                      </a:r>
                      <a:r>
                        <a:rPr lang="id-ID" baseline="0" dirty="0"/>
                        <a:t> Management</a:t>
                      </a:r>
                      <a:endParaRPr lang="id-ID" dirty="0"/>
                    </a:p>
                  </a:txBody>
                  <a:tcPr/>
                </a:tc>
                <a:tc>
                  <a:txBody>
                    <a:bodyPr/>
                    <a:lstStyle/>
                    <a:p>
                      <a:r>
                        <a:rPr lang="id-ID" dirty="0"/>
                        <a:t>Environment Management</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4093913-EAC0-450E-A312-9A470AFA3BEF}"/>
              </a:ext>
            </a:extLst>
          </p:cNvPr>
          <p:cNvSpPr>
            <a:spLocks noGrp="1"/>
          </p:cNvSpPr>
          <p:nvPr>
            <p:ph type="title"/>
          </p:nvPr>
        </p:nvSpPr>
        <p:spPr>
          <a:xfrm>
            <a:off x="1981200" y="704850"/>
            <a:ext cx="8229600" cy="514350"/>
          </a:xfrm>
        </p:spPr>
        <p:txBody>
          <a:bodyPr/>
          <a:lstStyle/>
          <a:p>
            <a:pPr marL="0" indent="0" eaLnBrk="1" fontAlgn="auto" hangingPunct="1">
              <a:spcAft>
                <a:spcPts val="0"/>
              </a:spcAft>
              <a:buClr>
                <a:schemeClr val="accent6">
                  <a:lumMod val="75000"/>
                </a:schemeClr>
              </a:buClr>
              <a:buNone/>
              <a:defRPr/>
            </a:pPr>
            <a:r>
              <a:rPr lang="id-ID" sz="2000" dirty="0"/>
              <a:t>Keuntungan ERP</a:t>
            </a:r>
          </a:p>
        </p:txBody>
      </p:sp>
      <p:sp>
        <p:nvSpPr>
          <p:cNvPr id="39939" name="Content Placeholder 2">
            <a:extLst>
              <a:ext uri="{FF2B5EF4-FFF2-40B4-BE49-F238E27FC236}">
                <a16:creationId xmlns:a16="http://schemas.microsoft.com/office/drawing/2014/main" id="{A03C4004-42AE-4F6B-95C6-A367A04BA4AB}"/>
              </a:ext>
            </a:extLst>
          </p:cNvPr>
          <p:cNvSpPr>
            <a:spLocks noGrp="1"/>
          </p:cNvSpPr>
          <p:nvPr>
            <p:ph sz="quarter" idx="13"/>
          </p:nvPr>
        </p:nvSpPr>
        <p:spPr>
          <a:xfrm>
            <a:off x="1981200" y="1371600"/>
            <a:ext cx="8229600" cy="4953000"/>
          </a:xfrm>
        </p:spPr>
        <p:txBody>
          <a:bodyPr>
            <a:normAutofit/>
          </a:bodyPr>
          <a:lstStyle/>
          <a:p>
            <a:pPr eaLnBrk="1" hangingPunct="1"/>
            <a:r>
              <a:rPr lang="id-ID" altLang="en-US" sz="1800" b="1"/>
              <a:t>Integrasi data keuangan</a:t>
            </a:r>
          </a:p>
          <a:p>
            <a:pPr eaLnBrk="1" hangingPunct="1">
              <a:buFont typeface="Wingdings 2" panose="05020102010507070707" pitchFamily="18" charset="2"/>
              <a:buNone/>
            </a:pPr>
            <a:r>
              <a:rPr lang="id-ID" altLang="en-US" sz="1800"/>
              <a:t>	Data keuangan yang terintegrasi dapat membantu pihak Top Manajemen dalam mengontrol kinerja keuangan perusahaan dengan lebih baik.</a:t>
            </a:r>
          </a:p>
          <a:p>
            <a:pPr eaLnBrk="1" hangingPunct="1"/>
            <a:r>
              <a:rPr lang="id-ID" altLang="en-US" sz="1800" b="1"/>
              <a:t>Standarisasi Proses Operasi</a:t>
            </a:r>
          </a:p>
          <a:p>
            <a:pPr eaLnBrk="1" hangingPunct="1">
              <a:buFont typeface="Wingdings 2" panose="05020102010507070707" pitchFamily="18" charset="2"/>
              <a:buNone/>
            </a:pPr>
            <a:r>
              <a:rPr lang="id-ID" altLang="en-US" sz="1800"/>
              <a:t>	Mengstandarkan proses operasi melalui best practice sehingga terjadi peningkatan produktifitas, penurunan inefisiensi dan peningkatan kualitas produksi</a:t>
            </a:r>
          </a:p>
          <a:p>
            <a:pPr eaLnBrk="1" hangingPunct="1"/>
            <a:r>
              <a:rPr lang="id-ID" altLang="en-US" sz="1800" b="1"/>
              <a:t>Standarisasi Data Informasi</a:t>
            </a:r>
          </a:p>
          <a:p>
            <a:pPr eaLnBrk="1" hangingPunct="1">
              <a:buFont typeface="Wingdings 2" panose="05020102010507070707" pitchFamily="18" charset="2"/>
              <a:buNone/>
            </a:pPr>
            <a:r>
              <a:rPr lang="id-ID" altLang="en-US" sz="1800"/>
              <a:t>	Mengstandarkan data dan informasi melalui keseragaman laporan.</a:t>
            </a:r>
          </a:p>
          <a:p>
            <a:pPr eaLnBrk="1" hangingPunct="1"/>
            <a:r>
              <a:rPr lang="id-ID" altLang="en-US" sz="1800" b="1"/>
              <a:t>Keuntungan yang bisa diukur</a:t>
            </a:r>
          </a:p>
          <a:p>
            <a:pPr eaLnBrk="1" hangingPunct="1">
              <a:buFont typeface="Wingdings 2" panose="05020102010507070707" pitchFamily="18" charset="2"/>
              <a:buNone/>
            </a:pPr>
            <a:r>
              <a:rPr lang="id-ID" altLang="en-US" sz="1800"/>
              <a:t>	Penurunan inventori, penurunan tenaga kerja secara total, peningkatan service level, peningkatan kontrol keuangan dan penurunan waktu yang dibutuhkan untuk mendapatkan informasi.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irc_mi" descr="http://www.enfotech.com/enfowebapp/pages/company/images/TechSol_clip_image002_0000.jpg">
            <a:extLst>
              <a:ext uri="{FF2B5EF4-FFF2-40B4-BE49-F238E27FC236}">
                <a16:creationId xmlns:a16="http://schemas.microsoft.com/office/drawing/2014/main" id="{32CEAD61-5E88-4C08-96CC-66DAD8220060}"/>
              </a:ext>
            </a:extLst>
          </p:cNvPr>
          <p:cNvPicPr>
            <a:picLocks noGrp="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a:xfrm>
            <a:off x="1676400" y="1143000"/>
            <a:ext cx="7899400" cy="4813300"/>
          </a:xfrm>
        </p:spPr>
      </p:pic>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59D436-C82E-43E0-8A01-53DF9CED6032}">
  <ds:schemaRefs>
    <ds:schemaRef ds:uri="http://schemas.microsoft.com/sharepoint/v3/contenttype/forms"/>
  </ds:schemaRefs>
</ds:datastoreItem>
</file>

<file path=customXml/itemProps2.xml><?xml version="1.0" encoding="utf-8"?>
<ds:datastoreItem xmlns:ds="http://schemas.openxmlformats.org/officeDocument/2006/customXml" ds:itemID="{946BCBFB-BBC7-42F1-95CD-058E172363A0}">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1F91CDEB-92ED-41DC-BF33-2916A76876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TM02892315[[fn=Wisp]]</Template>
  <TotalTime>0</TotalTime>
  <Words>1067</Words>
  <Application>Microsoft Office PowerPoint</Application>
  <PresentationFormat>Widescreen</PresentationFormat>
  <Paragraphs>108</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Century Gothic</vt:lpstr>
      <vt:lpstr>Georgia</vt:lpstr>
      <vt:lpstr>Trebuchet MS</vt:lpstr>
      <vt:lpstr>Wingdings 2</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Sistem Perusahaan (ERP)</vt:lpstr>
      <vt:lpstr>Keuntungan ERP</vt:lpstr>
      <vt:lpstr>PowerPoint Presentation</vt:lpstr>
      <vt:lpstr>Aktifitas-aktifitas yang harus dilakukan dalam penerapan ERP</vt:lpstr>
      <vt:lpstr>PowerPoint Presentation</vt:lpstr>
      <vt:lpstr>KEGAGALAN ERP</vt:lpstr>
      <vt:lpstr>Tanda-tanda kegagalan ERP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2020-06-11T00:50:05Z</dcterms:created>
  <dcterms:modified xsi:type="dcterms:W3CDTF">2020-06-11T00:55:59Z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