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53" r:id="rId3"/>
  </p:sldMasterIdLst>
  <p:sldIdLst>
    <p:sldId id="256" r:id="rId4"/>
    <p:sldId id="268" r:id="rId5"/>
    <p:sldId id="264" r:id="rId6"/>
    <p:sldId id="261" r:id="rId7"/>
    <p:sldId id="265" r:id="rId8"/>
    <p:sldId id="299" r:id="rId9"/>
    <p:sldId id="276" r:id="rId10"/>
    <p:sldId id="275" r:id="rId11"/>
    <p:sldId id="300" r:id="rId12"/>
    <p:sldId id="278" r:id="rId13"/>
    <p:sldId id="266" r:id="rId14"/>
    <p:sldId id="262" r:id="rId1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393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FF"/>
    <a:srgbClr val="F2A40D"/>
    <a:srgbClr val="32AEB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926" autoAdjust="0"/>
    <p:restoredTop sz="94628" autoAdjust="0"/>
  </p:normalViewPr>
  <p:slideViewPr>
    <p:cSldViewPr>
      <p:cViewPr varScale="1">
        <p:scale>
          <a:sx n="92" d="100"/>
          <a:sy n="92" d="100"/>
        </p:scale>
        <p:origin x="-822" y="-144"/>
      </p:cViewPr>
      <p:guideLst>
        <p:guide orient="horz" pos="139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851920" y="1794902"/>
            <a:ext cx="5292080" cy="1080121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00000"/>
              </a:lnSpc>
              <a:buNone/>
              <a:defRPr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>
                <a:ea typeface="맑은 고딕" pitchFamily="50" charset="-127"/>
              </a:rPr>
              <a:t>FREE </a:t>
            </a:r>
          </a:p>
          <a:p>
            <a:r>
              <a:rPr lang="en-US" altLang="ko-KR" dirty="0">
                <a:ea typeface="맑은 고딕" pitchFamily="50" charset="-127"/>
              </a:rPr>
              <a:t>PPT TEMPLATES</a:t>
            </a:r>
            <a:endParaRPr lang="en-US" altLang="ko-KR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851772" y="2947030"/>
            <a:ext cx="5292080" cy="48881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>
              <a:spcBef>
                <a:spcPts val="0"/>
              </a:spcBef>
              <a:defRPr/>
            </a:pPr>
            <a:r>
              <a:rPr lang="en-US" altLang="ko-KR" b="1" dirty="0"/>
              <a:t>INSERT THE TITLE </a:t>
            </a:r>
          </a:p>
          <a:p>
            <a:pPr>
              <a:spcBef>
                <a:spcPts val="0"/>
              </a:spcBef>
              <a:defRPr/>
            </a:pPr>
            <a:r>
              <a:rPr lang="en-US" altLang="ko-KR" b="1" dirty="0"/>
              <a:t>OF YOUR PRESENTATION HERE</a:t>
            </a:r>
            <a:endParaRPr lang="en-US" altLang="ko-KR" dirty="0"/>
          </a:p>
        </p:txBody>
      </p:sp>
      <p:pic>
        <p:nvPicPr>
          <p:cNvPr id="1026" name="Picture 2" descr="E:\002-KIMS BUSINESS\007-02-Fullslidesppt-Contents\20161228\02-edu\bulb-item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52640" y="657349"/>
            <a:ext cx="1765300" cy="391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62736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81632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757696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0" y="1759754"/>
            <a:ext cx="9144000" cy="22113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pic>
        <p:nvPicPr>
          <p:cNvPr id="6" name="Picture 2" descr="D:\Fullppt\PNG이미지\핸드폰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23208" y="1042230"/>
            <a:ext cx="2869272" cy="3474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380312" y="1175233"/>
            <a:ext cx="1008112" cy="255610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5643269" y="1261134"/>
            <a:ext cx="1654766" cy="255610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700137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-1"/>
            <a:ext cx="3059832" cy="51435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4860032" y="0"/>
            <a:ext cx="360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4896032" y="1311750"/>
            <a:ext cx="180000" cy="252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934402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-1"/>
            <a:ext cx="9144000" cy="30765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33950635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131840" y="181632"/>
            <a:ext cx="6012160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131840" y="757696"/>
            <a:ext cx="6012160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-1"/>
            <a:ext cx="3059832" cy="51435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3146470" y="1131590"/>
            <a:ext cx="3059832" cy="40119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29888771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411510"/>
            <a:ext cx="6444208" cy="43204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35622" y="195487"/>
            <a:ext cx="1944216" cy="47525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2223854" y="195487"/>
            <a:ext cx="1944216" cy="47525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4312086" y="195487"/>
            <a:ext cx="1944216" cy="47525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17421378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444208" y="267494"/>
            <a:ext cx="2160000" cy="2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6444208" y="2715766"/>
            <a:ext cx="2160000" cy="2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3986213" y="267494"/>
            <a:ext cx="2160000" cy="2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3986213" y="2715766"/>
            <a:ext cx="2160000" cy="2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12093977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95536" y="3291830"/>
            <a:ext cx="8748464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95536" y="3867894"/>
            <a:ext cx="8748464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0" y="4963500"/>
            <a:ext cx="9144000" cy="1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467544" y="339502"/>
            <a:ext cx="3312128" cy="280807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3995936" y="339502"/>
            <a:ext cx="4680520" cy="133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3995936" y="1815574"/>
            <a:ext cx="1440000" cy="133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5616196" y="1815574"/>
            <a:ext cx="1440000" cy="133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6" hasCustomPrompt="1"/>
          </p:nvPr>
        </p:nvSpPr>
        <p:spPr>
          <a:xfrm>
            <a:off x="7236456" y="1815574"/>
            <a:ext cx="1440000" cy="133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36524261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s sets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42646" y="92609"/>
            <a:ext cx="8679898" cy="5431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5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Fully Editable Shapes</a:t>
            </a:r>
          </a:p>
        </p:txBody>
      </p:sp>
    </p:spTree>
    <p:extLst>
      <p:ext uri="{BB962C8B-B14F-4D97-AF65-F5344CB8AC3E}">
        <p14:creationId xmlns:p14="http://schemas.microsoft.com/office/powerpoint/2010/main" xmlns="" val="31069092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11" name="Rounded Rectangle 10"/>
          <p:cNvSpPr/>
          <p:nvPr userDrawn="1"/>
        </p:nvSpPr>
        <p:spPr>
          <a:xfrm>
            <a:off x="354008" y="1131589"/>
            <a:ext cx="2849840" cy="3649171"/>
          </a:xfrm>
          <a:prstGeom prst="roundRect">
            <a:avLst>
              <a:gd name="adj" fmla="val 396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7" name="Rounded Rectangle 16"/>
          <p:cNvSpPr/>
          <p:nvPr userDrawn="1"/>
        </p:nvSpPr>
        <p:spPr>
          <a:xfrm>
            <a:off x="531932" y="1347500"/>
            <a:ext cx="108520" cy="3240473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sp>
        <p:nvSpPr>
          <p:cNvPr id="18" name="Half Frame 17"/>
          <p:cNvSpPr/>
          <p:nvPr userDrawn="1"/>
        </p:nvSpPr>
        <p:spPr>
          <a:xfrm rot="5400000">
            <a:off x="2592642" y="1238201"/>
            <a:ext cx="502331" cy="502331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81822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2571750"/>
            <a:ext cx="9144000" cy="25717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Rectangle 1"/>
          <p:cNvSpPr/>
          <p:nvPr userDrawn="1"/>
        </p:nvSpPr>
        <p:spPr>
          <a:xfrm>
            <a:off x="2116108" y="843558"/>
            <a:ext cx="4896544" cy="34563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2116108" y="0"/>
            <a:ext cx="4896544" cy="1954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2116108" y="4948014"/>
            <a:ext cx="4896544" cy="1954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116108" y="3049518"/>
            <a:ext cx="4896544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SECTION BREAK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116108" y="3625582"/>
            <a:ext cx="4896544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pic>
        <p:nvPicPr>
          <p:cNvPr id="2050" name="Picture 2" descr="E:\002-KIMS BUSINESS\007-02-Fullslidesppt-Contents\20161228\02-edu\bulb-item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4155985" y="1156325"/>
            <a:ext cx="816788" cy="1812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38235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3572242"/>
            <a:ext cx="9144000" cy="57606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Thank you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-148" y="4148306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Oval 3"/>
          <p:cNvSpPr/>
          <p:nvPr userDrawn="1"/>
        </p:nvSpPr>
        <p:spPr>
          <a:xfrm>
            <a:off x="3311860" y="737642"/>
            <a:ext cx="2520280" cy="252028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" name="Picture 2" descr="E:\002-KIMS BUSINESS\007-02-Fullslidesppt-Contents\20161228\02-edu\bulb-item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62351" y="1139211"/>
            <a:ext cx="819298" cy="1818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22477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2604" y="0"/>
            <a:ext cx="1584176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074" name="Picture 2" descr="E:\002-KIMS BUSINESS\007-02-Fullslidesppt-Contents\20161228\02-edu\bulb-item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9484" y="938231"/>
            <a:ext cx="1584176" cy="3515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E:\002-KIMS BUSINESS\007-02-Fullslidesppt-Contents\20161228\02-edu\bulb-item.png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0000"/>
          <a:stretch/>
        </p:blipFill>
        <p:spPr bwMode="auto">
          <a:xfrm>
            <a:off x="789484" y="938231"/>
            <a:ext cx="792088" cy="3515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75712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2604" y="0"/>
            <a:ext cx="1584176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074" name="Picture 2" descr="E:\002-KIMS BUSINESS\007-02-Fullslidesppt-Contents\20161228\02-edu\bulb-item2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6735" y="2931790"/>
            <a:ext cx="945499" cy="2098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45998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3399842"/>
            <a:ext cx="9144000" cy="17436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Oval 3"/>
          <p:cNvSpPr/>
          <p:nvPr userDrawn="1"/>
        </p:nvSpPr>
        <p:spPr>
          <a:xfrm>
            <a:off x="4043561" y="2859782"/>
            <a:ext cx="1080120" cy="1080120"/>
          </a:xfrm>
          <a:prstGeom prst="ellipse">
            <a:avLst/>
          </a:prstGeom>
          <a:solidFill>
            <a:schemeClr val="accent1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" name="Picture 2" descr="E:\002-KIMS BUSINESS\007-02-Fullslidesppt-Contents\20161228\02-edu\bulb-item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08057" y="3010192"/>
            <a:ext cx="351128" cy="779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26867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4963500"/>
            <a:ext cx="9144000" cy="1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12904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xmlns="" val="1960850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 and Contents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43508" y="92609"/>
            <a:ext cx="8856984" cy="495828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81632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757696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6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0" y="1347774"/>
            <a:ext cx="2160240" cy="18720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2327920" y="1347774"/>
            <a:ext cx="2160240" cy="18720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4655840" y="1347774"/>
            <a:ext cx="2160240" cy="18720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6983760" y="1347774"/>
            <a:ext cx="2160240" cy="18720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3219822"/>
            <a:ext cx="2160000" cy="1584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328000" y="3219822"/>
            <a:ext cx="2160000" cy="1584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4656000" y="3219822"/>
            <a:ext cx="2160000" cy="1584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6984000" y="3219822"/>
            <a:ext cx="2160000" cy="1584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615967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2932113"/>
            <a:ext cx="9144000" cy="22113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81632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757696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pic>
        <p:nvPicPr>
          <p:cNvPr id="5" name="Picture 3" descr="D:\Fullppt\005-PNG이미지\노트북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131590"/>
            <a:ext cx="7230270" cy="3677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513480" y="1626257"/>
            <a:ext cx="3465217" cy="256260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467544" y="3363838"/>
            <a:ext cx="3024336" cy="1008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326058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6" Type="http://schemas.openxmlformats.org/officeDocument/2006/relationships/slideLayout" Target="../slideLayouts/slideLayout18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736683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737555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72" r:id="rId2"/>
    <p:sldLayoutId id="2147483670" r:id="rId3"/>
    <p:sldLayoutId id="2147483652" r:id="rId4"/>
    <p:sldLayoutId id="2147483671" r:id="rId5"/>
    <p:sldLayoutId id="2147483655" r:id="rId6"/>
    <p:sldLayoutId id="2147483662" r:id="rId7"/>
    <p:sldLayoutId id="2147483663" r:id="rId8"/>
    <p:sldLayoutId id="2147483665" r:id="rId9"/>
    <p:sldLayoutId id="2147483666" r:id="rId10"/>
    <p:sldLayoutId id="2147483667" r:id="rId11"/>
    <p:sldLayoutId id="2147483664" r:id="rId12"/>
    <p:sldLayoutId id="2147483668" r:id="rId13"/>
    <p:sldLayoutId id="2147483669" r:id="rId14"/>
    <p:sldLayoutId id="2147483673" r:id="rId15"/>
    <p:sldLayoutId id="2147483656" r:id="rId16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754710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203848" y="-18915"/>
            <a:ext cx="5040560" cy="1496928"/>
          </a:xfrm>
        </p:spPr>
        <p:txBody>
          <a:bodyPr/>
          <a:lstStyle/>
          <a:p>
            <a:pPr algn="ctr"/>
            <a:r>
              <a:rPr lang="en-US" sz="2400" b="1" dirty="0">
                <a:latin typeface="SimSun" panose="02010600030101010101" pitchFamily="2" charset="-122"/>
                <a:ea typeface="SimSun" panose="02010600030101010101" pitchFamily="2" charset="-122"/>
              </a:rPr>
              <a:t>PERKEMBANGAN STANDAR AKUNTANSI KEUANGAN INDONESIA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3235559" y="1635646"/>
            <a:ext cx="5292080" cy="1957833"/>
          </a:xfrm>
        </p:spPr>
        <p:txBody>
          <a:bodyPr/>
          <a:lstStyle/>
          <a:p>
            <a:r>
              <a:rPr lang="en-US" dirty="0" err="1">
                <a:latin typeface="SimSun" panose="02010600030101010101" pitchFamily="2" charset="-122"/>
                <a:ea typeface="SimSun" panose="02010600030101010101" pitchFamily="2" charset="-122"/>
              </a:rPr>
              <a:t>Kelompok</a:t>
            </a:r>
            <a:r>
              <a:rPr lang="en-US" dirty="0">
                <a:latin typeface="SimSun" panose="02010600030101010101" pitchFamily="2" charset="-122"/>
                <a:ea typeface="SimSun" panose="02010600030101010101" pitchFamily="2" charset="-122"/>
              </a:rPr>
              <a:t> 1 :</a:t>
            </a:r>
          </a:p>
          <a:p>
            <a:pPr marL="342900" indent="-342900">
              <a:buAutoNum type="arabicPeriod"/>
            </a:pPr>
            <a:r>
              <a:rPr lang="en-US" dirty="0" err="1">
                <a:latin typeface="SimSun" panose="02010600030101010101" pitchFamily="2" charset="-122"/>
                <a:ea typeface="SimSun" panose="02010600030101010101" pitchFamily="2" charset="-122"/>
              </a:rPr>
              <a:t>Rizki</a:t>
            </a:r>
            <a:r>
              <a:rPr lang="en-US" dirty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en-US" dirty="0" err="1">
                <a:latin typeface="SimSun" panose="02010600030101010101" pitchFamily="2" charset="-122"/>
                <a:ea typeface="SimSun" panose="02010600030101010101" pitchFamily="2" charset="-122"/>
              </a:rPr>
              <a:t>Herviana</a:t>
            </a:r>
            <a:r>
              <a:rPr lang="en-US" dirty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en-US" dirty="0" err="1">
                <a:latin typeface="SimSun" panose="02010600030101010101" pitchFamily="2" charset="-122"/>
                <a:ea typeface="SimSun" panose="02010600030101010101" pitchFamily="2" charset="-122"/>
              </a:rPr>
              <a:t>Mustofa</a:t>
            </a:r>
            <a:r>
              <a:rPr lang="en-US" dirty="0">
                <a:latin typeface="SimSun" panose="02010600030101010101" pitchFamily="2" charset="-122"/>
                <a:ea typeface="SimSun" panose="02010600030101010101" pitchFamily="2" charset="-122"/>
              </a:rPr>
              <a:t> 	</a:t>
            </a:r>
            <a:r>
              <a:rPr 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	21116096</a:t>
            </a:r>
            <a:endParaRPr lang="en-US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342900" indent="-342900">
              <a:buAutoNum type="arabicPeriod"/>
            </a:pPr>
            <a:r>
              <a:rPr lang="en-US" dirty="0" err="1">
                <a:latin typeface="SimSun" panose="02010600030101010101" pitchFamily="2" charset="-122"/>
                <a:ea typeface="SimSun" panose="02010600030101010101" pitchFamily="2" charset="-122"/>
              </a:rPr>
              <a:t>Sintya</a:t>
            </a:r>
            <a:r>
              <a:rPr lang="en-US" dirty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en-US" dirty="0" err="1">
                <a:latin typeface="SimSun" panose="02010600030101010101" pitchFamily="2" charset="-122"/>
                <a:ea typeface="SimSun" panose="02010600030101010101" pitchFamily="2" charset="-122"/>
              </a:rPr>
              <a:t>Fitri</a:t>
            </a:r>
            <a:r>
              <a:rPr lang="en-US" dirty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en-US" dirty="0" err="1">
                <a:latin typeface="SimSun" panose="02010600030101010101" pitchFamily="2" charset="-122"/>
                <a:ea typeface="SimSun" panose="02010600030101010101" pitchFamily="2" charset="-122"/>
              </a:rPr>
              <a:t>Wahyuni</a:t>
            </a:r>
            <a:r>
              <a:rPr lang="en-US" dirty="0">
                <a:latin typeface="SimSun" panose="02010600030101010101" pitchFamily="2" charset="-122"/>
                <a:ea typeface="SimSun" panose="02010600030101010101" pitchFamily="2" charset="-122"/>
              </a:rPr>
              <a:t> 		21116097</a:t>
            </a:r>
          </a:p>
          <a:p>
            <a:pPr marL="342900" indent="-342900">
              <a:buAutoNum type="arabicPeriod"/>
            </a:pPr>
            <a:r>
              <a:rPr lang="en-US" dirty="0" err="1">
                <a:latin typeface="SimSun" panose="02010600030101010101" pitchFamily="2" charset="-122"/>
                <a:ea typeface="SimSun" panose="02010600030101010101" pitchFamily="2" charset="-122"/>
              </a:rPr>
              <a:t>Bika</a:t>
            </a:r>
            <a:r>
              <a:rPr lang="en-US" dirty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en-US" dirty="0" err="1">
                <a:latin typeface="SimSun" panose="02010600030101010101" pitchFamily="2" charset="-122"/>
                <a:ea typeface="SimSun" panose="02010600030101010101" pitchFamily="2" charset="-122"/>
              </a:rPr>
              <a:t>Aellani</a:t>
            </a:r>
            <a:r>
              <a:rPr lang="en-US" dirty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en-US" dirty="0" err="1">
                <a:latin typeface="SimSun" panose="02010600030101010101" pitchFamily="2" charset="-122"/>
                <a:ea typeface="SimSun" panose="02010600030101010101" pitchFamily="2" charset="-122"/>
              </a:rPr>
              <a:t>Priatna</a:t>
            </a:r>
            <a:r>
              <a:rPr lang="en-US" dirty="0">
                <a:latin typeface="SimSun" panose="02010600030101010101" pitchFamily="2" charset="-122"/>
                <a:ea typeface="SimSun" panose="02010600030101010101" pitchFamily="2" charset="-122"/>
              </a:rPr>
              <a:t> 		21116103 </a:t>
            </a:r>
          </a:p>
          <a:p>
            <a:pPr marL="342900" indent="-342900">
              <a:buAutoNum type="arabicPeriod"/>
            </a:pPr>
            <a:r>
              <a:rPr lang="en-US" dirty="0" err="1">
                <a:latin typeface="SimSun" panose="02010600030101010101" pitchFamily="2" charset="-122"/>
                <a:ea typeface="SimSun" panose="02010600030101010101" pitchFamily="2" charset="-122"/>
              </a:rPr>
              <a:t>Ulfa</a:t>
            </a:r>
            <a:r>
              <a:rPr lang="en-US" dirty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en-US" dirty="0" err="1">
                <a:latin typeface="SimSun" panose="02010600030101010101" pitchFamily="2" charset="-122"/>
                <a:ea typeface="SimSun" panose="02010600030101010101" pitchFamily="2" charset="-122"/>
              </a:rPr>
              <a:t>Fauziah</a:t>
            </a:r>
            <a:r>
              <a:rPr lang="en-US" dirty="0">
                <a:latin typeface="SimSun" panose="02010600030101010101" pitchFamily="2" charset="-122"/>
                <a:ea typeface="SimSun" panose="02010600030101010101" pitchFamily="2" charset="-122"/>
              </a:rPr>
              <a:t> 			21116109</a:t>
            </a:r>
          </a:p>
          <a:p>
            <a:pPr marL="342900" indent="-342900">
              <a:buAutoNum type="arabicPeriod"/>
            </a:pPr>
            <a:r>
              <a:rPr lang="en-US" dirty="0" err="1">
                <a:latin typeface="SimSun" panose="02010600030101010101" pitchFamily="2" charset="-122"/>
                <a:ea typeface="SimSun" panose="02010600030101010101" pitchFamily="2" charset="-122"/>
              </a:rPr>
              <a:t>Yuliani</a:t>
            </a:r>
            <a:r>
              <a:rPr lang="en-US" dirty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en-US" dirty="0" err="1">
                <a:latin typeface="SimSun" panose="02010600030101010101" pitchFamily="2" charset="-122"/>
                <a:ea typeface="SimSun" panose="02010600030101010101" pitchFamily="2" charset="-122"/>
              </a:rPr>
              <a:t>Dwi</a:t>
            </a:r>
            <a:r>
              <a:rPr lang="en-US" dirty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en-US" dirty="0" err="1" smtClean="0">
                <a:latin typeface="SimSun" panose="02010600030101010101" pitchFamily="2" charset="-122"/>
                <a:ea typeface="SimSun" panose="02010600030101010101" pitchFamily="2" charset="-122"/>
              </a:rPr>
              <a:t>Purnama</a:t>
            </a:r>
            <a:r>
              <a:rPr 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 Sari</a:t>
            </a:r>
            <a:r>
              <a:rPr lang="en-US" dirty="0">
                <a:latin typeface="SimSun" panose="02010600030101010101" pitchFamily="2" charset="-122"/>
                <a:ea typeface="SimSun" panose="02010600030101010101" pitchFamily="2" charset="-122"/>
              </a:rPr>
              <a:t>		</a:t>
            </a:r>
            <a:r>
              <a:rPr 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21116110</a:t>
            </a:r>
            <a:endParaRPr lang="en-US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342900" indent="-342900">
              <a:buAutoNum type="arabicPeriod"/>
            </a:pPr>
            <a:r>
              <a:rPr lang="en-US" dirty="0" err="1">
                <a:latin typeface="SimSun" panose="02010600030101010101" pitchFamily="2" charset="-122"/>
                <a:ea typeface="SimSun" panose="02010600030101010101" pitchFamily="2" charset="-122"/>
              </a:rPr>
              <a:t>Daud</a:t>
            </a:r>
            <a:r>
              <a:rPr lang="en-US" dirty="0">
                <a:latin typeface="SimSun" panose="02010600030101010101" pitchFamily="2" charset="-122"/>
                <a:ea typeface="SimSun" panose="02010600030101010101" pitchFamily="2" charset="-122"/>
              </a:rPr>
              <a:t> Martha 			21116128</a:t>
            </a:r>
          </a:p>
        </p:txBody>
      </p:sp>
    </p:spTree>
    <p:extLst>
      <p:ext uri="{BB962C8B-B14F-4D97-AF65-F5344CB8AC3E}">
        <p14:creationId xmlns:p14="http://schemas.microsoft.com/office/powerpoint/2010/main" xmlns="" val="2971841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3728938" y="2034353"/>
            <a:ext cx="900000" cy="900000"/>
            <a:chOff x="3563888" y="1923678"/>
            <a:chExt cx="900000" cy="900000"/>
          </a:xfrm>
        </p:grpSpPr>
        <p:sp>
          <p:nvSpPr>
            <p:cNvPr id="4" name="Rectangle 3"/>
            <p:cNvSpPr/>
            <p:nvPr/>
          </p:nvSpPr>
          <p:spPr>
            <a:xfrm>
              <a:off x="3563888" y="1923678"/>
              <a:ext cx="900000" cy="900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" name="Right Triangle 4"/>
            <p:cNvSpPr/>
            <p:nvPr/>
          </p:nvSpPr>
          <p:spPr>
            <a:xfrm rot="16200000">
              <a:off x="3731757" y="2089433"/>
              <a:ext cx="648000" cy="648000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 rot="5400000">
            <a:off x="4659910" y="1791097"/>
            <a:ext cx="1152000" cy="1152000"/>
            <a:chOff x="3563888" y="1923678"/>
            <a:chExt cx="900000" cy="900000"/>
          </a:xfrm>
        </p:grpSpPr>
        <p:sp>
          <p:nvSpPr>
            <p:cNvPr id="9" name="Rectangle 8"/>
            <p:cNvSpPr/>
            <p:nvPr/>
          </p:nvSpPr>
          <p:spPr>
            <a:xfrm>
              <a:off x="3563888" y="1923678"/>
              <a:ext cx="900000" cy="900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0" name="Right Triangle 9"/>
            <p:cNvSpPr/>
            <p:nvPr/>
          </p:nvSpPr>
          <p:spPr>
            <a:xfrm rot="16200000">
              <a:off x="3731757" y="2089433"/>
              <a:ext cx="648000" cy="648000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 rot="16200000">
            <a:off x="4587181" y="2957528"/>
            <a:ext cx="1008033" cy="1008033"/>
            <a:chOff x="3563888" y="1923678"/>
            <a:chExt cx="900000" cy="900000"/>
          </a:xfrm>
        </p:grpSpPr>
        <p:sp>
          <p:nvSpPr>
            <p:cNvPr id="15" name="Rectangle 14"/>
            <p:cNvSpPr/>
            <p:nvPr/>
          </p:nvSpPr>
          <p:spPr>
            <a:xfrm>
              <a:off x="3563888" y="1923678"/>
              <a:ext cx="900000" cy="900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6" name="Right Triangle 15"/>
            <p:cNvSpPr/>
            <p:nvPr/>
          </p:nvSpPr>
          <p:spPr>
            <a:xfrm rot="16200000">
              <a:off x="3731757" y="2089433"/>
              <a:ext cx="648000" cy="648000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bg1"/>
                </a:solidFill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4141920" y="2447998"/>
            <a:ext cx="4028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1"/>
                </a:solidFill>
                <a:cs typeface="Arial" pitchFamily="34" charset="0"/>
              </a:rPr>
              <a:t>A</a:t>
            </a:r>
            <a:endParaRPr lang="ko-KR" altLang="en-US" sz="20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70304" y="2395274"/>
            <a:ext cx="4028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1"/>
                </a:solidFill>
                <a:cs typeface="Arial" pitchFamily="34" charset="0"/>
              </a:rPr>
              <a:t>B</a:t>
            </a:r>
            <a:endParaRPr lang="ko-KR" altLang="en-US" sz="20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91197" y="3051758"/>
            <a:ext cx="4028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1"/>
                </a:solidFill>
                <a:cs typeface="Arial" pitchFamily="34" charset="0"/>
              </a:rPr>
              <a:t>C</a:t>
            </a:r>
            <a:endParaRPr lang="ko-KR" altLang="en-US" sz="20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21" name="Rectangle 9"/>
          <p:cNvSpPr/>
          <p:nvPr/>
        </p:nvSpPr>
        <p:spPr>
          <a:xfrm>
            <a:off x="3847028" y="2157517"/>
            <a:ext cx="322655" cy="302034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Rectangle 16"/>
          <p:cNvSpPr/>
          <p:nvPr/>
        </p:nvSpPr>
        <p:spPr>
          <a:xfrm rot="2700000">
            <a:off x="4750989" y="3405167"/>
            <a:ext cx="244448" cy="438249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Oval 21"/>
          <p:cNvSpPr>
            <a:spLocks noChangeAspect="1"/>
          </p:cNvSpPr>
          <p:nvPr/>
        </p:nvSpPr>
        <p:spPr>
          <a:xfrm>
            <a:off x="5229975" y="1904207"/>
            <a:ext cx="391466" cy="394735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6" name="TextBox 25"/>
          <p:cNvSpPr txBox="1"/>
          <p:nvPr/>
        </p:nvSpPr>
        <p:spPr>
          <a:xfrm>
            <a:off x="539552" y="2251380"/>
            <a:ext cx="3095310" cy="851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spcAft>
                <a:spcPts val="800"/>
              </a:spcAft>
              <a:tabLst>
                <a:tab pos="457200" algn="l"/>
              </a:tabLst>
            </a:pPr>
            <a:r>
              <a:rPr lang="id-ID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Transparan bagi para pengguna dan </a:t>
            </a:r>
            <a:r>
              <a:rPr lang="id-ID" sz="12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endParaRPr lang="en-US" sz="120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800"/>
              </a:spcAft>
              <a:tabLst>
                <a:tab pos="457200" algn="l"/>
              </a:tabLst>
            </a:pPr>
            <a:r>
              <a:rPr lang="en-US" sz="12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2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dibandingkan </a:t>
            </a:r>
            <a:r>
              <a:rPr lang="id-ID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sepanjang periode yang </a:t>
            </a:r>
            <a:endParaRPr lang="en-US" sz="120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800"/>
              </a:spcAft>
              <a:tabLst>
                <a:tab pos="457200" algn="l"/>
              </a:tabLst>
            </a:pPr>
            <a:r>
              <a:rPr lang="id-ID" sz="12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disajikan</a:t>
            </a:r>
            <a:r>
              <a:rPr lang="id-ID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id-ID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608806" y="4164816"/>
            <a:ext cx="31287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d-ID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Dapat dihasilkan dengan biaya yang tidak melebihi manfaat untuk para </a:t>
            </a:r>
            <a:r>
              <a:rPr lang="id-ID" sz="12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pengguna</a:t>
            </a:r>
            <a:r>
              <a:rPr lang="en-US" sz="12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950386" y="2346661"/>
            <a:ext cx="31936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spcAft>
                <a:spcPts val="800"/>
              </a:spcAft>
              <a:tabLst>
                <a:tab pos="457200" algn="l"/>
              </a:tabLst>
            </a:pPr>
            <a:r>
              <a:rPr lang="id-ID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Menyediakan titik awal yang memadai untuk akuntansi yang berdasarkan pada IFRS.</a:t>
            </a:r>
            <a:endParaRPr lang="id-ID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10"/>
          </p:nvPr>
        </p:nvSpPr>
        <p:spPr>
          <a:xfrm>
            <a:off x="1127" y="9911"/>
            <a:ext cx="9144000" cy="576064"/>
          </a:xfrm>
        </p:spPr>
        <p:txBody>
          <a:bodyPr/>
          <a:lstStyle/>
          <a:p>
            <a:r>
              <a:rPr lang="id-ID" dirty="0"/>
              <a:t>Tujuan IFRS </a:t>
            </a:r>
            <a:endParaRPr lang="en-US" dirty="0"/>
          </a:p>
        </p:txBody>
      </p:sp>
      <p:sp>
        <p:nvSpPr>
          <p:cNvPr id="39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913176"/>
            <a:ext cx="9144000" cy="576063"/>
          </a:xfrm>
        </p:spPr>
        <p:txBody>
          <a:bodyPr/>
          <a:lstStyle/>
          <a:p>
            <a:pPr lvl="0" algn="just">
              <a:spcAft>
                <a:spcPts val="800"/>
              </a:spcAft>
              <a:tabLst>
                <a:tab pos="457200" algn="l"/>
              </a:tabLst>
            </a:pPr>
            <a:r>
              <a:rPr lang="id-ID" sz="1400" dirty="0"/>
              <a:t>Untuk memastikan bahwa laporan keuangan dan laporan keuangan interim perusahaan untuk periode-periode </a:t>
            </a:r>
            <a:endParaRPr lang="en-US" sz="1400" dirty="0" smtClean="0"/>
          </a:p>
          <a:p>
            <a:pPr lvl="0" algn="just">
              <a:spcAft>
                <a:spcPts val="800"/>
              </a:spcAft>
              <a:tabLst>
                <a:tab pos="457200" algn="l"/>
              </a:tabLst>
            </a:pPr>
            <a:r>
              <a:rPr lang="id-ID" sz="1400" dirty="0" smtClean="0"/>
              <a:t>yang </a:t>
            </a:r>
            <a:r>
              <a:rPr lang="id-ID" sz="1400" dirty="0"/>
              <a:t>dimaksud dalam laporan keuangan tahunan, mengandung informasi yang berkualitas tinggi serta :</a:t>
            </a:r>
          </a:p>
        </p:txBody>
      </p:sp>
    </p:spTree>
    <p:extLst>
      <p:ext uri="{BB962C8B-B14F-4D97-AF65-F5344CB8AC3E}">
        <p14:creationId xmlns:p14="http://schemas.microsoft.com/office/powerpoint/2010/main" xmlns="" val="18378943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ame 16"/>
          <p:cNvSpPr/>
          <p:nvPr/>
        </p:nvSpPr>
        <p:spPr>
          <a:xfrm>
            <a:off x="215516" y="177378"/>
            <a:ext cx="8712968" cy="4788744"/>
          </a:xfrm>
          <a:prstGeom prst="frame">
            <a:avLst>
              <a:gd name="adj1" fmla="val 89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38715" y="123478"/>
            <a:ext cx="2016224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Text Placeholder 1"/>
          <p:cNvSpPr txBox="1">
            <a:spLocks/>
          </p:cNvSpPr>
          <p:nvPr/>
        </p:nvSpPr>
        <p:spPr>
          <a:xfrm>
            <a:off x="416110" y="476141"/>
            <a:ext cx="2119884" cy="144040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2800" dirty="0" err="1"/>
              <a:t>Kesimpulan</a:t>
            </a:r>
            <a:endParaRPr lang="ko-KR" altLang="en-US" sz="28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85920" y="1626314"/>
            <a:ext cx="64763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 err="1"/>
              <a:t>Pengadopsian</a:t>
            </a:r>
            <a:r>
              <a:rPr lang="en-US" sz="1600" dirty="0"/>
              <a:t> </a:t>
            </a:r>
            <a:r>
              <a:rPr lang="en-US" sz="1600" dirty="0" err="1"/>
              <a:t>Standar</a:t>
            </a:r>
            <a:r>
              <a:rPr lang="en-US" sz="1600" dirty="0"/>
              <a:t> </a:t>
            </a:r>
            <a:r>
              <a:rPr lang="en-US" sz="1600" dirty="0" err="1"/>
              <a:t>Akuntansi</a:t>
            </a:r>
            <a:r>
              <a:rPr lang="en-US" sz="1600" dirty="0"/>
              <a:t> </a:t>
            </a:r>
            <a:r>
              <a:rPr lang="en-US" sz="1600" dirty="0" err="1"/>
              <a:t>Internasional</a:t>
            </a:r>
            <a:r>
              <a:rPr lang="en-US" sz="1600" dirty="0"/>
              <a:t> </a:t>
            </a:r>
            <a:r>
              <a:rPr lang="en-US" sz="1600" dirty="0" err="1"/>
              <a:t>ke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 smtClean="0"/>
              <a:t>Standar</a:t>
            </a:r>
            <a:r>
              <a:rPr lang="en-US" sz="1600" dirty="0" smtClean="0"/>
              <a:t> </a:t>
            </a:r>
          </a:p>
          <a:p>
            <a:pPr algn="just"/>
            <a:r>
              <a:rPr lang="en-US" sz="1600" dirty="0" err="1" smtClean="0"/>
              <a:t>Akuntansi</a:t>
            </a:r>
            <a:r>
              <a:rPr lang="en-US" sz="1600" dirty="0" smtClean="0"/>
              <a:t> </a:t>
            </a:r>
            <a:r>
              <a:rPr lang="en-US" sz="1600" dirty="0" err="1"/>
              <a:t>Domestik</a:t>
            </a:r>
            <a:r>
              <a:rPr lang="en-US" sz="1600" dirty="0"/>
              <a:t> </a:t>
            </a:r>
            <a:r>
              <a:rPr lang="en-US" sz="1600" dirty="0" err="1"/>
              <a:t>bertujuan</a:t>
            </a:r>
            <a:r>
              <a:rPr lang="en-US" sz="1600" dirty="0"/>
              <a:t> </a:t>
            </a:r>
            <a:r>
              <a:rPr lang="en-US" sz="1600" dirty="0" err="1"/>
              <a:t>menghasilkan</a:t>
            </a:r>
            <a:r>
              <a:rPr lang="en-US" sz="1600" dirty="0"/>
              <a:t> </a:t>
            </a:r>
            <a:r>
              <a:rPr lang="en-US" sz="1600" dirty="0" err="1"/>
              <a:t>laporan</a:t>
            </a:r>
            <a:r>
              <a:rPr lang="en-US" sz="1600" dirty="0"/>
              <a:t> </a:t>
            </a:r>
            <a:r>
              <a:rPr lang="en-US" sz="1600" dirty="0" err="1"/>
              <a:t>keuangan</a:t>
            </a:r>
            <a:r>
              <a:rPr lang="en-US" sz="1600" dirty="0"/>
              <a:t> yang </a:t>
            </a:r>
            <a:r>
              <a:rPr lang="en-US" sz="1600" dirty="0" err="1"/>
              <a:t>memiliki</a:t>
            </a:r>
            <a:r>
              <a:rPr lang="en-US" sz="1600" dirty="0"/>
              <a:t> </a:t>
            </a:r>
            <a:r>
              <a:rPr lang="en-US" sz="1600" dirty="0" err="1"/>
              <a:t>tingkat</a:t>
            </a:r>
            <a:r>
              <a:rPr lang="en-US" sz="1600" dirty="0"/>
              <a:t> </a:t>
            </a:r>
            <a:r>
              <a:rPr lang="en-US" sz="1600" dirty="0" err="1"/>
              <a:t>kredibilitas</a:t>
            </a:r>
            <a:r>
              <a:rPr lang="en-US" sz="1600" dirty="0"/>
              <a:t> </a:t>
            </a:r>
            <a:r>
              <a:rPr lang="en-US" sz="1600" dirty="0" err="1"/>
              <a:t>tinggi</a:t>
            </a:r>
            <a:r>
              <a:rPr lang="en-US" sz="1600" dirty="0"/>
              <a:t>, </a:t>
            </a:r>
            <a:r>
              <a:rPr lang="en-US" sz="1600" dirty="0" err="1" smtClean="0"/>
              <a:t>persyaratan</a:t>
            </a:r>
            <a:r>
              <a:rPr lang="en-US" sz="1600" dirty="0" smtClean="0"/>
              <a:t> </a:t>
            </a:r>
            <a:r>
              <a:rPr lang="en-US" sz="1600" dirty="0" err="1"/>
              <a:t>akan</a:t>
            </a:r>
            <a:r>
              <a:rPr lang="en-US" sz="1600" dirty="0"/>
              <a:t> item-item </a:t>
            </a:r>
            <a:endParaRPr lang="en-US" sz="1600" dirty="0" smtClean="0"/>
          </a:p>
          <a:p>
            <a:pPr algn="just"/>
            <a:r>
              <a:rPr lang="en-US" sz="1600" dirty="0" err="1" smtClean="0"/>
              <a:t>pengungkapkan</a:t>
            </a:r>
            <a:r>
              <a:rPr lang="en-US" sz="1600" dirty="0" smtClean="0"/>
              <a:t> </a:t>
            </a:r>
            <a:r>
              <a:rPr lang="en-US" sz="1600" dirty="0" err="1"/>
              <a:t>akan</a:t>
            </a:r>
            <a:r>
              <a:rPr lang="en-US" sz="1600" dirty="0"/>
              <a:t> </a:t>
            </a:r>
            <a:r>
              <a:rPr lang="en-US" sz="1600" dirty="0" err="1"/>
              <a:t>semakin</a:t>
            </a:r>
            <a:r>
              <a:rPr lang="en-US" sz="1600" dirty="0"/>
              <a:t> </a:t>
            </a:r>
            <a:r>
              <a:rPr lang="en-US" sz="1600" dirty="0" err="1"/>
              <a:t>tinggi</a:t>
            </a:r>
            <a:r>
              <a:rPr lang="en-US" sz="1600" dirty="0"/>
              <a:t> </a:t>
            </a:r>
            <a:r>
              <a:rPr lang="en-US" sz="1600" dirty="0" err="1"/>
              <a:t>sehingga</a:t>
            </a:r>
            <a:r>
              <a:rPr lang="en-US" sz="1600" dirty="0"/>
              <a:t> </a:t>
            </a:r>
            <a:r>
              <a:rPr lang="en-US" sz="1600" dirty="0" err="1"/>
              <a:t>nilai</a:t>
            </a:r>
            <a:r>
              <a:rPr lang="en-US" sz="1600" dirty="0"/>
              <a:t> </a:t>
            </a:r>
            <a:r>
              <a:rPr lang="en-US" sz="1600" dirty="0" err="1"/>
              <a:t>perusahaan</a:t>
            </a:r>
            <a:r>
              <a:rPr lang="en-US" sz="1600" dirty="0"/>
              <a:t> </a:t>
            </a:r>
            <a:r>
              <a:rPr lang="en-US" sz="1600" dirty="0" err="1"/>
              <a:t>akan</a:t>
            </a:r>
            <a:r>
              <a:rPr lang="en-US" sz="1600" dirty="0"/>
              <a:t> </a:t>
            </a:r>
            <a:r>
              <a:rPr lang="en-US" sz="1600" dirty="0" err="1"/>
              <a:t>semakin</a:t>
            </a:r>
            <a:r>
              <a:rPr lang="en-US" sz="1600" dirty="0"/>
              <a:t> </a:t>
            </a:r>
            <a:r>
              <a:rPr lang="en-US" sz="1600" dirty="0" err="1"/>
              <a:t>tinggi</a:t>
            </a:r>
            <a:r>
              <a:rPr lang="en-US" sz="1600" dirty="0"/>
              <a:t> pula, </a:t>
            </a:r>
            <a:r>
              <a:rPr lang="en-US" sz="1600" dirty="0" err="1"/>
              <a:t>managemen</a:t>
            </a:r>
            <a:r>
              <a:rPr lang="en-US" sz="1600" dirty="0"/>
              <a:t> </a:t>
            </a:r>
            <a:r>
              <a:rPr lang="en-US" sz="1600" dirty="0" err="1"/>
              <a:t>akan</a:t>
            </a:r>
            <a:r>
              <a:rPr lang="en-US" sz="1600" dirty="0"/>
              <a:t> </a:t>
            </a:r>
            <a:r>
              <a:rPr lang="en-US" sz="1600" dirty="0" err="1"/>
              <a:t>memiliki</a:t>
            </a:r>
            <a:r>
              <a:rPr lang="en-US" sz="1600" dirty="0"/>
              <a:t> </a:t>
            </a:r>
            <a:r>
              <a:rPr lang="en-US" sz="1600" dirty="0" err="1"/>
              <a:t>tingkat</a:t>
            </a:r>
            <a:r>
              <a:rPr lang="en-US" sz="1600" dirty="0"/>
              <a:t> </a:t>
            </a:r>
            <a:r>
              <a:rPr lang="en-US" sz="1600" dirty="0" err="1"/>
              <a:t>akuntabilitas</a:t>
            </a:r>
            <a:r>
              <a:rPr lang="en-US" sz="1600" dirty="0"/>
              <a:t> </a:t>
            </a:r>
            <a:endParaRPr lang="en-US" sz="1600" dirty="0" smtClean="0"/>
          </a:p>
          <a:p>
            <a:pPr algn="just"/>
            <a:r>
              <a:rPr lang="en-US" sz="1600" dirty="0" err="1" smtClean="0"/>
              <a:t>tinggi</a:t>
            </a:r>
            <a:r>
              <a:rPr lang="en-US" sz="1600" dirty="0" smtClean="0"/>
              <a:t>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menjalankan</a:t>
            </a:r>
            <a:r>
              <a:rPr lang="en-US" sz="1600" dirty="0"/>
              <a:t> </a:t>
            </a:r>
            <a:endParaRPr lang="en-US" sz="1600" dirty="0" smtClean="0"/>
          </a:p>
          <a:p>
            <a:pPr algn="just"/>
            <a:r>
              <a:rPr lang="en-US" sz="1600" dirty="0" err="1" smtClean="0"/>
              <a:t>perusahaan</a:t>
            </a:r>
            <a:r>
              <a:rPr lang="en-US" sz="1600" dirty="0"/>
              <a:t>, </a:t>
            </a:r>
            <a:r>
              <a:rPr lang="en-US" sz="1600" dirty="0" err="1"/>
              <a:t>laporan</a:t>
            </a:r>
            <a:r>
              <a:rPr lang="en-US" sz="1600" dirty="0"/>
              <a:t> </a:t>
            </a:r>
            <a:r>
              <a:rPr lang="en-US" sz="1600" dirty="0" err="1"/>
              <a:t>keuangan</a:t>
            </a:r>
            <a:r>
              <a:rPr lang="en-US" sz="1600" dirty="0"/>
              <a:t> </a:t>
            </a:r>
            <a:r>
              <a:rPr lang="en-US" sz="1600" dirty="0" err="1"/>
              <a:t>perusahaan</a:t>
            </a:r>
            <a:r>
              <a:rPr lang="en-US" sz="1600" dirty="0"/>
              <a:t> </a:t>
            </a:r>
            <a:r>
              <a:rPr lang="en-US" sz="1600" dirty="0" err="1"/>
              <a:t>menghasilkan</a:t>
            </a:r>
            <a:r>
              <a:rPr lang="en-US" sz="1600" dirty="0"/>
              <a:t> </a:t>
            </a:r>
            <a:r>
              <a:rPr lang="en-US" sz="1600" dirty="0" err="1" smtClean="0"/>
              <a:t>informasi</a:t>
            </a:r>
            <a:r>
              <a:rPr lang="en-US" sz="1600" dirty="0" smtClean="0"/>
              <a:t> </a:t>
            </a:r>
          </a:p>
          <a:p>
            <a:pPr algn="just"/>
            <a:r>
              <a:rPr lang="en-US" sz="1600" dirty="0" smtClean="0"/>
              <a:t>yang </a:t>
            </a:r>
            <a:r>
              <a:rPr lang="en-US" sz="1600" dirty="0" err="1"/>
              <a:t>lebih</a:t>
            </a:r>
            <a:r>
              <a:rPr lang="en-US" sz="1600" dirty="0"/>
              <a:t> </a:t>
            </a:r>
            <a:r>
              <a:rPr lang="en-US" sz="1600" dirty="0" err="1"/>
              <a:t>relevan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akurat</a:t>
            </a:r>
            <a:r>
              <a:rPr lang="en-US" sz="1600" dirty="0"/>
              <a:t>,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laporan</a:t>
            </a:r>
            <a:r>
              <a:rPr lang="en-US" sz="1600" dirty="0"/>
              <a:t> </a:t>
            </a:r>
            <a:r>
              <a:rPr lang="en-US" sz="1600" dirty="0" err="1"/>
              <a:t>keuangan</a:t>
            </a:r>
            <a:r>
              <a:rPr lang="en-US" sz="1600" dirty="0"/>
              <a:t> </a:t>
            </a:r>
            <a:r>
              <a:rPr lang="en-US" sz="1600" dirty="0" err="1"/>
              <a:t>akan</a:t>
            </a:r>
            <a:r>
              <a:rPr lang="en-US" sz="1600" dirty="0"/>
              <a:t> </a:t>
            </a:r>
            <a:r>
              <a:rPr lang="en-US" sz="1600" dirty="0" err="1"/>
              <a:t>lebih</a:t>
            </a:r>
            <a:r>
              <a:rPr lang="en-US" sz="1600" dirty="0"/>
              <a:t> </a:t>
            </a:r>
            <a:endParaRPr lang="en-US" sz="1600" dirty="0" smtClean="0"/>
          </a:p>
          <a:p>
            <a:pPr algn="just"/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/>
              <a:t>diperbandingkan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menghasilkan</a:t>
            </a:r>
            <a:r>
              <a:rPr lang="en-US" sz="1600" dirty="0"/>
              <a:t> </a:t>
            </a:r>
            <a:r>
              <a:rPr lang="en-US" sz="1600" dirty="0" err="1"/>
              <a:t>informasi</a:t>
            </a:r>
            <a:r>
              <a:rPr lang="en-US" sz="1600" dirty="0"/>
              <a:t> yang valid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aktiva</a:t>
            </a:r>
            <a:r>
              <a:rPr lang="en-US" sz="1600" dirty="0"/>
              <a:t>, </a:t>
            </a:r>
            <a:r>
              <a:rPr lang="en-US" sz="1600" dirty="0" err="1"/>
              <a:t>hutangm</a:t>
            </a:r>
            <a:r>
              <a:rPr lang="en-US" sz="1600" dirty="0"/>
              <a:t> </a:t>
            </a:r>
            <a:r>
              <a:rPr lang="en-US" sz="1600" dirty="0" err="1"/>
              <a:t>ekuitas</a:t>
            </a:r>
            <a:r>
              <a:rPr lang="en-US" sz="1600" dirty="0"/>
              <a:t>,</a:t>
            </a:r>
            <a:r>
              <a:rPr lang="id-ID" sz="1600" dirty="0"/>
              <a:t> </a:t>
            </a:r>
            <a:r>
              <a:rPr lang="en-US" sz="1600" dirty="0" err="1"/>
              <a:t>pendapatan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beban</a:t>
            </a:r>
            <a:r>
              <a:rPr lang="en-US" sz="1600" dirty="0"/>
              <a:t> </a:t>
            </a:r>
            <a:r>
              <a:rPr lang="en-US" sz="1600" dirty="0" err="1"/>
              <a:t>perusahaan</a:t>
            </a:r>
            <a:r>
              <a:rPr lang="en-US" sz="1600" dirty="0"/>
              <a:t>. </a:t>
            </a:r>
          </a:p>
        </p:txBody>
      </p:sp>
      <p:grpSp>
        <p:nvGrpSpPr>
          <p:cNvPr id="8" name="Group 13318">
            <a:extLst>
              <a:ext uri="{FF2B5EF4-FFF2-40B4-BE49-F238E27FC236}">
                <a16:creationId xmlns="" xmlns:a16="http://schemas.microsoft.com/office/drawing/2014/main" id="{3176A925-9561-4C3F-8238-DB986AC67B50}"/>
              </a:ext>
            </a:extLst>
          </p:cNvPr>
          <p:cNvGrpSpPr/>
          <p:nvPr/>
        </p:nvGrpSpPr>
        <p:grpSpPr>
          <a:xfrm rot="1132443">
            <a:off x="6828724" y="621483"/>
            <a:ext cx="1665869" cy="3558872"/>
            <a:chOff x="1359132" y="345882"/>
            <a:chExt cx="1966239" cy="4200564"/>
          </a:xfrm>
        </p:grpSpPr>
        <p:grpSp>
          <p:nvGrpSpPr>
            <p:cNvPr id="9" name="Group 23">
              <a:extLst>
                <a:ext uri="{FF2B5EF4-FFF2-40B4-BE49-F238E27FC236}">
                  <a16:creationId xmlns="" xmlns:a16="http://schemas.microsoft.com/office/drawing/2014/main" id="{F1830171-F3BF-4D8C-BBE7-DC399D6D1691}"/>
                </a:ext>
              </a:extLst>
            </p:cNvPr>
            <p:cNvGrpSpPr/>
            <p:nvPr/>
          </p:nvGrpSpPr>
          <p:grpSpPr>
            <a:xfrm>
              <a:off x="2073901" y="2186669"/>
              <a:ext cx="501313" cy="2359777"/>
              <a:chOff x="2810055" y="1677194"/>
              <a:chExt cx="535258" cy="2519562"/>
            </a:xfrm>
          </p:grpSpPr>
          <p:sp>
            <p:nvSpPr>
              <p:cNvPr id="28" name="Rectangle 8">
                <a:extLst>
                  <a:ext uri="{FF2B5EF4-FFF2-40B4-BE49-F238E27FC236}">
                    <a16:creationId xmlns="" xmlns:a16="http://schemas.microsoft.com/office/drawing/2014/main" id="{EA6408B1-590A-4B35-99D9-FD571251018D}"/>
                  </a:ext>
                </a:extLst>
              </p:cNvPr>
              <p:cNvSpPr/>
              <p:nvPr/>
            </p:nvSpPr>
            <p:spPr>
              <a:xfrm>
                <a:off x="2810675" y="3399597"/>
                <a:ext cx="534638" cy="779141"/>
              </a:xfrm>
              <a:custGeom>
                <a:avLst/>
                <a:gdLst/>
                <a:ahLst/>
                <a:cxnLst/>
                <a:rect l="l" t="t" r="r" b="b"/>
                <a:pathLst>
                  <a:path w="1802378" h="1800199">
                    <a:moveTo>
                      <a:pt x="0" y="0"/>
                    </a:moveTo>
                    <a:lnTo>
                      <a:pt x="1802378" y="0"/>
                    </a:lnTo>
                    <a:lnTo>
                      <a:pt x="1802378" y="289727"/>
                    </a:lnTo>
                    <a:lnTo>
                      <a:pt x="1801366" y="289727"/>
                    </a:lnTo>
                    <a:lnTo>
                      <a:pt x="901188" y="1800199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70000"/>
                      <a:lumOff val="30000"/>
                    </a:schemeClr>
                  </a:gs>
                  <a:gs pos="100000">
                    <a:schemeClr val="accent2">
                      <a:lumMod val="70000"/>
                      <a:lumOff val="3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9" name="Rectangle 8">
                <a:extLst>
                  <a:ext uri="{FF2B5EF4-FFF2-40B4-BE49-F238E27FC236}">
                    <a16:creationId xmlns="" xmlns:a16="http://schemas.microsoft.com/office/drawing/2014/main" id="{9AD44607-A66D-48A0-9FE2-E296E272740A}"/>
                  </a:ext>
                </a:extLst>
              </p:cNvPr>
              <p:cNvSpPr/>
              <p:nvPr/>
            </p:nvSpPr>
            <p:spPr>
              <a:xfrm>
                <a:off x="2984722" y="3392706"/>
                <a:ext cx="180870" cy="787996"/>
              </a:xfrm>
              <a:custGeom>
                <a:avLst/>
                <a:gdLst>
                  <a:gd name="connsiteX0" fmla="*/ 0 w 1359043"/>
                  <a:gd name="connsiteY0" fmla="*/ 0 h 1813992"/>
                  <a:gd name="connsiteX1" fmla="*/ 1359043 w 1359043"/>
                  <a:gd name="connsiteY1" fmla="*/ 0 h 1813992"/>
                  <a:gd name="connsiteX2" fmla="*/ 1359043 w 1359043"/>
                  <a:gd name="connsiteY2" fmla="*/ 212596 h 1813992"/>
                  <a:gd name="connsiteX3" fmla="*/ 806822 w 1359043"/>
                  <a:gd name="connsiteY3" fmla="*/ 1813992 h 1813992"/>
                  <a:gd name="connsiteX4" fmla="*/ 1012 w 1359043"/>
                  <a:gd name="connsiteY4" fmla="*/ 289727 h 1813992"/>
                  <a:gd name="connsiteX5" fmla="*/ 0 w 1359043"/>
                  <a:gd name="connsiteY5" fmla="*/ 289727 h 1813992"/>
                  <a:gd name="connsiteX6" fmla="*/ 0 w 1359043"/>
                  <a:gd name="connsiteY6" fmla="*/ 288030 h 1813992"/>
                  <a:gd name="connsiteX7" fmla="*/ 0 w 1359043"/>
                  <a:gd name="connsiteY7" fmla="*/ 0 h 1813992"/>
                  <a:gd name="connsiteX0" fmla="*/ 0 w 1359043"/>
                  <a:gd name="connsiteY0" fmla="*/ 0 h 1820658"/>
                  <a:gd name="connsiteX1" fmla="*/ 1359043 w 1359043"/>
                  <a:gd name="connsiteY1" fmla="*/ 0 h 1820658"/>
                  <a:gd name="connsiteX2" fmla="*/ 1359043 w 1359043"/>
                  <a:gd name="connsiteY2" fmla="*/ 212596 h 1820658"/>
                  <a:gd name="connsiteX3" fmla="*/ 720119 w 1359043"/>
                  <a:gd name="connsiteY3" fmla="*/ 1820658 h 1820658"/>
                  <a:gd name="connsiteX4" fmla="*/ 1012 w 1359043"/>
                  <a:gd name="connsiteY4" fmla="*/ 289727 h 1820658"/>
                  <a:gd name="connsiteX5" fmla="*/ 0 w 1359043"/>
                  <a:gd name="connsiteY5" fmla="*/ 289727 h 1820658"/>
                  <a:gd name="connsiteX6" fmla="*/ 0 w 1359043"/>
                  <a:gd name="connsiteY6" fmla="*/ 288030 h 1820658"/>
                  <a:gd name="connsiteX7" fmla="*/ 0 w 1359043"/>
                  <a:gd name="connsiteY7" fmla="*/ 0 h 18206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59043" h="1820658">
                    <a:moveTo>
                      <a:pt x="0" y="0"/>
                    </a:moveTo>
                    <a:lnTo>
                      <a:pt x="1359043" y="0"/>
                    </a:lnTo>
                    <a:lnTo>
                      <a:pt x="1359043" y="212596"/>
                    </a:lnTo>
                    <a:lnTo>
                      <a:pt x="720119" y="1820658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50000"/>
                      <a:lumOff val="50000"/>
                    </a:schemeClr>
                  </a:gs>
                  <a:gs pos="100000">
                    <a:schemeClr val="accent2">
                      <a:lumMod val="50000"/>
                      <a:lumOff val="5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0" name="Rectangle 8">
                <a:extLst>
                  <a:ext uri="{FF2B5EF4-FFF2-40B4-BE49-F238E27FC236}">
                    <a16:creationId xmlns="" xmlns:a16="http://schemas.microsoft.com/office/drawing/2014/main" id="{8281CE4E-D56C-4E49-B3E2-5D78C9EA1732}"/>
                  </a:ext>
                </a:extLst>
              </p:cNvPr>
              <p:cNvSpPr/>
              <p:nvPr/>
            </p:nvSpPr>
            <p:spPr>
              <a:xfrm>
                <a:off x="2810055" y="3399597"/>
                <a:ext cx="264192" cy="763141"/>
              </a:xfrm>
              <a:custGeom>
                <a:avLst/>
                <a:gdLst>
                  <a:gd name="connsiteX0" fmla="*/ 0 w 1345558"/>
                  <a:gd name="connsiteY0" fmla="*/ 0 h 1783227"/>
                  <a:gd name="connsiteX1" fmla="*/ 897414 w 1345558"/>
                  <a:gd name="connsiteY1" fmla="*/ 0 h 1783227"/>
                  <a:gd name="connsiteX2" fmla="*/ 901843 w 1345558"/>
                  <a:gd name="connsiteY2" fmla="*/ 212596 h 1783227"/>
                  <a:gd name="connsiteX3" fmla="*/ 1345558 w 1345558"/>
                  <a:gd name="connsiteY3" fmla="*/ 1783227 h 1783227"/>
                  <a:gd name="connsiteX4" fmla="*/ 1012 w 1345558"/>
                  <a:gd name="connsiteY4" fmla="*/ 289727 h 1783227"/>
                  <a:gd name="connsiteX5" fmla="*/ 0 w 1345558"/>
                  <a:gd name="connsiteY5" fmla="*/ 289727 h 1783227"/>
                  <a:gd name="connsiteX6" fmla="*/ 0 w 1345558"/>
                  <a:gd name="connsiteY6" fmla="*/ 288030 h 1783227"/>
                  <a:gd name="connsiteX7" fmla="*/ 0 w 1345558"/>
                  <a:gd name="connsiteY7" fmla="*/ 0 h 1783227"/>
                  <a:gd name="connsiteX0" fmla="*/ 0 w 1331023"/>
                  <a:gd name="connsiteY0" fmla="*/ 0 h 1763232"/>
                  <a:gd name="connsiteX1" fmla="*/ 897414 w 1331023"/>
                  <a:gd name="connsiteY1" fmla="*/ 0 h 1763232"/>
                  <a:gd name="connsiteX2" fmla="*/ 901843 w 1331023"/>
                  <a:gd name="connsiteY2" fmla="*/ 212596 h 1763232"/>
                  <a:gd name="connsiteX3" fmla="*/ 1331023 w 1331023"/>
                  <a:gd name="connsiteY3" fmla="*/ 1763232 h 1763232"/>
                  <a:gd name="connsiteX4" fmla="*/ 1012 w 1331023"/>
                  <a:gd name="connsiteY4" fmla="*/ 289727 h 1763232"/>
                  <a:gd name="connsiteX5" fmla="*/ 0 w 1331023"/>
                  <a:gd name="connsiteY5" fmla="*/ 289727 h 1763232"/>
                  <a:gd name="connsiteX6" fmla="*/ 0 w 1331023"/>
                  <a:gd name="connsiteY6" fmla="*/ 288030 h 1763232"/>
                  <a:gd name="connsiteX7" fmla="*/ 0 w 1331023"/>
                  <a:gd name="connsiteY7" fmla="*/ 0 h 17632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31023" h="1763232">
                    <a:moveTo>
                      <a:pt x="0" y="0"/>
                    </a:moveTo>
                    <a:lnTo>
                      <a:pt x="897414" y="0"/>
                    </a:lnTo>
                    <a:cubicBezTo>
                      <a:pt x="898890" y="70865"/>
                      <a:pt x="900367" y="141731"/>
                      <a:pt x="901843" y="212596"/>
                    </a:cubicBezTo>
                    <a:lnTo>
                      <a:pt x="1331023" y="1763232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30000"/>
                      <a:lumOff val="70000"/>
                    </a:schemeClr>
                  </a:gs>
                  <a:gs pos="100000">
                    <a:schemeClr val="accent2">
                      <a:lumMod val="30000"/>
                      <a:lumOff val="7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1" name="Rectangle 2">
                <a:extLst>
                  <a:ext uri="{FF2B5EF4-FFF2-40B4-BE49-F238E27FC236}">
                    <a16:creationId xmlns="" xmlns:a16="http://schemas.microsoft.com/office/drawing/2014/main" id="{3E95295E-B3E7-4F6E-8448-4A4089D20A1A}"/>
                  </a:ext>
                </a:extLst>
              </p:cNvPr>
              <p:cNvSpPr/>
              <p:nvPr/>
            </p:nvSpPr>
            <p:spPr>
              <a:xfrm>
                <a:off x="2811292" y="1677194"/>
                <a:ext cx="177768" cy="1815900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lumMod val="30000"/>
                      <a:lumOff val="70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2" name="Rectangle 2">
                <a:extLst>
                  <a:ext uri="{FF2B5EF4-FFF2-40B4-BE49-F238E27FC236}">
                    <a16:creationId xmlns="" xmlns:a16="http://schemas.microsoft.com/office/drawing/2014/main" id="{BCDA3D7C-208F-4796-9CD0-D2F312817A95}"/>
                  </a:ext>
                </a:extLst>
              </p:cNvPr>
              <p:cNvSpPr/>
              <p:nvPr/>
            </p:nvSpPr>
            <p:spPr>
              <a:xfrm>
                <a:off x="2987824" y="1677195"/>
                <a:ext cx="177768" cy="1815900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lumMod val="50000"/>
                      <a:lumOff val="50000"/>
                    </a:schemeClr>
                  </a:gs>
                  <a:gs pos="100000">
                    <a:schemeClr val="accent1">
                      <a:lumMod val="50000"/>
                      <a:lumOff val="5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3" name="Rectangle 2">
                <a:extLst>
                  <a:ext uri="{FF2B5EF4-FFF2-40B4-BE49-F238E27FC236}">
                    <a16:creationId xmlns="" xmlns:a16="http://schemas.microsoft.com/office/drawing/2014/main" id="{5990E51F-BEB5-4B24-98F7-94F4F212A2D3}"/>
                  </a:ext>
                </a:extLst>
              </p:cNvPr>
              <p:cNvSpPr/>
              <p:nvPr/>
            </p:nvSpPr>
            <p:spPr>
              <a:xfrm>
                <a:off x="3165590" y="1677196"/>
                <a:ext cx="177768" cy="1815899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4" name="Isosceles Triangle 4">
                <a:extLst>
                  <a:ext uri="{FF2B5EF4-FFF2-40B4-BE49-F238E27FC236}">
                    <a16:creationId xmlns="" xmlns:a16="http://schemas.microsoft.com/office/drawing/2014/main" id="{0764F1D1-C010-460B-9C7C-2FF50681B51A}"/>
                  </a:ext>
                </a:extLst>
              </p:cNvPr>
              <p:cNvSpPr/>
              <p:nvPr/>
            </p:nvSpPr>
            <p:spPr>
              <a:xfrm rot="10800000">
                <a:off x="2987823" y="3961239"/>
                <a:ext cx="177768" cy="235517"/>
              </a:xfrm>
              <a:prstGeom prst="triangl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10" name="Group 26">
              <a:extLst>
                <a:ext uri="{FF2B5EF4-FFF2-40B4-BE49-F238E27FC236}">
                  <a16:creationId xmlns="" xmlns:a16="http://schemas.microsoft.com/office/drawing/2014/main" id="{187C0761-B81E-4279-BA43-015F4789B66D}"/>
                </a:ext>
              </a:extLst>
            </p:cNvPr>
            <p:cNvGrpSpPr/>
            <p:nvPr/>
          </p:nvGrpSpPr>
          <p:grpSpPr>
            <a:xfrm>
              <a:off x="1359132" y="345882"/>
              <a:ext cx="1966239" cy="1811155"/>
              <a:chOff x="1888981" y="1110787"/>
              <a:chExt cx="2254374" cy="2076562"/>
            </a:xfrm>
          </p:grpSpPr>
          <p:sp>
            <p:nvSpPr>
              <p:cNvPr id="11" name="Teardrop 30">
                <a:extLst>
                  <a:ext uri="{FF2B5EF4-FFF2-40B4-BE49-F238E27FC236}">
                    <a16:creationId xmlns="" xmlns:a16="http://schemas.microsoft.com/office/drawing/2014/main" id="{64AC187B-0A2A-489A-A907-3D496D0F402B}"/>
                  </a:ext>
                </a:extLst>
              </p:cNvPr>
              <p:cNvSpPr/>
              <p:nvPr/>
            </p:nvSpPr>
            <p:spPr>
              <a:xfrm rot="8100000">
                <a:off x="2322441" y="1563466"/>
                <a:ext cx="1333455" cy="1333457"/>
              </a:xfrm>
              <a:custGeom>
                <a:avLst/>
                <a:gdLst>
                  <a:gd name="connsiteX0" fmla="*/ 293361 w 2192670"/>
                  <a:gd name="connsiteY0" fmla="*/ 1899310 h 2192671"/>
                  <a:gd name="connsiteX1" fmla="*/ 0 w 2192670"/>
                  <a:gd name="connsiteY1" fmla="*/ 1191074 h 2192671"/>
                  <a:gd name="connsiteX2" fmla="*/ 1001597 w 2192670"/>
                  <a:gd name="connsiteY2" fmla="*/ 189477 h 2192671"/>
                  <a:gd name="connsiteX3" fmla="*/ 1341342 w 2192670"/>
                  <a:gd name="connsiteY3" fmla="*/ 189477 h 2192671"/>
                  <a:gd name="connsiteX4" fmla="*/ 1530818 w 2192670"/>
                  <a:gd name="connsiteY4" fmla="*/ 0 h 2192671"/>
                  <a:gd name="connsiteX5" fmla="*/ 1806586 w 2192670"/>
                  <a:gd name="connsiteY5" fmla="*/ 0 h 2192671"/>
                  <a:gd name="connsiteX6" fmla="*/ 1996062 w 2192670"/>
                  <a:gd name="connsiteY6" fmla="*/ 189477 h 2192671"/>
                  <a:gd name="connsiteX7" fmla="*/ 2003194 w 2192670"/>
                  <a:gd name="connsiteY7" fmla="*/ 189477 h 2192671"/>
                  <a:gd name="connsiteX8" fmla="*/ 2003194 w 2192670"/>
                  <a:gd name="connsiteY8" fmla="*/ 196609 h 2192671"/>
                  <a:gd name="connsiteX9" fmla="*/ 2192670 w 2192670"/>
                  <a:gd name="connsiteY9" fmla="*/ 386085 h 2192671"/>
                  <a:gd name="connsiteX10" fmla="*/ 2192670 w 2192670"/>
                  <a:gd name="connsiteY10" fmla="*/ 661852 h 2192671"/>
                  <a:gd name="connsiteX11" fmla="*/ 2003193 w 2192670"/>
                  <a:gd name="connsiteY11" fmla="*/ 851329 h 2192671"/>
                  <a:gd name="connsiteX12" fmla="*/ 2003194 w 2192670"/>
                  <a:gd name="connsiteY12" fmla="*/ 1191074 h 2192671"/>
                  <a:gd name="connsiteX13" fmla="*/ 1001597 w 2192670"/>
                  <a:gd name="connsiteY13" fmla="*/ 2192671 h 2192671"/>
                  <a:gd name="connsiteX14" fmla="*/ 293361 w 2192670"/>
                  <a:gd name="connsiteY14" fmla="*/ 1899310 h 2192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192670" h="2192671">
                    <a:moveTo>
                      <a:pt x="293361" y="1899310"/>
                    </a:moveTo>
                    <a:cubicBezTo>
                      <a:pt x="112107" y="1718057"/>
                      <a:pt x="0" y="1467657"/>
                      <a:pt x="0" y="1191074"/>
                    </a:cubicBezTo>
                    <a:cubicBezTo>
                      <a:pt x="0" y="637907"/>
                      <a:pt x="448430" y="189477"/>
                      <a:pt x="1001597" y="189477"/>
                    </a:cubicBezTo>
                    <a:lnTo>
                      <a:pt x="1341342" y="189477"/>
                    </a:lnTo>
                    <a:lnTo>
                      <a:pt x="1530818" y="0"/>
                    </a:lnTo>
                    <a:cubicBezTo>
                      <a:pt x="1606970" y="-76151"/>
                      <a:pt x="1730435" y="-76151"/>
                      <a:pt x="1806586" y="0"/>
                    </a:cubicBezTo>
                    <a:lnTo>
                      <a:pt x="1996062" y="189477"/>
                    </a:lnTo>
                    <a:lnTo>
                      <a:pt x="2003194" y="189477"/>
                    </a:lnTo>
                    <a:lnTo>
                      <a:pt x="2003194" y="196609"/>
                    </a:lnTo>
                    <a:lnTo>
                      <a:pt x="2192670" y="386085"/>
                    </a:lnTo>
                    <a:cubicBezTo>
                      <a:pt x="2268822" y="462236"/>
                      <a:pt x="2268822" y="585701"/>
                      <a:pt x="2192670" y="661852"/>
                    </a:cubicBezTo>
                    <a:lnTo>
                      <a:pt x="2003193" y="851329"/>
                    </a:lnTo>
                    <a:cubicBezTo>
                      <a:pt x="2003193" y="964577"/>
                      <a:pt x="2003194" y="1077826"/>
                      <a:pt x="2003194" y="1191074"/>
                    </a:cubicBezTo>
                    <a:cubicBezTo>
                      <a:pt x="2003194" y="1744241"/>
                      <a:pt x="1554764" y="2192671"/>
                      <a:pt x="1001597" y="2192671"/>
                    </a:cubicBezTo>
                    <a:cubicBezTo>
                      <a:pt x="725014" y="2192671"/>
                      <a:pt x="474614" y="2080563"/>
                      <a:pt x="293361" y="1899310"/>
                    </a:cubicBezTo>
                    <a:close/>
                  </a:path>
                </a:pathLst>
              </a:custGeom>
              <a:solidFill>
                <a:schemeClr val="bg1"/>
              </a:solidFill>
              <a:ln w="508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2" name="Trapezoid 24">
                <a:extLst>
                  <a:ext uri="{FF2B5EF4-FFF2-40B4-BE49-F238E27FC236}">
                    <a16:creationId xmlns="" xmlns:a16="http://schemas.microsoft.com/office/drawing/2014/main" id="{7651C308-51DD-43ED-AD7A-2E53A4CDDA81}"/>
                  </a:ext>
                </a:extLst>
              </p:cNvPr>
              <p:cNvSpPr/>
              <p:nvPr/>
            </p:nvSpPr>
            <p:spPr>
              <a:xfrm rot="10800000">
                <a:off x="2751763" y="2230194"/>
                <a:ext cx="457200" cy="783671"/>
              </a:xfrm>
              <a:prstGeom prst="trapezoid">
                <a:avLst/>
              </a:prstGeom>
              <a:solidFill>
                <a:schemeClr val="bg1"/>
              </a:solidFill>
              <a:ln w="381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13" name="Rounded Rectangle 18">
                <a:extLst>
                  <a:ext uri="{FF2B5EF4-FFF2-40B4-BE49-F238E27FC236}">
                    <a16:creationId xmlns="" xmlns:a16="http://schemas.microsoft.com/office/drawing/2014/main" id="{62930416-EBA5-4143-8370-943F45E8700C}"/>
                  </a:ext>
                </a:extLst>
              </p:cNvPr>
              <p:cNvSpPr/>
              <p:nvPr/>
            </p:nvSpPr>
            <p:spPr>
              <a:xfrm rot="2700000">
                <a:off x="3710962" y="1407964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Rounded Rectangle 19">
                <a:extLst>
                  <a:ext uri="{FF2B5EF4-FFF2-40B4-BE49-F238E27FC236}">
                    <a16:creationId xmlns="" xmlns:a16="http://schemas.microsoft.com/office/drawing/2014/main" id="{0353A222-C645-4858-A96B-D4B4B9C69293}"/>
                  </a:ext>
                </a:extLst>
              </p:cNvPr>
              <p:cNvSpPr/>
              <p:nvPr/>
            </p:nvSpPr>
            <p:spPr>
              <a:xfrm rot="18900000" flipH="1">
                <a:off x="2156327" y="1407964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Rounded Rectangle 20">
                <a:extLst>
                  <a:ext uri="{FF2B5EF4-FFF2-40B4-BE49-F238E27FC236}">
                    <a16:creationId xmlns="" xmlns:a16="http://schemas.microsoft.com/office/drawing/2014/main" id="{AE7A8672-48A3-4738-9AFC-10E91DD06D6B}"/>
                  </a:ext>
                </a:extLst>
              </p:cNvPr>
              <p:cNvSpPr/>
              <p:nvPr/>
            </p:nvSpPr>
            <p:spPr>
              <a:xfrm>
                <a:off x="2935970" y="1110787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Rounded Rectangle 21">
                <a:extLst>
                  <a:ext uri="{FF2B5EF4-FFF2-40B4-BE49-F238E27FC236}">
                    <a16:creationId xmlns="" xmlns:a16="http://schemas.microsoft.com/office/drawing/2014/main" id="{971073D8-F5DB-49E0-90B8-CB5EE821BBDF}"/>
                  </a:ext>
                </a:extLst>
              </p:cNvPr>
              <p:cNvSpPr/>
              <p:nvPr/>
            </p:nvSpPr>
            <p:spPr>
              <a:xfrm rot="5400000">
                <a:off x="3933668" y="1996109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Rounded Rectangle 22">
                <a:extLst>
                  <a:ext uri="{FF2B5EF4-FFF2-40B4-BE49-F238E27FC236}">
                    <a16:creationId xmlns="" xmlns:a16="http://schemas.microsoft.com/office/drawing/2014/main" id="{84868AB7-B7FC-41AD-8F70-C0362E013604}"/>
                  </a:ext>
                </a:extLst>
              </p:cNvPr>
              <p:cNvSpPr/>
              <p:nvPr/>
            </p:nvSpPr>
            <p:spPr>
              <a:xfrm rot="16200000" flipH="1">
                <a:off x="1978847" y="1919902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Rounded Rectangle 25">
                <a:extLst>
                  <a:ext uri="{FF2B5EF4-FFF2-40B4-BE49-F238E27FC236}">
                    <a16:creationId xmlns="" xmlns:a16="http://schemas.microsoft.com/office/drawing/2014/main" id="{D3DAEEE6-E3DD-4070-AFC9-DF5EF5A20C44}"/>
                  </a:ext>
                </a:extLst>
              </p:cNvPr>
              <p:cNvSpPr/>
              <p:nvPr/>
            </p:nvSpPr>
            <p:spPr>
              <a:xfrm>
                <a:off x="2692290" y="3074683"/>
                <a:ext cx="612000" cy="112666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25" name="Rounded Rectangle 27">
                <a:extLst>
                  <a:ext uri="{FF2B5EF4-FFF2-40B4-BE49-F238E27FC236}">
                    <a16:creationId xmlns="" xmlns:a16="http://schemas.microsoft.com/office/drawing/2014/main" id="{577B8435-1E8C-4F57-B74D-B56C83326D65}"/>
                  </a:ext>
                </a:extLst>
              </p:cNvPr>
              <p:cNvSpPr/>
              <p:nvPr/>
            </p:nvSpPr>
            <p:spPr>
              <a:xfrm>
                <a:off x="2833284" y="2139702"/>
                <a:ext cx="71867" cy="17966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ounded Rectangle 28">
                <a:extLst>
                  <a:ext uri="{FF2B5EF4-FFF2-40B4-BE49-F238E27FC236}">
                    <a16:creationId xmlns="" xmlns:a16="http://schemas.microsoft.com/office/drawing/2014/main" id="{B0241759-7E69-42F7-8D33-266DE9417147}"/>
                  </a:ext>
                </a:extLst>
              </p:cNvPr>
              <p:cNvSpPr/>
              <p:nvPr/>
            </p:nvSpPr>
            <p:spPr>
              <a:xfrm>
                <a:off x="2957504" y="2139702"/>
                <a:ext cx="71867" cy="17966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Rounded Rectangle 29">
                <a:extLst>
                  <a:ext uri="{FF2B5EF4-FFF2-40B4-BE49-F238E27FC236}">
                    <a16:creationId xmlns="" xmlns:a16="http://schemas.microsoft.com/office/drawing/2014/main" id="{DD2DBE1F-0326-42C7-B5F3-A1B7E8B47779}"/>
                  </a:ext>
                </a:extLst>
              </p:cNvPr>
              <p:cNvSpPr/>
              <p:nvPr/>
            </p:nvSpPr>
            <p:spPr>
              <a:xfrm>
                <a:off x="3081724" y="2139702"/>
                <a:ext cx="71867" cy="17966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28875947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 smtClean="0"/>
              <a:t>Terimakasih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1455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-36512" y="4086165"/>
            <a:ext cx="9144000" cy="576064"/>
          </a:xfrm>
        </p:spPr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Sejarah</a:t>
            </a:r>
            <a:r>
              <a:rPr lang="en-US" dirty="0">
                <a:solidFill>
                  <a:schemeClr val="tx1"/>
                </a:solidFill>
              </a:rPr>
              <a:t>  IAI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41871" y="122912"/>
            <a:ext cx="7479307" cy="2816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100" dirty="0"/>
              <a:t>IAI ( </a:t>
            </a:r>
            <a:r>
              <a:rPr lang="en-US" sz="1100" dirty="0" err="1"/>
              <a:t>Ikatan</a:t>
            </a:r>
            <a:r>
              <a:rPr lang="en-US" sz="1100" dirty="0"/>
              <a:t> </a:t>
            </a:r>
            <a:r>
              <a:rPr lang="en-US" sz="1100" dirty="0" err="1"/>
              <a:t>Akuntansi</a:t>
            </a:r>
            <a:r>
              <a:rPr lang="en-US" sz="1100" dirty="0"/>
              <a:t> Indonesia) </a:t>
            </a:r>
            <a:r>
              <a:rPr lang="en-US" sz="1100" dirty="0" err="1"/>
              <a:t>berdiri</a:t>
            </a:r>
            <a:r>
              <a:rPr lang="en-US" sz="1100" dirty="0"/>
              <a:t> </a:t>
            </a:r>
            <a:r>
              <a:rPr lang="en-US" sz="1100" dirty="0" err="1"/>
              <a:t>pada</a:t>
            </a:r>
            <a:r>
              <a:rPr lang="en-US" sz="1100" dirty="0"/>
              <a:t> </a:t>
            </a:r>
            <a:r>
              <a:rPr lang="en-US" sz="1100" dirty="0" err="1"/>
              <a:t>tahun</a:t>
            </a:r>
            <a:r>
              <a:rPr lang="en-US" sz="1100" dirty="0"/>
              <a:t> 1957 </a:t>
            </a:r>
            <a:r>
              <a:rPr lang="en-US" sz="1100" dirty="0" err="1"/>
              <a:t>hingga</a:t>
            </a:r>
            <a:r>
              <a:rPr lang="en-US" sz="1100" dirty="0"/>
              <a:t> </a:t>
            </a:r>
            <a:r>
              <a:rPr lang="en-US" sz="1100" dirty="0" err="1"/>
              <a:t>kini</a:t>
            </a:r>
            <a:r>
              <a:rPr lang="en-US" sz="1100" dirty="0"/>
              <a:t>, </a:t>
            </a:r>
            <a:r>
              <a:rPr lang="en-US" sz="1100" dirty="0" err="1"/>
              <a:t>pada</a:t>
            </a:r>
            <a:r>
              <a:rPr lang="en-US" sz="1100" dirty="0"/>
              <a:t> </a:t>
            </a:r>
            <a:r>
              <a:rPr lang="en-US" sz="1100" dirty="0" err="1"/>
              <a:t>waktu</a:t>
            </a:r>
            <a:r>
              <a:rPr lang="en-US" sz="1100" dirty="0"/>
              <a:t> Indonesia </a:t>
            </a:r>
            <a:r>
              <a:rPr lang="en-US" sz="1100" dirty="0" err="1"/>
              <a:t>merdeka</a:t>
            </a:r>
            <a:r>
              <a:rPr lang="en-US" sz="1100" dirty="0"/>
              <a:t>, </a:t>
            </a:r>
            <a:r>
              <a:rPr lang="en-US" sz="1100" dirty="0" err="1"/>
              <a:t>hanya</a:t>
            </a:r>
            <a:r>
              <a:rPr lang="en-US" sz="1100" dirty="0"/>
              <a:t> </a:t>
            </a:r>
            <a:r>
              <a:rPr lang="en-US" sz="1100" dirty="0" err="1"/>
              <a:t>ada</a:t>
            </a:r>
            <a:r>
              <a:rPr lang="en-US" sz="1100" dirty="0"/>
              <a:t> </a:t>
            </a:r>
            <a:r>
              <a:rPr lang="en-US" sz="1100" dirty="0" err="1"/>
              <a:t>satu</a:t>
            </a:r>
            <a:r>
              <a:rPr lang="en-US" sz="1100" dirty="0"/>
              <a:t> orang </a:t>
            </a:r>
            <a:r>
              <a:rPr lang="en-US" sz="1100" dirty="0" err="1"/>
              <a:t>akuntan</a:t>
            </a:r>
            <a:r>
              <a:rPr lang="en-US" sz="1100" dirty="0"/>
              <a:t> </a:t>
            </a:r>
            <a:r>
              <a:rPr lang="en-US" sz="1100" dirty="0" err="1"/>
              <a:t>pribumi</a:t>
            </a:r>
            <a:r>
              <a:rPr lang="en-US" sz="1100" dirty="0"/>
              <a:t>, </a:t>
            </a:r>
            <a:r>
              <a:rPr lang="en-US" sz="1100" dirty="0" err="1"/>
              <a:t>yaitu</a:t>
            </a:r>
            <a:r>
              <a:rPr lang="en-US" sz="1100" dirty="0"/>
              <a:t> Dr. </a:t>
            </a:r>
            <a:r>
              <a:rPr lang="en-US" sz="1100" dirty="0" err="1"/>
              <a:t>Abutari</a:t>
            </a:r>
            <a:r>
              <a:rPr lang="en-US" sz="1100" dirty="0"/>
              <a:t> </a:t>
            </a:r>
            <a:r>
              <a:rPr lang="en-US" sz="1100" dirty="0" err="1"/>
              <a:t>sedangkan</a:t>
            </a:r>
            <a:r>
              <a:rPr lang="en-US" sz="1100" dirty="0"/>
              <a:t> Prof. </a:t>
            </a:r>
            <a:r>
              <a:rPr lang="en-US" sz="1100" dirty="0" err="1"/>
              <a:t>Soemardjo</a:t>
            </a:r>
            <a:r>
              <a:rPr lang="en-US" sz="1100" dirty="0"/>
              <a:t> lulus </a:t>
            </a:r>
            <a:r>
              <a:rPr lang="en-US" sz="1100" dirty="0" err="1"/>
              <a:t>pendidikan</a:t>
            </a:r>
            <a:r>
              <a:rPr lang="en-US" sz="1100" dirty="0"/>
              <a:t> </a:t>
            </a:r>
            <a:r>
              <a:rPr lang="en-US" sz="1100" dirty="0" err="1"/>
              <a:t>akuntan</a:t>
            </a:r>
            <a:r>
              <a:rPr lang="en-US" sz="1100" dirty="0"/>
              <a:t> di </a:t>
            </a:r>
            <a:r>
              <a:rPr lang="en-US" sz="1100" dirty="0" err="1"/>
              <a:t>negeri</a:t>
            </a:r>
            <a:r>
              <a:rPr lang="en-US" sz="1100" dirty="0"/>
              <a:t> </a:t>
            </a:r>
            <a:r>
              <a:rPr lang="en-US" sz="1100" dirty="0" err="1"/>
              <a:t>Belanda</a:t>
            </a:r>
            <a:r>
              <a:rPr lang="en-US" sz="1100" dirty="0"/>
              <a:t> </a:t>
            </a:r>
            <a:r>
              <a:rPr lang="en-US" sz="1100" dirty="0" err="1"/>
              <a:t>pada</a:t>
            </a:r>
            <a:r>
              <a:rPr lang="en-US" sz="1100" dirty="0"/>
              <a:t> </a:t>
            </a:r>
            <a:r>
              <a:rPr lang="en-US" sz="1100" dirty="0" err="1"/>
              <a:t>tahun</a:t>
            </a:r>
            <a:r>
              <a:rPr lang="en-US" sz="1100" dirty="0"/>
              <a:t> 1956.</a:t>
            </a:r>
          </a:p>
          <a:p>
            <a:pPr algn="just"/>
            <a:r>
              <a:rPr lang="en-US" sz="1100" dirty="0" err="1"/>
              <a:t>Akuntan-akuntan</a:t>
            </a:r>
            <a:r>
              <a:rPr lang="en-US" sz="1100" dirty="0"/>
              <a:t> Indonesia </a:t>
            </a:r>
            <a:r>
              <a:rPr lang="en-US" sz="1100" dirty="0" err="1"/>
              <a:t>pertama</a:t>
            </a:r>
            <a:r>
              <a:rPr lang="en-US" sz="1100" dirty="0"/>
              <a:t> </a:t>
            </a:r>
            <a:r>
              <a:rPr lang="en-US" sz="1100" dirty="0" err="1"/>
              <a:t>lulusan</a:t>
            </a:r>
            <a:r>
              <a:rPr lang="en-US" sz="1100" dirty="0"/>
              <a:t> </a:t>
            </a:r>
            <a:r>
              <a:rPr lang="en-US" sz="1100" dirty="0" err="1"/>
              <a:t>dalam</a:t>
            </a:r>
            <a:r>
              <a:rPr lang="en-US" sz="1100" dirty="0"/>
              <a:t> </a:t>
            </a:r>
            <a:r>
              <a:rPr lang="en-US" sz="1100" dirty="0" err="1"/>
              <a:t>negeri</a:t>
            </a:r>
            <a:r>
              <a:rPr lang="en-US" sz="1100" dirty="0"/>
              <a:t> </a:t>
            </a:r>
            <a:r>
              <a:rPr lang="en-US" sz="1100" dirty="0" err="1"/>
              <a:t>adalah</a:t>
            </a:r>
            <a:r>
              <a:rPr lang="en-US" sz="1100" dirty="0"/>
              <a:t> </a:t>
            </a:r>
            <a:r>
              <a:rPr lang="en-US" sz="1100" dirty="0" err="1"/>
              <a:t>Basuki</a:t>
            </a:r>
            <a:r>
              <a:rPr lang="en-US" sz="1100" dirty="0"/>
              <a:t> </a:t>
            </a:r>
            <a:r>
              <a:rPr lang="en-US" sz="1100" dirty="0" err="1"/>
              <a:t>Siddharta</a:t>
            </a:r>
            <a:r>
              <a:rPr lang="en-US" sz="1100" dirty="0"/>
              <a:t>, Hendra </a:t>
            </a:r>
            <a:r>
              <a:rPr lang="en-US" sz="1100" dirty="0" err="1"/>
              <a:t>Darmawan</a:t>
            </a:r>
            <a:r>
              <a:rPr lang="en-US" sz="1100" dirty="0"/>
              <a:t>, Tan Tong </a:t>
            </a:r>
            <a:r>
              <a:rPr lang="en-US" sz="1100" dirty="0" err="1"/>
              <a:t>Djoe</a:t>
            </a:r>
            <a:r>
              <a:rPr lang="en-US" sz="1100" dirty="0"/>
              <a:t>, </a:t>
            </a:r>
            <a:r>
              <a:rPr lang="en-US" sz="1100" dirty="0" err="1"/>
              <a:t>dan</a:t>
            </a:r>
            <a:r>
              <a:rPr lang="en-US" sz="1100" dirty="0"/>
              <a:t> Go </a:t>
            </a:r>
            <a:r>
              <a:rPr lang="en-US" sz="1100" dirty="0" err="1"/>
              <a:t>TIe</a:t>
            </a:r>
            <a:r>
              <a:rPr lang="en-US" sz="1100" dirty="0"/>
              <a:t> </a:t>
            </a:r>
            <a:r>
              <a:rPr lang="en-US" sz="1100" dirty="0" err="1"/>
              <a:t>Siem</a:t>
            </a:r>
            <a:r>
              <a:rPr lang="en-US" sz="1100" dirty="0"/>
              <a:t>, </a:t>
            </a:r>
            <a:r>
              <a:rPr lang="en-US" sz="1100" dirty="0" err="1"/>
              <a:t>mereka</a:t>
            </a:r>
            <a:r>
              <a:rPr lang="en-US" sz="1100" dirty="0"/>
              <a:t> lulus </a:t>
            </a:r>
            <a:r>
              <a:rPr lang="en-US" sz="1100" dirty="0" err="1"/>
              <a:t>pertengahan</a:t>
            </a:r>
            <a:r>
              <a:rPr lang="en-US" sz="1100" dirty="0"/>
              <a:t> </a:t>
            </a:r>
            <a:r>
              <a:rPr lang="en-US" sz="1100" dirty="0" err="1"/>
              <a:t>tahun</a:t>
            </a:r>
            <a:r>
              <a:rPr lang="en-US" sz="1100" dirty="0"/>
              <a:t> 1957. </a:t>
            </a:r>
            <a:r>
              <a:rPr lang="en-US" sz="1100" dirty="0" err="1"/>
              <a:t>Keempat</a:t>
            </a:r>
            <a:r>
              <a:rPr lang="en-US" sz="1100" dirty="0"/>
              <a:t> </a:t>
            </a:r>
            <a:r>
              <a:rPr lang="en-US" sz="1100" dirty="0" err="1"/>
              <a:t>akuntan</a:t>
            </a:r>
            <a:r>
              <a:rPr lang="en-US" sz="1100" dirty="0"/>
              <a:t> </a:t>
            </a:r>
            <a:r>
              <a:rPr lang="en-US" sz="1100" dirty="0" err="1"/>
              <a:t>ini</a:t>
            </a:r>
            <a:r>
              <a:rPr lang="en-US" sz="1100" dirty="0"/>
              <a:t> </a:t>
            </a:r>
            <a:r>
              <a:rPr lang="en-US" sz="1100" dirty="0" err="1"/>
              <a:t>bersama</a:t>
            </a:r>
            <a:r>
              <a:rPr lang="en-US" sz="1100" dirty="0"/>
              <a:t> </a:t>
            </a:r>
            <a:r>
              <a:rPr lang="en-US" sz="1100" dirty="0" err="1"/>
              <a:t>dengan</a:t>
            </a:r>
            <a:r>
              <a:rPr lang="en-US" sz="1100" dirty="0"/>
              <a:t> Prof. </a:t>
            </a:r>
            <a:r>
              <a:rPr lang="en-US" sz="1100" dirty="0" err="1"/>
              <a:t>Soemardjo</a:t>
            </a:r>
            <a:r>
              <a:rPr lang="en-US" sz="1100" dirty="0"/>
              <a:t> </a:t>
            </a:r>
            <a:r>
              <a:rPr lang="en-US" sz="1100" dirty="0" err="1"/>
              <a:t>mengambil</a:t>
            </a:r>
            <a:r>
              <a:rPr lang="en-US" sz="1100" dirty="0"/>
              <a:t> </a:t>
            </a:r>
            <a:r>
              <a:rPr lang="en-US" sz="1100" dirty="0" err="1"/>
              <a:t>prakarsa</a:t>
            </a:r>
            <a:r>
              <a:rPr lang="en-US" sz="1100" dirty="0"/>
              <a:t> </a:t>
            </a:r>
            <a:r>
              <a:rPr lang="en-US" sz="1100" dirty="0" err="1"/>
              <a:t>mendirikan</a:t>
            </a:r>
            <a:r>
              <a:rPr lang="en-US" sz="1100" dirty="0"/>
              <a:t> </a:t>
            </a:r>
            <a:r>
              <a:rPr lang="en-US" sz="1100" dirty="0" err="1"/>
              <a:t>perkumpulan</a:t>
            </a:r>
            <a:r>
              <a:rPr lang="en-US" sz="1100" dirty="0"/>
              <a:t> </a:t>
            </a:r>
            <a:r>
              <a:rPr lang="en-US" sz="1100" dirty="0" err="1"/>
              <a:t>akuntan</a:t>
            </a:r>
            <a:r>
              <a:rPr lang="en-US" sz="1100" dirty="0"/>
              <a:t> </a:t>
            </a:r>
            <a:r>
              <a:rPr lang="en-US" sz="1100" dirty="0" err="1"/>
              <a:t>untuk</a:t>
            </a:r>
            <a:r>
              <a:rPr lang="en-US" sz="1100" dirty="0"/>
              <a:t> </a:t>
            </a:r>
            <a:r>
              <a:rPr lang="en-US" sz="1100" dirty="0" err="1"/>
              <a:t>bangsa</a:t>
            </a:r>
            <a:r>
              <a:rPr lang="en-US" sz="1100" dirty="0"/>
              <a:t> Indonesia </a:t>
            </a:r>
            <a:r>
              <a:rPr lang="en-US" sz="1100" dirty="0" err="1"/>
              <a:t>saja</a:t>
            </a:r>
            <a:r>
              <a:rPr lang="en-US" sz="1100" dirty="0"/>
              <a:t>. </a:t>
            </a:r>
            <a:r>
              <a:rPr lang="en-US" sz="1100" dirty="0" err="1"/>
              <a:t>Alasannya</a:t>
            </a:r>
            <a:r>
              <a:rPr lang="en-US" sz="1100" dirty="0"/>
              <a:t>, </a:t>
            </a:r>
            <a:r>
              <a:rPr lang="en-US" sz="1100" dirty="0" err="1"/>
              <a:t>mereka</a:t>
            </a:r>
            <a:r>
              <a:rPr lang="en-US" sz="1100" dirty="0"/>
              <a:t> </a:t>
            </a:r>
            <a:r>
              <a:rPr lang="en-US" sz="1100" dirty="0" err="1"/>
              <a:t>tidak</a:t>
            </a:r>
            <a:r>
              <a:rPr lang="en-US" sz="1100" dirty="0"/>
              <a:t> </a:t>
            </a:r>
            <a:r>
              <a:rPr lang="en-US" sz="1100" dirty="0" err="1"/>
              <a:t>mungkin</a:t>
            </a:r>
            <a:r>
              <a:rPr lang="en-US" sz="1100" dirty="0"/>
              <a:t> </a:t>
            </a:r>
            <a:r>
              <a:rPr lang="en-US" sz="1100" dirty="0" err="1"/>
              <a:t>menjadi</a:t>
            </a:r>
            <a:r>
              <a:rPr lang="en-US" sz="1100" dirty="0"/>
              <a:t> </a:t>
            </a:r>
            <a:r>
              <a:rPr lang="en-US" sz="1100" dirty="0" err="1"/>
              <a:t>anggota</a:t>
            </a:r>
            <a:r>
              <a:rPr lang="en-US" sz="1100" dirty="0"/>
              <a:t> NIVA (</a:t>
            </a:r>
            <a:r>
              <a:rPr lang="en-US" sz="1100" i="1" dirty="0" err="1"/>
              <a:t>Nederlands</a:t>
            </a:r>
            <a:r>
              <a:rPr lang="en-US" sz="1100" i="1" dirty="0"/>
              <a:t> Institute Van Accountants</a:t>
            </a:r>
            <a:r>
              <a:rPr lang="en-US" sz="1100" dirty="0"/>
              <a:t>) </a:t>
            </a:r>
            <a:r>
              <a:rPr lang="en-US" sz="1100" dirty="0" err="1"/>
              <a:t>dan</a:t>
            </a:r>
            <a:r>
              <a:rPr lang="en-US" sz="1100" dirty="0"/>
              <a:t> </a:t>
            </a:r>
            <a:r>
              <a:rPr lang="en-US" sz="1100" dirty="0" err="1"/>
              <a:t>berpendapat</a:t>
            </a:r>
            <a:r>
              <a:rPr lang="en-US" sz="1100" dirty="0"/>
              <a:t> </a:t>
            </a:r>
            <a:r>
              <a:rPr lang="en-US" sz="1100" dirty="0" err="1"/>
              <a:t>tidak</a:t>
            </a:r>
            <a:r>
              <a:rPr lang="en-US" sz="1100" dirty="0"/>
              <a:t> </a:t>
            </a:r>
            <a:r>
              <a:rPr lang="en-US" sz="1100" dirty="0" err="1"/>
              <a:t>mungkin</a:t>
            </a:r>
            <a:r>
              <a:rPr lang="en-US" sz="1100" dirty="0"/>
              <a:t> </a:t>
            </a:r>
            <a:r>
              <a:rPr lang="en-US" sz="1100" dirty="0" err="1"/>
              <a:t>kedua</a:t>
            </a:r>
            <a:r>
              <a:rPr lang="en-US" sz="1100" dirty="0"/>
              <a:t> </a:t>
            </a:r>
            <a:r>
              <a:rPr lang="en-US" sz="1100" dirty="0" err="1"/>
              <a:t>lembaga</a:t>
            </a:r>
            <a:r>
              <a:rPr lang="en-US" sz="1100" dirty="0"/>
              <a:t> </a:t>
            </a:r>
            <a:r>
              <a:rPr lang="en-US" sz="1100" dirty="0" err="1"/>
              <a:t>itu</a:t>
            </a:r>
            <a:r>
              <a:rPr lang="en-US" sz="1100" dirty="0"/>
              <a:t> </a:t>
            </a:r>
            <a:r>
              <a:rPr lang="en-US" sz="1100" dirty="0" err="1"/>
              <a:t>akan</a:t>
            </a:r>
            <a:r>
              <a:rPr lang="en-US" sz="1100" dirty="0"/>
              <a:t> </a:t>
            </a:r>
            <a:r>
              <a:rPr lang="en-US" sz="1100" dirty="0" err="1"/>
              <a:t>memikirkan</a:t>
            </a:r>
            <a:r>
              <a:rPr lang="en-US" sz="1100" dirty="0"/>
              <a:t> </a:t>
            </a:r>
            <a:r>
              <a:rPr lang="en-US" sz="1100" dirty="0" err="1"/>
              <a:t>perkembangan</a:t>
            </a:r>
            <a:r>
              <a:rPr lang="en-US" sz="1100" dirty="0"/>
              <a:t> </a:t>
            </a:r>
            <a:r>
              <a:rPr lang="en-US" sz="1100" dirty="0" err="1"/>
              <a:t>dan</a:t>
            </a:r>
            <a:r>
              <a:rPr lang="en-US" sz="1100" dirty="0"/>
              <a:t> </a:t>
            </a:r>
            <a:r>
              <a:rPr lang="en-US" sz="1100" dirty="0" err="1"/>
              <a:t>pembinaan</a:t>
            </a:r>
            <a:r>
              <a:rPr lang="en-US" sz="1100" dirty="0"/>
              <a:t> </a:t>
            </a:r>
            <a:r>
              <a:rPr lang="en-US" sz="1100" dirty="0" err="1"/>
              <a:t>akuntan</a:t>
            </a:r>
            <a:r>
              <a:rPr lang="en-US" sz="1100" dirty="0"/>
              <a:t> Indonesia.</a:t>
            </a:r>
          </a:p>
          <a:p>
            <a:pPr algn="just"/>
            <a:r>
              <a:rPr lang="en-US" sz="1100" dirty="0"/>
              <a:t>Hari </a:t>
            </a:r>
            <a:r>
              <a:rPr lang="en-US" sz="1100" dirty="0" err="1"/>
              <a:t>Kamis</a:t>
            </a:r>
            <a:r>
              <a:rPr lang="en-US" sz="1100" dirty="0"/>
              <a:t>, 17 </a:t>
            </a:r>
            <a:r>
              <a:rPr lang="en-US" sz="1100" dirty="0" err="1"/>
              <a:t>Oktober</a:t>
            </a:r>
            <a:r>
              <a:rPr lang="en-US" sz="1100" dirty="0"/>
              <a:t> 1957, </a:t>
            </a:r>
            <a:r>
              <a:rPr lang="en-US" sz="1100" dirty="0" err="1"/>
              <a:t>kelima</a:t>
            </a:r>
            <a:r>
              <a:rPr lang="en-US" sz="1100" dirty="0"/>
              <a:t> </a:t>
            </a:r>
            <a:r>
              <a:rPr lang="en-US" sz="1100" dirty="0" err="1"/>
              <a:t>akuntan</a:t>
            </a:r>
            <a:r>
              <a:rPr lang="en-US" sz="1100" dirty="0"/>
              <a:t> </a:t>
            </a:r>
            <a:r>
              <a:rPr lang="en-US" sz="1100" dirty="0" err="1"/>
              <a:t>tadi</a:t>
            </a:r>
            <a:r>
              <a:rPr lang="en-US" sz="1100" dirty="0"/>
              <a:t> </a:t>
            </a:r>
            <a:r>
              <a:rPr lang="en-US" sz="1100" dirty="0" err="1"/>
              <a:t>mengadakan</a:t>
            </a:r>
            <a:r>
              <a:rPr lang="en-US" sz="1100" dirty="0"/>
              <a:t> </a:t>
            </a:r>
            <a:r>
              <a:rPr lang="en-US" sz="1100" dirty="0" err="1"/>
              <a:t>pertemuan</a:t>
            </a:r>
            <a:r>
              <a:rPr lang="en-US" sz="1100" dirty="0"/>
              <a:t> di aula </a:t>
            </a:r>
            <a:r>
              <a:rPr lang="en-US" sz="1100" dirty="0" err="1"/>
              <a:t>Universitas</a:t>
            </a:r>
            <a:r>
              <a:rPr lang="en-US" sz="1100" dirty="0"/>
              <a:t> Indonesia (UI) </a:t>
            </a:r>
            <a:r>
              <a:rPr lang="en-US" sz="1100" dirty="0" err="1"/>
              <a:t>dan</a:t>
            </a:r>
            <a:r>
              <a:rPr lang="en-US" sz="1100" dirty="0"/>
              <a:t> </a:t>
            </a:r>
            <a:r>
              <a:rPr lang="en-US" sz="1100" dirty="0" err="1"/>
              <a:t>bersepakat</a:t>
            </a:r>
            <a:r>
              <a:rPr lang="en-US" sz="1100" dirty="0"/>
              <a:t> </a:t>
            </a:r>
            <a:r>
              <a:rPr lang="en-US" sz="1100" dirty="0" err="1"/>
              <a:t>untuk</a:t>
            </a:r>
            <a:r>
              <a:rPr lang="en-US" sz="1100" dirty="0"/>
              <a:t> </a:t>
            </a:r>
            <a:r>
              <a:rPr lang="en-US" sz="1100" dirty="0" err="1"/>
              <a:t>mendirikan</a:t>
            </a:r>
            <a:r>
              <a:rPr lang="en-US" sz="1100" dirty="0"/>
              <a:t> </a:t>
            </a:r>
            <a:r>
              <a:rPr lang="en-US" sz="1100" dirty="0" err="1"/>
              <a:t>perkumpulan</a:t>
            </a:r>
            <a:r>
              <a:rPr lang="en-US" sz="1100" dirty="0"/>
              <a:t> </a:t>
            </a:r>
            <a:r>
              <a:rPr lang="en-US" sz="1100" dirty="0" err="1"/>
              <a:t>akuntan</a:t>
            </a:r>
            <a:r>
              <a:rPr lang="en-US" sz="1100" dirty="0"/>
              <a:t> Indonesia. </a:t>
            </a:r>
          </a:p>
          <a:p>
            <a:pPr algn="just"/>
            <a:r>
              <a:rPr lang="en-US" sz="1100" dirty="0" err="1"/>
              <a:t>Saat</a:t>
            </a:r>
            <a:r>
              <a:rPr lang="en-US" sz="1100" dirty="0"/>
              <a:t> </a:t>
            </a:r>
            <a:r>
              <a:rPr lang="en-US" sz="1100" dirty="0" err="1"/>
              <a:t>ini</a:t>
            </a:r>
            <a:r>
              <a:rPr lang="en-US" sz="1100" dirty="0"/>
              <a:t> IAI </a:t>
            </a:r>
            <a:r>
              <a:rPr lang="en-US" sz="1100" dirty="0" err="1"/>
              <a:t>merupakan</a:t>
            </a:r>
            <a:r>
              <a:rPr lang="en-US" sz="1100" dirty="0"/>
              <a:t> </a:t>
            </a:r>
            <a:r>
              <a:rPr lang="en-US" sz="1100" dirty="0" err="1"/>
              <a:t>satu-satunya</a:t>
            </a:r>
            <a:r>
              <a:rPr lang="en-US" sz="1100" dirty="0"/>
              <a:t> </a:t>
            </a:r>
            <a:r>
              <a:rPr lang="en-US" sz="1100" dirty="0" err="1"/>
              <a:t>wadah</a:t>
            </a:r>
            <a:r>
              <a:rPr lang="en-US" sz="1100" dirty="0"/>
              <a:t> yang </a:t>
            </a:r>
            <a:r>
              <a:rPr lang="en-US" sz="1100" dirty="0" err="1"/>
              <a:t>mewakili</a:t>
            </a:r>
            <a:r>
              <a:rPr lang="en-US" sz="1100" dirty="0"/>
              <a:t> </a:t>
            </a:r>
            <a:r>
              <a:rPr lang="en-US" sz="1100" dirty="0" err="1"/>
              <a:t>profesi</a:t>
            </a:r>
            <a:r>
              <a:rPr lang="en-US" sz="1100" dirty="0"/>
              <a:t> </a:t>
            </a:r>
            <a:r>
              <a:rPr lang="en-US" sz="1100" dirty="0" err="1"/>
              <a:t>akuntan</a:t>
            </a:r>
            <a:r>
              <a:rPr lang="en-US" sz="1100" dirty="0"/>
              <a:t> Indonesia </a:t>
            </a:r>
            <a:r>
              <a:rPr lang="en-US" sz="1100" dirty="0" err="1"/>
              <a:t>secara</a:t>
            </a:r>
            <a:r>
              <a:rPr lang="en-US" sz="1100" dirty="0"/>
              <a:t> </a:t>
            </a:r>
            <a:r>
              <a:rPr lang="en-US" sz="1100" dirty="0" err="1"/>
              <a:t>keseluruhan</a:t>
            </a:r>
            <a:r>
              <a:rPr lang="en-US" sz="1100" dirty="0"/>
              <a:t>. IAI </a:t>
            </a:r>
            <a:r>
              <a:rPr lang="en-US" sz="1100" dirty="0" err="1"/>
              <a:t>merupakan</a:t>
            </a:r>
            <a:r>
              <a:rPr lang="en-US" sz="1100" dirty="0"/>
              <a:t> </a:t>
            </a:r>
            <a:r>
              <a:rPr lang="en-US" sz="1100" dirty="0" err="1"/>
              <a:t>anggota</a:t>
            </a:r>
            <a:r>
              <a:rPr lang="en-US" sz="1100" dirty="0"/>
              <a:t> International Federation of Accountants, </a:t>
            </a:r>
            <a:r>
              <a:rPr lang="en-US" sz="1100" dirty="0" err="1"/>
              <a:t>organisasi</a:t>
            </a:r>
            <a:r>
              <a:rPr lang="en-US" sz="1100" dirty="0"/>
              <a:t> </a:t>
            </a:r>
            <a:r>
              <a:rPr lang="en-US" sz="1100" dirty="0" err="1"/>
              <a:t>profesi</a:t>
            </a:r>
            <a:r>
              <a:rPr lang="en-US" sz="1100" dirty="0"/>
              <a:t> </a:t>
            </a:r>
            <a:r>
              <a:rPr lang="en-US" sz="1100" dirty="0" err="1"/>
              <a:t>akuntan</a:t>
            </a:r>
            <a:r>
              <a:rPr lang="en-US" sz="1100" dirty="0"/>
              <a:t> </a:t>
            </a:r>
            <a:r>
              <a:rPr lang="en-US" sz="1100" dirty="0" err="1"/>
              <a:t>dunia</a:t>
            </a:r>
            <a:r>
              <a:rPr lang="en-US" sz="1100" dirty="0"/>
              <a:t> yang </a:t>
            </a:r>
            <a:r>
              <a:rPr lang="en-US" sz="1100" dirty="0" err="1"/>
              <a:t>merepresentasikan</a:t>
            </a:r>
            <a:r>
              <a:rPr lang="en-US" sz="1100" dirty="0"/>
              <a:t> </a:t>
            </a:r>
            <a:r>
              <a:rPr lang="en-US" sz="1100" dirty="0" err="1"/>
              <a:t>lebih</a:t>
            </a:r>
            <a:r>
              <a:rPr lang="en-US" sz="1100" dirty="0"/>
              <a:t> 2,5 </a:t>
            </a:r>
            <a:r>
              <a:rPr lang="en-US" sz="1100" dirty="0" err="1"/>
              <a:t>juta</a:t>
            </a:r>
            <a:r>
              <a:rPr lang="en-US" sz="1100" dirty="0"/>
              <a:t> </a:t>
            </a:r>
            <a:r>
              <a:rPr lang="en-US" sz="1100" dirty="0" err="1"/>
              <a:t>akuntan</a:t>
            </a:r>
            <a:r>
              <a:rPr lang="en-US" sz="1100" dirty="0"/>
              <a:t> yang </a:t>
            </a:r>
            <a:r>
              <a:rPr lang="en-US" sz="1100" dirty="0" err="1"/>
              <a:t>bernaung</a:t>
            </a:r>
            <a:r>
              <a:rPr lang="en-US" sz="1100" dirty="0"/>
              <a:t> </a:t>
            </a:r>
            <a:r>
              <a:rPr lang="en-US" sz="1100" dirty="0" err="1"/>
              <a:t>dalam</a:t>
            </a:r>
            <a:r>
              <a:rPr lang="en-US" sz="1100" dirty="0"/>
              <a:t> 167 </a:t>
            </a:r>
            <a:r>
              <a:rPr lang="en-US" sz="1100" dirty="0" err="1"/>
              <a:t>asosiasi</a:t>
            </a:r>
            <a:r>
              <a:rPr lang="en-US" sz="1100" dirty="0"/>
              <a:t> </a:t>
            </a:r>
            <a:r>
              <a:rPr lang="en-US" sz="1100" dirty="0" err="1"/>
              <a:t>profesi</a:t>
            </a:r>
            <a:r>
              <a:rPr lang="en-US" sz="1100" dirty="0"/>
              <a:t> </a:t>
            </a:r>
            <a:r>
              <a:rPr lang="en-US" sz="1100" dirty="0" err="1"/>
              <a:t>akuntan</a:t>
            </a:r>
            <a:r>
              <a:rPr lang="en-US" sz="1100" dirty="0"/>
              <a:t> yang </a:t>
            </a:r>
            <a:r>
              <a:rPr lang="en-US" sz="1100" dirty="0" err="1"/>
              <a:t>tersebar</a:t>
            </a:r>
            <a:r>
              <a:rPr lang="en-US" sz="1100" dirty="0"/>
              <a:t> di 127 </a:t>
            </a:r>
            <a:r>
              <a:rPr lang="en-US" sz="1100" dirty="0" err="1"/>
              <a:t>negara</a:t>
            </a:r>
            <a:r>
              <a:rPr lang="en-US" sz="1100" dirty="0"/>
              <a:t>. </a:t>
            </a:r>
            <a:r>
              <a:rPr lang="en-US" sz="1100" dirty="0" err="1"/>
              <a:t>Sebagai</a:t>
            </a:r>
            <a:r>
              <a:rPr lang="en-US" sz="1100" dirty="0"/>
              <a:t> </a:t>
            </a:r>
            <a:r>
              <a:rPr lang="en-US" sz="1100" dirty="0" err="1"/>
              <a:t>anggota</a:t>
            </a:r>
            <a:r>
              <a:rPr lang="en-US" sz="1100" dirty="0"/>
              <a:t> IFAC, IAI </a:t>
            </a:r>
            <a:r>
              <a:rPr lang="en-US" sz="1100" dirty="0" err="1"/>
              <a:t>memiliki</a:t>
            </a:r>
            <a:r>
              <a:rPr lang="en-US" sz="1100" dirty="0"/>
              <a:t> </a:t>
            </a:r>
            <a:r>
              <a:rPr lang="en-US" sz="1100" dirty="0" err="1"/>
              <a:t>komitmen</a:t>
            </a:r>
            <a:r>
              <a:rPr lang="en-US" sz="1100" dirty="0"/>
              <a:t> </a:t>
            </a:r>
            <a:r>
              <a:rPr lang="en-US" sz="1100" dirty="0" err="1"/>
              <a:t>untuk</a:t>
            </a:r>
            <a:r>
              <a:rPr lang="en-US" sz="1100" dirty="0"/>
              <a:t> </a:t>
            </a:r>
            <a:r>
              <a:rPr lang="en-US" sz="1100" dirty="0" err="1"/>
              <a:t>melaksanakan</a:t>
            </a:r>
            <a:r>
              <a:rPr lang="en-US" sz="1100" dirty="0"/>
              <a:t> </a:t>
            </a:r>
            <a:r>
              <a:rPr lang="en-US" sz="1100" dirty="0" err="1"/>
              <a:t>semua</a:t>
            </a:r>
            <a:r>
              <a:rPr lang="en-US" sz="1100" dirty="0"/>
              <a:t> </a:t>
            </a:r>
            <a:r>
              <a:rPr lang="en-US" sz="1100" dirty="0" err="1"/>
              <a:t>standar</a:t>
            </a:r>
            <a:r>
              <a:rPr lang="en-US" sz="1100" dirty="0"/>
              <a:t> </a:t>
            </a:r>
            <a:r>
              <a:rPr lang="en-US" sz="1100" dirty="0" err="1"/>
              <a:t>internasional</a:t>
            </a:r>
            <a:r>
              <a:rPr lang="en-US" sz="1100" dirty="0"/>
              <a:t> yang </a:t>
            </a:r>
            <a:r>
              <a:rPr lang="en-US" sz="1100" dirty="0" err="1"/>
              <a:t>ditetapkan</a:t>
            </a:r>
            <a:r>
              <a:rPr lang="en-US" sz="1100" dirty="0"/>
              <a:t> demi </a:t>
            </a:r>
            <a:r>
              <a:rPr lang="en-US" sz="1100" dirty="0" err="1"/>
              <a:t>kualitas</a:t>
            </a:r>
            <a:r>
              <a:rPr lang="en-US" sz="1100" dirty="0"/>
              <a:t> </a:t>
            </a:r>
            <a:r>
              <a:rPr lang="en-US" sz="1100" dirty="0" err="1"/>
              <a:t>tinggi</a:t>
            </a:r>
            <a:r>
              <a:rPr lang="en-US" sz="1100" dirty="0"/>
              <a:t> </a:t>
            </a:r>
            <a:r>
              <a:rPr lang="en-US" sz="1100" dirty="0" err="1"/>
              <a:t>dan</a:t>
            </a:r>
            <a:r>
              <a:rPr lang="en-US" sz="1100" dirty="0"/>
              <a:t> </a:t>
            </a:r>
            <a:r>
              <a:rPr lang="en-US" sz="1100" dirty="0" err="1"/>
              <a:t>penguatan</a:t>
            </a:r>
            <a:r>
              <a:rPr lang="en-US" sz="1100" dirty="0"/>
              <a:t> </a:t>
            </a:r>
            <a:r>
              <a:rPr lang="en-US" sz="1100" dirty="0" err="1"/>
              <a:t>profesi</a:t>
            </a:r>
            <a:r>
              <a:rPr lang="en-US" sz="1100" dirty="0"/>
              <a:t> </a:t>
            </a:r>
            <a:r>
              <a:rPr lang="en-US" sz="1100" dirty="0" err="1"/>
              <a:t>akuntan</a:t>
            </a:r>
            <a:r>
              <a:rPr lang="en-US" sz="1100" dirty="0"/>
              <a:t> di Indonesia. IAI juga </a:t>
            </a:r>
            <a:r>
              <a:rPr lang="en-US" sz="1100" dirty="0" err="1"/>
              <a:t>merupakan</a:t>
            </a:r>
            <a:r>
              <a:rPr lang="en-US" sz="1100" dirty="0"/>
              <a:t> </a:t>
            </a:r>
            <a:r>
              <a:rPr lang="en-US" sz="1100" dirty="0" err="1"/>
              <a:t>anggota</a:t>
            </a:r>
            <a:r>
              <a:rPr lang="en-US" sz="1100" dirty="0"/>
              <a:t> </a:t>
            </a:r>
            <a:r>
              <a:rPr lang="en-US" sz="1100" dirty="0" err="1"/>
              <a:t>sekaligus</a:t>
            </a:r>
            <a:r>
              <a:rPr lang="en-US" sz="1100" dirty="0"/>
              <a:t> </a:t>
            </a:r>
            <a:r>
              <a:rPr lang="en-US" sz="1100" dirty="0" err="1"/>
              <a:t>pendiri</a:t>
            </a:r>
            <a:r>
              <a:rPr lang="en-US" sz="1100" dirty="0"/>
              <a:t> ASEAN Federation of Accountants (AFA). </a:t>
            </a:r>
            <a:r>
              <a:rPr lang="en-US" sz="1100" dirty="0" err="1"/>
              <a:t>Saat</a:t>
            </a:r>
            <a:r>
              <a:rPr lang="en-US" sz="1100" dirty="0"/>
              <a:t> </a:t>
            </a:r>
            <a:r>
              <a:rPr lang="en-US" sz="1100" dirty="0" err="1"/>
              <a:t>ini</a:t>
            </a:r>
            <a:r>
              <a:rPr lang="en-US" sz="1100" dirty="0"/>
              <a:t> IAI </a:t>
            </a:r>
            <a:r>
              <a:rPr lang="en-US" sz="1100" dirty="0" err="1"/>
              <a:t>menjadi</a:t>
            </a:r>
            <a:r>
              <a:rPr lang="en-US" sz="1100" dirty="0"/>
              <a:t> </a:t>
            </a:r>
            <a:r>
              <a:rPr lang="en-US" sz="1100" dirty="0" err="1"/>
              <a:t>sekretariat</a:t>
            </a:r>
            <a:r>
              <a:rPr lang="en-US" sz="1100" dirty="0"/>
              <a:t> </a:t>
            </a:r>
            <a:r>
              <a:rPr lang="en-US" sz="1100" dirty="0" err="1"/>
              <a:t>permanen</a:t>
            </a:r>
            <a:r>
              <a:rPr lang="en-US" sz="1100" dirty="0"/>
              <a:t> AFA</a:t>
            </a:r>
            <a:r>
              <a:rPr lang="en-US" sz="1200" dirty="0"/>
              <a:t>.</a:t>
            </a:r>
            <a:r>
              <a:rPr lang="id-ID" sz="1200" dirty="0"/>
              <a:t> 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32115" y="-17225"/>
            <a:ext cx="7453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96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“</a:t>
            </a:r>
            <a:endParaRPr lang="ko-KR" altLang="en-US" sz="96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10800000">
            <a:off x="8289063" y="1635646"/>
            <a:ext cx="7453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96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“</a:t>
            </a:r>
            <a:endParaRPr lang="ko-KR" altLang="en-US" sz="96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6728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106960" y="195486"/>
            <a:ext cx="4896544" cy="576064"/>
          </a:xfrm>
        </p:spPr>
        <p:txBody>
          <a:bodyPr/>
          <a:lstStyle/>
          <a:p>
            <a:r>
              <a:rPr lang="en-US" sz="2000" dirty="0" err="1">
                <a:solidFill>
                  <a:schemeClr val="tx1"/>
                </a:solidFill>
              </a:rPr>
              <a:t>Pengertian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Standar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Akuntansi</a:t>
            </a:r>
            <a:r>
              <a:rPr lang="en-US" sz="2000" dirty="0">
                <a:solidFill>
                  <a:schemeClr val="tx1"/>
                </a:solidFill>
              </a:rPr>
              <a:t> Indonesia </a:t>
            </a:r>
            <a:endParaRPr lang="ko-KR" altLang="en-US" sz="2000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178968" y="987574"/>
            <a:ext cx="4824536" cy="3240360"/>
          </a:xfrm>
        </p:spPr>
        <p:txBody>
          <a:bodyPr/>
          <a:lstStyle/>
          <a:p>
            <a:pPr algn="just"/>
            <a:r>
              <a:rPr lang="en-US" sz="1200" dirty="0" err="1"/>
              <a:t>Standar</a:t>
            </a:r>
            <a:r>
              <a:rPr lang="en-US" sz="1200" dirty="0"/>
              <a:t> </a:t>
            </a:r>
            <a:r>
              <a:rPr lang="en-US" sz="1200" dirty="0" err="1"/>
              <a:t>akuntansi</a:t>
            </a:r>
            <a:r>
              <a:rPr lang="en-US" sz="1200" dirty="0"/>
              <a:t> </a:t>
            </a:r>
            <a:r>
              <a:rPr lang="en-US" sz="1200" dirty="0" err="1"/>
              <a:t>keuangan</a:t>
            </a:r>
            <a:r>
              <a:rPr lang="en-US" sz="1200" dirty="0"/>
              <a:t> (SAK) </a:t>
            </a:r>
            <a:r>
              <a:rPr lang="en-US" sz="1200" dirty="0" err="1"/>
              <a:t>adalah</a:t>
            </a:r>
            <a:r>
              <a:rPr lang="en-US" sz="1200" dirty="0"/>
              <a:t> </a:t>
            </a:r>
            <a:r>
              <a:rPr lang="en-US" sz="1200" dirty="0" err="1"/>
              <a:t>suatu</a:t>
            </a:r>
            <a:r>
              <a:rPr lang="en-US" sz="1200" dirty="0"/>
              <a:t> </a:t>
            </a:r>
            <a:r>
              <a:rPr lang="en-US" sz="1200" dirty="0" err="1"/>
              <a:t>kerangka</a:t>
            </a:r>
            <a:r>
              <a:rPr lang="en-US" sz="1200" dirty="0"/>
              <a:t> </a:t>
            </a:r>
            <a:r>
              <a:rPr lang="en-US" sz="1200" dirty="0" err="1"/>
              <a:t>dalam</a:t>
            </a:r>
            <a:r>
              <a:rPr lang="en-US" sz="1200" dirty="0"/>
              <a:t> </a:t>
            </a:r>
            <a:endParaRPr lang="en-US" sz="1200" dirty="0" smtClean="0"/>
          </a:p>
          <a:p>
            <a:pPr algn="just"/>
            <a:r>
              <a:rPr lang="en-US" sz="1200" dirty="0" err="1" smtClean="0"/>
              <a:t>prosedur</a:t>
            </a:r>
            <a:r>
              <a:rPr lang="en-US" sz="1200" dirty="0" smtClean="0"/>
              <a:t> </a:t>
            </a:r>
            <a:r>
              <a:rPr lang="en-US" sz="1200" dirty="0" err="1"/>
              <a:t>pembuatan</a:t>
            </a:r>
            <a:r>
              <a:rPr lang="en-US" sz="1200" dirty="0"/>
              <a:t> </a:t>
            </a:r>
            <a:r>
              <a:rPr lang="en-US" sz="1200" dirty="0" err="1"/>
              <a:t>laporan</a:t>
            </a:r>
            <a:r>
              <a:rPr lang="en-US" sz="1200" dirty="0"/>
              <a:t> </a:t>
            </a:r>
            <a:r>
              <a:rPr lang="en-US" sz="1200" dirty="0" err="1"/>
              <a:t>keuangan</a:t>
            </a:r>
            <a:r>
              <a:rPr lang="en-US" sz="1200" dirty="0"/>
              <a:t> agar </a:t>
            </a:r>
            <a:r>
              <a:rPr lang="en-US" sz="1200" dirty="0" err="1"/>
              <a:t>terjadi</a:t>
            </a:r>
            <a:r>
              <a:rPr lang="en-US" sz="1200" dirty="0"/>
              <a:t> </a:t>
            </a:r>
            <a:r>
              <a:rPr lang="en-US" sz="1200" dirty="0" err="1"/>
              <a:t>keseragaman</a:t>
            </a:r>
            <a:r>
              <a:rPr lang="en-US" sz="1200" dirty="0"/>
              <a:t> </a:t>
            </a:r>
            <a:endParaRPr lang="en-US" sz="1200" dirty="0" smtClean="0"/>
          </a:p>
          <a:p>
            <a:pPr algn="just"/>
            <a:r>
              <a:rPr lang="en-US" sz="1200" dirty="0" err="1" smtClean="0"/>
              <a:t>dalam</a:t>
            </a:r>
            <a:r>
              <a:rPr lang="en-US" sz="1200" dirty="0" smtClean="0"/>
              <a:t> </a:t>
            </a:r>
            <a:r>
              <a:rPr lang="en-US" sz="1200" dirty="0" err="1"/>
              <a:t>penyajian</a:t>
            </a:r>
            <a:r>
              <a:rPr lang="en-US" sz="1200" dirty="0"/>
              <a:t> </a:t>
            </a:r>
            <a:r>
              <a:rPr lang="en-US" sz="1200" dirty="0" err="1"/>
              <a:t>laporan</a:t>
            </a:r>
            <a:r>
              <a:rPr lang="en-US" sz="1200" dirty="0"/>
              <a:t> </a:t>
            </a:r>
            <a:r>
              <a:rPr lang="en-US" sz="1200" dirty="0" err="1"/>
              <a:t>keuangan</a:t>
            </a:r>
            <a:r>
              <a:rPr lang="en-US" sz="1200" dirty="0"/>
              <a:t>. </a:t>
            </a:r>
            <a:r>
              <a:rPr lang="en-US" sz="1200" dirty="0" err="1"/>
              <a:t>Standar</a:t>
            </a:r>
            <a:r>
              <a:rPr lang="en-US" sz="1200" dirty="0"/>
              <a:t> </a:t>
            </a:r>
            <a:r>
              <a:rPr lang="en-US" sz="1200" dirty="0" err="1"/>
              <a:t>Akuntansi</a:t>
            </a:r>
            <a:r>
              <a:rPr lang="en-US" sz="1200" dirty="0"/>
              <a:t> </a:t>
            </a:r>
            <a:r>
              <a:rPr lang="en-US" sz="1200" dirty="0" err="1"/>
              <a:t>Keuangan</a:t>
            </a:r>
            <a:r>
              <a:rPr lang="en-US" sz="1200" dirty="0"/>
              <a:t> </a:t>
            </a:r>
            <a:endParaRPr lang="en-US" sz="1200" dirty="0" smtClean="0"/>
          </a:p>
          <a:p>
            <a:pPr algn="just"/>
            <a:r>
              <a:rPr lang="en-US" sz="1200" dirty="0" smtClean="0"/>
              <a:t>(</a:t>
            </a:r>
            <a:r>
              <a:rPr lang="en-US" sz="1200" dirty="0"/>
              <a:t>SAK) </a:t>
            </a:r>
            <a:r>
              <a:rPr lang="en-US" sz="1200" dirty="0" err="1"/>
              <a:t>merupakan</a:t>
            </a:r>
            <a:r>
              <a:rPr lang="en-US" sz="1200" dirty="0"/>
              <a:t> </a:t>
            </a:r>
            <a:r>
              <a:rPr lang="en-US" sz="1200" dirty="0" err="1"/>
              <a:t>hasil</a:t>
            </a:r>
            <a:r>
              <a:rPr lang="en-US" sz="1200" dirty="0"/>
              <a:t> </a:t>
            </a:r>
            <a:r>
              <a:rPr lang="en-US" sz="1200" dirty="0" err="1"/>
              <a:t>perumusan</a:t>
            </a:r>
            <a:r>
              <a:rPr lang="en-US" sz="1200" dirty="0"/>
              <a:t> </a:t>
            </a:r>
            <a:r>
              <a:rPr lang="en-US" sz="1200" dirty="0" err="1"/>
              <a:t>komite</a:t>
            </a:r>
            <a:r>
              <a:rPr lang="en-US" sz="1200" dirty="0"/>
              <a:t> </a:t>
            </a:r>
            <a:r>
              <a:rPr lang="en-US" sz="1200" dirty="0" err="1"/>
              <a:t>Prinsipil</a:t>
            </a:r>
            <a:r>
              <a:rPr lang="en-US" sz="1200" dirty="0"/>
              <a:t> </a:t>
            </a:r>
            <a:r>
              <a:rPr lang="en-US" sz="1200" dirty="0" err="1"/>
              <a:t>Akuntansi</a:t>
            </a:r>
            <a:r>
              <a:rPr lang="en-US" sz="1200" dirty="0"/>
              <a:t> </a:t>
            </a:r>
            <a:endParaRPr lang="en-US" sz="1200" dirty="0" smtClean="0"/>
          </a:p>
          <a:p>
            <a:pPr algn="just"/>
            <a:r>
              <a:rPr lang="en-US" sz="1200" dirty="0" smtClean="0"/>
              <a:t>Indonesia </a:t>
            </a:r>
          </a:p>
          <a:p>
            <a:pPr algn="just"/>
            <a:r>
              <a:rPr lang="en-US" sz="1200" dirty="0" err="1" smtClean="0"/>
              <a:t>pada</a:t>
            </a:r>
            <a:r>
              <a:rPr lang="en-US" sz="1200" dirty="0" smtClean="0"/>
              <a:t> </a:t>
            </a:r>
            <a:r>
              <a:rPr lang="en-US" sz="1200" dirty="0" err="1"/>
              <a:t>tahun</a:t>
            </a:r>
            <a:r>
              <a:rPr lang="en-US" sz="1200" dirty="0"/>
              <a:t> 1994 </a:t>
            </a:r>
            <a:r>
              <a:rPr lang="en-US" sz="1200" dirty="0" err="1"/>
              <a:t>menggantikan</a:t>
            </a:r>
            <a:r>
              <a:rPr lang="en-US" sz="1200" dirty="0"/>
              <a:t> </a:t>
            </a:r>
            <a:r>
              <a:rPr lang="en-US" sz="1200" dirty="0" err="1"/>
              <a:t>Prinsip</a:t>
            </a:r>
            <a:r>
              <a:rPr lang="en-US" sz="1200" dirty="0"/>
              <a:t> </a:t>
            </a:r>
            <a:r>
              <a:rPr lang="en-US" sz="1200" dirty="0" err="1"/>
              <a:t>Akuntansi</a:t>
            </a:r>
            <a:r>
              <a:rPr lang="en-US" sz="1200" dirty="0"/>
              <a:t> </a:t>
            </a:r>
            <a:r>
              <a:rPr lang="en-US" sz="1200" dirty="0" err="1"/>
              <a:t>Indonesa</a:t>
            </a:r>
            <a:r>
              <a:rPr lang="en-US" sz="1200" dirty="0"/>
              <a:t> </a:t>
            </a:r>
            <a:r>
              <a:rPr lang="en-US" sz="1200" dirty="0" err="1"/>
              <a:t>tahun</a:t>
            </a:r>
            <a:r>
              <a:rPr lang="en-US" sz="1200" dirty="0"/>
              <a:t> 1984. </a:t>
            </a:r>
            <a:endParaRPr lang="en-US" sz="1200" dirty="0" smtClean="0"/>
          </a:p>
          <a:p>
            <a:pPr algn="just"/>
            <a:r>
              <a:rPr lang="en-US" sz="1200" dirty="0" smtClean="0"/>
              <a:t>SAK </a:t>
            </a:r>
            <a:r>
              <a:rPr lang="en-US" sz="1200" dirty="0"/>
              <a:t>di Indonesia </a:t>
            </a:r>
            <a:r>
              <a:rPr lang="en-US" sz="1200" dirty="0" err="1"/>
              <a:t>merupakan</a:t>
            </a:r>
            <a:r>
              <a:rPr lang="en-US" sz="1200" dirty="0"/>
              <a:t> </a:t>
            </a:r>
            <a:r>
              <a:rPr lang="en-US" sz="1200" dirty="0" err="1"/>
              <a:t>terapan</a:t>
            </a:r>
            <a:r>
              <a:rPr lang="en-US" sz="1200" dirty="0"/>
              <a:t> </a:t>
            </a:r>
            <a:r>
              <a:rPr lang="en-US" sz="1200" dirty="0" err="1"/>
              <a:t>dari</a:t>
            </a:r>
            <a:r>
              <a:rPr lang="en-US" sz="1200" dirty="0"/>
              <a:t> </a:t>
            </a:r>
            <a:r>
              <a:rPr lang="en-US" sz="1200" dirty="0" err="1"/>
              <a:t>beberapa</a:t>
            </a:r>
            <a:r>
              <a:rPr lang="en-US" sz="1200" dirty="0"/>
              <a:t> standard </a:t>
            </a:r>
            <a:endParaRPr lang="en-US" sz="1200" dirty="0" smtClean="0"/>
          </a:p>
          <a:p>
            <a:pPr algn="just"/>
            <a:r>
              <a:rPr lang="en-US" sz="1200" dirty="0" err="1" smtClean="0"/>
              <a:t>akuntansi</a:t>
            </a:r>
            <a:r>
              <a:rPr lang="en-US" sz="1200" dirty="0" smtClean="0"/>
              <a:t> </a:t>
            </a:r>
            <a:r>
              <a:rPr lang="en-US" sz="1200" dirty="0"/>
              <a:t>yang </a:t>
            </a:r>
            <a:r>
              <a:rPr lang="en-US" sz="1200" dirty="0" err="1" smtClean="0"/>
              <a:t>ada</a:t>
            </a:r>
            <a:r>
              <a:rPr lang="en-US" sz="1200" dirty="0" smtClean="0"/>
              <a:t> </a:t>
            </a:r>
            <a:r>
              <a:rPr lang="en-US" sz="1200" dirty="0" err="1" smtClean="0"/>
              <a:t>seperti</a:t>
            </a:r>
            <a:r>
              <a:rPr lang="en-US" sz="1200" dirty="0" smtClean="0"/>
              <a:t> </a:t>
            </a:r>
            <a:r>
              <a:rPr lang="en-US" sz="1200" dirty="0"/>
              <a:t>IAS,IFRS,ETAP,GAAP. </a:t>
            </a:r>
            <a:r>
              <a:rPr lang="en-US" sz="1200" dirty="0" err="1"/>
              <a:t>Selain</a:t>
            </a:r>
            <a:r>
              <a:rPr lang="en-US" sz="1200" dirty="0"/>
              <a:t> </a:t>
            </a:r>
            <a:r>
              <a:rPr lang="en-US" sz="1200" dirty="0" err="1"/>
              <a:t>itu</a:t>
            </a:r>
            <a:r>
              <a:rPr lang="en-US" sz="1200" dirty="0"/>
              <a:t> </a:t>
            </a:r>
            <a:r>
              <a:rPr lang="en-US" sz="1200" dirty="0" err="1" smtClean="0"/>
              <a:t>ada</a:t>
            </a:r>
            <a:endParaRPr lang="en-US" sz="1200" dirty="0" smtClean="0"/>
          </a:p>
          <a:p>
            <a:pPr algn="just"/>
            <a:r>
              <a:rPr lang="en-US" sz="1200" dirty="0" smtClean="0"/>
              <a:t>juga </a:t>
            </a:r>
            <a:r>
              <a:rPr lang="en-US" sz="1200" dirty="0"/>
              <a:t>PSAK </a:t>
            </a:r>
            <a:r>
              <a:rPr lang="en-US" sz="1200" dirty="0" err="1"/>
              <a:t>syariah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juga </a:t>
            </a:r>
            <a:r>
              <a:rPr lang="en-US" sz="1200" dirty="0" smtClean="0"/>
              <a:t>SAP</a:t>
            </a:r>
            <a:r>
              <a:rPr lang="en-US" sz="1200" dirty="0"/>
              <a:t>. </a:t>
            </a:r>
          </a:p>
          <a:p>
            <a:pPr algn="just"/>
            <a:r>
              <a:rPr lang="en-US" sz="1200" dirty="0" err="1"/>
              <a:t>Sebagai</a:t>
            </a:r>
            <a:r>
              <a:rPr lang="en-US" sz="1200" dirty="0"/>
              <a:t> </a:t>
            </a:r>
            <a:r>
              <a:rPr lang="en-US" sz="1200" dirty="0" err="1"/>
              <a:t>akibat</a:t>
            </a:r>
            <a:r>
              <a:rPr lang="en-US" sz="1200" dirty="0"/>
              <a:t> </a:t>
            </a:r>
            <a:r>
              <a:rPr lang="en-US" sz="1200" dirty="0" err="1"/>
              <a:t>dari</a:t>
            </a:r>
            <a:r>
              <a:rPr lang="en-US" sz="1200" dirty="0"/>
              <a:t> </a:t>
            </a:r>
            <a:r>
              <a:rPr lang="en-US" sz="1200" dirty="0" err="1"/>
              <a:t>perkembangan</a:t>
            </a:r>
            <a:r>
              <a:rPr lang="en-US" sz="1200" dirty="0"/>
              <a:t> </a:t>
            </a:r>
            <a:r>
              <a:rPr lang="en-US" sz="1200" dirty="0" err="1"/>
              <a:t>teknologi</a:t>
            </a:r>
            <a:r>
              <a:rPr lang="en-US" sz="1200" dirty="0"/>
              <a:t> yang </a:t>
            </a:r>
            <a:r>
              <a:rPr lang="en-US" sz="1200" dirty="0" err="1"/>
              <a:t>cepat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endParaRPr lang="en-US" sz="1200" dirty="0" smtClean="0"/>
          </a:p>
          <a:p>
            <a:pPr algn="just"/>
            <a:r>
              <a:rPr lang="en-US" sz="1200" dirty="0" err="1" smtClean="0"/>
              <a:t>pertumbuhan</a:t>
            </a:r>
            <a:r>
              <a:rPr lang="en-US" sz="1200" dirty="0" smtClean="0"/>
              <a:t> </a:t>
            </a:r>
            <a:r>
              <a:rPr lang="en-US" sz="1200" dirty="0" err="1"/>
              <a:t>ekonomi</a:t>
            </a:r>
            <a:r>
              <a:rPr lang="en-US" sz="1200" dirty="0"/>
              <a:t> yang </a:t>
            </a:r>
            <a:r>
              <a:rPr lang="en-US" sz="1200" dirty="0" err="1"/>
              <a:t>pesat</a:t>
            </a:r>
            <a:r>
              <a:rPr lang="en-US" sz="1200" dirty="0"/>
              <a:t> </a:t>
            </a:r>
            <a:r>
              <a:rPr lang="en-US" sz="1200" dirty="0" err="1"/>
              <a:t>diabad</a:t>
            </a:r>
            <a:r>
              <a:rPr lang="en-US" sz="1200" dirty="0"/>
              <a:t> </a:t>
            </a:r>
            <a:r>
              <a:rPr lang="en-US" sz="1200" dirty="0" err="1"/>
              <a:t>ini</a:t>
            </a:r>
            <a:r>
              <a:rPr lang="en-US" sz="1200" dirty="0"/>
              <a:t>, </a:t>
            </a:r>
            <a:r>
              <a:rPr lang="en-US" sz="1200" dirty="0" err="1"/>
              <a:t>telah</a:t>
            </a:r>
            <a:r>
              <a:rPr lang="en-US" sz="1200" dirty="0"/>
              <a:t> </a:t>
            </a:r>
            <a:r>
              <a:rPr lang="en-US" sz="1200" dirty="0" err="1"/>
              <a:t>timbul</a:t>
            </a:r>
            <a:r>
              <a:rPr lang="en-US" sz="1200" dirty="0"/>
              <a:t> </a:t>
            </a:r>
            <a:r>
              <a:rPr lang="en-US" sz="1200" dirty="0" err="1"/>
              <a:t>berbagai</a:t>
            </a:r>
            <a:r>
              <a:rPr lang="en-US" sz="1200" dirty="0"/>
              <a:t> </a:t>
            </a:r>
            <a:endParaRPr lang="en-US" sz="1200" dirty="0" smtClean="0"/>
          </a:p>
          <a:p>
            <a:pPr algn="just"/>
            <a:r>
              <a:rPr lang="en-US" sz="1200" dirty="0" err="1" smtClean="0"/>
              <a:t>bidang</a:t>
            </a:r>
            <a:r>
              <a:rPr lang="en-US" sz="1200" dirty="0" smtClean="0"/>
              <a:t> </a:t>
            </a:r>
            <a:r>
              <a:rPr lang="en-US" sz="1200" dirty="0" err="1" smtClean="0"/>
              <a:t>spesialisasi</a:t>
            </a:r>
            <a:r>
              <a:rPr lang="en-US" sz="1200" dirty="0" smtClean="0"/>
              <a:t> </a:t>
            </a:r>
            <a:r>
              <a:rPr lang="en-US" sz="1200" dirty="0" err="1"/>
              <a:t>dalam</a:t>
            </a:r>
            <a:r>
              <a:rPr lang="en-US" sz="1200" dirty="0"/>
              <a:t> </a:t>
            </a:r>
            <a:r>
              <a:rPr lang="en-US" sz="1200" dirty="0" err="1"/>
              <a:t>akuntansi</a:t>
            </a:r>
            <a:r>
              <a:rPr lang="en-US" sz="1200" dirty="0"/>
              <a:t>. </a:t>
            </a:r>
            <a:r>
              <a:rPr lang="en-US" sz="1200" dirty="0" smtClean="0"/>
              <a:t>Salah  </a:t>
            </a:r>
            <a:r>
              <a:rPr lang="en-US" sz="1200" dirty="0" err="1"/>
              <a:t>satu</a:t>
            </a:r>
            <a:r>
              <a:rPr lang="en-US" sz="1200" dirty="0"/>
              <a:t> </a:t>
            </a:r>
            <a:r>
              <a:rPr lang="en-US" sz="1200" dirty="0" err="1"/>
              <a:t>bidang</a:t>
            </a:r>
            <a:r>
              <a:rPr lang="en-US" sz="1200" dirty="0"/>
              <a:t> </a:t>
            </a:r>
            <a:r>
              <a:rPr lang="en-US" sz="1200" dirty="0" err="1"/>
              <a:t>spesialisasi</a:t>
            </a:r>
            <a:r>
              <a:rPr lang="en-US" sz="1200" dirty="0"/>
              <a:t> </a:t>
            </a:r>
            <a:endParaRPr lang="en-US" sz="1200" dirty="0" smtClean="0"/>
          </a:p>
          <a:p>
            <a:pPr algn="just"/>
            <a:r>
              <a:rPr lang="en-US" sz="1200" dirty="0" err="1" smtClean="0"/>
              <a:t>akuntansi</a:t>
            </a:r>
            <a:r>
              <a:rPr lang="en-US" sz="1200" dirty="0" smtClean="0"/>
              <a:t> </a:t>
            </a:r>
            <a:r>
              <a:rPr lang="en-US" sz="1200" dirty="0" err="1"/>
              <a:t>terebut</a:t>
            </a:r>
            <a:r>
              <a:rPr lang="en-US" sz="1200" dirty="0"/>
              <a:t> </a:t>
            </a:r>
            <a:r>
              <a:rPr lang="en-US" sz="1200" dirty="0" err="1"/>
              <a:t>adalah</a:t>
            </a:r>
            <a:r>
              <a:rPr lang="en-US" sz="1200" dirty="0"/>
              <a:t> </a:t>
            </a:r>
            <a:r>
              <a:rPr lang="en-US" sz="1200" dirty="0" err="1"/>
              <a:t>akuntansi</a:t>
            </a:r>
            <a:r>
              <a:rPr lang="en-US" sz="1200" dirty="0"/>
              <a:t> </a:t>
            </a:r>
            <a:r>
              <a:rPr lang="en-US" sz="1200" dirty="0" err="1"/>
              <a:t>keuangan</a:t>
            </a:r>
            <a:r>
              <a:rPr lang="en-US" sz="1200" dirty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xmlns="" val="3101234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>
          <a:xfrm>
            <a:off x="2555776" y="339502"/>
            <a:ext cx="6588224" cy="576064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 err="1"/>
              <a:t>Tujuan</a:t>
            </a:r>
            <a:r>
              <a:rPr lang="en-US" sz="3600" dirty="0"/>
              <a:t> </a:t>
            </a:r>
            <a:r>
              <a:rPr lang="en-US" sz="3600" dirty="0" err="1"/>
              <a:t>Standar</a:t>
            </a:r>
            <a:r>
              <a:rPr lang="en-US" sz="3600" dirty="0"/>
              <a:t> </a:t>
            </a:r>
            <a:r>
              <a:rPr lang="en-US" sz="3600" dirty="0" err="1"/>
              <a:t>Akuntansi</a:t>
            </a:r>
            <a:r>
              <a:rPr lang="en-US" sz="3600" dirty="0"/>
              <a:t> </a:t>
            </a:r>
            <a:endParaRPr lang="en-US" sz="3600" dirty="0">
              <a:cs typeface="Arial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131840" y="1275606"/>
            <a:ext cx="5256584" cy="720000"/>
            <a:chOff x="3131840" y="1491630"/>
            <a:chExt cx="5256584" cy="576064"/>
          </a:xfrm>
        </p:grpSpPr>
        <p:sp>
          <p:nvSpPr>
            <p:cNvPr id="2" name="Rectangle 1"/>
            <p:cNvSpPr/>
            <p:nvPr/>
          </p:nvSpPr>
          <p:spPr>
            <a:xfrm>
              <a:off x="3131840" y="1491630"/>
              <a:ext cx="5256584" cy="5760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5" name="Right Triangle 4"/>
            <p:cNvSpPr/>
            <p:nvPr/>
          </p:nvSpPr>
          <p:spPr>
            <a:xfrm rot="5400000">
              <a:off x="3203840" y="1419630"/>
              <a:ext cx="576000" cy="7200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126085" y="2163705"/>
            <a:ext cx="5256584" cy="720000"/>
            <a:chOff x="3131840" y="1491630"/>
            <a:chExt cx="5256584" cy="576064"/>
          </a:xfrm>
        </p:grpSpPr>
        <p:sp>
          <p:nvSpPr>
            <p:cNvPr id="18" name="Rectangle 17"/>
            <p:cNvSpPr/>
            <p:nvPr/>
          </p:nvSpPr>
          <p:spPr>
            <a:xfrm>
              <a:off x="3131840" y="1491630"/>
              <a:ext cx="5256584" cy="5760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9" name="Right Triangle 18"/>
            <p:cNvSpPr/>
            <p:nvPr/>
          </p:nvSpPr>
          <p:spPr>
            <a:xfrm rot="5400000">
              <a:off x="3203840" y="1419630"/>
              <a:ext cx="576000" cy="7200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120330" y="3051804"/>
            <a:ext cx="5256584" cy="720000"/>
            <a:chOff x="3131840" y="1491630"/>
            <a:chExt cx="5256584" cy="576064"/>
          </a:xfrm>
        </p:grpSpPr>
        <p:sp>
          <p:nvSpPr>
            <p:cNvPr id="21" name="Rectangle 20"/>
            <p:cNvSpPr/>
            <p:nvPr/>
          </p:nvSpPr>
          <p:spPr>
            <a:xfrm>
              <a:off x="3131840" y="1491630"/>
              <a:ext cx="5256584" cy="5760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22" name="Right Triangle 21"/>
            <p:cNvSpPr/>
            <p:nvPr/>
          </p:nvSpPr>
          <p:spPr>
            <a:xfrm rot="5400000">
              <a:off x="3203840" y="1419630"/>
              <a:ext cx="576000" cy="7200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114575" y="3939902"/>
            <a:ext cx="5256584" cy="720000"/>
            <a:chOff x="3131840" y="1491630"/>
            <a:chExt cx="5256584" cy="576064"/>
          </a:xfrm>
        </p:grpSpPr>
        <p:sp>
          <p:nvSpPr>
            <p:cNvPr id="24" name="Rectangle 23"/>
            <p:cNvSpPr/>
            <p:nvPr/>
          </p:nvSpPr>
          <p:spPr>
            <a:xfrm>
              <a:off x="3131840" y="1491630"/>
              <a:ext cx="5256584" cy="5760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25" name="Right Triangle 24"/>
            <p:cNvSpPr/>
            <p:nvPr/>
          </p:nvSpPr>
          <p:spPr>
            <a:xfrm rot="5400000">
              <a:off x="3203840" y="1419630"/>
              <a:ext cx="576000" cy="7200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3131840" y="1275606"/>
            <a:ext cx="5331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01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120330" y="2163705"/>
            <a:ext cx="5331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02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108820" y="3051804"/>
            <a:ext cx="5331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03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097310" y="3939903"/>
            <a:ext cx="5331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04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696392" y="1404733"/>
            <a:ext cx="4392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Dapat</a:t>
            </a:r>
            <a:r>
              <a:rPr lang="en-US" sz="1200" dirty="0"/>
              <a:t> </a:t>
            </a:r>
            <a:r>
              <a:rPr lang="en-US" sz="1200" dirty="0" err="1"/>
              <a:t>memberikan</a:t>
            </a:r>
            <a:r>
              <a:rPr lang="en-US" sz="1200" dirty="0"/>
              <a:t> </a:t>
            </a:r>
            <a:r>
              <a:rPr lang="en-US" sz="1200" dirty="0" err="1"/>
              <a:t>informasi</a:t>
            </a:r>
            <a:r>
              <a:rPr lang="en-US" sz="1200" dirty="0"/>
              <a:t> </a:t>
            </a:r>
            <a:r>
              <a:rPr lang="en-US" sz="1200" dirty="0" err="1"/>
              <a:t>tentang</a:t>
            </a:r>
            <a:r>
              <a:rPr lang="en-US" sz="1200" dirty="0"/>
              <a:t> </a:t>
            </a:r>
            <a:r>
              <a:rPr lang="en-US" sz="1200" dirty="0" err="1"/>
              <a:t>posisi</a:t>
            </a:r>
            <a:r>
              <a:rPr lang="en-US" sz="1200" dirty="0"/>
              <a:t> </a:t>
            </a:r>
            <a:r>
              <a:rPr lang="en-US" sz="1200" dirty="0" err="1"/>
              <a:t>keuangan</a:t>
            </a:r>
            <a:r>
              <a:rPr lang="en-US" sz="1200" dirty="0"/>
              <a:t> </a:t>
            </a:r>
            <a:endParaRPr lang="en-US" sz="1200" dirty="0" smtClean="0"/>
          </a:p>
          <a:p>
            <a:r>
              <a:rPr lang="en-US" sz="1200" dirty="0" err="1" smtClean="0"/>
              <a:t>perusahaan</a:t>
            </a:r>
            <a:r>
              <a:rPr lang="en-US" sz="1200" dirty="0"/>
              <a:t>. 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696392" y="2332982"/>
            <a:ext cx="4392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Memberikan</a:t>
            </a:r>
            <a:r>
              <a:rPr lang="en-US" sz="1200" dirty="0"/>
              <a:t> </a:t>
            </a:r>
            <a:r>
              <a:rPr lang="en-US" sz="1200" dirty="0" err="1"/>
              <a:t>pedom</a:t>
            </a:r>
            <a:r>
              <a:rPr lang="id-ID" sz="1200" dirty="0"/>
              <a:t>an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peraturan</a:t>
            </a:r>
            <a:r>
              <a:rPr lang="en-US" sz="1200" dirty="0"/>
              <a:t> </a:t>
            </a:r>
            <a:r>
              <a:rPr lang="en-US" sz="1200" dirty="0" err="1"/>
              <a:t>kerja</a:t>
            </a:r>
            <a:r>
              <a:rPr lang="en-US" sz="1200" dirty="0"/>
              <a:t> </a:t>
            </a:r>
            <a:r>
              <a:rPr lang="en-US" sz="1200" dirty="0" err="1"/>
              <a:t>bagi</a:t>
            </a:r>
            <a:r>
              <a:rPr lang="en-US" sz="1200" dirty="0"/>
              <a:t> </a:t>
            </a:r>
            <a:r>
              <a:rPr lang="en-US" sz="1200" dirty="0" err="1"/>
              <a:t>akuntan</a:t>
            </a:r>
            <a:r>
              <a:rPr lang="en-US" sz="1200" dirty="0"/>
              <a:t> </a:t>
            </a:r>
            <a:endParaRPr lang="en-US" sz="1200" dirty="0" smtClean="0"/>
          </a:p>
          <a:p>
            <a:r>
              <a:rPr lang="en-US" sz="1200" dirty="0" err="1" smtClean="0"/>
              <a:t>publik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696392" y="3179686"/>
            <a:ext cx="4392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Memberikan</a:t>
            </a:r>
            <a:r>
              <a:rPr lang="en-US" sz="1200" dirty="0"/>
              <a:t> database </a:t>
            </a:r>
            <a:r>
              <a:rPr lang="en-US" sz="1200" dirty="0" err="1"/>
              <a:t>pada</a:t>
            </a:r>
            <a:r>
              <a:rPr lang="en-US" sz="1200" dirty="0"/>
              <a:t> </a:t>
            </a:r>
            <a:r>
              <a:rPr lang="en-US" sz="1200" dirty="0" err="1"/>
              <a:t>pemerintah</a:t>
            </a:r>
            <a:r>
              <a:rPr lang="en-US" sz="1200" dirty="0"/>
              <a:t> </a:t>
            </a:r>
            <a:r>
              <a:rPr lang="en-US" sz="1200" dirty="0" err="1"/>
              <a:t>tentang</a:t>
            </a:r>
            <a:r>
              <a:rPr lang="en-US" sz="1200" dirty="0"/>
              <a:t> </a:t>
            </a:r>
            <a:r>
              <a:rPr lang="en-US" sz="1200" dirty="0" err="1"/>
              <a:t>berbagai</a:t>
            </a:r>
            <a:r>
              <a:rPr lang="en-US" sz="1200" dirty="0"/>
              <a:t> </a:t>
            </a:r>
            <a:endParaRPr lang="en-US" sz="1200" dirty="0" smtClean="0"/>
          </a:p>
          <a:p>
            <a:r>
              <a:rPr lang="en-US" sz="1200" dirty="0" err="1" smtClean="0"/>
              <a:t>informasi</a:t>
            </a:r>
            <a:r>
              <a:rPr lang="id-ID" sz="1200" dirty="0"/>
              <a:t>.</a:t>
            </a:r>
            <a:endParaRPr lang="en-US" sz="1200" dirty="0"/>
          </a:p>
        </p:txBody>
      </p:sp>
      <p:sp>
        <p:nvSpPr>
          <p:cNvPr id="44" name="TextBox 43"/>
          <p:cNvSpPr txBox="1"/>
          <p:nvPr/>
        </p:nvSpPr>
        <p:spPr>
          <a:xfrm>
            <a:off x="3665004" y="4063014"/>
            <a:ext cx="4392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Dapat</a:t>
            </a:r>
            <a:r>
              <a:rPr lang="en-US" sz="1200" dirty="0"/>
              <a:t> </a:t>
            </a:r>
            <a:r>
              <a:rPr lang="en-US" sz="1200" dirty="0" err="1"/>
              <a:t>menarik</a:t>
            </a:r>
            <a:r>
              <a:rPr lang="en-US" sz="1200" dirty="0"/>
              <a:t> </a:t>
            </a:r>
            <a:r>
              <a:rPr lang="en-US" sz="1200" dirty="0" err="1"/>
              <a:t>perhatian</a:t>
            </a:r>
            <a:r>
              <a:rPr lang="en-US" sz="1200" dirty="0"/>
              <a:t> para </a:t>
            </a:r>
            <a:r>
              <a:rPr lang="en-US" sz="1200" dirty="0" err="1"/>
              <a:t>ahli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praktis</a:t>
            </a:r>
            <a:r>
              <a:rPr lang="en-US" sz="1200" dirty="0"/>
              <a:t> </a:t>
            </a:r>
            <a:r>
              <a:rPr lang="en-US" sz="1200" dirty="0" err="1"/>
              <a:t>dibidang</a:t>
            </a:r>
            <a:r>
              <a:rPr lang="en-US" sz="1200" dirty="0"/>
              <a:t> </a:t>
            </a:r>
            <a:r>
              <a:rPr lang="en-US" sz="1200" dirty="0" err="1"/>
              <a:t>teori</a:t>
            </a:r>
            <a:r>
              <a:rPr lang="en-US" sz="1200" dirty="0"/>
              <a:t> </a:t>
            </a:r>
            <a:endParaRPr lang="en-US" sz="1200" dirty="0" smtClean="0"/>
          </a:p>
          <a:p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/>
              <a:t>prinsip</a:t>
            </a:r>
            <a:r>
              <a:rPr lang="en-US" sz="1200" dirty="0"/>
              <a:t> </a:t>
            </a:r>
            <a:r>
              <a:rPr lang="en-US" sz="1200" dirty="0" err="1"/>
              <a:t>akuntansi</a:t>
            </a:r>
            <a:r>
              <a:rPr lang="en-US" sz="1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1095055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/>
              <a:t>Jenis</a:t>
            </a:r>
            <a:r>
              <a:rPr lang="en-US" dirty="0"/>
              <a:t> –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 Indonesia </a:t>
            </a:r>
            <a:endParaRPr lang="ko-KR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1275606"/>
            <a:ext cx="9144000" cy="34563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" name="Oval 6"/>
          <p:cNvSpPr/>
          <p:nvPr/>
        </p:nvSpPr>
        <p:spPr>
          <a:xfrm>
            <a:off x="652611" y="1707654"/>
            <a:ext cx="576064" cy="57606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" name="Oval 8"/>
          <p:cNvSpPr/>
          <p:nvPr/>
        </p:nvSpPr>
        <p:spPr>
          <a:xfrm>
            <a:off x="634752" y="2715766"/>
            <a:ext cx="576064" cy="57606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" name="Oval 9"/>
          <p:cNvSpPr/>
          <p:nvPr/>
        </p:nvSpPr>
        <p:spPr>
          <a:xfrm>
            <a:off x="5248647" y="3003798"/>
            <a:ext cx="576064" cy="57606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1354866" y="1680902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b="1" dirty="0">
                <a:solidFill>
                  <a:schemeClr val="bg1"/>
                </a:solidFill>
              </a:rPr>
              <a:t>PSAK – IFRS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merupakan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standar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endParaRPr lang="en-US" sz="1200" dirty="0" smtClean="0">
              <a:solidFill>
                <a:schemeClr val="bg1"/>
              </a:solidFill>
            </a:endParaRPr>
          </a:p>
          <a:p>
            <a:pPr algn="just"/>
            <a:r>
              <a:rPr lang="en-US" sz="1200" dirty="0" err="1" smtClean="0">
                <a:solidFill>
                  <a:schemeClr val="bg1"/>
                </a:solidFill>
              </a:rPr>
              <a:t>akuntansi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keuangan</a:t>
            </a:r>
            <a:r>
              <a:rPr lang="en-US" sz="1200" dirty="0">
                <a:solidFill>
                  <a:schemeClr val="bg1"/>
                </a:solidFill>
              </a:rPr>
              <a:t> yang </a:t>
            </a:r>
            <a:r>
              <a:rPr lang="en-US" sz="1200" dirty="0" err="1">
                <a:solidFill>
                  <a:schemeClr val="bg1"/>
                </a:solidFill>
              </a:rPr>
              <a:t>ditetapkan</a:t>
            </a:r>
            <a:r>
              <a:rPr lang="en-US" sz="1200" dirty="0">
                <a:solidFill>
                  <a:schemeClr val="bg1"/>
                </a:solidFill>
              </a:rPr>
              <a:t>           </a:t>
            </a:r>
            <a:r>
              <a:rPr lang="en-US" sz="1200" dirty="0" err="1">
                <a:solidFill>
                  <a:schemeClr val="bg1"/>
                </a:solidFill>
              </a:rPr>
              <a:t>menyeluruh</a:t>
            </a:r>
            <a:r>
              <a:rPr lang="en-US" sz="1200" dirty="0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306719" y="2666203"/>
            <a:ext cx="26642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b="1" dirty="0">
                <a:solidFill>
                  <a:schemeClr val="bg1"/>
                </a:solidFill>
              </a:rPr>
              <a:t>SAK – ETAP, </a:t>
            </a:r>
            <a:r>
              <a:rPr lang="en-US" sz="1200" dirty="0" err="1">
                <a:solidFill>
                  <a:schemeClr val="bg1"/>
                </a:solidFill>
              </a:rPr>
              <a:t>merupakan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standar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endParaRPr lang="en-US" sz="1200" dirty="0" smtClean="0">
              <a:solidFill>
                <a:schemeClr val="bg1"/>
              </a:solidFill>
            </a:endParaRPr>
          </a:p>
          <a:p>
            <a:pPr algn="just"/>
            <a:r>
              <a:rPr lang="en-US" sz="1200" dirty="0" err="1" smtClean="0">
                <a:solidFill>
                  <a:schemeClr val="bg1"/>
                </a:solidFill>
              </a:rPr>
              <a:t>akuntansi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keuangan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untuk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Entitas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endParaRPr lang="en-US" sz="1200" dirty="0" smtClean="0">
              <a:solidFill>
                <a:schemeClr val="bg1"/>
              </a:solidFill>
            </a:endParaRPr>
          </a:p>
          <a:p>
            <a:pPr algn="just"/>
            <a:r>
              <a:rPr lang="en-US" sz="1200" dirty="0" err="1" smtClean="0">
                <a:solidFill>
                  <a:schemeClr val="bg1"/>
                </a:solidFill>
              </a:rPr>
              <a:t>tanpa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Akuntabilitas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Publik</a:t>
            </a:r>
            <a:r>
              <a:rPr lang="en-US" sz="1200" dirty="0">
                <a:solidFill>
                  <a:schemeClr val="bg1"/>
                </a:solidFill>
              </a:rPr>
              <a:t>. ETAP </a:t>
            </a:r>
            <a:endParaRPr lang="en-US" sz="1200" dirty="0" smtClean="0">
              <a:solidFill>
                <a:schemeClr val="bg1"/>
              </a:solidFill>
            </a:endParaRPr>
          </a:p>
          <a:p>
            <a:pPr algn="just"/>
            <a:r>
              <a:rPr lang="en-US" sz="1200" dirty="0" err="1" smtClean="0">
                <a:solidFill>
                  <a:schemeClr val="bg1"/>
                </a:solidFill>
              </a:rPr>
              <a:t>yaitu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Entitas</a:t>
            </a:r>
            <a:r>
              <a:rPr lang="en-US" sz="1200" dirty="0">
                <a:solidFill>
                  <a:schemeClr val="bg1"/>
                </a:solidFill>
              </a:rPr>
              <a:t> yang </a:t>
            </a:r>
            <a:r>
              <a:rPr lang="en-US" sz="1200" dirty="0" err="1">
                <a:solidFill>
                  <a:schemeClr val="bg1"/>
                </a:solidFill>
              </a:rPr>
              <a:t>tidak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memiliki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endParaRPr lang="en-US" sz="1200" dirty="0" smtClean="0">
              <a:solidFill>
                <a:schemeClr val="bg1"/>
              </a:solidFill>
            </a:endParaRPr>
          </a:p>
          <a:p>
            <a:pPr algn="just"/>
            <a:r>
              <a:rPr lang="en-US" sz="1200" dirty="0" err="1" smtClean="0">
                <a:solidFill>
                  <a:schemeClr val="bg1"/>
                </a:solidFill>
              </a:rPr>
              <a:t>akuntanbilitas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publik</a:t>
            </a:r>
            <a:r>
              <a:rPr lang="en-US" sz="1200" dirty="0">
                <a:solidFill>
                  <a:schemeClr val="bg1"/>
                </a:solidFill>
              </a:rPr>
              <a:t> yang </a:t>
            </a:r>
            <a:r>
              <a:rPr lang="en-US" sz="1200" dirty="0" err="1">
                <a:solidFill>
                  <a:schemeClr val="bg1"/>
                </a:solidFill>
              </a:rPr>
              <a:t>signifikan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serta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menerbitkan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laporan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keuangan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untuk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tujuan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umum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bagi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pengguna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endParaRPr lang="en-US" sz="1200" dirty="0" smtClean="0">
              <a:solidFill>
                <a:schemeClr val="bg1"/>
              </a:solidFill>
            </a:endParaRPr>
          </a:p>
          <a:p>
            <a:pPr algn="just"/>
            <a:r>
              <a:rPr lang="en-US" sz="1200" dirty="0" err="1" smtClean="0">
                <a:solidFill>
                  <a:schemeClr val="bg1"/>
                </a:solidFill>
              </a:rPr>
              <a:t>eksternal</a:t>
            </a:r>
            <a:r>
              <a:rPr lang="en-US" sz="1200" dirty="0">
                <a:solidFill>
                  <a:schemeClr val="bg1"/>
                </a:solidFill>
              </a:rPr>
              <a:t>. 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880942" y="2815606"/>
            <a:ext cx="279551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b="1" dirty="0">
                <a:solidFill>
                  <a:schemeClr val="bg1"/>
                </a:solidFill>
              </a:rPr>
              <a:t>SAP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merupakan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standar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akuntansi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endParaRPr lang="en-US" sz="1200" dirty="0" smtClean="0">
              <a:solidFill>
                <a:schemeClr val="bg1"/>
              </a:solidFill>
            </a:endParaRPr>
          </a:p>
          <a:p>
            <a:pPr algn="just"/>
            <a:r>
              <a:rPr lang="en-US" sz="1200" dirty="0" err="1" smtClean="0">
                <a:solidFill>
                  <a:schemeClr val="bg1"/>
                </a:solidFill>
              </a:rPr>
              <a:t>pemerintah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>
                <a:solidFill>
                  <a:schemeClr val="bg1"/>
                </a:solidFill>
              </a:rPr>
              <a:t>yang </a:t>
            </a:r>
            <a:r>
              <a:rPr lang="en-US" sz="1200" dirty="0" err="1">
                <a:solidFill>
                  <a:schemeClr val="bg1"/>
                </a:solidFill>
              </a:rPr>
              <a:t>diterbitkan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oleh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endParaRPr lang="en-US" sz="1200" dirty="0" smtClean="0">
              <a:solidFill>
                <a:schemeClr val="bg1"/>
              </a:solidFill>
            </a:endParaRPr>
          </a:p>
          <a:p>
            <a:pPr algn="just"/>
            <a:r>
              <a:rPr lang="en-US" sz="1200" dirty="0" err="1" smtClean="0">
                <a:solidFill>
                  <a:schemeClr val="bg1"/>
                </a:solidFill>
              </a:rPr>
              <a:t>Komite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Standar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Akuntansi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Pemerintah</a:t>
            </a:r>
            <a:r>
              <a:rPr lang="en-US" sz="1200" dirty="0">
                <a:solidFill>
                  <a:schemeClr val="bg1"/>
                </a:solidFill>
              </a:rPr>
              <a:t>. SAP </a:t>
            </a:r>
            <a:r>
              <a:rPr lang="en-US" sz="1200" dirty="0" err="1">
                <a:solidFill>
                  <a:schemeClr val="bg1"/>
                </a:solidFill>
              </a:rPr>
              <a:t>ini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ditetapkan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sebagai</a:t>
            </a:r>
            <a:r>
              <a:rPr lang="en-US" sz="1200" dirty="0">
                <a:solidFill>
                  <a:schemeClr val="bg1"/>
                </a:solidFill>
              </a:rPr>
              <a:t> PP </a:t>
            </a:r>
            <a:endParaRPr lang="en-US" sz="1200" dirty="0" smtClean="0">
              <a:solidFill>
                <a:schemeClr val="bg1"/>
              </a:solidFill>
            </a:endParaRPr>
          </a:p>
          <a:p>
            <a:pPr algn="just"/>
            <a:r>
              <a:rPr lang="en-US" sz="1200" dirty="0" smtClean="0">
                <a:solidFill>
                  <a:schemeClr val="bg1"/>
                </a:solidFill>
              </a:rPr>
              <a:t>(</a:t>
            </a:r>
            <a:r>
              <a:rPr lang="en-US" sz="1200" dirty="0" err="1">
                <a:solidFill>
                  <a:schemeClr val="bg1"/>
                </a:solidFill>
              </a:rPr>
              <a:t>Peraturan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Pemerintah</a:t>
            </a:r>
            <a:r>
              <a:rPr lang="en-US" sz="1200" dirty="0">
                <a:solidFill>
                  <a:schemeClr val="bg1"/>
                </a:solidFill>
              </a:rPr>
              <a:t>) yang </a:t>
            </a:r>
            <a:r>
              <a:rPr lang="en-US" sz="1200" dirty="0" smtClean="0">
                <a:solidFill>
                  <a:schemeClr val="bg1"/>
                </a:solidFill>
              </a:rPr>
              <a:t>di </a:t>
            </a:r>
          </a:p>
          <a:p>
            <a:pPr algn="just"/>
            <a:r>
              <a:rPr lang="en-US" sz="1200" dirty="0" err="1" smtClean="0">
                <a:solidFill>
                  <a:schemeClr val="bg1"/>
                </a:solidFill>
              </a:rPr>
              <a:t>tetapkan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oleh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entitas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pemerintah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endParaRPr lang="en-US" sz="1200" dirty="0" smtClean="0">
              <a:solidFill>
                <a:schemeClr val="bg1"/>
              </a:solidFill>
            </a:endParaRPr>
          </a:p>
          <a:p>
            <a:pPr algn="just"/>
            <a:r>
              <a:rPr lang="en-US" sz="1200" dirty="0" err="1" smtClean="0">
                <a:solidFill>
                  <a:schemeClr val="bg1"/>
                </a:solidFill>
              </a:rPr>
              <a:t>dalam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menyusun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Laporan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Keuangan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Pemerintah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Pusat</a:t>
            </a:r>
            <a:r>
              <a:rPr lang="en-US" sz="1200" dirty="0">
                <a:solidFill>
                  <a:schemeClr val="bg1"/>
                </a:solidFill>
              </a:rPr>
              <a:t> (LKPP) </a:t>
            </a:r>
            <a:r>
              <a:rPr lang="en-US" sz="1200" dirty="0" err="1">
                <a:solidFill>
                  <a:schemeClr val="bg1"/>
                </a:solidFill>
              </a:rPr>
              <a:t>dan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endParaRPr lang="en-US" sz="1200" dirty="0" smtClean="0">
              <a:solidFill>
                <a:schemeClr val="bg1"/>
              </a:solidFill>
            </a:endParaRPr>
          </a:p>
          <a:p>
            <a:pPr algn="just"/>
            <a:r>
              <a:rPr lang="en-US" sz="1200" dirty="0" err="1" smtClean="0">
                <a:solidFill>
                  <a:schemeClr val="bg1"/>
                </a:solidFill>
              </a:rPr>
              <a:t>Laporan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Keuangan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Pemerintah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endParaRPr lang="en-US" sz="1200" dirty="0" smtClean="0">
              <a:solidFill>
                <a:schemeClr val="bg1"/>
              </a:solidFill>
            </a:endParaRPr>
          </a:p>
          <a:p>
            <a:pPr algn="just"/>
            <a:r>
              <a:rPr lang="en-US" sz="1200" dirty="0" smtClean="0">
                <a:solidFill>
                  <a:schemeClr val="bg1"/>
                </a:solidFill>
              </a:rPr>
              <a:t>Daerah </a:t>
            </a:r>
            <a:r>
              <a:rPr lang="en-US" sz="1200" dirty="0">
                <a:solidFill>
                  <a:schemeClr val="bg1"/>
                </a:solidFill>
              </a:rPr>
              <a:t>(LKPD).</a:t>
            </a:r>
          </a:p>
        </p:txBody>
      </p:sp>
      <p:sp>
        <p:nvSpPr>
          <p:cNvPr id="20" name="Oval 19"/>
          <p:cNvSpPr/>
          <p:nvPr/>
        </p:nvSpPr>
        <p:spPr>
          <a:xfrm>
            <a:off x="5248647" y="1716037"/>
            <a:ext cx="576064" cy="57606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896719" y="1822552"/>
            <a:ext cx="2664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b="1" dirty="0">
                <a:solidFill>
                  <a:schemeClr val="bg1"/>
                </a:solidFill>
              </a:rPr>
              <a:t>PSAK – SYARIAH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digunakan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oleh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Entitas</a:t>
            </a:r>
            <a:r>
              <a:rPr lang="en-US" sz="1200" dirty="0">
                <a:solidFill>
                  <a:schemeClr val="bg1"/>
                </a:solidFill>
              </a:rPr>
              <a:t> yang </a:t>
            </a:r>
            <a:r>
              <a:rPr lang="en-US" sz="1200" dirty="0" err="1">
                <a:solidFill>
                  <a:schemeClr val="bg1"/>
                </a:solidFill>
              </a:rPr>
              <a:t>melakukan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</a:rPr>
              <a:t>transaksi</a:t>
            </a:r>
            <a:endParaRPr lang="en-US" sz="1200" dirty="0" smtClean="0">
              <a:solidFill>
                <a:schemeClr val="bg1"/>
              </a:solidFill>
            </a:endParaRPr>
          </a:p>
          <a:p>
            <a:pPr algn="just"/>
            <a:r>
              <a:rPr lang="en-US" sz="1200" dirty="0" err="1" smtClean="0">
                <a:solidFill>
                  <a:schemeClr val="bg1"/>
                </a:solidFill>
              </a:rPr>
              <a:t>syariah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baik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entitas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lembaga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syariah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maupun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lembaga</a:t>
            </a:r>
            <a:r>
              <a:rPr lang="en-US" sz="1200" dirty="0">
                <a:solidFill>
                  <a:schemeClr val="bg1"/>
                </a:solidFill>
              </a:rPr>
              <a:t> non </a:t>
            </a:r>
            <a:r>
              <a:rPr lang="en-US" sz="1200" dirty="0" err="1">
                <a:solidFill>
                  <a:schemeClr val="bg1"/>
                </a:solidFill>
              </a:rPr>
              <a:t>syariah</a:t>
            </a:r>
            <a:r>
              <a:rPr lang="en-US" sz="1200" dirty="0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8" name="Rectangle 7"/>
          <p:cNvSpPr/>
          <p:nvPr/>
        </p:nvSpPr>
        <p:spPr>
          <a:xfrm>
            <a:off x="4554000" y="1653798"/>
            <a:ext cx="36000" cy="270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3" name="TextBox 32"/>
          <p:cNvSpPr txBox="1"/>
          <p:nvPr/>
        </p:nvSpPr>
        <p:spPr>
          <a:xfrm>
            <a:off x="619207" y="1773236"/>
            <a:ext cx="642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01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83489" y="2772965"/>
            <a:ext cx="642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02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18424" y="1764853"/>
            <a:ext cx="642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03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18424" y="3060997"/>
            <a:ext cx="642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04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9406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-36512" y="4086165"/>
            <a:ext cx="9144000" cy="576064"/>
          </a:xfrm>
        </p:spPr>
        <p:txBody>
          <a:bodyPr/>
          <a:lstStyle/>
          <a:p>
            <a:r>
              <a:rPr lang="en-US" dirty="0" err="1"/>
              <a:t>Harmonisasi</a:t>
            </a:r>
            <a:r>
              <a:rPr lang="en-US" dirty="0"/>
              <a:t> </a:t>
            </a:r>
            <a:r>
              <a:rPr lang="en-US" dirty="0" err="1"/>
              <a:t>Standarisasi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dirty="0"/>
              <a:t> 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2587" y="727705"/>
            <a:ext cx="747930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err="1"/>
              <a:t>Internasionalisasi</a:t>
            </a:r>
            <a:r>
              <a:rPr lang="en-US" sz="1400" dirty="0"/>
              <a:t> </a:t>
            </a:r>
            <a:r>
              <a:rPr lang="en-US" sz="1400" dirty="0" err="1"/>
              <a:t>standar</a:t>
            </a:r>
            <a:r>
              <a:rPr lang="en-US" sz="1400" dirty="0"/>
              <a:t> </a:t>
            </a:r>
            <a:r>
              <a:rPr lang="en-US" sz="1400" dirty="0" err="1"/>
              <a:t>akuntansi</a:t>
            </a:r>
            <a:r>
              <a:rPr lang="en-US" sz="1400" dirty="0"/>
              <a:t> juga </a:t>
            </a:r>
            <a:r>
              <a:rPr lang="en-US" sz="1400" dirty="0" err="1"/>
              <a:t>menuai</a:t>
            </a:r>
            <a:r>
              <a:rPr lang="en-US" sz="1400" dirty="0"/>
              <a:t> </a:t>
            </a:r>
            <a:r>
              <a:rPr lang="en-US" sz="1400" dirty="0" err="1"/>
              <a:t>kritik</a:t>
            </a:r>
            <a:r>
              <a:rPr lang="en-US" sz="1400" dirty="0"/>
              <a:t>. </a:t>
            </a:r>
            <a:r>
              <a:rPr lang="en-US" sz="1400" dirty="0" err="1"/>
              <a:t>Pada</a:t>
            </a:r>
            <a:r>
              <a:rPr lang="en-US" sz="1400" dirty="0"/>
              <a:t> </a:t>
            </a:r>
            <a:r>
              <a:rPr lang="en-US" sz="1400" dirty="0" err="1"/>
              <a:t>awal</a:t>
            </a:r>
            <a:r>
              <a:rPr lang="en-US" sz="1400" dirty="0"/>
              <a:t> </a:t>
            </a:r>
            <a:r>
              <a:rPr lang="en-US" sz="1400" dirty="0" err="1"/>
              <a:t>tahun</a:t>
            </a:r>
            <a:r>
              <a:rPr lang="en-US" sz="1400" dirty="0"/>
              <a:t> 1971 (</a:t>
            </a:r>
            <a:r>
              <a:rPr lang="en-US" sz="1400" dirty="0" err="1"/>
              <a:t>sebelum</a:t>
            </a:r>
            <a:r>
              <a:rPr lang="en-US" sz="1400" dirty="0"/>
              <a:t> </a:t>
            </a:r>
            <a:r>
              <a:rPr lang="en-US" sz="1400" dirty="0" err="1"/>
              <a:t>pembentukan</a:t>
            </a:r>
            <a:r>
              <a:rPr lang="en-US" sz="1400" dirty="0"/>
              <a:t> IASC), </a:t>
            </a:r>
            <a:r>
              <a:rPr lang="en-US" sz="1400" dirty="0" err="1"/>
              <a:t>beberaoa</a:t>
            </a:r>
            <a:r>
              <a:rPr lang="en-US" sz="1400" dirty="0"/>
              <a:t> </a:t>
            </a:r>
            <a:r>
              <a:rPr lang="en-US" sz="1400" dirty="0" err="1"/>
              <a:t>pihak</a:t>
            </a:r>
            <a:r>
              <a:rPr lang="en-US" sz="1400" dirty="0"/>
              <a:t> </a:t>
            </a:r>
            <a:r>
              <a:rPr lang="en-US" sz="1400" dirty="0" err="1"/>
              <a:t>mengatakan</a:t>
            </a:r>
            <a:r>
              <a:rPr lang="en-US" sz="1400" dirty="0"/>
              <a:t> </a:t>
            </a:r>
            <a:r>
              <a:rPr lang="en-US" sz="1400" dirty="0" err="1"/>
              <a:t>bahwa</a:t>
            </a:r>
            <a:r>
              <a:rPr lang="en-US" sz="1400" dirty="0"/>
              <a:t> </a:t>
            </a:r>
            <a:r>
              <a:rPr lang="en-US" sz="1400" dirty="0" err="1"/>
              <a:t>penentuan</a:t>
            </a:r>
            <a:r>
              <a:rPr lang="en-US" sz="1400" dirty="0"/>
              <a:t> </a:t>
            </a:r>
            <a:r>
              <a:rPr lang="en-US" sz="1400" dirty="0" err="1"/>
              <a:t>standar</a:t>
            </a:r>
            <a:r>
              <a:rPr lang="en-US" sz="1400" dirty="0"/>
              <a:t> </a:t>
            </a:r>
            <a:r>
              <a:rPr lang="en-US" sz="1400" dirty="0" err="1"/>
              <a:t>internasional</a:t>
            </a:r>
            <a:r>
              <a:rPr lang="en-US" sz="1400" dirty="0"/>
              <a:t> </a:t>
            </a:r>
            <a:r>
              <a:rPr lang="en-US" sz="1400" dirty="0" err="1"/>
              <a:t>merupakan</a:t>
            </a:r>
            <a:r>
              <a:rPr lang="en-US" sz="1400" dirty="0"/>
              <a:t> </a:t>
            </a:r>
            <a:r>
              <a:rPr lang="en-US" sz="1400" dirty="0" err="1"/>
              <a:t>solusi</a:t>
            </a:r>
            <a:r>
              <a:rPr lang="en-US" sz="1400" dirty="0"/>
              <a:t> yang </a:t>
            </a:r>
            <a:r>
              <a:rPr lang="en-US" sz="1400" dirty="0" err="1"/>
              <a:t>terlalu</a:t>
            </a:r>
            <a:r>
              <a:rPr lang="en-US" sz="1400" dirty="0"/>
              <a:t> </a:t>
            </a:r>
            <a:r>
              <a:rPr lang="en-US" sz="1400" dirty="0" err="1"/>
              <a:t>sederhana</a:t>
            </a:r>
            <a:r>
              <a:rPr lang="en-US" sz="1400" dirty="0"/>
              <a:t> </a:t>
            </a:r>
            <a:r>
              <a:rPr lang="en-US" sz="1400" dirty="0" err="1"/>
              <a:t>atas</a:t>
            </a:r>
            <a:r>
              <a:rPr lang="en-US" sz="1400" dirty="0"/>
              <a:t> </a:t>
            </a:r>
            <a:r>
              <a:rPr lang="en-US" sz="1400" dirty="0" err="1"/>
              <a:t>masalah</a:t>
            </a:r>
            <a:r>
              <a:rPr lang="en-US" sz="1400" dirty="0"/>
              <a:t> yang </a:t>
            </a:r>
            <a:r>
              <a:rPr lang="en-US" sz="1400" dirty="0" err="1"/>
              <a:t>rumit</a:t>
            </a:r>
            <a:r>
              <a:rPr lang="en-US" sz="1400" dirty="0"/>
              <a:t>. </a:t>
            </a:r>
            <a:r>
              <a:rPr lang="en-US" sz="1400" dirty="0" err="1"/>
              <a:t>Dinyatakan</a:t>
            </a:r>
            <a:r>
              <a:rPr lang="en-US" sz="1400" dirty="0"/>
              <a:t> pula </a:t>
            </a:r>
            <a:r>
              <a:rPr lang="en-US" sz="1400" dirty="0" err="1"/>
              <a:t>bahwa</a:t>
            </a:r>
            <a:r>
              <a:rPr lang="en-US" sz="1400" dirty="0"/>
              <a:t> </a:t>
            </a:r>
            <a:r>
              <a:rPr lang="en-US" sz="1400" dirty="0" err="1"/>
              <a:t>akuntansi</a:t>
            </a:r>
            <a:r>
              <a:rPr lang="en-US" sz="1400" dirty="0"/>
              <a:t>, </a:t>
            </a:r>
            <a:r>
              <a:rPr lang="en-US" sz="1400" dirty="0" err="1"/>
              <a:t>sebagai</a:t>
            </a:r>
            <a:r>
              <a:rPr lang="en-US" sz="1400" dirty="0"/>
              <a:t> </a:t>
            </a:r>
            <a:r>
              <a:rPr lang="en-US" sz="1400" dirty="0" err="1"/>
              <a:t>ilmu</a:t>
            </a:r>
            <a:r>
              <a:rPr lang="en-US" sz="1400" dirty="0"/>
              <a:t> social, </a:t>
            </a:r>
            <a:r>
              <a:rPr lang="en-US" sz="1400" dirty="0" err="1"/>
              <a:t>telah</a:t>
            </a:r>
            <a:r>
              <a:rPr lang="en-US" sz="1400" dirty="0"/>
              <a:t> </a:t>
            </a:r>
            <a:r>
              <a:rPr lang="en-US" sz="1400" dirty="0" err="1"/>
              <a:t>memiliki</a:t>
            </a:r>
            <a:r>
              <a:rPr lang="en-US" sz="1400" dirty="0"/>
              <a:t> </a:t>
            </a:r>
            <a:r>
              <a:rPr lang="en-US" sz="1400" dirty="0" err="1"/>
              <a:t>fleksibilitas</a:t>
            </a:r>
            <a:r>
              <a:rPr lang="en-US" sz="1400" dirty="0"/>
              <a:t> yang </a:t>
            </a:r>
            <a:r>
              <a:rPr lang="en-US" sz="1400" dirty="0" err="1"/>
              <a:t>terbangun</a:t>
            </a:r>
            <a:r>
              <a:rPr lang="en-US" sz="1400" dirty="0"/>
              <a:t> </a:t>
            </a:r>
            <a:r>
              <a:rPr lang="en-US" sz="1400" dirty="0" err="1"/>
              <a:t>dengan</a:t>
            </a:r>
            <a:r>
              <a:rPr lang="en-US" sz="1400" dirty="0"/>
              <a:t> </a:t>
            </a:r>
            <a:r>
              <a:rPr lang="en-US" sz="1400" dirty="0" err="1"/>
              <a:t>sendiri</a:t>
            </a:r>
            <a:r>
              <a:rPr lang="en-US" sz="1400" dirty="0"/>
              <a:t> di </a:t>
            </a:r>
            <a:r>
              <a:rPr lang="en-US" sz="1400" dirty="0" err="1"/>
              <a:t>dalamnya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kemampuan</a:t>
            </a:r>
            <a:r>
              <a:rPr lang="en-US" sz="1400" dirty="0"/>
              <a:t> </a:t>
            </a:r>
            <a:r>
              <a:rPr lang="en-US" sz="1400" dirty="0" err="1"/>
              <a:t>untuk</a:t>
            </a:r>
            <a:r>
              <a:rPr lang="en-US" sz="1400" dirty="0"/>
              <a:t> </a:t>
            </a:r>
            <a:r>
              <a:rPr lang="en-US" sz="1400" dirty="0" err="1"/>
              <a:t>menyesuaikan</a:t>
            </a:r>
            <a:r>
              <a:rPr lang="en-US" sz="1400" dirty="0"/>
              <a:t> </a:t>
            </a:r>
            <a:r>
              <a:rPr lang="en-US" sz="1400" dirty="0" err="1"/>
              <a:t>diri</a:t>
            </a:r>
            <a:r>
              <a:rPr lang="en-US" sz="1400" dirty="0"/>
              <a:t> </a:t>
            </a:r>
            <a:r>
              <a:rPr lang="en-US" sz="1400" dirty="0" err="1"/>
              <a:t>dengan</a:t>
            </a:r>
            <a:r>
              <a:rPr lang="en-US" sz="1400" dirty="0"/>
              <a:t> </a:t>
            </a:r>
            <a:r>
              <a:rPr lang="en-US" sz="1400" dirty="0" err="1"/>
              <a:t>situasi</a:t>
            </a:r>
            <a:r>
              <a:rPr lang="en-US" sz="1400" dirty="0"/>
              <a:t> yang </a:t>
            </a:r>
            <a:r>
              <a:rPr lang="en-US" sz="1400" dirty="0" err="1"/>
              <a:t>sangat</a:t>
            </a:r>
            <a:r>
              <a:rPr lang="en-US" sz="1400" dirty="0"/>
              <a:t> </a:t>
            </a:r>
            <a:r>
              <a:rPr lang="en-US" sz="1400" dirty="0" err="1"/>
              <a:t>berbeda</a:t>
            </a:r>
            <a:r>
              <a:rPr lang="en-US" sz="1400" dirty="0"/>
              <a:t> </a:t>
            </a:r>
            <a:r>
              <a:rPr lang="en-US" sz="1400" dirty="0" err="1"/>
              <a:t>merupakan</a:t>
            </a:r>
            <a:r>
              <a:rPr lang="en-US" sz="1400" dirty="0"/>
              <a:t> </a:t>
            </a:r>
            <a:r>
              <a:rPr lang="en-US" sz="1400" dirty="0" err="1"/>
              <a:t>salah</a:t>
            </a:r>
            <a:r>
              <a:rPr lang="en-US" sz="1400" dirty="0"/>
              <a:t> </a:t>
            </a:r>
            <a:r>
              <a:rPr lang="en-US" sz="1400" dirty="0" err="1"/>
              <a:t>satu</a:t>
            </a:r>
            <a:r>
              <a:rPr lang="en-US" sz="1400" dirty="0"/>
              <a:t> </a:t>
            </a:r>
            <a:r>
              <a:rPr lang="en-US" sz="1400" dirty="0" err="1"/>
              <a:t>nilai</a:t>
            </a:r>
            <a:r>
              <a:rPr lang="en-US" sz="1400" dirty="0"/>
              <a:t> </a:t>
            </a:r>
            <a:r>
              <a:rPr lang="en-US" sz="1400" dirty="0" err="1"/>
              <a:t>terpenting</a:t>
            </a:r>
            <a:r>
              <a:rPr lang="en-US" sz="1400" dirty="0"/>
              <a:t> yang </a:t>
            </a:r>
            <a:r>
              <a:rPr lang="en-US" sz="1400" dirty="0" err="1"/>
              <a:t>dimiliki</a:t>
            </a:r>
            <a:r>
              <a:rPr lang="en-US" sz="1400" dirty="0"/>
              <a:t>. </a:t>
            </a:r>
            <a:r>
              <a:rPr lang="id-ID" sz="1400" dirty="0"/>
              <a:t>perhatian politik nasional sering kali berpengaruh terhadap standar akuntansi dan bahwa pengaruh politik internasional tidak terhindari lagi akan menyebabkan kompromi standar akuntansi.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7188" y="195486"/>
            <a:ext cx="7453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96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“</a:t>
            </a:r>
            <a:endParaRPr lang="ko-KR" altLang="en-US" sz="96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10800000">
            <a:off x="8311894" y="1355996"/>
            <a:ext cx="7453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96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“</a:t>
            </a:r>
            <a:endParaRPr lang="ko-KR" altLang="en-US" sz="96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7123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123477"/>
            <a:ext cx="9144000" cy="771421"/>
          </a:xfrm>
        </p:spPr>
        <p:txBody>
          <a:bodyPr/>
          <a:lstStyle/>
          <a:p>
            <a:r>
              <a:rPr lang="en-US" sz="2400" dirty="0" err="1"/>
              <a:t>Rekonsiliasi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Pengakuan</a:t>
            </a:r>
            <a:r>
              <a:rPr lang="en-US" sz="2400" dirty="0"/>
              <a:t> </a:t>
            </a:r>
            <a:r>
              <a:rPr lang="en-US" sz="2400" dirty="0" err="1"/>
              <a:t>bersama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perbedaan</a:t>
            </a:r>
            <a:r>
              <a:rPr lang="en-US" sz="2400" dirty="0"/>
              <a:t> </a:t>
            </a:r>
            <a:endParaRPr lang="en-US" sz="2400" dirty="0" smtClean="0"/>
          </a:p>
          <a:p>
            <a:r>
              <a:rPr lang="en-US" sz="2400" dirty="0" err="1" smtClean="0"/>
              <a:t>Standar</a:t>
            </a:r>
            <a:r>
              <a:rPr lang="en-US" sz="2400" dirty="0" smtClean="0"/>
              <a:t> </a:t>
            </a:r>
            <a:r>
              <a:rPr lang="en-US" sz="2400" dirty="0" err="1"/>
              <a:t>Akuntansi</a:t>
            </a:r>
            <a:r>
              <a:rPr lang="en-US" sz="2400" dirty="0"/>
              <a:t> </a:t>
            </a:r>
            <a:endParaRPr lang="ko-KR" alt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-38909" y="1171502"/>
            <a:ext cx="9144000" cy="288032"/>
          </a:xfrm>
        </p:spPr>
        <p:txBody>
          <a:bodyPr/>
          <a:lstStyle/>
          <a:p>
            <a:pPr algn="just"/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lain yang </a:t>
            </a:r>
            <a:r>
              <a:rPr lang="en-US" dirty="0" err="1"/>
              <a:t>diajukan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 yang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mengatasi</a:t>
            </a:r>
            <a:r>
              <a:rPr lang="en-US" dirty="0"/>
              <a:t> </a:t>
            </a:r>
            <a:r>
              <a:rPr lang="en-US" dirty="0" err="1"/>
              <a:t>permasalahan</a:t>
            </a:r>
            <a:r>
              <a:rPr lang="en-US" dirty="0"/>
              <a:t> yang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lintas</a:t>
            </a:r>
            <a:r>
              <a:rPr lang="en-US" dirty="0"/>
              <a:t> </a:t>
            </a:r>
            <a:r>
              <a:rPr lang="en-US" dirty="0" err="1"/>
              <a:t>batas</a:t>
            </a:r>
            <a:r>
              <a:rPr lang="en-US" dirty="0"/>
              <a:t>: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528710" y="1624024"/>
            <a:ext cx="5510516" cy="2498993"/>
            <a:chOff x="1529156" y="1630378"/>
            <a:chExt cx="5510516" cy="2498993"/>
          </a:xfrm>
          <a:solidFill>
            <a:schemeClr val="accent1"/>
          </a:solidFill>
        </p:grpSpPr>
        <p:grpSp>
          <p:nvGrpSpPr>
            <p:cNvPr id="6" name="Group 5"/>
            <p:cNvGrpSpPr/>
            <p:nvPr/>
          </p:nvGrpSpPr>
          <p:grpSpPr>
            <a:xfrm>
              <a:off x="1529156" y="1726401"/>
              <a:ext cx="3161755" cy="2402970"/>
              <a:chOff x="1529156" y="1726401"/>
              <a:chExt cx="3161755" cy="2402970"/>
            </a:xfrm>
            <a:grpFill/>
          </p:grpSpPr>
          <p:grpSp>
            <p:nvGrpSpPr>
              <p:cNvPr id="12" name="Group 11"/>
              <p:cNvGrpSpPr/>
              <p:nvPr/>
            </p:nvGrpSpPr>
            <p:grpSpPr>
              <a:xfrm>
                <a:off x="1529156" y="1726401"/>
                <a:ext cx="3161755" cy="2402970"/>
                <a:chOff x="1708357" y="-1240770"/>
                <a:chExt cx="7086987" cy="5386193"/>
              </a:xfrm>
              <a:grpFill/>
            </p:grpSpPr>
            <p:sp>
              <p:nvSpPr>
                <p:cNvPr id="14" name="Donut 13"/>
                <p:cNvSpPr/>
                <p:nvPr/>
              </p:nvSpPr>
              <p:spPr>
                <a:xfrm>
                  <a:off x="1708357" y="-1240770"/>
                  <a:ext cx="4896546" cy="4896546"/>
                </a:xfrm>
                <a:prstGeom prst="donut">
                  <a:avLst>
                    <a:gd name="adj" fmla="val 17523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" name="Right Arrow 14"/>
                <p:cNvSpPr/>
                <p:nvPr/>
              </p:nvSpPr>
              <p:spPr>
                <a:xfrm>
                  <a:off x="4357865" y="2294237"/>
                  <a:ext cx="4437479" cy="1851186"/>
                </a:xfrm>
                <a:prstGeom prst="rightArrow">
                  <a:avLst>
                    <a:gd name="adj1" fmla="val 45464"/>
                    <a:gd name="adj2" fmla="val 5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3" name="Oval 12"/>
              <p:cNvSpPr/>
              <p:nvPr/>
            </p:nvSpPr>
            <p:spPr>
              <a:xfrm>
                <a:off x="2263396" y="2589380"/>
                <a:ext cx="701581" cy="701581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3909760" y="1630378"/>
              <a:ext cx="3129912" cy="2409413"/>
              <a:chOff x="3765744" y="1755902"/>
              <a:chExt cx="3129912" cy="2409413"/>
            </a:xfrm>
            <a:grpFill/>
          </p:grpSpPr>
          <p:grpSp>
            <p:nvGrpSpPr>
              <p:cNvPr id="8" name="Group 7"/>
              <p:cNvGrpSpPr/>
              <p:nvPr/>
            </p:nvGrpSpPr>
            <p:grpSpPr>
              <a:xfrm rot="10800000">
                <a:off x="3765744" y="1755902"/>
                <a:ext cx="3129912" cy="2409413"/>
                <a:chOff x="1971003" y="-2335487"/>
                <a:chExt cx="7015613" cy="5400633"/>
              </a:xfrm>
              <a:grpFill/>
            </p:grpSpPr>
            <p:sp>
              <p:nvSpPr>
                <p:cNvPr id="10" name="Donut 9"/>
                <p:cNvSpPr/>
                <p:nvPr/>
              </p:nvSpPr>
              <p:spPr>
                <a:xfrm>
                  <a:off x="1971003" y="-2335487"/>
                  <a:ext cx="4896544" cy="4896544"/>
                </a:xfrm>
                <a:prstGeom prst="donut">
                  <a:avLst>
                    <a:gd name="adj" fmla="val 17523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" name="Right Arrow 10"/>
                <p:cNvSpPr/>
                <p:nvPr/>
              </p:nvSpPr>
              <p:spPr>
                <a:xfrm>
                  <a:off x="4549136" y="1213961"/>
                  <a:ext cx="4437480" cy="1851185"/>
                </a:xfrm>
                <a:prstGeom prst="rightArrow">
                  <a:avLst>
                    <a:gd name="adj1" fmla="val 45464"/>
                    <a:gd name="adj2" fmla="val 5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9" name="Oval 8"/>
              <p:cNvSpPr/>
              <p:nvPr/>
            </p:nvSpPr>
            <p:spPr>
              <a:xfrm>
                <a:off x="5456838" y="2623792"/>
                <a:ext cx="701581" cy="701581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16" name="Isosceles Triangle 15"/>
          <p:cNvSpPr/>
          <p:nvPr/>
        </p:nvSpPr>
        <p:spPr>
          <a:xfrm>
            <a:off x="3802522" y="2438342"/>
            <a:ext cx="1015912" cy="875786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7" name="Round Same Side Corner Rectangle 8"/>
          <p:cNvSpPr/>
          <p:nvPr/>
        </p:nvSpPr>
        <p:spPr>
          <a:xfrm>
            <a:off x="4127106" y="2823297"/>
            <a:ext cx="331830" cy="332339"/>
          </a:xfrm>
          <a:custGeom>
            <a:avLst/>
            <a:gdLst/>
            <a:ahLst/>
            <a:cxnLst/>
            <a:rect l="l" t="t" r="r" b="b"/>
            <a:pathLst>
              <a:path w="3197597" h="3202496">
                <a:moveTo>
                  <a:pt x="601421" y="1611393"/>
                </a:moveTo>
                <a:lnTo>
                  <a:pt x="2596176" y="1611393"/>
                </a:lnTo>
                <a:cubicBezTo>
                  <a:pt x="2928331" y="1611393"/>
                  <a:pt x="3197594" y="1880656"/>
                  <a:pt x="3197594" y="2212811"/>
                </a:cubicBezTo>
                <a:lnTo>
                  <a:pt x="3197594" y="2776360"/>
                </a:lnTo>
                <a:lnTo>
                  <a:pt x="3197597" y="2776360"/>
                </a:lnTo>
                <a:lnTo>
                  <a:pt x="3197597" y="2914824"/>
                </a:lnTo>
                <a:lnTo>
                  <a:pt x="3197198" y="2914824"/>
                </a:lnTo>
                <a:lnTo>
                  <a:pt x="3197198" y="3202496"/>
                </a:lnTo>
                <a:lnTo>
                  <a:pt x="398" y="3202496"/>
                </a:lnTo>
                <a:lnTo>
                  <a:pt x="398" y="2914824"/>
                </a:lnTo>
                <a:lnTo>
                  <a:pt x="0" y="2914824"/>
                </a:lnTo>
                <a:lnTo>
                  <a:pt x="0" y="2212811"/>
                </a:lnTo>
                <a:cubicBezTo>
                  <a:pt x="0" y="1880656"/>
                  <a:pt x="269266" y="1611393"/>
                  <a:pt x="601421" y="1611393"/>
                </a:cubicBezTo>
                <a:close/>
                <a:moveTo>
                  <a:pt x="1598801" y="0"/>
                </a:moveTo>
                <a:cubicBezTo>
                  <a:pt x="1998649" y="0"/>
                  <a:pt x="2322791" y="324142"/>
                  <a:pt x="2322791" y="723993"/>
                </a:cubicBezTo>
                <a:cubicBezTo>
                  <a:pt x="2322791" y="1123843"/>
                  <a:pt x="1998649" y="1447985"/>
                  <a:pt x="1598801" y="1447985"/>
                </a:cubicBezTo>
                <a:cubicBezTo>
                  <a:pt x="1198951" y="1447985"/>
                  <a:pt x="874809" y="1123843"/>
                  <a:pt x="874809" y="723993"/>
                </a:cubicBezTo>
                <a:cubicBezTo>
                  <a:pt x="874809" y="324142"/>
                  <a:pt x="1198951" y="0"/>
                  <a:pt x="159880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TextBox 24"/>
          <p:cNvSpPr txBox="1"/>
          <p:nvPr/>
        </p:nvSpPr>
        <p:spPr>
          <a:xfrm>
            <a:off x="6948264" y="1840100"/>
            <a:ext cx="225478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 err="1"/>
              <a:t>Pengakuan</a:t>
            </a:r>
            <a:r>
              <a:rPr lang="en-US" sz="1200" dirty="0"/>
              <a:t> </a:t>
            </a:r>
            <a:r>
              <a:rPr lang="en-US" sz="1200" dirty="0" err="1"/>
              <a:t>bersama</a:t>
            </a:r>
            <a:r>
              <a:rPr lang="en-US" sz="1200" dirty="0"/>
              <a:t> / </a:t>
            </a:r>
            <a:r>
              <a:rPr lang="en-US" sz="1200" dirty="0" err="1"/>
              <a:t>timbal</a:t>
            </a:r>
            <a:r>
              <a:rPr lang="en-US" sz="1200" dirty="0"/>
              <a:t> </a:t>
            </a:r>
            <a:endParaRPr lang="en-US" sz="1200" dirty="0" smtClean="0"/>
          </a:p>
          <a:p>
            <a:pPr algn="just"/>
            <a:r>
              <a:rPr lang="en-US" sz="1200" dirty="0" err="1" smtClean="0"/>
              <a:t>balik</a:t>
            </a:r>
            <a:r>
              <a:rPr lang="en-US" sz="1200" dirty="0" smtClean="0"/>
              <a:t> </a:t>
            </a:r>
            <a:r>
              <a:rPr lang="en-US" sz="1200" dirty="0"/>
              <a:t>/ </a:t>
            </a:r>
            <a:r>
              <a:rPr lang="en-US" sz="1200" dirty="0" err="1"/>
              <a:t>resiprositas</a:t>
            </a:r>
            <a:r>
              <a:rPr lang="en-US" sz="1200" dirty="0"/>
              <a:t> ,</a:t>
            </a:r>
            <a:r>
              <a:rPr lang="en-US" sz="1200" dirty="0" err="1"/>
              <a:t>Pengakuan</a:t>
            </a:r>
            <a:r>
              <a:rPr lang="en-US" sz="1200" dirty="0"/>
              <a:t> </a:t>
            </a:r>
            <a:r>
              <a:rPr lang="en-US" sz="1200" dirty="0" err="1"/>
              <a:t>bersama</a:t>
            </a:r>
            <a:r>
              <a:rPr lang="en-US" sz="1200" dirty="0"/>
              <a:t> </a:t>
            </a:r>
            <a:r>
              <a:rPr lang="en-US" sz="1200" dirty="0" err="1"/>
              <a:t>terjadi</a:t>
            </a:r>
            <a:r>
              <a:rPr lang="en-US" sz="1200" dirty="0"/>
              <a:t> </a:t>
            </a:r>
            <a:r>
              <a:rPr lang="en-US" sz="1200" dirty="0" err="1" smtClean="0"/>
              <a:t>apabila</a:t>
            </a:r>
            <a:r>
              <a:rPr lang="en-US" sz="1200" dirty="0" smtClean="0"/>
              <a:t> </a:t>
            </a:r>
            <a:r>
              <a:rPr lang="en-US" sz="1200" dirty="0" err="1" smtClean="0"/>
              <a:t>pihak</a:t>
            </a:r>
            <a:r>
              <a:rPr lang="en-US" sz="1200" dirty="0" smtClean="0"/>
              <a:t> </a:t>
            </a:r>
            <a:r>
              <a:rPr lang="en-US" sz="1200" dirty="0"/>
              <a:t>regulator di </a:t>
            </a:r>
            <a:r>
              <a:rPr lang="en-US" sz="1200" dirty="0" err="1"/>
              <a:t>luar</a:t>
            </a:r>
            <a:r>
              <a:rPr lang="en-US" sz="1200" dirty="0"/>
              <a:t> </a:t>
            </a:r>
            <a:r>
              <a:rPr lang="en-US" sz="1200" dirty="0" err="1"/>
              <a:t>negri</a:t>
            </a:r>
            <a:r>
              <a:rPr lang="en-US" sz="1200" dirty="0"/>
              <a:t> </a:t>
            </a:r>
            <a:r>
              <a:rPr lang="en-US" sz="1200" dirty="0" err="1"/>
              <a:t>asal</a:t>
            </a:r>
            <a:r>
              <a:rPr lang="en-US" sz="1200" dirty="0"/>
              <a:t> </a:t>
            </a:r>
            <a:endParaRPr lang="en-US" sz="1200" dirty="0" smtClean="0"/>
          </a:p>
          <a:p>
            <a:pPr algn="just"/>
            <a:r>
              <a:rPr lang="en-US" sz="1200" dirty="0" err="1" smtClean="0"/>
              <a:t>menerima</a:t>
            </a:r>
            <a:r>
              <a:rPr lang="en-US" sz="1200" dirty="0" smtClean="0"/>
              <a:t> </a:t>
            </a:r>
            <a:r>
              <a:rPr lang="en-US" sz="1200" dirty="0" err="1"/>
              <a:t>laporan</a:t>
            </a:r>
            <a:r>
              <a:rPr lang="en-US" sz="1200" dirty="0"/>
              <a:t> </a:t>
            </a:r>
            <a:r>
              <a:rPr lang="en-US" sz="1200" dirty="0" err="1"/>
              <a:t>keuangan</a:t>
            </a:r>
            <a:r>
              <a:rPr lang="en-US" sz="1200" dirty="0"/>
              <a:t> </a:t>
            </a:r>
            <a:endParaRPr lang="en-US" sz="1200" dirty="0" smtClean="0"/>
          </a:p>
          <a:p>
            <a:pPr algn="just"/>
            <a:r>
              <a:rPr lang="en-US" sz="1200" dirty="0" err="1" smtClean="0"/>
              <a:t>perusahaan</a:t>
            </a:r>
            <a:r>
              <a:rPr lang="en-US" sz="1200" dirty="0" smtClean="0"/>
              <a:t> </a:t>
            </a:r>
            <a:r>
              <a:rPr lang="en-US" sz="1200" dirty="0" err="1"/>
              <a:t>asing</a:t>
            </a:r>
            <a:r>
              <a:rPr lang="en-US" sz="1200" dirty="0"/>
              <a:t> yang </a:t>
            </a:r>
            <a:endParaRPr lang="en-US" sz="1200" dirty="0" smtClean="0"/>
          </a:p>
          <a:p>
            <a:pPr algn="just"/>
            <a:r>
              <a:rPr lang="en-US" sz="1200" dirty="0" err="1" smtClean="0"/>
              <a:t>didasarkan</a:t>
            </a:r>
            <a:r>
              <a:rPr lang="en-US" sz="1200" dirty="0" smtClean="0"/>
              <a:t> </a:t>
            </a:r>
            <a:r>
              <a:rPr lang="en-US" sz="1200" dirty="0" err="1"/>
              <a:t>pada</a:t>
            </a:r>
            <a:r>
              <a:rPr lang="en-US" sz="1200" dirty="0"/>
              <a:t> </a:t>
            </a:r>
            <a:endParaRPr lang="en-US" sz="1200" dirty="0" smtClean="0"/>
          </a:p>
          <a:p>
            <a:pPr algn="just"/>
            <a:r>
              <a:rPr lang="en-US" sz="1200" dirty="0" err="1" smtClean="0"/>
              <a:t>prinsip-prinsip</a:t>
            </a:r>
            <a:r>
              <a:rPr lang="en-US" sz="1200" dirty="0" smtClean="0"/>
              <a:t> </a:t>
            </a:r>
            <a:r>
              <a:rPr lang="en-US" sz="1200" dirty="0"/>
              <a:t>Negara </a:t>
            </a:r>
            <a:r>
              <a:rPr lang="en-US" sz="1200" dirty="0" err="1"/>
              <a:t>asal</a:t>
            </a:r>
            <a:r>
              <a:rPr lang="en-US" sz="1200" dirty="0"/>
              <a:t>.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80065" y="4004967"/>
            <a:ext cx="41039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 err="1"/>
              <a:t>Rekonsiliasi</a:t>
            </a:r>
            <a:r>
              <a:rPr lang="en-US" sz="1200" dirty="0"/>
              <a:t>, </a:t>
            </a:r>
            <a:r>
              <a:rPr lang="en-US" sz="1200" dirty="0" err="1"/>
              <a:t>melalui</a:t>
            </a:r>
            <a:r>
              <a:rPr lang="en-US" sz="1200" dirty="0"/>
              <a:t> </a:t>
            </a:r>
            <a:r>
              <a:rPr lang="en-US" sz="1200" dirty="0" err="1"/>
              <a:t>rekonsiliasi</a:t>
            </a:r>
            <a:r>
              <a:rPr lang="en-US" sz="1200" dirty="0"/>
              <a:t> </a:t>
            </a:r>
            <a:r>
              <a:rPr lang="en-US" sz="1200" dirty="0" err="1"/>
              <a:t>perusahaan</a:t>
            </a:r>
            <a:r>
              <a:rPr lang="en-US" sz="1200" dirty="0"/>
              <a:t> </a:t>
            </a:r>
            <a:r>
              <a:rPr lang="en-US" sz="1200" dirty="0" err="1"/>
              <a:t>asing</a:t>
            </a:r>
            <a:r>
              <a:rPr lang="en-US" sz="1200" dirty="0"/>
              <a:t> </a:t>
            </a:r>
            <a:r>
              <a:rPr lang="en-US" sz="1200" dirty="0" err="1" smtClean="0"/>
              <a:t>dapat</a:t>
            </a:r>
            <a:r>
              <a:rPr lang="en-US" sz="1200" dirty="0" smtClean="0"/>
              <a:t> </a:t>
            </a:r>
            <a:r>
              <a:rPr lang="en-US" sz="1200" dirty="0" err="1"/>
              <a:t>menyusun</a:t>
            </a:r>
            <a:r>
              <a:rPr lang="en-US" sz="1200" dirty="0"/>
              <a:t> </a:t>
            </a:r>
            <a:r>
              <a:rPr lang="en-US" sz="1200" dirty="0" err="1"/>
              <a:t>laporan</a:t>
            </a:r>
            <a:r>
              <a:rPr lang="en-US" sz="1200" dirty="0"/>
              <a:t> </a:t>
            </a:r>
            <a:r>
              <a:rPr lang="en-US" sz="1200" dirty="0" err="1"/>
              <a:t>keuangan</a:t>
            </a:r>
            <a:r>
              <a:rPr lang="en-US" sz="1200" dirty="0"/>
              <a:t> </a:t>
            </a:r>
            <a:r>
              <a:rPr lang="en-US" sz="1200" dirty="0" err="1"/>
              <a:t>dengan</a:t>
            </a:r>
            <a:r>
              <a:rPr lang="en-US" sz="1200" dirty="0"/>
              <a:t> </a:t>
            </a:r>
            <a:r>
              <a:rPr lang="en-US" sz="1200" dirty="0" err="1"/>
              <a:t>menggunakan</a:t>
            </a:r>
            <a:r>
              <a:rPr lang="en-US" sz="1200" dirty="0"/>
              <a:t> </a:t>
            </a:r>
            <a:endParaRPr lang="en-US" sz="1200" dirty="0" smtClean="0"/>
          </a:p>
          <a:p>
            <a:pPr algn="just"/>
            <a:r>
              <a:rPr lang="en-US" sz="1200" dirty="0" err="1" smtClean="0"/>
              <a:t>standar</a:t>
            </a:r>
            <a:r>
              <a:rPr lang="en-US" sz="1200" dirty="0" smtClean="0"/>
              <a:t> </a:t>
            </a:r>
            <a:r>
              <a:rPr lang="en-US" sz="1200" dirty="0" err="1"/>
              <a:t>akuntansi</a:t>
            </a:r>
            <a:r>
              <a:rPr lang="en-US" sz="1200" dirty="0"/>
              <a:t> Negara </a:t>
            </a:r>
            <a:r>
              <a:rPr lang="en-US" sz="1200" dirty="0" err="1"/>
              <a:t>asal</a:t>
            </a:r>
            <a:r>
              <a:rPr lang="en-US" sz="1200" dirty="0"/>
              <a:t>, </a:t>
            </a:r>
            <a:r>
              <a:rPr lang="en-US" sz="1200" dirty="0" err="1"/>
              <a:t>tetapi</a:t>
            </a:r>
            <a:r>
              <a:rPr lang="en-US" sz="1200" dirty="0"/>
              <a:t> </a:t>
            </a:r>
            <a:r>
              <a:rPr lang="en-US" sz="1200" dirty="0" err="1"/>
              <a:t>harus</a:t>
            </a:r>
            <a:r>
              <a:rPr lang="en-US" sz="1200" dirty="0"/>
              <a:t> </a:t>
            </a:r>
            <a:r>
              <a:rPr lang="en-US" sz="1200" dirty="0" err="1"/>
              <a:t>menyediakan</a:t>
            </a:r>
            <a:r>
              <a:rPr lang="en-US" sz="1200" dirty="0"/>
              <a:t> </a:t>
            </a:r>
            <a:r>
              <a:rPr lang="en-US" sz="1200" dirty="0" err="1"/>
              <a:t>rekonsiliasi</a:t>
            </a:r>
            <a:r>
              <a:rPr lang="en-US" sz="1200" dirty="0"/>
              <a:t> </a:t>
            </a:r>
            <a:r>
              <a:rPr lang="en-US" sz="1200" dirty="0" err="1"/>
              <a:t>antara</a:t>
            </a:r>
            <a:r>
              <a:rPr lang="en-US" sz="1200" dirty="0"/>
              <a:t> </a:t>
            </a:r>
            <a:r>
              <a:rPr lang="en-US" sz="1200" dirty="0" err="1"/>
              <a:t>ukuran-ukuran</a:t>
            </a:r>
            <a:r>
              <a:rPr lang="en-US" sz="1200" dirty="0"/>
              <a:t> </a:t>
            </a:r>
            <a:r>
              <a:rPr lang="en-US" sz="1200" dirty="0" err="1"/>
              <a:t>akuntansi</a:t>
            </a:r>
            <a:r>
              <a:rPr lang="en-US" sz="1200" dirty="0"/>
              <a:t> yang </a:t>
            </a:r>
            <a:r>
              <a:rPr lang="en-US" sz="1200" dirty="0" err="1"/>
              <a:t>penting</a:t>
            </a:r>
            <a:r>
              <a:rPr lang="en-US" sz="1200" dirty="0"/>
              <a:t> </a:t>
            </a:r>
            <a:r>
              <a:rPr lang="en-US" sz="1200" dirty="0" err="1"/>
              <a:t>seperti</a:t>
            </a:r>
            <a:r>
              <a:rPr lang="en-US" sz="1200" dirty="0"/>
              <a:t> </a:t>
            </a:r>
            <a:r>
              <a:rPr lang="en-US" sz="1200" dirty="0" err="1"/>
              <a:t>laba</a:t>
            </a:r>
            <a:r>
              <a:rPr lang="en-US" sz="1200" dirty="0"/>
              <a:t> </a:t>
            </a:r>
            <a:r>
              <a:rPr lang="en-US" sz="1200" dirty="0" err="1"/>
              <a:t>bersih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ekuitas</a:t>
            </a:r>
            <a:r>
              <a:rPr lang="en-US" sz="1200" dirty="0"/>
              <a:t> </a:t>
            </a:r>
            <a:r>
              <a:rPr lang="en-US" sz="1200" dirty="0" err="1"/>
              <a:t>pemegang</a:t>
            </a:r>
            <a:r>
              <a:rPr lang="en-US" sz="1200" dirty="0"/>
              <a:t> </a:t>
            </a:r>
            <a:r>
              <a:rPr lang="en-US" sz="1200" dirty="0" err="1"/>
              <a:t>saham</a:t>
            </a:r>
            <a:r>
              <a:rPr lang="en-US" sz="1200" dirty="0"/>
              <a:t>. </a:t>
            </a:r>
          </a:p>
        </p:txBody>
      </p:sp>
      <p:sp>
        <p:nvSpPr>
          <p:cNvPr id="4" name="Rectangle 3"/>
          <p:cNvSpPr/>
          <p:nvPr/>
        </p:nvSpPr>
        <p:spPr>
          <a:xfrm>
            <a:off x="2392674" y="2759588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01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713086" y="2624930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02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476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208178"/>
            <a:ext cx="9144000" cy="576064"/>
          </a:xfrm>
        </p:spPr>
        <p:txBody>
          <a:bodyPr/>
          <a:lstStyle/>
          <a:p>
            <a:r>
              <a:rPr lang="en-US" sz="2800" dirty="0" err="1"/>
              <a:t>Organisasi</a:t>
            </a:r>
            <a:r>
              <a:rPr lang="en-US" sz="2800" dirty="0"/>
              <a:t> </a:t>
            </a:r>
            <a:r>
              <a:rPr lang="en-US" sz="2800" dirty="0" err="1"/>
              <a:t>Internasional</a:t>
            </a:r>
            <a:r>
              <a:rPr lang="en-US" sz="2800" dirty="0"/>
              <a:t> </a:t>
            </a:r>
            <a:r>
              <a:rPr lang="en-US" sz="2800" dirty="0" err="1"/>
              <a:t>Pendorong</a:t>
            </a:r>
            <a:r>
              <a:rPr lang="en-US" sz="2800" dirty="0"/>
              <a:t> </a:t>
            </a:r>
            <a:r>
              <a:rPr lang="en-US" sz="2800" dirty="0" err="1"/>
              <a:t>Harmonisasi</a:t>
            </a:r>
            <a:r>
              <a:rPr lang="en-US" sz="2800" dirty="0"/>
              <a:t> </a:t>
            </a:r>
            <a:endParaRPr lang="en-US" sz="2800" dirty="0" smtClean="0"/>
          </a:p>
          <a:p>
            <a:r>
              <a:rPr lang="en-US" sz="2800" dirty="0" err="1" smtClean="0"/>
              <a:t>Akuntansi</a:t>
            </a:r>
            <a:r>
              <a:rPr lang="en-US" sz="2800" dirty="0" smtClean="0"/>
              <a:t> </a:t>
            </a:r>
            <a:endParaRPr lang="ko-KR" altLang="en-US" sz="2800" dirty="0"/>
          </a:p>
        </p:txBody>
      </p:sp>
      <p:sp>
        <p:nvSpPr>
          <p:cNvPr id="7" name="Oval 6"/>
          <p:cNvSpPr/>
          <p:nvPr/>
        </p:nvSpPr>
        <p:spPr>
          <a:xfrm>
            <a:off x="5460398" y="1296560"/>
            <a:ext cx="648072" cy="64807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" name="Oval 8"/>
          <p:cNvSpPr/>
          <p:nvPr/>
        </p:nvSpPr>
        <p:spPr>
          <a:xfrm>
            <a:off x="5960154" y="2301088"/>
            <a:ext cx="648072" cy="64807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" name="Oval 9"/>
          <p:cNvSpPr/>
          <p:nvPr/>
        </p:nvSpPr>
        <p:spPr>
          <a:xfrm>
            <a:off x="5509471" y="3218475"/>
            <a:ext cx="648072" cy="64807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1" name="Rectangle 9"/>
          <p:cNvSpPr/>
          <p:nvPr/>
        </p:nvSpPr>
        <p:spPr>
          <a:xfrm>
            <a:off x="6122862" y="2441700"/>
            <a:ext cx="322655" cy="302034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Parallelogram 15"/>
          <p:cNvSpPr/>
          <p:nvPr/>
        </p:nvSpPr>
        <p:spPr>
          <a:xfrm rot="16200000">
            <a:off x="5607057" y="1428593"/>
            <a:ext cx="354753" cy="384007"/>
          </a:xfrm>
          <a:custGeom>
            <a:avLst/>
            <a:gdLst/>
            <a:ahLst/>
            <a:cxnLst/>
            <a:rect l="l" t="t" r="r" b="b"/>
            <a:pathLst>
              <a:path w="2993176" h="3240001">
                <a:moveTo>
                  <a:pt x="1299907" y="647892"/>
                </a:moveTo>
                <a:lnTo>
                  <a:pt x="665509" y="1620000"/>
                </a:lnTo>
                <a:lnTo>
                  <a:pt x="1299907" y="2592108"/>
                </a:lnTo>
                <a:lnTo>
                  <a:pt x="634398" y="2592108"/>
                </a:lnTo>
                <a:lnTo>
                  <a:pt x="0" y="1620000"/>
                </a:lnTo>
                <a:lnTo>
                  <a:pt x="634398" y="647892"/>
                </a:lnTo>
                <a:close/>
                <a:moveTo>
                  <a:pt x="2993176" y="1620001"/>
                </a:moveTo>
                <a:lnTo>
                  <a:pt x="1913056" y="3240001"/>
                </a:lnTo>
                <a:lnTo>
                  <a:pt x="1782206" y="3043749"/>
                </a:lnTo>
                <a:lnTo>
                  <a:pt x="1110064" y="3043749"/>
                </a:lnTo>
                <a:cubicBezTo>
                  <a:pt x="1089036" y="3096599"/>
                  <a:pt x="1037333" y="3133759"/>
                  <a:pt x="976952" y="3133759"/>
                </a:cubicBezTo>
                <a:cubicBezTo>
                  <a:pt x="923853" y="3133759"/>
                  <a:pt x="877466" y="3105022"/>
                  <a:pt x="854540" y="3061058"/>
                </a:cubicBezTo>
                <a:lnTo>
                  <a:pt x="302383" y="3169763"/>
                </a:lnTo>
                <a:lnTo>
                  <a:pt x="302383" y="2809723"/>
                </a:lnTo>
                <a:lnTo>
                  <a:pt x="854540" y="2918427"/>
                </a:lnTo>
                <a:cubicBezTo>
                  <a:pt x="877466" y="2874463"/>
                  <a:pt x="923853" y="2845727"/>
                  <a:pt x="976952" y="2845727"/>
                </a:cubicBezTo>
                <a:cubicBezTo>
                  <a:pt x="1037333" y="2845727"/>
                  <a:pt x="1089036" y="2882887"/>
                  <a:pt x="1110064" y="2935737"/>
                </a:cubicBezTo>
                <a:lnTo>
                  <a:pt x="1710190" y="2935737"/>
                </a:lnTo>
                <a:lnTo>
                  <a:pt x="832936" y="1620001"/>
                </a:lnTo>
                <a:lnTo>
                  <a:pt x="191305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4" name="Round Same Side Corner Rectangle 6"/>
          <p:cNvSpPr>
            <a:spLocks noChangeAspect="1"/>
          </p:cNvSpPr>
          <p:nvPr/>
        </p:nvSpPr>
        <p:spPr>
          <a:xfrm rot="2700000">
            <a:off x="5755707" y="3360886"/>
            <a:ext cx="109444" cy="438775"/>
          </a:xfrm>
          <a:custGeom>
            <a:avLst/>
            <a:gdLst/>
            <a:ahLst/>
            <a:cxnLst/>
            <a:rect l="l" t="t" r="r" b="b"/>
            <a:pathLst>
              <a:path w="1035916" h="4153123">
                <a:moveTo>
                  <a:pt x="277501" y="3759099"/>
                </a:moveTo>
                <a:lnTo>
                  <a:pt x="758408" y="3759099"/>
                </a:lnTo>
                <a:lnTo>
                  <a:pt x="517954" y="4153123"/>
                </a:lnTo>
                <a:close/>
                <a:moveTo>
                  <a:pt x="42612" y="2944898"/>
                </a:moveTo>
                <a:cubicBezTo>
                  <a:pt x="153922" y="2941505"/>
                  <a:pt x="246502" y="2889483"/>
                  <a:pt x="275675" y="2819018"/>
                </a:cubicBezTo>
                <a:cubicBezTo>
                  <a:pt x="304648" y="2892614"/>
                  <a:pt x="403763" y="2945872"/>
                  <a:pt x="521107" y="2945872"/>
                </a:cubicBezTo>
                <a:cubicBezTo>
                  <a:pt x="638453" y="2945872"/>
                  <a:pt x="737567" y="2892613"/>
                  <a:pt x="766540" y="2819017"/>
                </a:cubicBezTo>
                <a:cubicBezTo>
                  <a:pt x="795133" y="2888142"/>
                  <a:pt x="884783" y="2939514"/>
                  <a:pt x="993299" y="2944464"/>
                </a:cubicBezTo>
                <a:lnTo>
                  <a:pt x="776840" y="3657264"/>
                </a:lnTo>
                <a:lnTo>
                  <a:pt x="258940" y="3657264"/>
                </a:lnTo>
                <a:close/>
                <a:moveTo>
                  <a:pt x="809102" y="564558"/>
                </a:moveTo>
                <a:lnTo>
                  <a:pt x="1035914" y="564558"/>
                </a:lnTo>
                <a:lnTo>
                  <a:pt x="1035915" y="2838682"/>
                </a:lnTo>
                <a:cubicBezTo>
                  <a:pt x="1029586" y="2840409"/>
                  <a:pt x="1023074" y="2840731"/>
                  <a:pt x="1016490" y="2840731"/>
                </a:cubicBezTo>
                <a:cubicBezTo>
                  <a:pt x="901952" y="2840731"/>
                  <a:pt x="809102" y="2743612"/>
                  <a:pt x="809101" y="2623810"/>
                </a:cubicBezTo>
                <a:close/>
                <a:moveTo>
                  <a:pt x="310569" y="564558"/>
                </a:moveTo>
                <a:lnTo>
                  <a:pt x="725347" y="564558"/>
                </a:lnTo>
                <a:lnTo>
                  <a:pt x="725347" y="2633342"/>
                </a:lnTo>
                <a:cubicBezTo>
                  <a:pt x="725347" y="2747880"/>
                  <a:pt x="632496" y="2840731"/>
                  <a:pt x="517958" y="2840731"/>
                </a:cubicBezTo>
                <a:cubicBezTo>
                  <a:pt x="403420" y="2840731"/>
                  <a:pt x="310569" y="2747880"/>
                  <a:pt x="310569" y="2633342"/>
                </a:cubicBezTo>
                <a:close/>
                <a:moveTo>
                  <a:pt x="0" y="564557"/>
                </a:moveTo>
                <a:lnTo>
                  <a:pt x="226813" y="564557"/>
                </a:lnTo>
                <a:lnTo>
                  <a:pt x="226813" y="2623810"/>
                </a:lnTo>
                <a:cubicBezTo>
                  <a:pt x="226813" y="2743612"/>
                  <a:pt x="133962" y="2840731"/>
                  <a:pt x="19424" y="2840730"/>
                </a:cubicBezTo>
                <a:cubicBezTo>
                  <a:pt x="12841" y="2840730"/>
                  <a:pt x="6329" y="2840409"/>
                  <a:pt x="0" y="2838682"/>
                </a:cubicBezTo>
                <a:close/>
                <a:moveTo>
                  <a:pt x="71964" y="71964"/>
                </a:moveTo>
                <a:cubicBezTo>
                  <a:pt x="116427" y="27501"/>
                  <a:pt x="177852" y="0"/>
                  <a:pt x="245701" y="0"/>
                </a:cubicBezTo>
                <a:lnTo>
                  <a:pt x="790215" y="0"/>
                </a:lnTo>
                <a:cubicBezTo>
                  <a:pt x="925912" y="0"/>
                  <a:pt x="1035916" y="110004"/>
                  <a:pt x="1035916" y="245701"/>
                </a:cubicBezTo>
                <a:cubicBezTo>
                  <a:pt x="1035916" y="327601"/>
                  <a:pt x="1035915" y="409501"/>
                  <a:pt x="1035915" y="491401"/>
                </a:cubicBezTo>
                <a:lnTo>
                  <a:pt x="0" y="491401"/>
                </a:lnTo>
                <a:lnTo>
                  <a:pt x="0" y="245701"/>
                </a:lnTo>
                <a:cubicBezTo>
                  <a:pt x="0" y="177853"/>
                  <a:pt x="27501" y="116427"/>
                  <a:pt x="71964" y="7196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5" name="Oval 14"/>
          <p:cNvSpPr/>
          <p:nvPr/>
        </p:nvSpPr>
        <p:spPr>
          <a:xfrm flipH="1">
            <a:off x="2875339" y="1296560"/>
            <a:ext cx="648072" cy="64807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7" name="Oval 16"/>
          <p:cNvSpPr/>
          <p:nvPr/>
        </p:nvSpPr>
        <p:spPr>
          <a:xfrm flipH="1">
            <a:off x="2447801" y="2301234"/>
            <a:ext cx="648072" cy="64807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8" name="Oval 17"/>
          <p:cNvSpPr/>
          <p:nvPr/>
        </p:nvSpPr>
        <p:spPr>
          <a:xfrm flipH="1">
            <a:off x="2560144" y="3235640"/>
            <a:ext cx="648072" cy="64807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9" name="Rectangle 9"/>
          <p:cNvSpPr/>
          <p:nvPr/>
        </p:nvSpPr>
        <p:spPr>
          <a:xfrm flipH="1">
            <a:off x="2595396" y="2454410"/>
            <a:ext cx="322655" cy="302034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Parallelogram 15"/>
          <p:cNvSpPr/>
          <p:nvPr/>
        </p:nvSpPr>
        <p:spPr>
          <a:xfrm rot="5400000" flipH="1">
            <a:off x="3021999" y="1428593"/>
            <a:ext cx="354753" cy="384007"/>
          </a:xfrm>
          <a:custGeom>
            <a:avLst/>
            <a:gdLst/>
            <a:ahLst/>
            <a:cxnLst/>
            <a:rect l="l" t="t" r="r" b="b"/>
            <a:pathLst>
              <a:path w="2993176" h="3240001">
                <a:moveTo>
                  <a:pt x="1299907" y="647892"/>
                </a:moveTo>
                <a:lnTo>
                  <a:pt x="665509" y="1620000"/>
                </a:lnTo>
                <a:lnTo>
                  <a:pt x="1299907" y="2592108"/>
                </a:lnTo>
                <a:lnTo>
                  <a:pt x="634398" y="2592108"/>
                </a:lnTo>
                <a:lnTo>
                  <a:pt x="0" y="1620000"/>
                </a:lnTo>
                <a:lnTo>
                  <a:pt x="634398" y="647892"/>
                </a:lnTo>
                <a:close/>
                <a:moveTo>
                  <a:pt x="2993176" y="1620001"/>
                </a:moveTo>
                <a:lnTo>
                  <a:pt x="1913056" y="3240001"/>
                </a:lnTo>
                <a:lnTo>
                  <a:pt x="1782206" y="3043749"/>
                </a:lnTo>
                <a:lnTo>
                  <a:pt x="1110064" y="3043749"/>
                </a:lnTo>
                <a:cubicBezTo>
                  <a:pt x="1089036" y="3096599"/>
                  <a:pt x="1037333" y="3133759"/>
                  <a:pt x="976952" y="3133759"/>
                </a:cubicBezTo>
                <a:cubicBezTo>
                  <a:pt x="923853" y="3133759"/>
                  <a:pt x="877466" y="3105022"/>
                  <a:pt x="854540" y="3061058"/>
                </a:cubicBezTo>
                <a:lnTo>
                  <a:pt x="302383" y="3169763"/>
                </a:lnTo>
                <a:lnTo>
                  <a:pt x="302383" y="2809723"/>
                </a:lnTo>
                <a:lnTo>
                  <a:pt x="854540" y="2918427"/>
                </a:lnTo>
                <a:cubicBezTo>
                  <a:pt x="877466" y="2874463"/>
                  <a:pt x="923853" y="2845727"/>
                  <a:pt x="976952" y="2845727"/>
                </a:cubicBezTo>
                <a:cubicBezTo>
                  <a:pt x="1037333" y="2845727"/>
                  <a:pt x="1089036" y="2882887"/>
                  <a:pt x="1110064" y="2935737"/>
                </a:cubicBezTo>
                <a:lnTo>
                  <a:pt x="1710190" y="2935737"/>
                </a:lnTo>
                <a:lnTo>
                  <a:pt x="832936" y="1620001"/>
                </a:lnTo>
                <a:lnTo>
                  <a:pt x="191305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2" name="Round Same Side Corner Rectangle 6"/>
          <p:cNvSpPr>
            <a:spLocks noChangeAspect="1"/>
          </p:cNvSpPr>
          <p:nvPr/>
        </p:nvSpPr>
        <p:spPr>
          <a:xfrm rot="18900000" flipH="1">
            <a:off x="2852686" y="3360887"/>
            <a:ext cx="109444" cy="438775"/>
          </a:xfrm>
          <a:custGeom>
            <a:avLst/>
            <a:gdLst/>
            <a:ahLst/>
            <a:cxnLst/>
            <a:rect l="l" t="t" r="r" b="b"/>
            <a:pathLst>
              <a:path w="1035916" h="4153123">
                <a:moveTo>
                  <a:pt x="277501" y="3759099"/>
                </a:moveTo>
                <a:lnTo>
                  <a:pt x="758408" y="3759099"/>
                </a:lnTo>
                <a:lnTo>
                  <a:pt x="517954" y="4153123"/>
                </a:lnTo>
                <a:close/>
                <a:moveTo>
                  <a:pt x="42612" y="2944898"/>
                </a:moveTo>
                <a:cubicBezTo>
                  <a:pt x="153922" y="2941505"/>
                  <a:pt x="246502" y="2889483"/>
                  <a:pt x="275675" y="2819018"/>
                </a:cubicBezTo>
                <a:cubicBezTo>
                  <a:pt x="304648" y="2892614"/>
                  <a:pt x="403763" y="2945872"/>
                  <a:pt x="521107" y="2945872"/>
                </a:cubicBezTo>
                <a:cubicBezTo>
                  <a:pt x="638453" y="2945872"/>
                  <a:pt x="737567" y="2892613"/>
                  <a:pt x="766540" y="2819017"/>
                </a:cubicBezTo>
                <a:cubicBezTo>
                  <a:pt x="795133" y="2888142"/>
                  <a:pt x="884783" y="2939514"/>
                  <a:pt x="993299" y="2944464"/>
                </a:cubicBezTo>
                <a:lnTo>
                  <a:pt x="776840" y="3657264"/>
                </a:lnTo>
                <a:lnTo>
                  <a:pt x="258940" y="3657264"/>
                </a:lnTo>
                <a:close/>
                <a:moveTo>
                  <a:pt x="809102" y="564558"/>
                </a:moveTo>
                <a:lnTo>
                  <a:pt x="1035914" y="564558"/>
                </a:lnTo>
                <a:lnTo>
                  <a:pt x="1035915" y="2838682"/>
                </a:lnTo>
                <a:cubicBezTo>
                  <a:pt x="1029586" y="2840409"/>
                  <a:pt x="1023074" y="2840731"/>
                  <a:pt x="1016490" y="2840731"/>
                </a:cubicBezTo>
                <a:cubicBezTo>
                  <a:pt x="901952" y="2840731"/>
                  <a:pt x="809102" y="2743612"/>
                  <a:pt x="809101" y="2623810"/>
                </a:cubicBezTo>
                <a:close/>
                <a:moveTo>
                  <a:pt x="310569" y="564558"/>
                </a:moveTo>
                <a:lnTo>
                  <a:pt x="725347" y="564558"/>
                </a:lnTo>
                <a:lnTo>
                  <a:pt x="725347" y="2633342"/>
                </a:lnTo>
                <a:cubicBezTo>
                  <a:pt x="725347" y="2747880"/>
                  <a:pt x="632496" y="2840731"/>
                  <a:pt x="517958" y="2840731"/>
                </a:cubicBezTo>
                <a:cubicBezTo>
                  <a:pt x="403420" y="2840731"/>
                  <a:pt x="310569" y="2747880"/>
                  <a:pt x="310569" y="2633342"/>
                </a:cubicBezTo>
                <a:close/>
                <a:moveTo>
                  <a:pt x="0" y="564557"/>
                </a:moveTo>
                <a:lnTo>
                  <a:pt x="226813" y="564557"/>
                </a:lnTo>
                <a:lnTo>
                  <a:pt x="226813" y="2623810"/>
                </a:lnTo>
                <a:cubicBezTo>
                  <a:pt x="226813" y="2743612"/>
                  <a:pt x="133962" y="2840731"/>
                  <a:pt x="19424" y="2840730"/>
                </a:cubicBezTo>
                <a:cubicBezTo>
                  <a:pt x="12841" y="2840730"/>
                  <a:pt x="6329" y="2840409"/>
                  <a:pt x="0" y="2838682"/>
                </a:cubicBezTo>
                <a:close/>
                <a:moveTo>
                  <a:pt x="71964" y="71964"/>
                </a:moveTo>
                <a:cubicBezTo>
                  <a:pt x="116427" y="27501"/>
                  <a:pt x="177852" y="0"/>
                  <a:pt x="245701" y="0"/>
                </a:cubicBezTo>
                <a:lnTo>
                  <a:pt x="790215" y="0"/>
                </a:lnTo>
                <a:cubicBezTo>
                  <a:pt x="925912" y="0"/>
                  <a:pt x="1035916" y="110004"/>
                  <a:pt x="1035916" y="245701"/>
                </a:cubicBezTo>
                <a:cubicBezTo>
                  <a:pt x="1035916" y="327601"/>
                  <a:pt x="1035915" y="409501"/>
                  <a:pt x="1035915" y="491401"/>
                </a:cubicBezTo>
                <a:lnTo>
                  <a:pt x="0" y="491401"/>
                </a:lnTo>
                <a:lnTo>
                  <a:pt x="0" y="245701"/>
                </a:lnTo>
                <a:cubicBezTo>
                  <a:pt x="0" y="177853"/>
                  <a:pt x="27501" y="116427"/>
                  <a:pt x="71964" y="7196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6" name="TextBox 25"/>
          <p:cNvSpPr txBox="1"/>
          <p:nvPr/>
        </p:nvSpPr>
        <p:spPr>
          <a:xfrm>
            <a:off x="897754" y="1405944"/>
            <a:ext cx="19267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Internasional</a:t>
            </a:r>
            <a:r>
              <a:rPr lang="en-US" sz="1200" dirty="0"/>
              <a:t> Accounting </a:t>
            </a:r>
            <a:r>
              <a:rPr lang="en-US" sz="1200" dirty="0" err="1"/>
              <a:t>Stndard</a:t>
            </a:r>
            <a:r>
              <a:rPr lang="en-US" sz="1200" dirty="0"/>
              <a:t> Board (IASB).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94863" y="2471011"/>
            <a:ext cx="19267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Komisi</a:t>
            </a:r>
            <a:r>
              <a:rPr lang="en-US" sz="1200" dirty="0"/>
              <a:t> </a:t>
            </a:r>
            <a:r>
              <a:rPr lang="en-US" sz="1200" dirty="0" err="1"/>
              <a:t>Uni</a:t>
            </a:r>
            <a:r>
              <a:rPr lang="en-US" sz="1200" dirty="0"/>
              <a:t> </a:t>
            </a:r>
            <a:r>
              <a:rPr lang="en-US" sz="1200" dirty="0" err="1"/>
              <a:t>Eropa</a:t>
            </a:r>
            <a:r>
              <a:rPr lang="en-US" sz="1200" dirty="0"/>
              <a:t> (EU).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04105" y="3452667"/>
            <a:ext cx="19267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Organisasi</a:t>
            </a:r>
            <a:r>
              <a:rPr lang="en-US" sz="1200" dirty="0"/>
              <a:t> </a:t>
            </a:r>
            <a:r>
              <a:rPr lang="en-US" sz="1200" dirty="0" err="1"/>
              <a:t>Internasional</a:t>
            </a:r>
            <a:r>
              <a:rPr lang="en-US" sz="1200" dirty="0"/>
              <a:t> </a:t>
            </a:r>
            <a:r>
              <a:rPr lang="en-US" sz="1200" dirty="0" err="1"/>
              <a:t>Komisi</a:t>
            </a:r>
            <a:r>
              <a:rPr lang="en-US" sz="1200" dirty="0"/>
              <a:t> </a:t>
            </a:r>
            <a:r>
              <a:rPr lang="en-US" sz="1200" dirty="0" err="1"/>
              <a:t>Pasar</a:t>
            </a:r>
            <a:r>
              <a:rPr lang="en-US" sz="1200" dirty="0"/>
              <a:t> Modal </a:t>
            </a:r>
            <a:endParaRPr lang="en-US" sz="1200" dirty="0" smtClean="0"/>
          </a:p>
          <a:p>
            <a:r>
              <a:rPr lang="en-US" sz="1200" dirty="0" smtClean="0"/>
              <a:t>(</a:t>
            </a:r>
            <a:r>
              <a:rPr lang="en-US" sz="1200" dirty="0"/>
              <a:t>IOSCO)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284838" y="1404723"/>
            <a:ext cx="19267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Internasional</a:t>
            </a:r>
            <a:r>
              <a:rPr lang="en-US" sz="1200" dirty="0"/>
              <a:t> Federation Of Accountant ( IFAC) 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732240" y="2409826"/>
            <a:ext cx="2411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Kelompok</a:t>
            </a:r>
            <a:r>
              <a:rPr lang="en-US" sz="1200" dirty="0"/>
              <a:t> </a:t>
            </a:r>
            <a:r>
              <a:rPr lang="en-US" sz="1200" dirty="0" err="1"/>
              <a:t>kerja</a:t>
            </a:r>
            <a:r>
              <a:rPr lang="en-US" sz="1200" dirty="0"/>
              <a:t> </a:t>
            </a:r>
            <a:r>
              <a:rPr lang="en-US" sz="1200" dirty="0" err="1"/>
              <a:t>asli</a:t>
            </a:r>
            <a:r>
              <a:rPr lang="en-US" sz="1200" dirty="0"/>
              <a:t> </a:t>
            </a:r>
            <a:r>
              <a:rPr lang="en-US" sz="1200" dirty="0" err="1"/>
              <a:t>pemerintah</a:t>
            </a:r>
            <a:r>
              <a:rPr lang="en-US" sz="1200" dirty="0"/>
              <a:t> PBB </a:t>
            </a:r>
            <a:r>
              <a:rPr lang="en-US" sz="1200" dirty="0" err="1"/>
              <a:t>dalam</a:t>
            </a:r>
            <a:r>
              <a:rPr lang="en-US" sz="1200" dirty="0"/>
              <a:t> ISAR </a:t>
            </a:r>
            <a:r>
              <a:rPr lang="en-US" sz="1200" dirty="0" err="1"/>
              <a:t>dan</a:t>
            </a:r>
            <a:r>
              <a:rPr lang="en-US" sz="1200" dirty="0"/>
              <a:t> UNTACD. 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6302956" y="3435502"/>
            <a:ext cx="22294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Kelompok</a:t>
            </a:r>
            <a:r>
              <a:rPr lang="en-US" sz="1200" dirty="0"/>
              <a:t> </a:t>
            </a:r>
            <a:r>
              <a:rPr lang="en-US" sz="1200" dirty="0" err="1"/>
              <a:t>kerja</a:t>
            </a:r>
            <a:r>
              <a:rPr lang="en-US" sz="1200" dirty="0"/>
              <a:t> </a:t>
            </a:r>
            <a:r>
              <a:rPr lang="en-US" sz="1200" dirty="0" err="1"/>
              <a:t>dalam</a:t>
            </a:r>
            <a:r>
              <a:rPr lang="en-US" sz="1200" dirty="0"/>
              <a:t> OECD. </a:t>
            </a:r>
          </a:p>
        </p:txBody>
      </p:sp>
      <p:sp>
        <p:nvSpPr>
          <p:cNvPr id="49" name="Freeform 9">
            <a:extLst>
              <a:ext uri="{FF2B5EF4-FFF2-40B4-BE49-F238E27FC236}">
                <a16:creationId xmlns="" xmlns:a16="http://schemas.microsoft.com/office/drawing/2014/main" id="{B26EBCD2-4BC1-4A3D-B36A-8AAF3F123BDA}"/>
              </a:ext>
            </a:extLst>
          </p:cNvPr>
          <p:cNvSpPr>
            <a:spLocks/>
          </p:cNvSpPr>
          <p:nvPr/>
        </p:nvSpPr>
        <p:spPr bwMode="auto">
          <a:xfrm>
            <a:off x="4570917" y="1537088"/>
            <a:ext cx="765102" cy="2729660"/>
          </a:xfrm>
          <a:custGeom>
            <a:avLst/>
            <a:gdLst>
              <a:gd name="T0" fmla="*/ 453 w 768"/>
              <a:gd name="T1" fmla="*/ 45 h 2740"/>
              <a:gd name="T2" fmla="*/ 508 w 768"/>
              <a:gd name="T3" fmla="*/ 200 h 2740"/>
              <a:gd name="T4" fmla="*/ 464 w 768"/>
              <a:gd name="T5" fmla="*/ 287 h 2740"/>
              <a:gd name="T6" fmla="*/ 479 w 768"/>
              <a:gd name="T7" fmla="*/ 389 h 2740"/>
              <a:gd name="T8" fmla="*/ 628 w 768"/>
              <a:gd name="T9" fmla="*/ 445 h 2740"/>
              <a:gd name="T10" fmla="*/ 691 w 768"/>
              <a:gd name="T11" fmla="*/ 583 h 2740"/>
              <a:gd name="T12" fmla="*/ 719 w 768"/>
              <a:gd name="T13" fmla="*/ 858 h 2740"/>
              <a:gd name="T14" fmla="*/ 748 w 768"/>
              <a:gd name="T15" fmla="*/ 1287 h 2740"/>
              <a:gd name="T16" fmla="*/ 768 w 768"/>
              <a:gd name="T17" fmla="*/ 1416 h 2740"/>
              <a:gd name="T18" fmla="*/ 713 w 768"/>
              <a:gd name="T19" fmla="*/ 1478 h 2740"/>
              <a:gd name="T20" fmla="*/ 677 w 768"/>
              <a:gd name="T21" fmla="*/ 1427 h 2740"/>
              <a:gd name="T22" fmla="*/ 691 w 768"/>
              <a:gd name="T23" fmla="*/ 1320 h 2740"/>
              <a:gd name="T24" fmla="*/ 639 w 768"/>
              <a:gd name="T25" fmla="*/ 934 h 2740"/>
              <a:gd name="T26" fmla="*/ 595 w 768"/>
              <a:gd name="T27" fmla="*/ 745 h 2740"/>
              <a:gd name="T28" fmla="*/ 555 w 768"/>
              <a:gd name="T29" fmla="*/ 792 h 2740"/>
              <a:gd name="T30" fmla="*/ 535 w 768"/>
              <a:gd name="T31" fmla="*/ 947 h 2740"/>
              <a:gd name="T32" fmla="*/ 611 w 768"/>
              <a:gd name="T33" fmla="*/ 1125 h 2740"/>
              <a:gd name="T34" fmla="*/ 639 w 768"/>
              <a:gd name="T35" fmla="*/ 1351 h 2740"/>
              <a:gd name="T36" fmla="*/ 617 w 768"/>
              <a:gd name="T37" fmla="*/ 1912 h 2740"/>
              <a:gd name="T38" fmla="*/ 544 w 768"/>
              <a:gd name="T39" fmla="*/ 2387 h 2740"/>
              <a:gd name="T40" fmla="*/ 559 w 768"/>
              <a:gd name="T41" fmla="*/ 2711 h 2740"/>
              <a:gd name="T42" fmla="*/ 455 w 768"/>
              <a:gd name="T43" fmla="*/ 2687 h 2740"/>
              <a:gd name="T44" fmla="*/ 451 w 768"/>
              <a:gd name="T45" fmla="*/ 2523 h 2740"/>
              <a:gd name="T46" fmla="*/ 468 w 768"/>
              <a:gd name="T47" fmla="*/ 2363 h 2740"/>
              <a:gd name="T48" fmla="*/ 448 w 768"/>
              <a:gd name="T49" fmla="*/ 2136 h 2740"/>
              <a:gd name="T50" fmla="*/ 455 w 768"/>
              <a:gd name="T51" fmla="*/ 1894 h 2740"/>
              <a:gd name="T52" fmla="*/ 406 w 768"/>
              <a:gd name="T53" fmla="*/ 1598 h 2740"/>
              <a:gd name="T54" fmla="*/ 351 w 768"/>
              <a:gd name="T55" fmla="*/ 1680 h 2740"/>
              <a:gd name="T56" fmla="*/ 330 w 768"/>
              <a:gd name="T57" fmla="*/ 2018 h 2740"/>
              <a:gd name="T58" fmla="*/ 310 w 768"/>
              <a:gd name="T59" fmla="*/ 2223 h 2740"/>
              <a:gd name="T60" fmla="*/ 308 w 768"/>
              <a:gd name="T61" fmla="*/ 2411 h 2740"/>
              <a:gd name="T62" fmla="*/ 324 w 768"/>
              <a:gd name="T63" fmla="*/ 2647 h 2740"/>
              <a:gd name="T64" fmla="*/ 253 w 768"/>
              <a:gd name="T65" fmla="*/ 2729 h 2740"/>
              <a:gd name="T66" fmla="*/ 217 w 768"/>
              <a:gd name="T67" fmla="*/ 2616 h 2740"/>
              <a:gd name="T68" fmla="*/ 231 w 768"/>
              <a:gd name="T69" fmla="*/ 2376 h 2740"/>
              <a:gd name="T70" fmla="*/ 180 w 768"/>
              <a:gd name="T71" fmla="*/ 2118 h 2740"/>
              <a:gd name="T72" fmla="*/ 168 w 768"/>
              <a:gd name="T73" fmla="*/ 1867 h 2740"/>
              <a:gd name="T74" fmla="*/ 175 w 768"/>
              <a:gd name="T75" fmla="*/ 1607 h 2740"/>
              <a:gd name="T76" fmla="*/ 126 w 768"/>
              <a:gd name="T77" fmla="*/ 1363 h 2740"/>
              <a:gd name="T78" fmla="*/ 166 w 768"/>
              <a:gd name="T79" fmla="*/ 1107 h 2740"/>
              <a:gd name="T80" fmla="*/ 235 w 768"/>
              <a:gd name="T81" fmla="*/ 869 h 2740"/>
              <a:gd name="T82" fmla="*/ 182 w 768"/>
              <a:gd name="T83" fmla="*/ 711 h 2740"/>
              <a:gd name="T84" fmla="*/ 128 w 768"/>
              <a:gd name="T85" fmla="*/ 931 h 2740"/>
              <a:gd name="T86" fmla="*/ 119 w 768"/>
              <a:gd name="T87" fmla="*/ 1111 h 2740"/>
              <a:gd name="T88" fmla="*/ 64 w 768"/>
              <a:gd name="T89" fmla="*/ 1311 h 2740"/>
              <a:gd name="T90" fmla="*/ 100 w 768"/>
              <a:gd name="T91" fmla="*/ 1460 h 2740"/>
              <a:gd name="T92" fmla="*/ 79 w 768"/>
              <a:gd name="T93" fmla="*/ 1481 h 2740"/>
              <a:gd name="T94" fmla="*/ 4 w 768"/>
              <a:gd name="T95" fmla="*/ 1423 h 2740"/>
              <a:gd name="T96" fmla="*/ 22 w 768"/>
              <a:gd name="T97" fmla="*/ 1251 h 2740"/>
              <a:gd name="T98" fmla="*/ 70 w 768"/>
              <a:gd name="T99" fmla="*/ 623 h 2740"/>
              <a:gd name="T100" fmla="*/ 117 w 768"/>
              <a:gd name="T101" fmla="*/ 458 h 2740"/>
              <a:gd name="T102" fmla="*/ 251 w 768"/>
              <a:gd name="T103" fmla="*/ 412 h 2740"/>
              <a:gd name="T104" fmla="*/ 320 w 768"/>
              <a:gd name="T105" fmla="*/ 325 h 2740"/>
              <a:gd name="T106" fmla="*/ 253 w 768"/>
              <a:gd name="T107" fmla="*/ 221 h 2740"/>
              <a:gd name="T108" fmla="*/ 250 w 768"/>
              <a:gd name="T109" fmla="*/ 136 h 2740"/>
              <a:gd name="T110" fmla="*/ 322 w 768"/>
              <a:gd name="T111" fmla="*/ 3 h 27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768" h="2740">
                <a:moveTo>
                  <a:pt x="339" y="0"/>
                </a:moveTo>
                <a:lnTo>
                  <a:pt x="375" y="3"/>
                </a:lnTo>
                <a:lnTo>
                  <a:pt x="406" y="12"/>
                </a:lnTo>
                <a:lnTo>
                  <a:pt x="431" y="27"/>
                </a:lnTo>
                <a:lnTo>
                  <a:pt x="453" y="45"/>
                </a:lnTo>
                <a:lnTo>
                  <a:pt x="471" y="69"/>
                </a:lnTo>
                <a:lnTo>
                  <a:pt x="486" y="94"/>
                </a:lnTo>
                <a:lnTo>
                  <a:pt x="495" y="123"/>
                </a:lnTo>
                <a:lnTo>
                  <a:pt x="495" y="183"/>
                </a:lnTo>
                <a:lnTo>
                  <a:pt x="508" y="200"/>
                </a:lnTo>
                <a:lnTo>
                  <a:pt x="502" y="221"/>
                </a:lnTo>
                <a:lnTo>
                  <a:pt x="495" y="240"/>
                </a:lnTo>
                <a:lnTo>
                  <a:pt x="484" y="256"/>
                </a:lnTo>
                <a:lnTo>
                  <a:pt x="475" y="271"/>
                </a:lnTo>
                <a:lnTo>
                  <a:pt x="464" y="287"/>
                </a:lnTo>
                <a:lnTo>
                  <a:pt x="455" y="303"/>
                </a:lnTo>
                <a:lnTo>
                  <a:pt x="451" y="323"/>
                </a:lnTo>
                <a:lnTo>
                  <a:pt x="450" y="349"/>
                </a:lnTo>
                <a:lnTo>
                  <a:pt x="455" y="380"/>
                </a:lnTo>
                <a:lnTo>
                  <a:pt x="479" y="389"/>
                </a:lnTo>
                <a:lnTo>
                  <a:pt x="508" y="400"/>
                </a:lnTo>
                <a:lnTo>
                  <a:pt x="539" y="409"/>
                </a:lnTo>
                <a:lnTo>
                  <a:pt x="570" y="420"/>
                </a:lnTo>
                <a:lnTo>
                  <a:pt x="600" y="431"/>
                </a:lnTo>
                <a:lnTo>
                  <a:pt x="628" y="445"/>
                </a:lnTo>
                <a:lnTo>
                  <a:pt x="650" y="460"/>
                </a:lnTo>
                <a:lnTo>
                  <a:pt x="668" y="480"/>
                </a:lnTo>
                <a:lnTo>
                  <a:pt x="682" y="511"/>
                </a:lnTo>
                <a:lnTo>
                  <a:pt x="690" y="545"/>
                </a:lnTo>
                <a:lnTo>
                  <a:pt x="691" y="583"/>
                </a:lnTo>
                <a:lnTo>
                  <a:pt x="693" y="623"/>
                </a:lnTo>
                <a:lnTo>
                  <a:pt x="693" y="665"/>
                </a:lnTo>
                <a:lnTo>
                  <a:pt x="699" y="707"/>
                </a:lnTo>
                <a:lnTo>
                  <a:pt x="710" y="781"/>
                </a:lnTo>
                <a:lnTo>
                  <a:pt x="719" y="858"/>
                </a:lnTo>
                <a:lnTo>
                  <a:pt x="728" y="931"/>
                </a:lnTo>
                <a:lnTo>
                  <a:pt x="739" y="1000"/>
                </a:lnTo>
                <a:lnTo>
                  <a:pt x="742" y="1183"/>
                </a:lnTo>
                <a:lnTo>
                  <a:pt x="742" y="1267"/>
                </a:lnTo>
                <a:lnTo>
                  <a:pt x="748" y="1287"/>
                </a:lnTo>
                <a:lnTo>
                  <a:pt x="753" y="1311"/>
                </a:lnTo>
                <a:lnTo>
                  <a:pt x="759" y="1336"/>
                </a:lnTo>
                <a:lnTo>
                  <a:pt x="762" y="1363"/>
                </a:lnTo>
                <a:lnTo>
                  <a:pt x="766" y="1391"/>
                </a:lnTo>
                <a:lnTo>
                  <a:pt x="768" y="1416"/>
                </a:lnTo>
                <a:lnTo>
                  <a:pt x="764" y="1440"/>
                </a:lnTo>
                <a:lnTo>
                  <a:pt x="757" y="1458"/>
                </a:lnTo>
                <a:lnTo>
                  <a:pt x="742" y="1474"/>
                </a:lnTo>
                <a:lnTo>
                  <a:pt x="722" y="1483"/>
                </a:lnTo>
                <a:lnTo>
                  <a:pt x="713" y="1478"/>
                </a:lnTo>
                <a:lnTo>
                  <a:pt x="699" y="1478"/>
                </a:lnTo>
                <a:lnTo>
                  <a:pt x="682" y="1480"/>
                </a:lnTo>
                <a:lnTo>
                  <a:pt x="668" y="1480"/>
                </a:lnTo>
                <a:lnTo>
                  <a:pt x="659" y="1443"/>
                </a:lnTo>
                <a:lnTo>
                  <a:pt x="677" y="1427"/>
                </a:lnTo>
                <a:lnTo>
                  <a:pt x="686" y="1411"/>
                </a:lnTo>
                <a:lnTo>
                  <a:pt x="688" y="1394"/>
                </a:lnTo>
                <a:lnTo>
                  <a:pt x="688" y="1372"/>
                </a:lnTo>
                <a:lnTo>
                  <a:pt x="688" y="1349"/>
                </a:lnTo>
                <a:lnTo>
                  <a:pt x="691" y="1320"/>
                </a:lnTo>
                <a:lnTo>
                  <a:pt x="695" y="1305"/>
                </a:lnTo>
                <a:lnTo>
                  <a:pt x="700" y="1287"/>
                </a:lnTo>
                <a:lnTo>
                  <a:pt x="699" y="1267"/>
                </a:lnTo>
                <a:lnTo>
                  <a:pt x="642" y="1096"/>
                </a:lnTo>
                <a:lnTo>
                  <a:pt x="639" y="934"/>
                </a:lnTo>
                <a:lnTo>
                  <a:pt x="608" y="827"/>
                </a:lnTo>
                <a:lnTo>
                  <a:pt x="604" y="809"/>
                </a:lnTo>
                <a:lnTo>
                  <a:pt x="600" y="789"/>
                </a:lnTo>
                <a:lnTo>
                  <a:pt x="599" y="767"/>
                </a:lnTo>
                <a:lnTo>
                  <a:pt x="595" y="745"/>
                </a:lnTo>
                <a:lnTo>
                  <a:pt x="588" y="727"/>
                </a:lnTo>
                <a:lnTo>
                  <a:pt x="579" y="714"/>
                </a:lnTo>
                <a:lnTo>
                  <a:pt x="573" y="741"/>
                </a:lnTo>
                <a:lnTo>
                  <a:pt x="566" y="767"/>
                </a:lnTo>
                <a:lnTo>
                  <a:pt x="555" y="792"/>
                </a:lnTo>
                <a:lnTo>
                  <a:pt x="544" y="820"/>
                </a:lnTo>
                <a:lnTo>
                  <a:pt x="535" y="849"/>
                </a:lnTo>
                <a:lnTo>
                  <a:pt x="530" y="880"/>
                </a:lnTo>
                <a:lnTo>
                  <a:pt x="530" y="912"/>
                </a:lnTo>
                <a:lnTo>
                  <a:pt x="535" y="947"/>
                </a:lnTo>
                <a:lnTo>
                  <a:pt x="546" y="983"/>
                </a:lnTo>
                <a:lnTo>
                  <a:pt x="560" y="1018"/>
                </a:lnTo>
                <a:lnTo>
                  <a:pt x="577" y="1052"/>
                </a:lnTo>
                <a:lnTo>
                  <a:pt x="595" y="1089"/>
                </a:lnTo>
                <a:lnTo>
                  <a:pt x="611" y="1125"/>
                </a:lnTo>
                <a:lnTo>
                  <a:pt x="626" y="1165"/>
                </a:lnTo>
                <a:lnTo>
                  <a:pt x="637" y="1207"/>
                </a:lnTo>
                <a:lnTo>
                  <a:pt x="644" y="1251"/>
                </a:lnTo>
                <a:lnTo>
                  <a:pt x="646" y="1300"/>
                </a:lnTo>
                <a:lnTo>
                  <a:pt x="639" y="1351"/>
                </a:lnTo>
                <a:lnTo>
                  <a:pt x="582" y="1680"/>
                </a:lnTo>
                <a:lnTo>
                  <a:pt x="590" y="1734"/>
                </a:lnTo>
                <a:lnTo>
                  <a:pt x="599" y="1792"/>
                </a:lnTo>
                <a:lnTo>
                  <a:pt x="608" y="1851"/>
                </a:lnTo>
                <a:lnTo>
                  <a:pt x="617" y="1912"/>
                </a:lnTo>
                <a:lnTo>
                  <a:pt x="617" y="1972"/>
                </a:lnTo>
                <a:lnTo>
                  <a:pt x="611" y="2034"/>
                </a:lnTo>
                <a:lnTo>
                  <a:pt x="559" y="2320"/>
                </a:lnTo>
                <a:lnTo>
                  <a:pt x="551" y="2351"/>
                </a:lnTo>
                <a:lnTo>
                  <a:pt x="544" y="2387"/>
                </a:lnTo>
                <a:lnTo>
                  <a:pt x="537" y="2425"/>
                </a:lnTo>
                <a:lnTo>
                  <a:pt x="535" y="2463"/>
                </a:lnTo>
                <a:lnTo>
                  <a:pt x="539" y="2503"/>
                </a:lnTo>
                <a:lnTo>
                  <a:pt x="582" y="2696"/>
                </a:lnTo>
                <a:lnTo>
                  <a:pt x="559" y="2711"/>
                </a:lnTo>
                <a:lnTo>
                  <a:pt x="533" y="2723"/>
                </a:lnTo>
                <a:lnTo>
                  <a:pt x="504" y="2734"/>
                </a:lnTo>
                <a:lnTo>
                  <a:pt x="471" y="2740"/>
                </a:lnTo>
                <a:lnTo>
                  <a:pt x="460" y="2714"/>
                </a:lnTo>
                <a:lnTo>
                  <a:pt x="455" y="2687"/>
                </a:lnTo>
                <a:lnTo>
                  <a:pt x="453" y="2656"/>
                </a:lnTo>
                <a:lnTo>
                  <a:pt x="455" y="2625"/>
                </a:lnTo>
                <a:lnTo>
                  <a:pt x="457" y="2591"/>
                </a:lnTo>
                <a:lnTo>
                  <a:pt x="455" y="2556"/>
                </a:lnTo>
                <a:lnTo>
                  <a:pt x="451" y="2523"/>
                </a:lnTo>
                <a:lnTo>
                  <a:pt x="448" y="2492"/>
                </a:lnTo>
                <a:lnTo>
                  <a:pt x="450" y="2461"/>
                </a:lnTo>
                <a:lnTo>
                  <a:pt x="455" y="2431"/>
                </a:lnTo>
                <a:lnTo>
                  <a:pt x="460" y="2398"/>
                </a:lnTo>
                <a:lnTo>
                  <a:pt x="468" y="2363"/>
                </a:lnTo>
                <a:lnTo>
                  <a:pt x="471" y="2327"/>
                </a:lnTo>
                <a:lnTo>
                  <a:pt x="471" y="2287"/>
                </a:lnTo>
                <a:lnTo>
                  <a:pt x="468" y="2243"/>
                </a:lnTo>
                <a:lnTo>
                  <a:pt x="457" y="2192"/>
                </a:lnTo>
                <a:lnTo>
                  <a:pt x="448" y="2136"/>
                </a:lnTo>
                <a:lnTo>
                  <a:pt x="439" y="2074"/>
                </a:lnTo>
                <a:lnTo>
                  <a:pt x="437" y="2012"/>
                </a:lnTo>
                <a:lnTo>
                  <a:pt x="442" y="1951"/>
                </a:lnTo>
                <a:lnTo>
                  <a:pt x="448" y="1925"/>
                </a:lnTo>
                <a:lnTo>
                  <a:pt x="455" y="1894"/>
                </a:lnTo>
                <a:lnTo>
                  <a:pt x="457" y="1863"/>
                </a:lnTo>
                <a:lnTo>
                  <a:pt x="455" y="1831"/>
                </a:lnTo>
                <a:lnTo>
                  <a:pt x="439" y="1754"/>
                </a:lnTo>
                <a:lnTo>
                  <a:pt x="422" y="1678"/>
                </a:lnTo>
                <a:lnTo>
                  <a:pt x="406" y="1598"/>
                </a:lnTo>
                <a:lnTo>
                  <a:pt x="395" y="1516"/>
                </a:lnTo>
                <a:lnTo>
                  <a:pt x="388" y="1431"/>
                </a:lnTo>
                <a:lnTo>
                  <a:pt x="382" y="1431"/>
                </a:lnTo>
                <a:lnTo>
                  <a:pt x="382" y="1436"/>
                </a:lnTo>
                <a:lnTo>
                  <a:pt x="351" y="1680"/>
                </a:lnTo>
                <a:lnTo>
                  <a:pt x="319" y="1807"/>
                </a:lnTo>
                <a:lnTo>
                  <a:pt x="313" y="1861"/>
                </a:lnTo>
                <a:lnTo>
                  <a:pt x="317" y="1914"/>
                </a:lnTo>
                <a:lnTo>
                  <a:pt x="322" y="1965"/>
                </a:lnTo>
                <a:lnTo>
                  <a:pt x="330" y="2018"/>
                </a:lnTo>
                <a:lnTo>
                  <a:pt x="331" y="2072"/>
                </a:lnTo>
                <a:lnTo>
                  <a:pt x="328" y="2127"/>
                </a:lnTo>
                <a:lnTo>
                  <a:pt x="322" y="2152"/>
                </a:lnTo>
                <a:lnTo>
                  <a:pt x="317" y="2185"/>
                </a:lnTo>
                <a:lnTo>
                  <a:pt x="310" y="2223"/>
                </a:lnTo>
                <a:lnTo>
                  <a:pt x="304" y="2263"/>
                </a:lnTo>
                <a:lnTo>
                  <a:pt x="300" y="2303"/>
                </a:lnTo>
                <a:lnTo>
                  <a:pt x="299" y="2343"/>
                </a:lnTo>
                <a:lnTo>
                  <a:pt x="300" y="2380"/>
                </a:lnTo>
                <a:lnTo>
                  <a:pt x="308" y="2411"/>
                </a:lnTo>
                <a:lnTo>
                  <a:pt x="339" y="2474"/>
                </a:lnTo>
                <a:lnTo>
                  <a:pt x="328" y="2511"/>
                </a:lnTo>
                <a:lnTo>
                  <a:pt x="320" y="2556"/>
                </a:lnTo>
                <a:lnTo>
                  <a:pt x="320" y="2603"/>
                </a:lnTo>
                <a:lnTo>
                  <a:pt x="324" y="2647"/>
                </a:lnTo>
                <a:lnTo>
                  <a:pt x="324" y="2689"/>
                </a:lnTo>
                <a:lnTo>
                  <a:pt x="319" y="2727"/>
                </a:lnTo>
                <a:lnTo>
                  <a:pt x="299" y="2734"/>
                </a:lnTo>
                <a:lnTo>
                  <a:pt x="275" y="2736"/>
                </a:lnTo>
                <a:lnTo>
                  <a:pt x="253" y="2729"/>
                </a:lnTo>
                <a:lnTo>
                  <a:pt x="231" y="2718"/>
                </a:lnTo>
                <a:lnTo>
                  <a:pt x="213" y="2700"/>
                </a:lnTo>
                <a:lnTo>
                  <a:pt x="202" y="2678"/>
                </a:lnTo>
                <a:lnTo>
                  <a:pt x="199" y="2651"/>
                </a:lnTo>
                <a:lnTo>
                  <a:pt x="217" y="2616"/>
                </a:lnTo>
                <a:lnTo>
                  <a:pt x="230" y="2574"/>
                </a:lnTo>
                <a:lnTo>
                  <a:pt x="235" y="2529"/>
                </a:lnTo>
                <a:lnTo>
                  <a:pt x="239" y="2480"/>
                </a:lnTo>
                <a:lnTo>
                  <a:pt x="237" y="2429"/>
                </a:lnTo>
                <a:lnTo>
                  <a:pt x="231" y="2376"/>
                </a:lnTo>
                <a:lnTo>
                  <a:pt x="222" y="2321"/>
                </a:lnTo>
                <a:lnTo>
                  <a:pt x="213" y="2267"/>
                </a:lnTo>
                <a:lnTo>
                  <a:pt x="202" y="2216"/>
                </a:lnTo>
                <a:lnTo>
                  <a:pt x="191" y="2165"/>
                </a:lnTo>
                <a:lnTo>
                  <a:pt x="180" y="2118"/>
                </a:lnTo>
                <a:lnTo>
                  <a:pt x="171" y="2074"/>
                </a:lnTo>
                <a:lnTo>
                  <a:pt x="162" y="2034"/>
                </a:lnTo>
                <a:lnTo>
                  <a:pt x="157" y="1980"/>
                </a:lnTo>
                <a:lnTo>
                  <a:pt x="160" y="1923"/>
                </a:lnTo>
                <a:lnTo>
                  <a:pt x="168" y="1867"/>
                </a:lnTo>
                <a:lnTo>
                  <a:pt x="179" y="1812"/>
                </a:lnTo>
                <a:lnTo>
                  <a:pt x="186" y="1756"/>
                </a:lnTo>
                <a:lnTo>
                  <a:pt x="190" y="1700"/>
                </a:lnTo>
                <a:lnTo>
                  <a:pt x="182" y="1643"/>
                </a:lnTo>
                <a:lnTo>
                  <a:pt x="175" y="1607"/>
                </a:lnTo>
                <a:lnTo>
                  <a:pt x="166" y="1565"/>
                </a:lnTo>
                <a:lnTo>
                  <a:pt x="155" y="1518"/>
                </a:lnTo>
                <a:lnTo>
                  <a:pt x="144" y="1467"/>
                </a:lnTo>
                <a:lnTo>
                  <a:pt x="133" y="1414"/>
                </a:lnTo>
                <a:lnTo>
                  <a:pt x="126" y="1363"/>
                </a:lnTo>
                <a:lnTo>
                  <a:pt x="122" y="1312"/>
                </a:lnTo>
                <a:lnTo>
                  <a:pt x="122" y="1265"/>
                </a:lnTo>
                <a:lnTo>
                  <a:pt x="128" y="1223"/>
                </a:lnTo>
                <a:lnTo>
                  <a:pt x="144" y="1163"/>
                </a:lnTo>
                <a:lnTo>
                  <a:pt x="166" y="1107"/>
                </a:lnTo>
                <a:lnTo>
                  <a:pt x="190" y="1051"/>
                </a:lnTo>
                <a:lnTo>
                  <a:pt x="213" y="998"/>
                </a:lnTo>
                <a:lnTo>
                  <a:pt x="231" y="943"/>
                </a:lnTo>
                <a:lnTo>
                  <a:pt x="237" y="905"/>
                </a:lnTo>
                <a:lnTo>
                  <a:pt x="235" y="869"/>
                </a:lnTo>
                <a:lnTo>
                  <a:pt x="228" y="832"/>
                </a:lnTo>
                <a:lnTo>
                  <a:pt x="215" y="800"/>
                </a:lnTo>
                <a:lnTo>
                  <a:pt x="202" y="769"/>
                </a:lnTo>
                <a:lnTo>
                  <a:pt x="191" y="740"/>
                </a:lnTo>
                <a:lnTo>
                  <a:pt x="182" y="711"/>
                </a:lnTo>
                <a:lnTo>
                  <a:pt x="179" y="711"/>
                </a:lnTo>
                <a:lnTo>
                  <a:pt x="170" y="769"/>
                </a:lnTo>
                <a:lnTo>
                  <a:pt x="157" y="825"/>
                </a:lnTo>
                <a:lnTo>
                  <a:pt x="140" y="878"/>
                </a:lnTo>
                <a:lnTo>
                  <a:pt x="128" y="931"/>
                </a:lnTo>
                <a:lnTo>
                  <a:pt x="122" y="969"/>
                </a:lnTo>
                <a:lnTo>
                  <a:pt x="122" y="1005"/>
                </a:lnTo>
                <a:lnTo>
                  <a:pt x="124" y="1041"/>
                </a:lnTo>
                <a:lnTo>
                  <a:pt x="124" y="1078"/>
                </a:lnTo>
                <a:lnTo>
                  <a:pt x="119" y="1111"/>
                </a:lnTo>
                <a:lnTo>
                  <a:pt x="110" y="1145"/>
                </a:lnTo>
                <a:lnTo>
                  <a:pt x="95" y="1181"/>
                </a:lnTo>
                <a:lnTo>
                  <a:pt x="82" y="1223"/>
                </a:lnTo>
                <a:lnTo>
                  <a:pt x="71" y="1267"/>
                </a:lnTo>
                <a:lnTo>
                  <a:pt x="64" y="1311"/>
                </a:lnTo>
                <a:lnTo>
                  <a:pt x="62" y="1358"/>
                </a:lnTo>
                <a:lnTo>
                  <a:pt x="71" y="1403"/>
                </a:lnTo>
                <a:lnTo>
                  <a:pt x="108" y="1451"/>
                </a:lnTo>
                <a:lnTo>
                  <a:pt x="104" y="1456"/>
                </a:lnTo>
                <a:lnTo>
                  <a:pt x="100" y="1460"/>
                </a:lnTo>
                <a:lnTo>
                  <a:pt x="100" y="1463"/>
                </a:lnTo>
                <a:lnTo>
                  <a:pt x="100" y="1469"/>
                </a:lnTo>
                <a:lnTo>
                  <a:pt x="99" y="1472"/>
                </a:lnTo>
                <a:lnTo>
                  <a:pt x="99" y="1480"/>
                </a:lnTo>
                <a:lnTo>
                  <a:pt x="79" y="1481"/>
                </a:lnTo>
                <a:lnTo>
                  <a:pt x="62" y="1481"/>
                </a:lnTo>
                <a:lnTo>
                  <a:pt x="48" y="1481"/>
                </a:lnTo>
                <a:lnTo>
                  <a:pt x="31" y="1483"/>
                </a:lnTo>
                <a:lnTo>
                  <a:pt x="13" y="1452"/>
                </a:lnTo>
                <a:lnTo>
                  <a:pt x="4" y="1423"/>
                </a:lnTo>
                <a:lnTo>
                  <a:pt x="0" y="1392"/>
                </a:lnTo>
                <a:lnTo>
                  <a:pt x="2" y="1361"/>
                </a:lnTo>
                <a:lnTo>
                  <a:pt x="8" y="1327"/>
                </a:lnTo>
                <a:lnTo>
                  <a:pt x="15" y="1291"/>
                </a:lnTo>
                <a:lnTo>
                  <a:pt x="22" y="1251"/>
                </a:lnTo>
                <a:lnTo>
                  <a:pt x="22" y="1036"/>
                </a:lnTo>
                <a:lnTo>
                  <a:pt x="62" y="751"/>
                </a:lnTo>
                <a:lnTo>
                  <a:pt x="68" y="709"/>
                </a:lnTo>
                <a:lnTo>
                  <a:pt x="70" y="665"/>
                </a:lnTo>
                <a:lnTo>
                  <a:pt x="70" y="623"/>
                </a:lnTo>
                <a:lnTo>
                  <a:pt x="71" y="581"/>
                </a:lnTo>
                <a:lnTo>
                  <a:pt x="75" y="541"/>
                </a:lnTo>
                <a:lnTo>
                  <a:pt x="84" y="507"/>
                </a:lnTo>
                <a:lnTo>
                  <a:pt x="99" y="476"/>
                </a:lnTo>
                <a:lnTo>
                  <a:pt x="117" y="458"/>
                </a:lnTo>
                <a:lnTo>
                  <a:pt x="139" y="445"/>
                </a:lnTo>
                <a:lnTo>
                  <a:pt x="164" y="436"/>
                </a:lnTo>
                <a:lnTo>
                  <a:pt x="193" y="429"/>
                </a:lnTo>
                <a:lnTo>
                  <a:pt x="222" y="421"/>
                </a:lnTo>
                <a:lnTo>
                  <a:pt x="251" y="412"/>
                </a:lnTo>
                <a:lnTo>
                  <a:pt x="275" y="403"/>
                </a:lnTo>
                <a:lnTo>
                  <a:pt x="297" y="389"/>
                </a:lnTo>
                <a:lnTo>
                  <a:pt x="311" y="371"/>
                </a:lnTo>
                <a:lnTo>
                  <a:pt x="322" y="347"/>
                </a:lnTo>
                <a:lnTo>
                  <a:pt x="320" y="325"/>
                </a:lnTo>
                <a:lnTo>
                  <a:pt x="313" y="303"/>
                </a:lnTo>
                <a:lnTo>
                  <a:pt x="299" y="281"/>
                </a:lnTo>
                <a:lnTo>
                  <a:pt x="282" y="261"/>
                </a:lnTo>
                <a:lnTo>
                  <a:pt x="266" y="241"/>
                </a:lnTo>
                <a:lnTo>
                  <a:pt x="253" y="221"/>
                </a:lnTo>
                <a:lnTo>
                  <a:pt x="248" y="203"/>
                </a:lnTo>
                <a:lnTo>
                  <a:pt x="253" y="191"/>
                </a:lnTo>
                <a:lnTo>
                  <a:pt x="253" y="174"/>
                </a:lnTo>
                <a:lnTo>
                  <a:pt x="250" y="154"/>
                </a:lnTo>
                <a:lnTo>
                  <a:pt x="250" y="136"/>
                </a:lnTo>
                <a:lnTo>
                  <a:pt x="251" y="116"/>
                </a:lnTo>
                <a:lnTo>
                  <a:pt x="262" y="83"/>
                </a:lnTo>
                <a:lnTo>
                  <a:pt x="280" y="54"/>
                </a:lnTo>
                <a:lnTo>
                  <a:pt x="302" y="27"/>
                </a:lnTo>
                <a:lnTo>
                  <a:pt x="322" y="3"/>
                </a:lnTo>
                <a:lnTo>
                  <a:pt x="339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50" name="Freeform 18">
            <a:extLst>
              <a:ext uri="{FF2B5EF4-FFF2-40B4-BE49-F238E27FC236}">
                <a16:creationId xmlns="" xmlns:a16="http://schemas.microsoft.com/office/drawing/2014/main" id="{1FC3FE2C-CB12-4331-852B-C80C20FA3985}"/>
              </a:ext>
            </a:extLst>
          </p:cNvPr>
          <p:cNvSpPr>
            <a:spLocks/>
          </p:cNvSpPr>
          <p:nvPr/>
        </p:nvSpPr>
        <p:spPr bwMode="auto">
          <a:xfrm>
            <a:off x="3660906" y="1487193"/>
            <a:ext cx="813539" cy="2829451"/>
          </a:xfrm>
          <a:custGeom>
            <a:avLst/>
            <a:gdLst>
              <a:gd name="T0" fmla="*/ 564 w 862"/>
              <a:gd name="T1" fmla="*/ 78 h 2998"/>
              <a:gd name="T2" fmla="*/ 579 w 862"/>
              <a:gd name="T3" fmla="*/ 156 h 2998"/>
              <a:gd name="T4" fmla="*/ 570 w 862"/>
              <a:gd name="T5" fmla="*/ 282 h 2998"/>
              <a:gd name="T6" fmla="*/ 531 w 862"/>
              <a:gd name="T7" fmla="*/ 420 h 2998"/>
              <a:gd name="T8" fmla="*/ 675 w 862"/>
              <a:gd name="T9" fmla="*/ 489 h 2998"/>
              <a:gd name="T10" fmla="*/ 819 w 862"/>
              <a:gd name="T11" fmla="*/ 589 h 2998"/>
              <a:gd name="T12" fmla="*/ 851 w 862"/>
              <a:gd name="T13" fmla="*/ 876 h 2998"/>
              <a:gd name="T14" fmla="*/ 846 w 862"/>
              <a:gd name="T15" fmla="*/ 1427 h 2998"/>
              <a:gd name="T16" fmla="*/ 817 w 862"/>
              <a:gd name="T17" fmla="*/ 1724 h 2998"/>
              <a:gd name="T18" fmla="*/ 739 w 862"/>
              <a:gd name="T19" fmla="*/ 1745 h 2998"/>
              <a:gd name="T20" fmla="*/ 753 w 862"/>
              <a:gd name="T21" fmla="*/ 1714 h 2998"/>
              <a:gd name="T22" fmla="*/ 750 w 862"/>
              <a:gd name="T23" fmla="*/ 1698 h 2998"/>
              <a:gd name="T24" fmla="*/ 790 w 862"/>
              <a:gd name="T25" fmla="*/ 1658 h 2998"/>
              <a:gd name="T26" fmla="*/ 788 w 862"/>
              <a:gd name="T27" fmla="*/ 1607 h 2998"/>
              <a:gd name="T28" fmla="*/ 742 w 862"/>
              <a:gd name="T29" fmla="*/ 1660 h 2998"/>
              <a:gd name="T30" fmla="*/ 751 w 862"/>
              <a:gd name="T31" fmla="*/ 1380 h 2998"/>
              <a:gd name="T32" fmla="*/ 702 w 862"/>
              <a:gd name="T33" fmla="*/ 1000 h 2998"/>
              <a:gd name="T34" fmla="*/ 684 w 862"/>
              <a:gd name="T35" fmla="*/ 831 h 2998"/>
              <a:gd name="T36" fmla="*/ 642 w 862"/>
              <a:gd name="T37" fmla="*/ 1014 h 2998"/>
              <a:gd name="T38" fmla="*/ 730 w 862"/>
              <a:gd name="T39" fmla="*/ 1656 h 2998"/>
              <a:gd name="T40" fmla="*/ 708 w 862"/>
              <a:gd name="T41" fmla="*/ 1924 h 2998"/>
              <a:gd name="T42" fmla="*/ 753 w 862"/>
              <a:gd name="T43" fmla="*/ 2256 h 2998"/>
              <a:gd name="T44" fmla="*/ 671 w 862"/>
              <a:gd name="T45" fmla="*/ 2687 h 2998"/>
              <a:gd name="T46" fmla="*/ 722 w 862"/>
              <a:gd name="T47" fmla="*/ 2894 h 2998"/>
              <a:gd name="T48" fmla="*/ 568 w 862"/>
              <a:gd name="T49" fmla="*/ 2989 h 2998"/>
              <a:gd name="T50" fmla="*/ 551 w 862"/>
              <a:gd name="T51" fmla="*/ 2773 h 2998"/>
              <a:gd name="T52" fmla="*/ 570 w 862"/>
              <a:gd name="T53" fmla="*/ 2627 h 2998"/>
              <a:gd name="T54" fmla="*/ 539 w 862"/>
              <a:gd name="T55" fmla="*/ 2349 h 2998"/>
              <a:gd name="T56" fmla="*/ 515 w 862"/>
              <a:gd name="T57" fmla="*/ 1994 h 2998"/>
              <a:gd name="T58" fmla="*/ 422 w 862"/>
              <a:gd name="T59" fmla="*/ 1576 h 2998"/>
              <a:gd name="T60" fmla="*/ 386 w 862"/>
              <a:gd name="T61" fmla="*/ 1833 h 2998"/>
              <a:gd name="T62" fmla="*/ 319 w 862"/>
              <a:gd name="T63" fmla="*/ 2120 h 2998"/>
              <a:gd name="T64" fmla="*/ 311 w 862"/>
              <a:gd name="T65" fmla="*/ 2525 h 2998"/>
              <a:gd name="T66" fmla="*/ 339 w 862"/>
              <a:gd name="T67" fmla="*/ 2773 h 2998"/>
              <a:gd name="T68" fmla="*/ 331 w 862"/>
              <a:gd name="T69" fmla="*/ 2984 h 2998"/>
              <a:gd name="T70" fmla="*/ 210 w 862"/>
              <a:gd name="T71" fmla="*/ 2989 h 2998"/>
              <a:gd name="T72" fmla="*/ 195 w 862"/>
              <a:gd name="T73" fmla="*/ 2838 h 2998"/>
              <a:gd name="T74" fmla="*/ 191 w 862"/>
              <a:gd name="T75" fmla="*/ 2504 h 2998"/>
              <a:gd name="T76" fmla="*/ 130 w 862"/>
              <a:gd name="T77" fmla="*/ 2254 h 2998"/>
              <a:gd name="T78" fmla="*/ 171 w 862"/>
              <a:gd name="T79" fmla="*/ 1971 h 2998"/>
              <a:gd name="T80" fmla="*/ 148 w 862"/>
              <a:gd name="T81" fmla="*/ 1718 h 2998"/>
              <a:gd name="T82" fmla="*/ 204 w 862"/>
              <a:gd name="T83" fmla="*/ 1189 h 2998"/>
              <a:gd name="T84" fmla="*/ 195 w 862"/>
              <a:gd name="T85" fmla="*/ 809 h 2998"/>
              <a:gd name="T86" fmla="*/ 168 w 862"/>
              <a:gd name="T87" fmla="*/ 962 h 2998"/>
              <a:gd name="T88" fmla="*/ 144 w 862"/>
              <a:gd name="T89" fmla="*/ 1229 h 2998"/>
              <a:gd name="T90" fmla="*/ 110 w 862"/>
              <a:gd name="T91" fmla="*/ 1402 h 2998"/>
              <a:gd name="T92" fmla="*/ 122 w 862"/>
              <a:gd name="T93" fmla="*/ 1656 h 2998"/>
              <a:gd name="T94" fmla="*/ 82 w 862"/>
              <a:gd name="T95" fmla="*/ 1656 h 2998"/>
              <a:gd name="T96" fmla="*/ 110 w 862"/>
              <a:gd name="T97" fmla="*/ 1704 h 2998"/>
              <a:gd name="T98" fmla="*/ 124 w 862"/>
              <a:gd name="T99" fmla="*/ 1729 h 2998"/>
              <a:gd name="T100" fmla="*/ 95 w 862"/>
              <a:gd name="T101" fmla="*/ 1751 h 2998"/>
              <a:gd name="T102" fmla="*/ 2 w 862"/>
              <a:gd name="T103" fmla="*/ 1640 h 2998"/>
              <a:gd name="T104" fmla="*/ 2 w 862"/>
              <a:gd name="T105" fmla="*/ 1140 h 2998"/>
              <a:gd name="T106" fmla="*/ 11 w 862"/>
              <a:gd name="T107" fmla="*/ 933 h 2998"/>
              <a:gd name="T108" fmla="*/ 22 w 862"/>
              <a:gd name="T109" fmla="*/ 693 h 2998"/>
              <a:gd name="T110" fmla="*/ 99 w 862"/>
              <a:gd name="T111" fmla="*/ 524 h 2998"/>
              <a:gd name="T112" fmla="*/ 288 w 862"/>
              <a:gd name="T113" fmla="*/ 453 h 2998"/>
              <a:gd name="T114" fmla="*/ 339 w 862"/>
              <a:gd name="T115" fmla="*/ 311 h 2998"/>
              <a:gd name="T116" fmla="*/ 299 w 862"/>
              <a:gd name="T117" fmla="*/ 224 h 2998"/>
              <a:gd name="T118" fmla="*/ 313 w 862"/>
              <a:gd name="T119" fmla="*/ 104 h 29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862" h="2998">
                <a:moveTo>
                  <a:pt x="439" y="0"/>
                </a:moveTo>
                <a:lnTo>
                  <a:pt x="522" y="27"/>
                </a:lnTo>
                <a:lnTo>
                  <a:pt x="551" y="73"/>
                </a:lnTo>
                <a:lnTo>
                  <a:pt x="555" y="76"/>
                </a:lnTo>
                <a:lnTo>
                  <a:pt x="560" y="78"/>
                </a:lnTo>
                <a:lnTo>
                  <a:pt x="564" y="78"/>
                </a:lnTo>
                <a:lnTo>
                  <a:pt x="568" y="80"/>
                </a:lnTo>
                <a:lnTo>
                  <a:pt x="570" y="80"/>
                </a:lnTo>
                <a:lnTo>
                  <a:pt x="573" y="84"/>
                </a:lnTo>
                <a:lnTo>
                  <a:pt x="575" y="87"/>
                </a:lnTo>
                <a:lnTo>
                  <a:pt x="579" y="93"/>
                </a:lnTo>
                <a:lnTo>
                  <a:pt x="579" y="156"/>
                </a:lnTo>
                <a:lnTo>
                  <a:pt x="580" y="180"/>
                </a:lnTo>
                <a:lnTo>
                  <a:pt x="584" y="202"/>
                </a:lnTo>
                <a:lnTo>
                  <a:pt x="588" y="222"/>
                </a:lnTo>
                <a:lnTo>
                  <a:pt x="588" y="240"/>
                </a:lnTo>
                <a:lnTo>
                  <a:pt x="580" y="262"/>
                </a:lnTo>
                <a:lnTo>
                  <a:pt x="570" y="282"/>
                </a:lnTo>
                <a:lnTo>
                  <a:pt x="557" y="302"/>
                </a:lnTo>
                <a:lnTo>
                  <a:pt x="544" y="324"/>
                </a:lnTo>
                <a:lnTo>
                  <a:pt x="533" y="344"/>
                </a:lnTo>
                <a:lnTo>
                  <a:pt x="526" y="367"/>
                </a:lnTo>
                <a:lnTo>
                  <a:pt x="524" y="393"/>
                </a:lnTo>
                <a:lnTo>
                  <a:pt x="531" y="420"/>
                </a:lnTo>
                <a:lnTo>
                  <a:pt x="544" y="438"/>
                </a:lnTo>
                <a:lnTo>
                  <a:pt x="562" y="453"/>
                </a:lnTo>
                <a:lnTo>
                  <a:pt x="586" y="464"/>
                </a:lnTo>
                <a:lnTo>
                  <a:pt x="613" y="473"/>
                </a:lnTo>
                <a:lnTo>
                  <a:pt x="644" y="482"/>
                </a:lnTo>
                <a:lnTo>
                  <a:pt x="675" y="489"/>
                </a:lnTo>
                <a:lnTo>
                  <a:pt x="706" y="498"/>
                </a:lnTo>
                <a:lnTo>
                  <a:pt x="737" y="507"/>
                </a:lnTo>
                <a:lnTo>
                  <a:pt x="762" y="520"/>
                </a:lnTo>
                <a:lnTo>
                  <a:pt x="786" y="536"/>
                </a:lnTo>
                <a:lnTo>
                  <a:pt x="802" y="556"/>
                </a:lnTo>
                <a:lnTo>
                  <a:pt x="819" y="589"/>
                </a:lnTo>
                <a:lnTo>
                  <a:pt x="831" y="629"/>
                </a:lnTo>
                <a:lnTo>
                  <a:pt x="840" y="674"/>
                </a:lnTo>
                <a:lnTo>
                  <a:pt x="846" y="722"/>
                </a:lnTo>
                <a:lnTo>
                  <a:pt x="850" y="774"/>
                </a:lnTo>
                <a:lnTo>
                  <a:pt x="851" y="825"/>
                </a:lnTo>
                <a:lnTo>
                  <a:pt x="851" y="876"/>
                </a:lnTo>
                <a:lnTo>
                  <a:pt x="851" y="925"/>
                </a:lnTo>
                <a:lnTo>
                  <a:pt x="851" y="973"/>
                </a:lnTo>
                <a:lnTo>
                  <a:pt x="862" y="1127"/>
                </a:lnTo>
                <a:lnTo>
                  <a:pt x="850" y="1227"/>
                </a:lnTo>
                <a:lnTo>
                  <a:pt x="844" y="1329"/>
                </a:lnTo>
                <a:lnTo>
                  <a:pt x="846" y="1427"/>
                </a:lnTo>
                <a:lnTo>
                  <a:pt x="853" y="1524"/>
                </a:lnTo>
                <a:lnTo>
                  <a:pt x="862" y="1616"/>
                </a:lnTo>
                <a:lnTo>
                  <a:pt x="862" y="1649"/>
                </a:lnTo>
                <a:lnTo>
                  <a:pt x="853" y="1676"/>
                </a:lnTo>
                <a:lnTo>
                  <a:pt x="839" y="1702"/>
                </a:lnTo>
                <a:lnTo>
                  <a:pt x="817" y="1724"/>
                </a:lnTo>
                <a:lnTo>
                  <a:pt x="793" y="1742"/>
                </a:lnTo>
                <a:lnTo>
                  <a:pt x="768" y="1754"/>
                </a:lnTo>
                <a:lnTo>
                  <a:pt x="742" y="1764"/>
                </a:lnTo>
                <a:lnTo>
                  <a:pt x="742" y="1756"/>
                </a:lnTo>
                <a:lnTo>
                  <a:pt x="740" y="1751"/>
                </a:lnTo>
                <a:lnTo>
                  <a:pt x="739" y="1745"/>
                </a:lnTo>
                <a:lnTo>
                  <a:pt x="739" y="1742"/>
                </a:lnTo>
                <a:lnTo>
                  <a:pt x="739" y="1736"/>
                </a:lnTo>
                <a:lnTo>
                  <a:pt x="739" y="1729"/>
                </a:lnTo>
                <a:lnTo>
                  <a:pt x="744" y="1724"/>
                </a:lnTo>
                <a:lnTo>
                  <a:pt x="750" y="1720"/>
                </a:lnTo>
                <a:lnTo>
                  <a:pt x="753" y="1714"/>
                </a:lnTo>
                <a:lnTo>
                  <a:pt x="757" y="1707"/>
                </a:lnTo>
                <a:lnTo>
                  <a:pt x="759" y="1700"/>
                </a:lnTo>
                <a:lnTo>
                  <a:pt x="755" y="1698"/>
                </a:lnTo>
                <a:lnTo>
                  <a:pt x="751" y="1698"/>
                </a:lnTo>
                <a:lnTo>
                  <a:pt x="750" y="1698"/>
                </a:lnTo>
                <a:lnTo>
                  <a:pt x="750" y="1698"/>
                </a:lnTo>
                <a:lnTo>
                  <a:pt x="750" y="1696"/>
                </a:lnTo>
                <a:lnTo>
                  <a:pt x="750" y="1694"/>
                </a:lnTo>
                <a:lnTo>
                  <a:pt x="748" y="1693"/>
                </a:lnTo>
                <a:lnTo>
                  <a:pt x="748" y="1687"/>
                </a:lnTo>
                <a:lnTo>
                  <a:pt x="770" y="1674"/>
                </a:lnTo>
                <a:lnTo>
                  <a:pt x="790" y="1658"/>
                </a:lnTo>
                <a:lnTo>
                  <a:pt x="808" y="1640"/>
                </a:lnTo>
                <a:lnTo>
                  <a:pt x="806" y="1631"/>
                </a:lnTo>
                <a:lnTo>
                  <a:pt x="804" y="1624"/>
                </a:lnTo>
                <a:lnTo>
                  <a:pt x="802" y="1618"/>
                </a:lnTo>
                <a:lnTo>
                  <a:pt x="799" y="1613"/>
                </a:lnTo>
                <a:lnTo>
                  <a:pt x="788" y="1607"/>
                </a:lnTo>
                <a:lnTo>
                  <a:pt x="779" y="1613"/>
                </a:lnTo>
                <a:lnTo>
                  <a:pt x="775" y="1625"/>
                </a:lnTo>
                <a:lnTo>
                  <a:pt x="771" y="1638"/>
                </a:lnTo>
                <a:lnTo>
                  <a:pt x="766" y="1647"/>
                </a:lnTo>
                <a:lnTo>
                  <a:pt x="757" y="1656"/>
                </a:lnTo>
                <a:lnTo>
                  <a:pt x="742" y="1660"/>
                </a:lnTo>
                <a:lnTo>
                  <a:pt x="735" y="1547"/>
                </a:lnTo>
                <a:lnTo>
                  <a:pt x="768" y="1493"/>
                </a:lnTo>
                <a:lnTo>
                  <a:pt x="768" y="1469"/>
                </a:lnTo>
                <a:lnTo>
                  <a:pt x="766" y="1442"/>
                </a:lnTo>
                <a:lnTo>
                  <a:pt x="759" y="1413"/>
                </a:lnTo>
                <a:lnTo>
                  <a:pt x="751" y="1380"/>
                </a:lnTo>
                <a:lnTo>
                  <a:pt x="742" y="1349"/>
                </a:lnTo>
                <a:lnTo>
                  <a:pt x="733" y="1318"/>
                </a:lnTo>
                <a:lnTo>
                  <a:pt x="724" y="1291"/>
                </a:lnTo>
                <a:lnTo>
                  <a:pt x="719" y="1267"/>
                </a:lnTo>
                <a:lnTo>
                  <a:pt x="722" y="1056"/>
                </a:lnTo>
                <a:lnTo>
                  <a:pt x="702" y="1000"/>
                </a:lnTo>
                <a:lnTo>
                  <a:pt x="699" y="974"/>
                </a:lnTo>
                <a:lnTo>
                  <a:pt x="697" y="945"/>
                </a:lnTo>
                <a:lnTo>
                  <a:pt x="695" y="914"/>
                </a:lnTo>
                <a:lnTo>
                  <a:pt x="695" y="884"/>
                </a:lnTo>
                <a:lnTo>
                  <a:pt x="691" y="854"/>
                </a:lnTo>
                <a:lnTo>
                  <a:pt x="684" y="831"/>
                </a:lnTo>
                <a:lnTo>
                  <a:pt x="671" y="813"/>
                </a:lnTo>
                <a:lnTo>
                  <a:pt x="668" y="809"/>
                </a:lnTo>
                <a:lnTo>
                  <a:pt x="668" y="889"/>
                </a:lnTo>
                <a:lnTo>
                  <a:pt x="653" y="927"/>
                </a:lnTo>
                <a:lnTo>
                  <a:pt x="644" y="969"/>
                </a:lnTo>
                <a:lnTo>
                  <a:pt x="642" y="1014"/>
                </a:lnTo>
                <a:lnTo>
                  <a:pt x="642" y="1060"/>
                </a:lnTo>
                <a:lnTo>
                  <a:pt x="648" y="1105"/>
                </a:lnTo>
                <a:lnTo>
                  <a:pt x="655" y="1149"/>
                </a:lnTo>
                <a:lnTo>
                  <a:pt x="662" y="1187"/>
                </a:lnTo>
                <a:lnTo>
                  <a:pt x="728" y="1620"/>
                </a:lnTo>
                <a:lnTo>
                  <a:pt x="730" y="1656"/>
                </a:lnTo>
                <a:lnTo>
                  <a:pt x="728" y="1698"/>
                </a:lnTo>
                <a:lnTo>
                  <a:pt x="722" y="1744"/>
                </a:lnTo>
                <a:lnTo>
                  <a:pt x="717" y="1789"/>
                </a:lnTo>
                <a:lnTo>
                  <a:pt x="710" y="1836"/>
                </a:lnTo>
                <a:lnTo>
                  <a:pt x="708" y="1882"/>
                </a:lnTo>
                <a:lnTo>
                  <a:pt x="708" y="1924"/>
                </a:lnTo>
                <a:lnTo>
                  <a:pt x="713" y="1974"/>
                </a:lnTo>
                <a:lnTo>
                  <a:pt x="722" y="2027"/>
                </a:lnTo>
                <a:lnTo>
                  <a:pt x="733" y="2082"/>
                </a:lnTo>
                <a:lnTo>
                  <a:pt x="744" y="2140"/>
                </a:lnTo>
                <a:lnTo>
                  <a:pt x="751" y="2198"/>
                </a:lnTo>
                <a:lnTo>
                  <a:pt x="753" y="2256"/>
                </a:lnTo>
                <a:lnTo>
                  <a:pt x="748" y="2313"/>
                </a:lnTo>
                <a:lnTo>
                  <a:pt x="731" y="2387"/>
                </a:lnTo>
                <a:lnTo>
                  <a:pt x="715" y="2458"/>
                </a:lnTo>
                <a:lnTo>
                  <a:pt x="699" y="2531"/>
                </a:lnTo>
                <a:lnTo>
                  <a:pt x="684" y="2607"/>
                </a:lnTo>
                <a:lnTo>
                  <a:pt x="671" y="2687"/>
                </a:lnTo>
                <a:lnTo>
                  <a:pt x="670" y="2727"/>
                </a:lnTo>
                <a:lnTo>
                  <a:pt x="675" y="2762"/>
                </a:lnTo>
                <a:lnTo>
                  <a:pt x="684" y="2796"/>
                </a:lnTo>
                <a:lnTo>
                  <a:pt x="697" y="2829"/>
                </a:lnTo>
                <a:lnTo>
                  <a:pt x="710" y="2862"/>
                </a:lnTo>
                <a:lnTo>
                  <a:pt x="722" y="2894"/>
                </a:lnTo>
                <a:lnTo>
                  <a:pt x="731" y="2927"/>
                </a:lnTo>
                <a:lnTo>
                  <a:pt x="735" y="2964"/>
                </a:lnTo>
                <a:lnTo>
                  <a:pt x="699" y="2980"/>
                </a:lnTo>
                <a:lnTo>
                  <a:pt x="659" y="2989"/>
                </a:lnTo>
                <a:lnTo>
                  <a:pt x="615" y="2991"/>
                </a:lnTo>
                <a:lnTo>
                  <a:pt x="568" y="2989"/>
                </a:lnTo>
                <a:lnTo>
                  <a:pt x="559" y="2962"/>
                </a:lnTo>
                <a:lnTo>
                  <a:pt x="551" y="2929"/>
                </a:lnTo>
                <a:lnTo>
                  <a:pt x="548" y="2894"/>
                </a:lnTo>
                <a:lnTo>
                  <a:pt x="551" y="2856"/>
                </a:lnTo>
                <a:lnTo>
                  <a:pt x="555" y="2784"/>
                </a:lnTo>
                <a:lnTo>
                  <a:pt x="551" y="2773"/>
                </a:lnTo>
                <a:lnTo>
                  <a:pt x="546" y="2760"/>
                </a:lnTo>
                <a:lnTo>
                  <a:pt x="542" y="2745"/>
                </a:lnTo>
                <a:lnTo>
                  <a:pt x="542" y="2727"/>
                </a:lnTo>
                <a:lnTo>
                  <a:pt x="551" y="2696"/>
                </a:lnTo>
                <a:lnTo>
                  <a:pt x="560" y="2664"/>
                </a:lnTo>
                <a:lnTo>
                  <a:pt x="570" y="2627"/>
                </a:lnTo>
                <a:lnTo>
                  <a:pt x="575" y="2589"/>
                </a:lnTo>
                <a:lnTo>
                  <a:pt x="577" y="2545"/>
                </a:lnTo>
                <a:lnTo>
                  <a:pt x="571" y="2500"/>
                </a:lnTo>
                <a:lnTo>
                  <a:pt x="560" y="2453"/>
                </a:lnTo>
                <a:lnTo>
                  <a:pt x="550" y="2402"/>
                </a:lnTo>
                <a:lnTo>
                  <a:pt x="539" y="2349"/>
                </a:lnTo>
                <a:lnTo>
                  <a:pt x="535" y="2294"/>
                </a:lnTo>
                <a:lnTo>
                  <a:pt x="539" y="2240"/>
                </a:lnTo>
                <a:lnTo>
                  <a:pt x="559" y="2116"/>
                </a:lnTo>
                <a:lnTo>
                  <a:pt x="548" y="2076"/>
                </a:lnTo>
                <a:lnTo>
                  <a:pt x="531" y="2036"/>
                </a:lnTo>
                <a:lnTo>
                  <a:pt x="515" y="1994"/>
                </a:lnTo>
                <a:lnTo>
                  <a:pt x="502" y="1953"/>
                </a:lnTo>
                <a:lnTo>
                  <a:pt x="491" y="1784"/>
                </a:lnTo>
                <a:lnTo>
                  <a:pt x="439" y="1540"/>
                </a:lnTo>
                <a:lnTo>
                  <a:pt x="431" y="1540"/>
                </a:lnTo>
                <a:lnTo>
                  <a:pt x="426" y="1556"/>
                </a:lnTo>
                <a:lnTo>
                  <a:pt x="422" y="1576"/>
                </a:lnTo>
                <a:lnTo>
                  <a:pt x="422" y="1600"/>
                </a:lnTo>
                <a:lnTo>
                  <a:pt x="406" y="1642"/>
                </a:lnTo>
                <a:lnTo>
                  <a:pt x="397" y="1685"/>
                </a:lnTo>
                <a:lnTo>
                  <a:pt x="391" y="1733"/>
                </a:lnTo>
                <a:lnTo>
                  <a:pt x="390" y="1782"/>
                </a:lnTo>
                <a:lnTo>
                  <a:pt x="386" y="1833"/>
                </a:lnTo>
                <a:lnTo>
                  <a:pt x="382" y="1885"/>
                </a:lnTo>
                <a:lnTo>
                  <a:pt x="375" y="1936"/>
                </a:lnTo>
                <a:lnTo>
                  <a:pt x="362" y="1985"/>
                </a:lnTo>
                <a:lnTo>
                  <a:pt x="346" y="2031"/>
                </a:lnTo>
                <a:lnTo>
                  <a:pt x="330" y="2076"/>
                </a:lnTo>
                <a:lnTo>
                  <a:pt x="319" y="2120"/>
                </a:lnTo>
                <a:lnTo>
                  <a:pt x="339" y="2209"/>
                </a:lnTo>
                <a:lnTo>
                  <a:pt x="339" y="2364"/>
                </a:lnTo>
                <a:lnTo>
                  <a:pt x="331" y="2400"/>
                </a:lnTo>
                <a:lnTo>
                  <a:pt x="322" y="2438"/>
                </a:lnTo>
                <a:lnTo>
                  <a:pt x="315" y="2482"/>
                </a:lnTo>
                <a:lnTo>
                  <a:pt x="311" y="2525"/>
                </a:lnTo>
                <a:lnTo>
                  <a:pt x="315" y="2569"/>
                </a:lnTo>
                <a:lnTo>
                  <a:pt x="319" y="2664"/>
                </a:lnTo>
                <a:lnTo>
                  <a:pt x="348" y="2727"/>
                </a:lnTo>
                <a:lnTo>
                  <a:pt x="348" y="2744"/>
                </a:lnTo>
                <a:lnTo>
                  <a:pt x="344" y="2758"/>
                </a:lnTo>
                <a:lnTo>
                  <a:pt x="339" y="2773"/>
                </a:lnTo>
                <a:lnTo>
                  <a:pt x="335" y="2784"/>
                </a:lnTo>
                <a:lnTo>
                  <a:pt x="331" y="2822"/>
                </a:lnTo>
                <a:lnTo>
                  <a:pt x="333" y="2862"/>
                </a:lnTo>
                <a:lnTo>
                  <a:pt x="335" y="2902"/>
                </a:lnTo>
                <a:lnTo>
                  <a:pt x="337" y="2944"/>
                </a:lnTo>
                <a:lnTo>
                  <a:pt x="331" y="2984"/>
                </a:lnTo>
                <a:lnTo>
                  <a:pt x="322" y="2984"/>
                </a:lnTo>
                <a:lnTo>
                  <a:pt x="304" y="2993"/>
                </a:lnTo>
                <a:lnTo>
                  <a:pt x="280" y="2998"/>
                </a:lnTo>
                <a:lnTo>
                  <a:pt x="257" y="2998"/>
                </a:lnTo>
                <a:lnTo>
                  <a:pt x="233" y="2996"/>
                </a:lnTo>
                <a:lnTo>
                  <a:pt x="210" y="2989"/>
                </a:lnTo>
                <a:lnTo>
                  <a:pt x="190" y="2980"/>
                </a:lnTo>
                <a:lnTo>
                  <a:pt x="173" y="2965"/>
                </a:lnTo>
                <a:lnTo>
                  <a:pt x="162" y="2949"/>
                </a:lnTo>
                <a:lnTo>
                  <a:pt x="159" y="2929"/>
                </a:lnTo>
                <a:lnTo>
                  <a:pt x="179" y="2885"/>
                </a:lnTo>
                <a:lnTo>
                  <a:pt x="195" y="2838"/>
                </a:lnTo>
                <a:lnTo>
                  <a:pt x="206" y="2784"/>
                </a:lnTo>
                <a:lnTo>
                  <a:pt x="211" y="2727"/>
                </a:lnTo>
                <a:lnTo>
                  <a:pt x="213" y="2671"/>
                </a:lnTo>
                <a:lnTo>
                  <a:pt x="210" y="2613"/>
                </a:lnTo>
                <a:lnTo>
                  <a:pt x="202" y="2556"/>
                </a:lnTo>
                <a:lnTo>
                  <a:pt x="191" y="2504"/>
                </a:lnTo>
                <a:lnTo>
                  <a:pt x="179" y="2467"/>
                </a:lnTo>
                <a:lnTo>
                  <a:pt x="166" y="2431"/>
                </a:lnTo>
                <a:lnTo>
                  <a:pt x="153" y="2389"/>
                </a:lnTo>
                <a:lnTo>
                  <a:pt x="140" y="2347"/>
                </a:lnTo>
                <a:lnTo>
                  <a:pt x="133" y="2302"/>
                </a:lnTo>
                <a:lnTo>
                  <a:pt x="130" y="2254"/>
                </a:lnTo>
                <a:lnTo>
                  <a:pt x="135" y="2204"/>
                </a:lnTo>
                <a:lnTo>
                  <a:pt x="142" y="2165"/>
                </a:lnTo>
                <a:lnTo>
                  <a:pt x="151" y="2120"/>
                </a:lnTo>
                <a:lnTo>
                  <a:pt x="159" y="2071"/>
                </a:lnTo>
                <a:lnTo>
                  <a:pt x="166" y="2022"/>
                </a:lnTo>
                <a:lnTo>
                  <a:pt x="171" y="1971"/>
                </a:lnTo>
                <a:lnTo>
                  <a:pt x="171" y="1924"/>
                </a:lnTo>
                <a:lnTo>
                  <a:pt x="168" y="1880"/>
                </a:lnTo>
                <a:lnTo>
                  <a:pt x="162" y="1847"/>
                </a:lnTo>
                <a:lnTo>
                  <a:pt x="157" y="1809"/>
                </a:lnTo>
                <a:lnTo>
                  <a:pt x="151" y="1765"/>
                </a:lnTo>
                <a:lnTo>
                  <a:pt x="148" y="1718"/>
                </a:lnTo>
                <a:lnTo>
                  <a:pt x="144" y="1673"/>
                </a:lnTo>
                <a:lnTo>
                  <a:pt x="142" y="1629"/>
                </a:lnTo>
                <a:lnTo>
                  <a:pt x="144" y="1591"/>
                </a:lnTo>
                <a:lnTo>
                  <a:pt x="148" y="1560"/>
                </a:lnTo>
                <a:lnTo>
                  <a:pt x="195" y="1224"/>
                </a:lnTo>
                <a:lnTo>
                  <a:pt x="204" y="1189"/>
                </a:lnTo>
                <a:lnTo>
                  <a:pt x="213" y="1153"/>
                </a:lnTo>
                <a:lnTo>
                  <a:pt x="222" y="1113"/>
                </a:lnTo>
                <a:lnTo>
                  <a:pt x="226" y="1071"/>
                </a:lnTo>
                <a:lnTo>
                  <a:pt x="222" y="1029"/>
                </a:lnTo>
                <a:lnTo>
                  <a:pt x="199" y="904"/>
                </a:lnTo>
                <a:lnTo>
                  <a:pt x="195" y="809"/>
                </a:lnTo>
                <a:lnTo>
                  <a:pt x="191" y="813"/>
                </a:lnTo>
                <a:lnTo>
                  <a:pt x="180" y="836"/>
                </a:lnTo>
                <a:lnTo>
                  <a:pt x="175" y="865"/>
                </a:lnTo>
                <a:lnTo>
                  <a:pt x="171" y="896"/>
                </a:lnTo>
                <a:lnTo>
                  <a:pt x="171" y="929"/>
                </a:lnTo>
                <a:lnTo>
                  <a:pt x="168" y="962"/>
                </a:lnTo>
                <a:lnTo>
                  <a:pt x="162" y="993"/>
                </a:lnTo>
                <a:lnTo>
                  <a:pt x="139" y="1067"/>
                </a:lnTo>
                <a:lnTo>
                  <a:pt x="135" y="1107"/>
                </a:lnTo>
                <a:lnTo>
                  <a:pt x="135" y="1147"/>
                </a:lnTo>
                <a:lnTo>
                  <a:pt x="140" y="1189"/>
                </a:lnTo>
                <a:lnTo>
                  <a:pt x="144" y="1229"/>
                </a:lnTo>
                <a:lnTo>
                  <a:pt x="144" y="1269"/>
                </a:lnTo>
                <a:lnTo>
                  <a:pt x="139" y="1309"/>
                </a:lnTo>
                <a:lnTo>
                  <a:pt x="135" y="1325"/>
                </a:lnTo>
                <a:lnTo>
                  <a:pt x="128" y="1347"/>
                </a:lnTo>
                <a:lnTo>
                  <a:pt x="119" y="1373"/>
                </a:lnTo>
                <a:lnTo>
                  <a:pt x="110" y="1402"/>
                </a:lnTo>
                <a:lnTo>
                  <a:pt x="102" y="1429"/>
                </a:lnTo>
                <a:lnTo>
                  <a:pt x="99" y="1456"/>
                </a:lnTo>
                <a:lnTo>
                  <a:pt x="97" y="1480"/>
                </a:lnTo>
                <a:lnTo>
                  <a:pt x="99" y="1500"/>
                </a:lnTo>
                <a:lnTo>
                  <a:pt x="128" y="1544"/>
                </a:lnTo>
                <a:lnTo>
                  <a:pt x="122" y="1656"/>
                </a:lnTo>
                <a:lnTo>
                  <a:pt x="108" y="1660"/>
                </a:lnTo>
                <a:lnTo>
                  <a:pt x="99" y="1640"/>
                </a:lnTo>
                <a:lnTo>
                  <a:pt x="91" y="1616"/>
                </a:lnTo>
                <a:lnTo>
                  <a:pt x="68" y="1607"/>
                </a:lnTo>
                <a:lnTo>
                  <a:pt x="62" y="1636"/>
                </a:lnTo>
                <a:lnTo>
                  <a:pt x="82" y="1656"/>
                </a:lnTo>
                <a:lnTo>
                  <a:pt x="104" y="1678"/>
                </a:lnTo>
                <a:lnTo>
                  <a:pt x="119" y="1700"/>
                </a:lnTo>
                <a:lnTo>
                  <a:pt x="115" y="1702"/>
                </a:lnTo>
                <a:lnTo>
                  <a:pt x="111" y="1702"/>
                </a:lnTo>
                <a:lnTo>
                  <a:pt x="110" y="1702"/>
                </a:lnTo>
                <a:lnTo>
                  <a:pt x="110" y="1704"/>
                </a:lnTo>
                <a:lnTo>
                  <a:pt x="110" y="1704"/>
                </a:lnTo>
                <a:lnTo>
                  <a:pt x="110" y="1705"/>
                </a:lnTo>
                <a:lnTo>
                  <a:pt x="108" y="1707"/>
                </a:lnTo>
                <a:lnTo>
                  <a:pt x="108" y="1713"/>
                </a:lnTo>
                <a:lnTo>
                  <a:pt x="119" y="1718"/>
                </a:lnTo>
                <a:lnTo>
                  <a:pt x="124" y="1729"/>
                </a:lnTo>
                <a:lnTo>
                  <a:pt x="128" y="1744"/>
                </a:lnTo>
                <a:lnTo>
                  <a:pt x="124" y="1749"/>
                </a:lnTo>
                <a:lnTo>
                  <a:pt x="122" y="1754"/>
                </a:lnTo>
                <a:lnTo>
                  <a:pt x="119" y="1760"/>
                </a:lnTo>
                <a:lnTo>
                  <a:pt x="115" y="1764"/>
                </a:lnTo>
                <a:lnTo>
                  <a:pt x="95" y="1751"/>
                </a:lnTo>
                <a:lnTo>
                  <a:pt x="75" y="1740"/>
                </a:lnTo>
                <a:lnTo>
                  <a:pt x="57" y="1729"/>
                </a:lnTo>
                <a:lnTo>
                  <a:pt x="39" y="1714"/>
                </a:lnTo>
                <a:lnTo>
                  <a:pt x="24" y="1696"/>
                </a:lnTo>
                <a:lnTo>
                  <a:pt x="11" y="1673"/>
                </a:lnTo>
                <a:lnTo>
                  <a:pt x="2" y="1640"/>
                </a:lnTo>
                <a:lnTo>
                  <a:pt x="2" y="1607"/>
                </a:lnTo>
                <a:lnTo>
                  <a:pt x="6" y="1574"/>
                </a:lnTo>
                <a:lnTo>
                  <a:pt x="11" y="1540"/>
                </a:lnTo>
                <a:lnTo>
                  <a:pt x="17" y="1505"/>
                </a:lnTo>
                <a:lnTo>
                  <a:pt x="19" y="1473"/>
                </a:lnTo>
                <a:lnTo>
                  <a:pt x="2" y="1140"/>
                </a:lnTo>
                <a:lnTo>
                  <a:pt x="0" y="1105"/>
                </a:lnTo>
                <a:lnTo>
                  <a:pt x="2" y="1071"/>
                </a:lnTo>
                <a:lnTo>
                  <a:pt x="8" y="1038"/>
                </a:lnTo>
                <a:lnTo>
                  <a:pt x="13" y="1005"/>
                </a:lnTo>
                <a:lnTo>
                  <a:pt x="15" y="969"/>
                </a:lnTo>
                <a:lnTo>
                  <a:pt x="11" y="933"/>
                </a:lnTo>
                <a:lnTo>
                  <a:pt x="8" y="904"/>
                </a:lnTo>
                <a:lnTo>
                  <a:pt x="6" y="867"/>
                </a:lnTo>
                <a:lnTo>
                  <a:pt x="8" y="825"/>
                </a:lnTo>
                <a:lnTo>
                  <a:pt x="11" y="782"/>
                </a:lnTo>
                <a:lnTo>
                  <a:pt x="17" y="736"/>
                </a:lnTo>
                <a:lnTo>
                  <a:pt x="22" y="693"/>
                </a:lnTo>
                <a:lnTo>
                  <a:pt x="30" y="653"/>
                </a:lnTo>
                <a:lnTo>
                  <a:pt x="39" y="616"/>
                </a:lnTo>
                <a:lnTo>
                  <a:pt x="46" y="587"/>
                </a:lnTo>
                <a:lnTo>
                  <a:pt x="55" y="567"/>
                </a:lnTo>
                <a:lnTo>
                  <a:pt x="75" y="544"/>
                </a:lnTo>
                <a:lnTo>
                  <a:pt x="99" y="524"/>
                </a:lnTo>
                <a:lnTo>
                  <a:pt x="128" y="509"/>
                </a:lnTo>
                <a:lnTo>
                  <a:pt x="159" y="496"/>
                </a:lnTo>
                <a:lnTo>
                  <a:pt x="191" y="485"/>
                </a:lnTo>
                <a:lnTo>
                  <a:pt x="224" y="476"/>
                </a:lnTo>
                <a:lnTo>
                  <a:pt x="257" y="465"/>
                </a:lnTo>
                <a:lnTo>
                  <a:pt x="288" y="453"/>
                </a:lnTo>
                <a:lnTo>
                  <a:pt x="315" y="436"/>
                </a:lnTo>
                <a:lnTo>
                  <a:pt x="339" y="416"/>
                </a:lnTo>
                <a:lnTo>
                  <a:pt x="339" y="391"/>
                </a:lnTo>
                <a:lnTo>
                  <a:pt x="340" y="364"/>
                </a:lnTo>
                <a:lnTo>
                  <a:pt x="340" y="336"/>
                </a:lnTo>
                <a:lnTo>
                  <a:pt x="339" y="311"/>
                </a:lnTo>
                <a:lnTo>
                  <a:pt x="331" y="293"/>
                </a:lnTo>
                <a:lnTo>
                  <a:pt x="322" y="280"/>
                </a:lnTo>
                <a:lnTo>
                  <a:pt x="313" y="269"/>
                </a:lnTo>
                <a:lnTo>
                  <a:pt x="304" y="254"/>
                </a:lnTo>
                <a:lnTo>
                  <a:pt x="299" y="236"/>
                </a:lnTo>
                <a:lnTo>
                  <a:pt x="299" y="224"/>
                </a:lnTo>
                <a:lnTo>
                  <a:pt x="302" y="214"/>
                </a:lnTo>
                <a:lnTo>
                  <a:pt x="306" y="207"/>
                </a:lnTo>
                <a:lnTo>
                  <a:pt x="311" y="200"/>
                </a:lnTo>
                <a:lnTo>
                  <a:pt x="315" y="193"/>
                </a:lnTo>
                <a:lnTo>
                  <a:pt x="302" y="133"/>
                </a:lnTo>
                <a:lnTo>
                  <a:pt x="313" y="104"/>
                </a:lnTo>
                <a:lnTo>
                  <a:pt x="330" y="74"/>
                </a:lnTo>
                <a:lnTo>
                  <a:pt x="353" y="47"/>
                </a:lnTo>
                <a:lnTo>
                  <a:pt x="380" y="25"/>
                </a:lnTo>
                <a:lnTo>
                  <a:pt x="410" y="9"/>
                </a:lnTo>
                <a:lnTo>
                  <a:pt x="43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276775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106960" y="195486"/>
            <a:ext cx="4896544" cy="576064"/>
          </a:xfrm>
        </p:spPr>
        <p:txBody>
          <a:bodyPr/>
          <a:lstStyle/>
          <a:p>
            <a:r>
              <a:rPr lang="en-US" sz="2000" dirty="0" err="1">
                <a:solidFill>
                  <a:schemeClr val="tx1"/>
                </a:solidFill>
              </a:rPr>
              <a:t>Konvergensi</a:t>
            </a:r>
            <a:r>
              <a:rPr lang="en-US" sz="2000" dirty="0">
                <a:solidFill>
                  <a:schemeClr val="tx1"/>
                </a:solidFill>
              </a:rPr>
              <a:t> IFRS </a:t>
            </a:r>
            <a:r>
              <a:rPr lang="en-US" sz="2000" dirty="0" err="1">
                <a:solidFill>
                  <a:schemeClr val="tx1"/>
                </a:solidFill>
              </a:rPr>
              <a:t>Konvergensi</a:t>
            </a:r>
            <a:r>
              <a:rPr lang="en-US" sz="2000" dirty="0">
                <a:solidFill>
                  <a:schemeClr val="tx1"/>
                </a:solidFill>
              </a:rPr>
              <a:t> IFRS </a:t>
            </a:r>
            <a:endParaRPr lang="ko-KR" altLang="en-US" sz="2000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267744" y="915566"/>
            <a:ext cx="4824536" cy="3240360"/>
          </a:xfrm>
        </p:spPr>
        <p:txBody>
          <a:bodyPr/>
          <a:lstStyle/>
          <a:p>
            <a:pPr algn="just"/>
            <a:r>
              <a:rPr lang="en-US" dirty="0">
                <a:solidFill>
                  <a:schemeClr val="tx1"/>
                </a:solidFill>
              </a:rPr>
              <a:t>International Accounting </a:t>
            </a:r>
            <a:r>
              <a:rPr lang="en-US" dirty="0" err="1">
                <a:solidFill>
                  <a:schemeClr val="tx1"/>
                </a:solidFill>
              </a:rPr>
              <a:t>Standars</a:t>
            </a:r>
            <a:r>
              <a:rPr lang="en-US" dirty="0">
                <a:solidFill>
                  <a:schemeClr val="tx1"/>
                </a:solidFill>
              </a:rPr>
              <a:t>, yang </a:t>
            </a:r>
            <a:r>
              <a:rPr lang="en-US" dirty="0" err="1">
                <a:solidFill>
                  <a:schemeClr val="tx1"/>
                </a:solidFill>
              </a:rPr>
              <a:t>lebih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dikenal</a:t>
            </a:r>
            <a:r>
              <a:rPr lang="en-US" dirty="0">
                <a:solidFill>
                  <a:schemeClr val="tx1"/>
                </a:solidFill>
              </a:rPr>
              <a:t> </a:t>
            </a:r>
            <a:endParaRPr lang="en-US" dirty="0" smtClean="0">
              <a:solidFill>
                <a:schemeClr val="tx1"/>
              </a:solidFill>
            </a:endParaRPr>
          </a:p>
          <a:p>
            <a:pPr algn="just"/>
            <a:r>
              <a:rPr lang="en-US" dirty="0" err="1" smtClean="0">
                <a:solidFill>
                  <a:schemeClr val="tx1"/>
                </a:solidFill>
              </a:rPr>
              <a:t>sebagai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IFRS </a:t>
            </a:r>
            <a:r>
              <a:rPr lang="en-US" dirty="0" err="1">
                <a:solidFill>
                  <a:schemeClr val="tx1"/>
                </a:solidFill>
              </a:rPr>
              <a:t>merupakan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standar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tunggal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pelaporan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endParaRPr lang="en-US" dirty="0" smtClean="0">
              <a:solidFill>
                <a:schemeClr val="tx1"/>
              </a:solidFill>
            </a:endParaRPr>
          </a:p>
          <a:p>
            <a:pPr algn="just"/>
            <a:r>
              <a:rPr lang="en-US" dirty="0" err="1" smtClean="0">
                <a:solidFill>
                  <a:schemeClr val="tx1"/>
                </a:solidFill>
              </a:rPr>
              <a:t>akuntansi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yang </a:t>
            </a:r>
            <a:r>
              <a:rPr lang="en-US" dirty="0" err="1">
                <a:solidFill>
                  <a:schemeClr val="tx1"/>
                </a:solidFill>
              </a:rPr>
              <a:t>memberikan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penekanan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penilaian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endParaRPr lang="en-US" dirty="0" smtClean="0">
              <a:solidFill>
                <a:schemeClr val="tx1"/>
              </a:solidFill>
            </a:endParaRP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>
                <a:solidFill>
                  <a:schemeClr val="tx1"/>
                </a:solidFill>
              </a:rPr>
              <a:t>revalution</a:t>
            </a:r>
            <a:r>
              <a:rPr lang="en-US" dirty="0">
                <a:solidFill>
                  <a:schemeClr val="tx1"/>
                </a:solidFill>
              </a:rPr>
              <a:t>) professional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i="1" dirty="0">
                <a:solidFill>
                  <a:schemeClr val="tx1"/>
                </a:solidFill>
              </a:rPr>
              <a:t>disclosures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jelas</a:t>
            </a:r>
            <a:r>
              <a:rPr lang="en-US" dirty="0">
                <a:solidFill>
                  <a:schemeClr val="tx1"/>
                </a:solidFill>
              </a:rPr>
              <a:t> </a:t>
            </a:r>
            <a:endParaRPr lang="en-US" dirty="0" smtClean="0">
              <a:solidFill>
                <a:schemeClr val="tx1"/>
              </a:solidFill>
            </a:endParaRPr>
          </a:p>
          <a:p>
            <a:pPr algn="just"/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transparan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mengenai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substansi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ekonomis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transaksi</a:t>
            </a:r>
            <a:r>
              <a:rPr lang="en-US" dirty="0">
                <a:solidFill>
                  <a:schemeClr val="tx1"/>
                </a:solidFill>
              </a:rPr>
              <a:t>, </a:t>
            </a:r>
            <a:endParaRPr lang="en-US" dirty="0" smtClean="0">
              <a:solidFill>
                <a:schemeClr val="tx1"/>
              </a:solidFill>
            </a:endParaRPr>
          </a:p>
          <a:p>
            <a:pPr algn="just"/>
            <a:r>
              <a:rPr lang="en-US" dirty="0" err="1" smtClean="0">
                <a:solidFill>
                  <a:schemeClr val="tx1"/>
                </a:solidFill>
              </a:rPr>
              <a:t>penjelasan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hingga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mencapai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kesimpulan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tertentu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Standar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muncul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akibat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tuntutan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globalisasi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mengharuskan</a:t>
            </a:r>
            <a:r>
              <a:rPr lang="en-US" dirty="0">
                <a:solidFill>
                  <a:schemeClr val="tx1"/>
                </a:solidFill>
              </a:rPr>
              <a:t> para </a:t>
            </a:r>
            <a:r>
              <a:rPr lang="en-US" dirty="0" err="1">
                <a:solidFill>
                  <a:schemeClr val="tx1"/>
                </a:solidFill>
              </a:rPr>
              <a:t>pelaku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bisnis</a:t>
            </a:r>
            <a:r>
              <a:rPr lang="en-US" dirty="0">
                <a:solidFill>
                  <a:schemeClr val="tx1"/>
                </a:solidFill>
              </a:rPr>
              <a:t> di </a:t>
            </a:r>
            <a:r>
              <a:rPr lang="en-US" dirty="0" err="1">
                <a:solidFill>
                  <a:schemeClr val="tx1"/>
                </a:solidFill>
              </a:rPr>
              <a:t>suatu</a:t>
            </a:r>
            <a:r>
              <a:rPr lang="en-US" dirty="0">
                <a:solidFill>
                  <a:schemeClr val="tx1"/>
                </a:solidFill>
              </a:rPr>
              <a:t> Negara </a:t>
            </a:r>
            <a:r>
              <a:rPr lang="en-US" dirty="0" err="1">
                <a:solidFill>
                  <a:schemeClr val="tx1"/>
                </a:solidFill>
              </a:rPr>
              <a:t>ikut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serta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bisnis</a:t>
            </a:r>
            <a:endParaRPr lang="en-US" dirty="0" smtClean="0">
              <a:solidFill>
                <a:schemeClr val="tx1"/>
              </a:solidFill>
            </a:endParaRPr>
          </a:p>
          <a:p>
            <a:pPr algn="just"/>
            <a:r>
              <a:rPr lang="en-US" dirty="0" err="1" smtClean="0">
                <a:solidFill>
                  <a:schemeClr val="tx1"/>
                </a:solidFill>
              </a:rPr>
              <a:t>lintas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Negara.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diperlukan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suatu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standar</a:t>
            </a:r>
            <a:r>
              <a:rPr lang="en-US" dirty="0">
                <a:solidFill>
                  <a:schemeClr val="tx1"/>
                </a:solidFill>
              </a:rPr>
              <a:t> </a:t>
            </a:r>
            <a:endParaRPr lang="en-US" dirty="0" smtClean="0">
              <a:solidFill>
                <a:schemeClr val="tx1"/>
              </a:solidFill>
            </a:endParaRPr>
          </a:p>
          <a:p>
            <a:pPr algn="just"/>
            <a:r>
              <a:rPr lang="en-US" dirty="0" err="1" smtClean="0">
                <a:solidFill>
                  <a:schemeClr val="tx1"/>
                </a:solidFill>
              </a:rPr>
              <a:t>internasional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yang </a:t>
            </a:r>
            <a:r>
              <a:rPr lang="en-US" dirty="0" err="1">
                <a:solidFill>
                  <a:schemeClr val="tx1"/>
                </a:solidFill>
              </a:rPr>
              <a:t>berlaku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sama</a:t>
            </a:r>
            <a:r>
              <a:rPr lang="en-US" dirty="0">
                <a:solidFill>
                  <a:schemeClr val="tx1"/>
                </a:solidFill>
              </a:rPr>
              <a:t> di </a:t>
            </a:r>
            <a:r>
              <a:rPr lang="en-US" dirty="0" err="1">
                <a:solidFill>
                  <a:schemeClr val="tx1"/>
                </a:solidFill>
              </a:rPr>
              <a:t>semua</a:t>
            </a:r>
            <a:r>
              <a:rPr lang="en-US" dirty="0">
                <a:solidFill>
                  <a:schemeClr val="tx1"/>
                </a:solidFill>
              </a:rPr>
              <a:t> Negara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endParaRPr lang="en-US" dirty="0" smtClean="0">
              <a:solidFill>
                <a:schemeClr val="tx1"/>
              </a:solidFill>
            </a:endParaRPr>
          </a:p>
          <a:p>
            <a:pPr algn="just"/>
            <a:r>
              <a:rPr lang="en-US" dirty="0" err="1" smtClean="0">
                <a:solidFill>
                  <a:schemeClr val="tx1"/>
                </a:solidFill>
              </a:rPr>
              <a:t>memudahkan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proses </a:t>
            </a:r>
            <a:r>
              <a:rPr lang="en-US" dirty="0" err="1">
                <a:solidFill>
                  <a:schemeClr val="tx1"/>
                </a:solidFill>
              </a:rPr>
              <a:t>rekonsiliasi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bisnis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926635096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and End Slide Master">
  <a:themeElements>
    <a:clrScheme name="ALLPPT-COLOR-A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2AEB8"/>
      </a:accent1>
      <a:accent2>
        <a:srgbClr val="F2A40D"/>
      </a:accent2>
      <a:accent3>
        <a:srgbClr val="32AEB8"/>
      </a:accent3>
      <a:accent4>
        <a:srgbClr val="F2A40D"/>
      </a:accent4>
      <a:accent5>
        <a:srgbClr val="32AEB8"/>
      </a:accent5>
      <a:accent6>
        <a:srgbClr val="F2A40D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tents Slide Master">
  <a:themeElements>
    <a:clrScheme name="ALLPPT-COLOR-A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2AEB8"/>
      </a:accent1>
      <a:accent2>
        <a:srgbClr val="F2A40D"/>
      </a:accent2>
      <a:accent3>
        <a:srgbClr val="32AEB8"/>
      </a:accent3>
      <a:accent4>
        <a:srgbClr val="F2A40D"/>
      </a:accent4>
      <a:accent5>
        <a:srgbClr val="32AEB8"/>
      </a:accent5>
      <a:accent6>
        <a:srgbClr val="F2A40D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2AEB8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Section Break Slide Master">
  <a:themeElements>
    <a:clrScheme name="ALLPPT-COLOR-A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2AEB8"/>
      </a:accent1>
      <a:accent2>
        <a:srgbClr val="F2A40D"/>
      </a:accent2>
      <a:accent3>
        <a:srgbClr val="32AEB8"/>
      </a:accent3>
      <a:accent4>
        <a:srgbClr val="F2A40D"/>
      </a:accent4>
      <a:accent5>
        <a:srgbClr val="32AEB8"/>
      </a:accent5>
      <a:accent6>
        <a:srgbClr val="F2A40D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1462</TotalTime>
  <Words>811</Words>
  <Application>Microsoft Office PowerPoint</Application>
  <PresentationFormat>On-screen Show (16:9)</PresentationFormat>
  <Paragraphs>121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Cover and End Slide Master</vt:lpstr>
      <vt:lpstr>Contents Slide Master</vt:lpstr>
      <vt:lpstr>Section Break Slide Master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88</cp:revision>
  <dcterms:created xsi:type="dcterms:W3CDTF">2016-12-05T23:26:54Z</dcterms:created>
  <dcterms:modified xsi:type="dcterms:W3CDTF">2020-06-12T14:05:35Z</dcterms:modified>
</cp:coreProperties>
</file>