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F6B5A1FE-7ED3-4162-91FC-0E8C43E6F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29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206E11AC-7EFA-4A71-9D69-828AA33A8F05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EE698FAA-750D-4A9A-B797-9590BA6A51B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C5885310-7A0C-43CB-AF2C-7C11922505E5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5C5D8615-CC40-4515-A5A4-51B5FA3DC45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62E6F82D-3E49-46F9-AB56-ABE725D00DEB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6068B6A8-3A4B-4842-B252-A55CE4AD9169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F1CD11D8-1A61-4D65-A4AF-A9B6413D4571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513E0BF2-153F-4580-8F06-2976DE448E5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8C9EA5CC-16DB-457D-88C9-B764A940CF84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E861A286-6350-45E6-9935-4647AC006A19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62CC43DB-1DB0-4444-8E61-A7DCC742A38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4A178CEA-F32F-4A2B-B4EF-240C39FC2426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B67FAEE2-4861-4082-B1E8-2B4D7C3E7D18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93CF7194-0377-4E6E-81E7-B5B285FFD2E0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C436B769-8120-428A-B486-6D3CA00CE29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A3148F38-6DBD-4D5C-B328-F85C91F1227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A813EE00-3CC3-422E-ADED-C8E51224C1B5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5E29D452-81B6-4D48-8A5A-1DCCECCFE29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C29275CC-34E8-48F5-BB0B-88041A9D03A5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E299396D-4461-4EA6-89B3-1DD2394A3082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D7747D65-8FAB-4F67-A98F-59094FC641B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CA2CAA34-2E59-4A68-9659-C8B4FD299976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D415D2EC-FA2B-4011-ADF0-8B15FC7CCD5D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DA1A392F-A7A0-4C8E-BF2C-1B941C86E78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4BDD412E-49CC-4D28-92A7-C7D7B243AFBB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339E3451-A75E-4769-AB77-38B1F42FF57E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B88F7FD2-8D20-49FF-BFC2-8CC836FF3556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F02BFA10-CB1A-439A-B6FC-03286116E821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34803533-22E3-4948-9CAE-C46A9B0567DC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80CBB-8409-4CD3-BE80-357677729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9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4D09A-DE46-4680-A4CF-3A7F5CA95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4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CE9E-EB2E-4808-BEF0-A126E2F898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07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33DEC-3D02-4993-B9FC-DBE80C2B00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6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C016-98D7-41B9-B3D2-8B394204D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1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09624-6C7A-4C61-A355-595F8295D8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DBA4-E1DA-4493-AD1F-38B2B3502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7B23A-17DB-4322-A836-E06D610C9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2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EB0A-679F-4705-9DFF-2B7661FEAC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7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AC4-A976-4C98-8005-BA7407910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3DF9-9B9C-4D4A-A5C9-50CA48755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0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2975A-5D99-4140-A590-E6C66638F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4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AFD2-19EB-465F-A165-ED97B316F5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2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A60A5108-6CA5-486D-BAC1-8D900957E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we%202008\KOMUNIKASI%20UI%202010\SILABUS\OWNERSHIP%20gunnarolla's%20Channel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awe%202008\KOMUNIKASI%20UI%202010\SILABUS\OWNERSHIP%20ChallengingMedia's%20Channel2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we%202008\KOMUNIKASI%20UI%202010\SILABUS\RobertLVogel's%20Channel2.wm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we%202008\KOMUNIKASI%20UI%202010\SILABUS\media%20OWNERSHIP%20ChallengingMedia's%20Channel3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2600ECAF-E413-4439-9E54-F03EC66B8BF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341438"/>
            <a:ext cx="7772400" cy="1470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>
                <a:latin typeface="Arial Black" pitchFamily="32" charset="0"/>
              </a:rPr>
              <a:t>Kepemilikan Media Massa </a:t>
            </a:r>
            <a:br>
              <a:rPr lang="en-GB" sz="3600" smtClean="0">
                <a:latin typeface="Arial Black" pitchFamily="32" charset="0"/>
              </a:rPr>
            </a:br>
            <a:r>
              <a:rPr lang="en-GB" sz="3600" smtClean="0">
                <a:latin typeface="Arial Black" pitchFamily="32" charset="0"/>
              </a:rPr>
              <a:t>Nasional &amp; Global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717925"/>
            <a:ext cx="6400800" cy="21621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smtClean="0"/>
              <a:t> </a:t>
            </a: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0" y="6119813"/>
            <a:ext cx="9144000" cy="738187"/>
          </a:xfrm>
          <a:prstGeom prst="roundRect">
            <a:avLst>
              <a:gd name="adj" fmla="val 21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A82CECC2-4011-44B2-B956-DBFFF74CBC5E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8387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FC41897B-2B20-4870-934D-AFBC6FE8002B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7488238" y="5516563"/>
            <a:ext cx="16557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VERTICAL INTEGRATION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small scale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43038"/>
            <a:ext cx="91821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49C9782C-ED32-4B7B-84D7-9BBEB696B3EF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7289800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164388" y="5734050"/>
            <a:ext cx="1979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CONGLOMERATION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small scale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1BCD9AD3-5410-4E94-AAB7-3845CED2A27E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>
                <a:solidFill>
                  <a:srgbClr val="CC0000"/>
                </a:solidFill>
                <a:latin typeface="Arial Black" pitchFamily="32" charset="0"/>
              </a:rPr>
              <a:t>NOW, LET’S GO </a:t>
            </a:r>
            <a:r>
              <a:rPr lang="en-GB" sz="3600" smtClean="0">
                <a:latin typeface="Arial Black" pitchFamily="32" charset="0"/>
              </a:rPr>
              <a:t>GLOBAL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70084020-D8F6-4EC3-B671-9E3FD09A9340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419475" y="6048375"/>
            <a:ext cx="46815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MEDIA CORP: 5 GLOBAL GIANTS (a Canadian studens’ version)</a:t>
            </a:r>
          </a:p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Gunnarolla Canada Channel @ Youtube</a:t>
            </a:r>
          </a:p>
        </p:txBody>
      </p:sp>
      <p:sp>
        <p:nvSpPr>
          <p:cNvPr id="19458" name="AutoShape 2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750888" y="188913"/>
            <a:ext cx="76438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BAAA45EF-8E7A-4D2F-B5B3-75A31FD12DC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1403350" y="1125538"/>
            <a:ext cx="6481763" cy="4897437"/>
          </a:xfrm>
        </p:spPr>
        <p:txBody>
          <a:bodyPr anchor="t"/>
          <a:lstStyle/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	At the end of the </a:t>
            </a:r>
            <a:r>
              <a:rPr lang="en-GB" sz="2000" smtClean="0">
                <a:solidFill>
                  <a:srgbClr val="CC0000"/>
                </a:solidFill>
              </a:rPr>
              <a:t>1990s</a:t>
            </a:r>
            <a:r>
              <a:rPr lang="en-GB" sz="2000" smtClean="0"/>
              <a:t>, there were </a:t>
            </a:r>
            <a:r>
              <a:rPr lang="en-GB" sz="2000" b="1" smtClean="0">
                <a:solidFill>
                  <a:srgbClr val="CC0000"/>
                </a:solidFill>
              </a:rPr>
              <a:t>9 corporations</a:t>
            </a:r>
            <a:r>
              <a:rPr lang="en-GB" sz="2000" smtClean="0"/>
              <a:t> (mainly US) that dominated the media world: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2000" smtClean="0"/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AOL-Time Warner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Disney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Bertelsmann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Viacom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News Corporation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TCI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General Electric</a:t>
            </a:r>
            <a:r>
              <a:rPr lang="en-GB" sz="2000" smtClean="0"/>
              <a:t> (owner of NBC)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Sony</a:t>
            </a:r>
            <a:r>
              <a:rPr lang="en-GB" sz="2000" smtClean="0"/>
              <a:t> (owner of Columbia and TriStar Pictures and major recording interests), and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Seagram</a:t>
            </a:r>
            <a:r>
              <a:rPr lang="en-GB" sz="2000" smtClean="0"/>
              <a:t> (owner of Universal film and music interests).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2000" smtClean="0"/>
          </a:p>
          <a:p>
            <a:pPr marL="342900" indent="-341313" algn="l" eaLnBrk="1" hangingPunct="1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1600" smtClean="0"/>
              <a:t>					</a:t>
            </a:r>
            <a:r>
              <a:rPr lang="en-GB" sz="900" smtClean="0"/>
              <a:t>sumber: www.globalissues.org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6445C6EC-16CE-4545-B1F4-429538E5D34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29600" cy="4525963"/>
          </a:xfrm>
        </p:spPr>
        <p:txBody>
          <a:bodyPr anchor="t"/>
          <a:lstStyle/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	Mother Jones magazine reports that by the end of </a:t>
            </a:r>
            <a:r>
              <a:rPr lang="en-GB" sz="2000" smtClean="0">
                <a:solidFill>
                  <a:srgbClr val="CC0000"/>
                </a:solidFill>
              </a:rPr>
              <a:t>2006</a:t>
            </a:r>
            <a:r>
              <a:rPr lang="en-GB" sz="2000" smtClean="0"/>
              <a:t>, there are only </a:t>
            </a:r>
            <a:r>
              <a:rPr lang="en-GB" sz="2000" b="1" smtClean="0">
                <a:solidFill>
                  <a:srgbClr val="CC0000"/>
                </a:solidFill>
              </a:rPr>
              <a:t>8 giant media companies</a:t>
            </a:r>
            <a:r>
              <a:rPr lang="en-GB" sz="2000" smtClean="0"/>
              <a:t> dominating the US media, from which most people get their news and information: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2000" smtClean="0"/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Disney</a:t>
            </a:r>
            <a:r>
              <a:rPr lang="en-GB" sz="2000" smtClean="0"/>
              <a:t> (market value: $72.8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AOL-Time Warner</a:t>
            </a:r>
            <a:r>
              <a:rPr lang="en-GB" sz="2000" smtClean="0"/>
              <a:t> (market value: $90.7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Viacom </a:t>
            </a:r>
            <a:r>
              <a:rPr lang="en-GB" sz="2000" smtClean="0"/>
              <a:t>(market value: $53.9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General Electric</a:t>
            </a:r>
            <a:r>
              <a:rPr lang="en-GB" sz="2000" smtClean="0"/>
              <a:t> (owner of NBC, market value: $390.6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News Corporation</a:t>
            </a:r>
            <a:r>
              <a:rPr lang="en-GB" sz="2000" smtClean="0"/>
              <a:t> (market value: $56.7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Yahoo!</a:t>
            </a:r>
            <a:r>
              <a:rPr lang="en-GB" sz="2000" smtClean="0"/>
              <a:t> (market value: $40.1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</a:t>
            </a:r>
            <a:r>
              <a:rPr lang="en-GB" sz="2000" smtClean="0">
                <a:solidFill>
                  <a:srgbClr val="CC0000"/>
                </a:solidFill>
              </a:rPr>
              <a:t> Microsoft </a:t>
            </a:r>
            <a:r>
              <a:rPr lang="en-GB" sz="2000" smtClean="0"/>
              <a:t>(market value: $306.8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    * </a:t>
            </a:r>
            <a:r>
              <a:rPr lang="en-GB" sz="2000" smtClean="0">
                <a:solidFill>
                  <a:srgbClr val="CC0000"/>
                </a:solidFill>
              </a:rPr>
              <a:t>Google </a:t>
            </a:r>
            <a:r>
              <a:rPr lang="en-GB" sz="2000" smtClean="0"/>
              <a:t>(market value: $154.6 billion)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2000" smtClean="0"/>
          </a:p>
          <a:p>
            <a:pPr marL="342900" indent="-341313" algn="l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smtClean="0"/>
              <a:t>							</a:t>
            </a:r>
            <a:r>
              <a:rPr lang="en-GB" sz="1200" smtClean="0"/>
              <a:t>sumber: www.globalissues.org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79A38A7C-7803-4A09-AE55-62450CF34837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0"/>
            <a:ext cx="585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6" name="AutoShape 2"/>
          <p:cNvSpPr>
            <a:spLocks noChangeArrowheads="1"/>
          </p:cNvSpPr>
          <p:nvPr/>
        </p:nvSpPr>
        <p:spPr bwMode="auto">
          <a:xfrm rot="-3180000">
            <a:off x="5890420" y="5498306"/>
            <a:ext cx="360362" cy="549275"/>
          </a:xfrm>
          <a:prstGeom prst="upArrow">
            <a:avLst>
              <a:gd name="adj1" fmla="val 50000"/>
              <a:gd name="adj2" fmla="val 38106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18437" name="AutoShape 3"/>
          <p:cNvSpPr>
            <a:spLocks noChangeArrowheads="1"/>
          </p:cNvSpPr>
          <p:nvPr/>
        </p:nvSpPr>
        <p:spPr bwMode="auto">
          <a:xfrm rot="-5220000">
            <a:off x="5888831" y="2975769"/>
            <a:ext cx="360363" cy="549275"/>
          </a:xfrm>
          <a:prstGeom prst="upArrow">
            <a:avLst>
              <a:gd name="adj1" fmla="val 50000"/>
              <a:gd name="adj2" fmla="val 38106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FFB27EFB-1DE8-4B0F-A73E-80DE03141945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716463" y="260350"/>
            <a:ext cx="417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1. GENERAL ELECTRIC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33638"/>
            <a:ext cx="7000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AutoShape 3"/>
          <p:cNvSpPr>
            <a:spLocks noChangeArrowheads="1"/>
          </p:cNvSpPr>
          <p:nvPr/>
        </p:nvSpPr>
        <p:spPr bwMode="auto">
          <a:xfrm rot="7140000">
            <a:off x="3586956" y="2112169"/>
            <a:ext cx="360363" cy="549275"/>
          </a:xfrm>
          <a:prstGeom prst="upArrow">
            <a:avLst>
              <a:gd name="adj1" fmla="val 50000"/>
              <a:gd name="adj2" fmla="val 38106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EF67E877-0459-47D8-B0B3-ED4BA01DA74F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47800"/>
            <a:ext cx="86963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787900" y="260350"/>
            <a:ext cx="41767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798513" indent="-341313"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CC0000"/>
              </a:buClr>
              <a:buFont typeface="Times New Roman" pitchFamily="16" charset="0"/>
              <a:buAutoNum type="arabicPeriod"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GENERAL ELECTRIC</a:t>
            </a:r>
          </a:p>
          <a:p>
            <a:pPr lvl="1" eaLnBrk="1" hangingPunct="1">
              <a:spcBef>
                <a:spcPts val="1125"/>
              </a:spcBef>
              <a:buClr>
                <a:srgbClr val="CC0000"/>
              </a:buClr>
              <a:buFont typeface="Times New Roman" pitchFamily="16" charset="0"/>
              <a:buAutoNum type="arabicPeriod"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1. NBC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2298933F-CF10-4B19-859C-D6CD48C652F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>
                <a:solidFill>
                  <a:srgbClr val="CC0000"/>
                </a:solidFill>
                <a:latin typeface="Arial Black" pitchFamily="32" charset="0"/>
              </a:rPr>
              <a:t>Media Mogul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smtClean="0"/>
              <a:t>Definisi: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… a person/company who owns large numbers of entities of various mass media such as television, radio, publishing, movies, and the Internet. 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… it is also referred to as media institutions and media groups.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smtClean="0"/>
          </a:p>
          <a:p>
            <a:pPr marL="741363" lvl="1" indent="-2841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b="1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smtClean="0"/>
              <a:t>Nasional: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Tanoe bersaudara (MNC)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Sariaatmadja bersaudara (Emtek Group)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Chaerul Tanjung (Para Group/TransCorp)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Anindya Bakrie (Bakrie)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smtClean="0"/>
              <a:t>Global: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Rupert Murdoch (News Corp)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Ted Turner (Time Warner)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Michael Bloomberg (Bloomberg)</a:t>
            </a:r>
          </a:p>
          <a:p>
            <a:pPr marL="741363" lvl="1" indent="-284163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smtClean="0"/>
              <a:t>Richard Branson (Virgin Media)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B7E91CDD-044D-47F7-A5F5-49F0AC616CD5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716463" y="188913"/>
            <a:ext cx="41767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marL="798513" indent="-341313"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CC0000"/>
              </a:buClr>
              <a:buFont typeface="Times New Roman" pitchFamily="16" charset="0"/>
              <a:buAutoNum type="arabicPeriod"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GENERAL ELECTRIC</a:t>
            </a:r>
          </a:p>
          <a:p>
            <a:pPr lvl="1" eaLnBrk="1" hangingPunct="1">
              <a:spcBef>
                <a:spcPts val="1125"/>
              </a:spcBef>
              <a:buClr>
                <a:srgbClr val="CC0000"/>
              </a:buClr>
              <a:buFont typeface="Times New Roman" pitchFamily="16" charset="0"/>
              <a:buAutoNum type="arabicPeriod"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1. NBC (details)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90360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F45DF18B-FCF0-4A1C-AEE0-8F38414C29E2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716463" y="188913"/>
            <a:ext cx="417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2. DISNEY</a:t>
            </a:r>
          </a:p>
        </p:txBody>
      </p:sp>
      <p:sp>
        <p:nvSpPr>
          <p:cNvPr id="22533" name="AutoShape 3"/>
          <p:cNvSpPr>
            <a:spLocks noChangeArrowheads="1"/>
          </p:cNvSpPr>
          <p:nvPr/>
        </p:nvSpPr>
        <p:spPr bwMode="auto">
          <a:xfrm rot="7140000">
            <a:off x="5125244" y="2543969"/>
            <a:ext cx="360363" cy="549275"/>
          </a:xfrm>
          <a:prstGeom prst="upArrow">
            <a:avLst>
              <a:gd name="adj1" fmla="val 50000"/>
              <a:gd name="adj2" fmla="val 38106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7196B8C7-4DF6-467D-A7EB-8241B8A69EEF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716463" y="188913"/>
            <a:ext cx="41767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2. DISNEY</a:t>
            </a:r>
          </a:p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>
                <a:solidFill>
                  <a:srgbClr val="CC0000"/>
                </a:solidFill>
                <a:latin typeface="Arial Black" pitchFamily="32" charset="0"/>
              </a:rPr>
              <a:t>	2. 1. ESPN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5D69A90D-047D-4E15-8A2B-8014749C8B1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95488"/>
            <a:ext cx="7772400" cy="17399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>
                <a:solidFill>
                  <a:srgbClr val="CC0000"/>
                </a:solidFill>
                <a:latin typeface="Arial Black" pitchFamily="32" charset="0"/>
              </a:rPr>
              <a:t>THINK MONOPOLY</a:t>
            </a:r>
            <a:br>
              <a:rPr lang="en-GB" sz="3600" smtClean="0">
                <a:solidFill>
                  <a:srgbClr val="CC0000"/>
                </a:solidFill>
                <a:latin typeface="Arial Black" pitchFamily="32" charset="0"/>
              </a:rPr>
            </a:br>
            <a:r>
              <a:rPr lang="en-GB" sz="3600" smtClean="0">
                <a:solidFill>
                  <a:srgbClr val="CC0000"/>
                </a:solidFill>
                <a:latin typeface="Arial Black" pitchFamily="32" charset="0"/>
              </a:rPr>
              <a:t>THINK </a:t>
            </a:r>
            <a:r>
              <a:rPr lang="en-GB" sz="3600" smtClean="0">
                <a:latin typeface="Arial Black" pitchFamily="32" charset="0"/>
              </a:rPr>
              <a:t>VERTICAL &amp; HORIZONTAL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4BD04AA3-0B92-4140-B025-892527929349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body"/>
          </p:nvPr>
        </p:nvSpPr>
        <p:spPr>
          <a:xfrm>
            <a:off x="1474788" y="836613"/>
            <a:ext cx="6121400" cy="5688012"/>
          </a:xfrm>
        </p:spPr>
        <p:txBody>
          <a:bodyPr anchor="t"/>
          <a:lstStyle/>
          <a:p>
            <a:pPr marL="342900" indent="-341313" algn="l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400" smtClean="0"/>
              <a:t>	Vertical expansion is also known as a vertical acquisition. Vertical expansion or acquisitions can also be used to increase scales and to gain market power. The acquisition of </a:t>
            </a:r>
            <a:r>
              <a:rPr lang="en-GB" sz="2400" b="1" smtClean="0">
                <a:solidFill>
                  <a:srgbClr val="CC0000"/>
                </a:solidFill>
              </a:rPr>
              <a:t>DirectTV</a:t>
            </a:r>
            <a:r>
              <a:rPr lang="en-GB" sz="2400" smtClean="0"/>
              <a:t> by </a:t>
            </a:r>
            <a:r>
              <a:rPr lang="en-GB" sz="2400" b="1" smtClean="0">
                <a:solidFill>
                  <a:srgbClr val="CC0000"/>
                </a:solidFill>
              </a:rPr>
              <a:t>News Corporation</a:t>
            </a:r>
            <a:r>
              <a:rPr lang="en-GB" sz="2400" smtClean="0"/>
              <a:t> is an example of forward vertical expansion or acquisition. </a:t>
            </a:r>
            <a:r>
              <a:rPr lang="en-GB" sz="2400" b="1" smtClean="0"/>
              <a:t>DirectTV is a satellite TV company</a:t>
            </a:r>
            <a:r>
              <a:rPr lang="en-GB" sz="2400" smtClean="0"/>
              <a:t> through which </a:t>
            </a:r>
            <a:r>
              <a:rPr lang="en-GB" sz="2400" b="1" smtClean="0"/>
              <a:t>News Corporation can distribute more of its media content</a:t>
            </a:r>
            <a:r>
              <a:rPr lang="en-GB" sz="2400" smtClean="0"/>
              <a:t>: news, movies, and television shows. 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2400" smtClean="0"/>
          </a:p>
          <a:p>
            <a:pPr marL="342900" indent="-341313" algn="l"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400" smtClean="0"/>
              <a:t>	The pending acquisition of NBC by Comcast Cable (as of January 16, 2010) is an example of backward vertical integration.</a:t>
            </a:r>
          </a:p>
          <a:p>
            <a:pPr marL="342900" indent="-341313" algn="l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400" smtClean="0"/>
              <a:t>					</a:t>
            </a:r>
            <a:r>
              <a:rPr lang="en-GB" sz="1400" smtClean="0"/>
              <a:t>sumber: wikipedia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32288BBC-13FC-4AB7-896F-2B2B6B519FA6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25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0"/>
            <a:ext cx="585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7ACCBE0C-A80E-49D9-B361-CC4408B615E2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500563" y="6092825"/>
            <a:ext cx="3455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RICH MEDIA POOR DEMOCRACY</a:t>
            </a:r>
          </a:p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Challenging Media Channel @ Youtube</a:t>
            </a:r>
          </a:p>
        </p:txBody>
      </p:sp>
      <p:sp>
        <p:nvSpPr>
          <p:cNvPr id="31746" name="AutoShape 2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815975" y="333375"/>
            <a:ext cx="751205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D6E91B68-68CD-40EF-B506-0BE7E2CB83C2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2769" name="AutoShape 1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1835150" y="1125538"/>
            <a:ext cx="577215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211638" y="5229225"/>
            <a:ext cx="3455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CORPORATE MEDIA</a:t>
            </a:r>
          </a:p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Robert L Vogel Channel @ Youtube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6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EC41CACF-5B4C-4769-A840-31A24C60FB24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84E50783-FD4B-4598-A67A-72A880816590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29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7" name="AutoShape 1"/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1260475" y="947738"/>
            <a:ext cx="66246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4500563" y="6092825"/>
            <a:ext cx="34559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MEDIA CORPORATE &amp; POLITICS</a:t>
            </a:r>
          </a:p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Challenging Media Channel @ Youtube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4825100D-E4C0-43BF-97D4-BEDFACFAB8BD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29600" cy="4525963"/>
          </a:xfrm>
        </p:spPr>
        <p:txBody>
          <a:bodyPr anchor="t"/>
          <a:lstStyle/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3200" b="1" smtClean="0"/>
              <a:t>	Media Mogul </a:t>
            </a:r>
            <a:r>
              <a:rPr lang="en-GB" sz="3200" b="1" smtClean="0">
                <a:solidFill>
                  <a:srgbClr val="CC0000"/>
                </a:solidFill>
              </a:rPr>
              <a:t>=</a:t>
            </a:r>
            <a:r>
              <a:rPr lang="en-GB" sz="3200" b="1" smtClean="0"/>
              <a:t> Pemilik Modal Besar </a:t>
            </a:r>
          </a:p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3200" b="1" smtClean="0"/>
          </a:p>
          <a:p>
            <a:pPr marL="342900" indent="-34131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3200" b="1" smtClean="0"/>
              <a:t>mereka adalah pemilik </a:t>
            </a:r>
            <a:r>
              <a:rPr lang="en-GB" sz="3200" b="1" smtClean="0">
                <a:solidFill>
                  <a:srgbClr val="CC0000"/>
                </a:solidFill>
              </a:rPr>
              <a:t>mainstream media </a:t>
            </a:r>
            <a:r>
              <a:rPr lang="en-GB" sz="3200" b="1" smtClean="0"/>
              <a:t>dengan kapital/uang besar dan pengaruh besar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1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5753100"/>
            <a:ext cx="10477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5734050"/>
            <a:ext cx="911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61025"/>
            <a:ext cx="17287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7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5734050"/>
            <a:ext cx="714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5661025"/>
            <a:ext cx="8826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7" name="Picture 9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5695950"/>
            <a:ext cx="14414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8" name="Picture 10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5734050"/>
            <a:ext cx="8636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27658457-794C-4417-B1E2-194F6D85034A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571875"/>
            <a:ext cx="1025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137318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64050"/>
            <a:ext cx="13144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10620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4932363" y="4581525"/>
            <a:ext cx="3889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TRAILER: Michael Moore's 'Capitalism: A Love Story' - On DVD March 9</a:t>
            </a:r>
            <a:r>
              <a:rPr lang="en-GB" sz="1200" baseline="30000">
                <a:solidFill>
                  <a:srgbClr val="000000"/>
                </a:solidFill>
              </a:rPr>
              <a:t>th</a:t>
            </a:r>
            <a:r>
              <a:rPr lang="en-GB" sz="1200">
                <a:solidFill>
                  <a:srgbClr val="000000"/>
                </a:solidFill>
              </a:rPr>
              <a:t>, 2010 </a:t>
            </a:r>
          </a:p>
          <a:p>
            <a:pPr algn="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000000"/>
                </a:solidFill>
              </a:rPr>
              <a:t>mmflint channel @ Youtube</a:t>
            </a:r>
          </a:p>
        </p:txBody>
      </p:sp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638"/>
            <a:ext cx="68040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3843338" y="4062413"/>
            <a:ext cx="483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</a:rPr>
              <a:t>http://www.youtube.com/watch?v=IhydyxRjujU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2438D65A-14F6-4315-BCCF-A83341F6909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95488"/>
            <a:ext cx="7772400" cy="17399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>
                <a:solidFill>
                  <a:srgbClr val="CC0000"/>
                </a:solidFill>
                <a:latin typeface="Arial Black" pitchFamily="32" charset="0"/>
              </a:rPr>
              <a:t>MEDIA </a:t>
            </a:r>
            <a:r>
              <a:rPr lang="en-GB" sz="3600" smtClean="0">
                <a:solidFill>
                  <a:srgbClr val="808080"/>
                </a:solidFill>
                <a:latin typeface="Arial Black" pitchFamily="32" charset="0"/>
              </a:rPr>
              <a:t>CONGLOMERATION</a:t>
            </a:r>
            <a:r>
              <a:rPr lang="en-GB" sz="3600" smtClean="0">
                <a:latin typeface="Arial Black" pitchFamily="32" charset="0"/>
              </a:rPr>
              <a:t>, </a:t>
            </a:r>
            <a:r>
              <a:rPr lang="en-GB" sz="3600" smtClean="0">
                <a:solidFill>
                  <a:srgbClr val="808080"/>
                </a:solidFill>
                <a:latin typeface="Arial Black" pitchFamily="32" charset="0"/>
              </a:rPr>
              <a:t>HORIZONTAL</a:t>
            </a:r>
            <a:r>
              <a:rPr lang="en-GB" sz="3600" smtClean="0">
                <a:latin typeface="Arial Black" pitchFamily="32" charset="0"/>
              </a:rPr>
              <a:t> &amp; </a:t>
            </a:r>
            <a:r>
              <a:rPr lang="en-GB" sz="3600" smtClean="0">
                <a:solidFill>
                  <a:srgbClr val="808080"/>
                </a:solidFill>
                <a:latin typeface="Arial Black" pitchFamily="32" charset="0"/>
              </a:rPr>
              <a:t>VERTICAL</a:t>
            </a:r>
            <a:r>
              <a:rPr lang="en-GB" sz="3600" smtClean="0">
                <a:latin typeface="Arial Black" pitchFamily="32" charset="0"/>
              </a:rPr>
              <a:t> INTEGRATION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9E1AC248-8199-4F02-8521-3F7377EDBCDD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Line 2"/>
          <p:cNvSpPr>
            <a:spLocks noChangeShapeType="1"/>
          </p:cNvSpPr>
          <p:nvPr/>
        </p:nvSpPr>
        <p:spPr bwMode="auto">
          <a:xfrm>
            <a:off x="4356100" y="763588"/>
            <a:ext cx="1588" cy="25209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3"/>
          <p:cNvSpPr>
            <a:spLocks noChangeShapeType="1"/>
          </p:cNvSpPr>
          <p:nvPr/>
        </p:nvSpPr>
        <p:spPr bwMode="auto">
          <a:xfrm>
            <a:off x="4356100" y="3644900"/>
            <a:ext cx="1588" cy="252095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563938" y="333375"/>
            <a:ext cx="16557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VERTICAL INTEGRATION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331913" y="2074863"/>
            <a:ext cx="1944687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CONGLOMERATION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07950" y="2349500"/>
            <a:ext cx="11525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 b="1">
                <a:solidFill>
                  <a:srgbClr val="000000"/>
                </a:solidFill>
              </a:rPr>
              <a:t>PROPERTY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 b="1">
                <a:solidFill>
                  <a:srgbClr val="000000"/>
                </a:solidFill>
              </a:rPr>
              <a:t>BANKING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 b="1">
                <a:solidFill>
                  <a:srgbClr val="000000"/>
                </a:solidFill>
              </a:rPr>
              <a:t>AGROBIZ</a:t>
            </a:r>
          </a:p>
          <a:p>
            <a:pPr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 b="1">
                <a:solidFill>
                  <a:srgbClr val="000000"/>
                </a:solidFill>
              </a:rPr>
              <a:t>MINING, ETC.</a:t>
            </a: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720725" y="6480175"/>
            <a:ext cx="738028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665163" y="5768975"/>
            <a:ext cx="16557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HORIZONTAL INTEGRATION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1C964340-50D7-4895-8352-58CFF0C89458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368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smtClean="0">
                <a:solidFill>
                  <a:srgbClr val="CC0000"/>
                </a:solidFill>
                <a:latin typeface="Arial Black" pitchFamily="32" charset="0"/>
              </a:rPr>
              <a:t>Media Mogul: </a:t>
            </a:r>
            <a:r>
              <a:rPr lang="en-GB" sz="3600" smtClean="0">
                <a:latin typeface="Arial Black" pitchFamily="32" charset="0"/>
              </a:rPr>
              <a:t>NASIONAL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83C02A82-C73B-42B0-A8CB-69F18C919B8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863"/>
            <a:ext cx="9144000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7488238" y="5516563"/>
            <a:ext cx="16557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VERTICAL INTEGRATION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large scale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buClrTx/>
              <a:buFontTx/>
              <a:buNone/>
            </a:pPr>
            <a:fld id="{025298C9-8CA3-48F4-9FBB-6EF450394303}" type="slidenum">
              <a:rPr lang="en-GB" smtClean="0">
                <a:solidFill>
                  <a:srgbClr val="000000"/>
                </a:solidFill>
              </a:rPr>
              <a:pPr eaLnBrk="1" hangingPunct="1">
                <a:buClrTx/>
                <a:buFontTx/>
                <a:buNone/>
              </a:pPr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1440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164388" y="5734050"/>
            <a:ext cx="19796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CONGLOMERATION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en-GB" sz="1200">
                <a:solidFill>
                  <a:srgbClr val="CC0000"/>
                </a:solidFill>
                <a:latin typeface="Arial Black" pitchFamily="32" charset="0"/>
              </a:rPr>
              <a:t>large scale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290</Words>
  <Application>Microsoft Office PowerPoint</Application>
  <PresentationFormat>On-screen Show (4:3)</PresentationFormat>
  <Paragraphs>144</Paragraphs>
  <Slides>29</Slides>
  <Notes>29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SimSun</vt:lpstr>
      <vt:lpstr>Times New Roman</vt:lpstr>
      <vt:lpstr>Arial Unicode MS</vt:lpstr>
      <vt:lpstr>Arial Black</vt:lpstr>
      <vt:lpstr>Office Theme</vt:lpstr>
      <vt:lpstr>Kepemilikan Media Massa  Nasional &amp; Global</vt:lpstr>
      <vt:lpstr>Media Mogul</vt:lpstr>
      <vt:lpstr>PowerPoint Presentation</vt:lpstr>
      <vt:lpstr>PowerPoint Presentation</vt:lpstr>
      <vt:lpstr>MEDIA CONGLOMERATION, HORIZONTAL &amp; VERTICAL INTEGRATION</vt:lpstr>
      <vt:lpstr>PowerPoint Presentation</vt:lpstr>
      <vt:lpstr>Media Mogul: NASIONAL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LET’S GO GLOBAL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MONOPOLY THINK VERTICAL &amp; HORIZONTAL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Broadcasting Right &amp;  Internet Copyleft</dc:title>
  <dc:creator>Indra</dc:creator>
  <cp:lastModifiedBy>acer</cp:lastModifiedBy>
  <cp:revision>80</cp:revision>
  <cp:lastPrinted>1601-01-01T00:00:00Z</cp:lastPrinted>
  <dcterms:created xsi:type="dcterms:W3CDTF">2010-02-28T15:28:00Z</dcterms:created>
  <dcterms:modified xsi:type="dcterms:W3CDTF">2020-06-14T12:59:09Z</dcterms:modified>
</cp:coreProperties>
</file>