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7" r:id="rId1"/>
  </p:sldMasterIdLst>
  <p:notesMasterIdLst>
    <p:notesMasterId r:id="rId15"/>
  </p:notesMasterIdLst>
  <p:handoutMasterIdLst>
    <p:handoutMasterId r:id="rId16"/>
  </p:handoutMasterIdLst>
  <p:sldIdLst>
    <p:sldId id="290" r:id="rId2"/>
    <p:sldId id="289" r:id="rId3"/>
    <p:sldId id="258" r:id="rId4"/>
    <p:sldId id="285" r:id="rId5"/>
    <p:sldId id="284" r:id="rId6"/>
    <p:sldId id="286" r:id="rId7"/>
    <p:sldId id="287" r:id="rId8"/>
    <p:sldId id="262" r:id="rId9"/>
    <p:sldId id="263" r:id="rId10"/>
    <p:sldId id="264" r:id="rId11"/>
    <p:sldId id="265" r:id="rId12"/>
    <p:sldId id="288" r:id="rId13"/>
    <p:sldId id="268" r:id="rId1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u="sng"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sz="2000" u="sng"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sz="2000" u="sng"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sz="2000" u="sng"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sz="2000" u="sng" kern="1200">
        <a:solidFill>
          <a:schemeClr val="tx1"/>
        </a:solidFill>
        <a:latin typeface="Arial Narrow" panose="020B0606020202030204" pitchFamily="34" charset="0"/>
        <a:ea typeface="+mn-ea"/>
        <a:cs typeface="+mn-cs"/>
      </a:defRPr>
    </a:lvl5pPr>
    <a:lvl6pPr marL="2286000" algn="l" defTabSz="914400" rtl="0" eaLnBrk="1" latinLnBrk="0" hangingPunct="1">
      <a:defRPr sz="2000" u="sng" kern="1200">
        <a:solidFill>
          <a:schemeClr val="tx1"/>
        </a:solidFill>
        <a:latin typeface="Arial Narrow" panose="020B0606020202030204" pitchFamily="34" charset="0"/>
        <a:ea typeface="+mn-ea"/>
        <a:cs typeface="+mn-cs"/>
      </a:defRPr>
    </a:lvl6pPr>
    <a:lvl7pPr marL="2743200" algn="l" defTabSz="914400" rtl="0" eaLnBrk="1" latinLnBrk="0" hangingPunct="1">
      <a:defRPr sz="2000" u="sng" kern="1200">
        <a:solidFill>
          <a:schemeClr val="tx1"/>
        </a:solidFill>
        <a:latin typeface="Arial Narrow" panose="020B0606020202030204" pitchFamily="34" charset="0"/>
        <a:ea typeface="+mn-ea"/>
        <a:cs typeface="+mn-cs"/>
      </a:defRPr>
    </a:lvl7pPr>
    <a:lvl8pPr marL="3200400" algn="l" defTabSz="914400" rtl="0" eaLnBrk="1" latinLnBrk="0" hangingPunct="1">
      <a:defRPr sz="2000" u="sng" kern="1200">
        <a:solidFill>
          <a:schemeClr val="tx1"/>
        </a:solidFill>
        <a:latin typeface="Arial Narrow" panose="020B0606020202030204" pitchFamily="34" charset="0"/>
        <a:ea typeface="+mn-ea"/>
        <a:cs typeface="+mn-cs"/>
      </a:defRPr>
    </a:lvl8pPr>
    <a:lvl9pPr marL="3657600" algn="l" defTabSz="914400" rtl="0" eaLnBrk="1" latinLnBrk="0" hangingPunct="1">
      <a:defRPr sz="2000" u="sng"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68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CF4EA"/>
    <a:srgbClr val="FFFFFF"/>
    <a:srgbClr val="000000"/>
    <a:srgbClr val="414141"/>
    <a:srgbClr val="FF5008"/>
    <a:srgbClr val="A3F25F"/>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98527" autoAdjust="0"/>
  </p:normalViewPr>
  <p:slideViewPr>
    <p:cSldViewPr snapToGrid="0">
      <p:cViewPr varScale="1">
        <p:scale>
          <a:sx n="66" d="100"/>
          <a:sy n="66" d="100"/>
        </p:scale>
        <p:origin x="1080" y="32"/>
      </p:cViewPr>
      <p:guideLst>
        <p:guide orient="horz" pos="6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5D501540-504E-4F7E-B9AF-AC4316968189}" type="slidenum">
              <a:rPr lang="ar-SA" altLang="en-US" sz="1400" u="none">
                <a:latin typeface="Book Antiqua" panose="02040602050305030304" pitchFamily="18" charset="0"/>
              </a:rPr>
              <a:pPr algn="r"/>
              <a:t>‹#›</a:t>
            </a:fld>
            <a:endParaRPr lang="en-US" altLang="en-US" sz="1400" u="none">
              <a:latin typeface="Book Antiqua" panose="02040602050305030304"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notes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ChangeArrowheads="1"/>
          </p:cNvSpPr>
          <p:nvPr/>
        </p:nvSpPr>
        <p:spPr bwMode="auto">
          <a:xfrm>
            <a:off x="6381750" y="8750300"/>
            <a:ext cx="406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F60CB5A0-7633-49E1-A2F2-12407F02445A}" type="slidenum">
              <a:rPr lang="ar-SA" altLang="en-US" sz="1400" u="none">
                <a:latin typeface="Book Antiqua" panose="02040602050305030304" pitchFamily="18" charset="0"/>
              </a:rPr>
              <a:pPr algn="r"/>
              <a:t>‹#›</a:t>
            </a:fld>
            <a:endParaRPr lang="en-US" altLang="en-US" sz="1400" u="none">
              <a:latin typeface="Book Antiqua" panose="02040602050305030304"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p:txBody>
          <a:bodyPr/>
          <a:lstStyle/>
          <a:p>
            <a:pPr>
              <a:spcBef>
                <a:spcPct val="0"/>
              </a:spcBef>
            </a:pPr>
            <a:endParaRPr lang="en-US" altLang="en-US" sz="240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p:txBody>
          <a:bodyPr/>
          <a:lstStyle/>
          <a:p>
            <a:pPr>
              <a:spcBef>
                <a:spcPct val="0"/>
              </a:spcBef>
            </a:pPr>
            <a:endParaRPr lang="en-US" altLang="en-US" sz="24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xfrm>
            <a:off x="1150938" y="692150"/>
            <a:ext cx="4556125" cy="3416300"/>
          </a:xfrm>
          <a:ln/>
        </p:spPr>
      </p:sp>
      <p:sp>
        <p:nvSpPr>
          <p:cNvPr id="31747" name="Rectangle 3"/>
          <p:cNvSpPr>
            <a:spLocks noGrp="1" noChangeArrowheads="1"/>
          </p:cNvSpPr>
          <p:nvPr>
            <p:ph type="body" idx="1"/>
          </p:nvPr>
        </p:nvSpPr>
        <p:spPr/>
        <p:txBody>
          <a:bodyPr/>
          <a:lstStyle/>
          <a:p>
            <a:pPr>
              <a:spcBef>
                <a:spcPct val="0"/>
              </a:spcBef>
            </a:pPr>
            <a:endParaRPr lang="en-US" altLang="en-US" sz="24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p:txBody>
          <a:bodyPr/>
          <a:lstStyle/>
          <a:p>
            <a:pPr>
              <a:spcBef>
                <a:spcPct val="0"/>
              </a:spcBef>
            </a:pPr>
            <a:endParaRPr lang="en-US" altLang="en-US" sz="240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a:xfrm>
            <a:off x="1150938" y="692150"/>
            <a:ext cx="4556125" cy="3416300"/>
          </a:xfrm>
          <a:ln/>
        </p:spPr>
      </p:sp>
      <p:sp>
        <p:nvSpPr>
          <p:cNvPr id="35843" name="Rectangle 3"/>
          <p:cNvSpPr>
            <a:spLocks noGrp="1" noChangeArrowheads="1"/>
          </p:cNvSpPr>
          <p:nvPr>
            <p:ph type="body" idx="1"/>
          </p:nvPr>
        </p:nvSpPr>
        <p:spPr/>
        <p:txBody>
          <a:bodyPr/>
          <a:lstStyle/>
          <a:p>
            <a:pPr>
              <a:spcBef>
                <a:spcPct val="0"/>
              </a:spcBef>
            </a:pPr>
            <a:endParaRPr lang="en-US" altLang="en-US" sz="240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p:txBody>
          <a:bodyPr/>
          <a:lstStyle/>
          <a:p>
            <a:pPr>
              <a:spcBef>
                <a:spcPct val="0"/>
              </a:spcBef>
            </a:pPr>
            <a:endParaRPr lang="en-US" altLang="en-US" sz="240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p:txBody>
          <a:bodyPr/>
          <a:lstStyle/>
          <a:p>
            <a:pPr>
              <a:spcBef>
                <a:spcPct val="0"/>
              </a:spcBef>
            </a:pPr>
            <a:endParaRPr lang="en-US" altLang="en-US" sz="24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916D55-14E9-40C0-9856-7993872F2DCF}"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1402277683"/>
      </p:ext>
    </p:extLst>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16D55-14E9-40C0-9856-7993872F2DCF}"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2425068107"/>
      </p:ext>
    </p:extLst>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16D55-14E9-40C0-9856-7993872F2DCF}"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3739994459"/>
      </p:ext>
    </p:extLst>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16D55-14E9-40C0-9856-7993872F2DCF}"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3718339908"/>
      </p:ext>
    </p:extLst>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916D55-14E9-40C0-9856-7993872F2DCF}"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872219109"/>
      </p:ext>
    </p:extLst>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916D55-14E9-40C0-9856-7993872F2DCF}"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4106952179"/>
      </p:ext>
    </p:extLst>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916D55-14E9-40C0-9856-7993872F2DCF}"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3386395040"/>
      </p:ext>
    </p:extLst>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916D55-14E9-40C0-9856-7993872F2DCF}"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2266143157"/>
      </p:ext>
    </p:extLst>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16D55-14E9-40C0-9856-7993872F2DCF}"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818288732"/>
      </p:ext>
    </p:extLst>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0916D55-14E9-40C0-9856-7993872F2DCF}"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3161150503"/>
      </p:ext>
    </p:extLst>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0916D55-14E9-40C0-9856-7993872F2DCF}"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ADABF-38F0-488E-B046-51D8BF25B729}" type="slidenum">
              <a:rPr lang="en-US" smtClean="0"/>
              <a:t>‹#›</a:t>
            </a:fld>
            <a:endParaRPr lang="en-US"/>
          </a:p>
        </p:txBody>
      </p:sp>
    </p:spTree>
    <p:extLst>
      <p:ext uri="{BB962C8B-B14F-4D97-AF65-F5344CB8AC3E}">
        <p14:creationId xmlns:p14="http://schemas.microsoft.com/office/powerpoint/2010/main" val="3538604978"/>
      </p:ext>
    </p:extLst>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0916D55-14E9-40C0-9856-7993872F2DCF}" type="datetimeFigureOut">
              <a:rPr lang="en-US" smtClean="0"/>
              <a:t>6/16/2020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7ADABF-38F0-488E-B046-51D8BF25B729}" type="slidenum">
              <a:rPr lang="en-US" smtClean="0"/>
              <a:t>‹#›</a:t>
            </a:fld>
            <a:endParaRPr lang="en-US"/>
          </a:p>
        </p:txBody>
      </p:sp>
    </p:spTree>
    <p:extLst>
      <p:ext uri="{BB962C8B-B14F-4D97-AF65-F5344CB8AC3E}">
        <p14:creationId xmlns:p14="http://schemas.microsoft.com/office/powerpoint/2010/main" val="63382938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p:zoom/>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105" y="602598"/>
            <a:ext cx="6858000" cy="2387600"/>
          </a:xfrm>
        </p:spPr>
        <p:txBody>
          <a:bodyPr/>
          <a:lstStyle/>
          <a:p>
            <a:r>
              <a:rPr lang="en-US" dirty="0" err="1" smtClean="0"/>
              <a:t>Manajemen</a:t>
            </a:r>
            <a:r>
              <a:rPr lang="en-US" dirty="0" smtClean="0"/>
              <a:t> </a:t>
            </a:r>
            <a:r>
              <a:rPr lang="en-US" dirty="0" err="1" smtClean="0"/>
              <a:t>Proyek</a:t>
            </a:r>
            <a:r>
              <a:rPr lang="en-US" dirty="0" smtClean="0"/>
              <a:t> </a:t>
            </a:r>
            <a:r>
              <a:rPr lang="en-US" dirty="0" err="1" smtClean="0"/>
              <a:t>Sistem</a:t>
            </a:r>
            <a:r>
              <a:rPr lang="en-US" dirty="0" smtClean="0"/>
              <a:t> </a:t>
            </a:r>
            <a:r>
              <a:rPr lang="en-US" dirty="0" err="1" smtClean="0"/>
              <a:t>Informasi</a:t>
            </a:r>
            <a:endParaRPr lang="en-US" dirty="0"/>
          </a:p>
        </p:txBody>
      </p:sp>
      <p:sp>
        <p:nvSpPr>
          <p:cNvPr id="3" name="Subtitle 2"/>
          <p:cNvSpPr>
            <a:spLocks noGrp="1"/>
          </p:cNvSpPr>
          <p:nvPr>
            <p:ph type="subTitle" idx="1"/>
          </p:nvPr>
        </p:nvSpPr>
        <p:spPr>
          <a:xfrm>
            <a:off x="844617" y="3313281"/>
            <a:ext cx="6858000" cy="1655762"/>
          </a:xfrm>
        </p:spPr>
        <p:txBody>
          <a:bodyPr>
            <a:noAutofit/>
          </a:bodyPr>
          <a:lstStyle/>
          <a:p>
            <a:pPr algn="ctr"/>
            <a:r>
              <a:rPr lang="en-US" sz="2400" dirty="0" smtClean="0"/>
              <a:t>Critical Path Method (CPM)</a:t>
            </a:r>
          </a:p>
          <a:p>
            <a:pPr algn="ctr"/>
            <a:endParaRPr lang="en-US" sz="2400" dirty="0"/>
          </a:p>
          <a:p>
            <a:pPr algn="ctr"/>
            <a:r>
              <a:rPr lang="en-US" sz="2400" dirty="0" smtClean="0"/>
              <a:t>Week-8</a:t>
            </a:r>
          </a:p>
          <a:p>
            <a:pPr algn="ctr"/>
            <a:r>
              <a:rPr lang="en-US" sz="2400" dirty="0" err="1" smtClean="0"/>
              <a:t>Agus</a:t>
            </a:r>
            <a:r>
              <a:rPr lang="en-US" sz="2400" dirty="0" smtClean="0"/>
              <a:t> </a:t>
            </a:r>
            <a:r>
              <a:rPr lang="en-US" sz="2400" dirty="0" err="1" smtClean="0"/>
              <a:t>Nursikuwagus</a:t>
            </a:r>
            <a:endParaRPr lang="en-US" sz="2400" dirty="0" smtClean="0"/>
          </a:p>
          <a:p>
            <a:pPr algn="ctr"/>
            <a:endParaRPr lang="en-US" sz="2400" dirty="0"/>
          </a:p>
          <a:p>
            <a:pPr algn="ctr"/>
            <a:r>
              <a:rPr lang="en-US" sz="2400" dirty="0" err="1" smtClean="0"/>
              <a:t>Unikom</a:t>
            </a:r>
            <a:r>
              <a:rPr lang="en-US" sz="2400" dirty="0" smtClean="0"/>
              <a:t> 2020</a:t>
            </a:r>
            <a:endParaRPr lang="en-US" sz="2400" dirty="0"/>
          </a:p>
        </p:txBody>
      </p:sp>
    </p:spTree>
    <p:extLst>
      <p:ext uri="{BB962C8B-B14F-4D97-AF65-F5344CB8AC3E}">
        <p14:creationId xmlns:p14="http://schemas.microsoft.com/office/powerpoint/2010/main" val="1601802008"/>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163513"/>
            <a:ext cx="7772400" cy="585787"/>
          </a:xfrm>
          <a:noFill/>
          <a:ln/>
        </p:spPr>
        <p:txBody>
          <a:bodyPr>
            <a:normAutofit/>
          </a:bodyPr>
          <a:lstStyle/>
          <a:p>
            <a:r>
              <a:rPr lang="en-US" altLang="en-US"/>
              <a:t>Determining the Critical Path</a:t>
            </a:r>
          </a:p>
        </p:txBody>
      </p:sp>
      <p:sp>
        <p:nvSpPr>
          <p:cNvPr id="12291" name="Rectangle 3"/>
          <p:cNvSpPr>
            <a:spLocks noGrp="1" noChangeArrowheads="1"/>
          </p:cNvSpPr>
          <p:nvPr>
            <p:ph idx="1"/>
          </p:nvPr>
        </p:nvSpPr>
        <p:spPr>
          <a:xfrm>
            <a:off x="684213" y="1058863"/>
            <a:ext cx="7772400" cy="4757737"/>
          </a:xfrm>
          <a:noFill/>
          <a:ln/>
        </p:spPr>
        <p:txBody>
          <a:bodyPr/>
          <a:lstStyle/>
          <a:p>
            <a:r>
              <a:rPr lang="en-US" altLang="en-US">
                <a:solidFill>
                  <a:schemeClr val="tx2"/>
                </a:solidFill>
              </a:rPr>
              <a:t>Step 3:  </a:t>
            </a:r>
            <a:r>
              <a:rPr lang="en-US" altLang="en-US"/>
              <a:t>Calculate the slack time for each activity by: </a:t>
            </a:r>
          </a:p>
          <a:p>
            <a:pPr>
              <a:buFont typeface="Monotype Sorts" pitchFamily="2" charset="2"/>
              <a:buNone/>
            </a:pPr>
            <a:r>
              <a:rPr lang="en-US" altLang="en-US"/>
              <a:t>    		</a:t>
            </a:r>
            <a:r>
              <a:rPr lang="en-US" altLang="en-US" u="sng"/>
              <a:t>Slack</a:t>
            </a:r>
            <a:r>
              <a:rPr lang="en-US" altLang="en-US"/>
              <a:t> = (Latest Start) - (Earliest Start), or </a:t>
            </a:r>
          </a:p>
          <a:p>
            <a:pPr>
              <a:buFont typeface="Monotype Sorts" pitchFamily="2" charset="2"/>
              <a:buNone/>
            </a:pPr>
            <a:r>
              <a:rPr lang="en-US" altLang="en-US"/>
              <a:t>    		          = (Latest Finish) - (Earliest Finish).</a:t>
            </a:r>
          </a:p>
          <a:p>
            <a:pPr>
              <a:buFont typeface="Monotype Sorts" pitchFamily="2" charset="2"/>
              <a:buNone/>
            </a:pPr>
            <a:r>
              <a:rPr lang="en-US" altLang="en-US"/>
              <a:t>	A </a:t>
            </a:r>
            <a:r>
              <a:rPr lang="en-US" altLang="en-US" u="sng"/>
              <a:t>critical path</a:t>
            </a:r>
            <a:r>
              <a:rPr lang="en-US" altLang="en-US"/>
              <a:t> is a path of activities, from the Start node to the Finish node, with 0 slack times.</a:t>
            </a: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0563" y="201613"/>
            <a:ext cx="7772400" cy="509587"/>
          </a:xfrm>
          <a:noFill/>
          <a:ln/>
        </p:spPr>
        <p:txBody>
          <a:bodyPr>
            <a:normAutofit fontScale="90000"/>
          </a:bodyPr>
          <a:lstStyle/>
          <a:p>
            <a:r>
              <a:rPr lang="en-US" altLang="en-US"/>
              <a:t>Example:  ABC Associates </a:t>
            </a:r>
          </a:p>
        </p:txBody>
      </p:sp>
      <p:sp>
        <p:nvSpPr>
          <p:cNvPr id="13315" name="Rectangle 3"/>
          <p:cNvSpPr>
            <a:spLocks noGrp="1" noChangeArrowheads="1"/>
          </p:cNvSpPr>
          <p:nvPr>
            <p:ph idx="1"/>
          </p:nvPr>
        </p:nvSpPr>
        <p:spPr>
          <a:xfrm>
            <a:off x="684213" y="1058863"/>
            <a:ext cx="7772400" cy="5435600"/>
          </a:xfrm>
          <a:noFill/>
          <a:ln/>
        </p:spPr>
        <p:txBody>
          <a:bodyPr/>
          <a:lstStyle/>
          <a:p>
            <a:r>
              <a:rPr lang="en-US" altLang="en-US">
                <a:solidFill>
                  <a:schemeClr val="tx2"/>
                </a:solidFill>
              </a:rPr>
              <a:t>Consider the following project:</a:t>
            </a:r>
          </a:p>
          <a:p>
            <a:pPr>
              <a:buFont typeface="Monotype Sorts" pitchFamily="2" charset="2"/>
              <a:buNone/>
            </a:pPr>
            <a:r>
              <a:rPr lang="en-US" altLang="en-US"/>
              <a:t>                   Immediate  </a:t>
            </a:r>
          </a:p>
          <a:p>
            <a:pPr>
              <a:buFont typeface="Monotype Sorts" pitchFamily="2" charset="2"/>
              <a:buNone/>
            </a:pPr>
            <a:r>
              <a:rPr lang="en-US" altLang="en-US" u="sng"/>
              <a:t>Activity</a:t>
            </a:r>
            <a:r>
              <a:rPr lang="en-US" altLang="en-US"/>
              <a:t>     </a:t>
            </a:r>
            <a:r>
              <a:rPr lang="en-US" altLang="en-US" u="sng"/>
              <a:t>Predecessor</a:t>
            </a:r>
            <a:r>
              <a:rPr lang="en-US" altLang="en-US"/>
              <a:t>       time  (days)</a:t>
            </a:r>
          </a:p>
          <a:p>
            <a:pPr>
              <a:lnSpc>
                <a:spcPct val="80000"/>
              </a:lnSpc>
              <a:buFont typeface="Monotype Sorts" pitchFamily="2" charset="2"/>
              <a:buNone/>
            </a:pPr>
            <a:r>
              <a:rPr lang="en-US" altLang="en-US"/>
              <a:t>   	A          	 --                       6   	</a:t>
            </a:r>
          </a:p>
          <a:p>
            <a:pPr>
              <a:lnSpc>
                <a:spcPct val="80000"/>
              </a:lnSpc>
              <a:buFont typeface="Monotype Sorts" pitchFamily="2" charset="2"/>
              <a:buNone/>
            </a:pPr>
            <a:r>
              <a:rPr lang="en-US" altLang="en-US"/>
              <a:t>    	B             	 --       	              4</a:t>
            </a:r>
          </a:p>
          <a:p>
            <a:pPr>
              <a:lnSpc>
                <a:spcPct val="80000"/>
              </a:lnSpc>
              <a:buFont typeface="Monotype Sorts" pitchFamily="2" charset="2"/>
              <a:buNone/>
            </a:pPr>
            <a:r>
              <a:rPr lang="en-US" altLang="en-US"/>
              <a:t>     C             	 A    	              3</a:t>
            </a:r>
          </a:p>
          <a:p>
            <a:pPr>
              <a:lnSpc>
                <a:spcPct val="80000"/>
              </a:lnSpc>
              <a:buFont typeface="Monotype Sorts" pitchFamily="2" charset="2"/>
              <a:buNone/>
            </a:pPr>
            <a:r>
              <a:rPr lang="en-US" altLang="en-US"/>
              <a:t>     D             	 A     	              5</a:t>
            </a:r>
          </a:p>
          <a:p>
            <a:pPr>
              <a:lnSpc>
                <a:spcPct val="80000"/>
              </a:lnSpc>
              <a:buFont typeface="Monotype Sorts" pitchFamily="2" charset="2"/>
              <a:buNone/>
            </a:pPr>
            <a:r>
              <a:rPr lang="en-US" altLang="en-US"/>
              <a:t>     E             	 A       	              1</a:t>
            </a:r>
          </a:p>
          <a:p>
            <a:pPr>
              <a:lnSpc>
                <a:spcPct val="80000"/>
              </a:lnSpc>
              <a:buFont typeface="Monotype Sorts" pitchFamily="2" charset="2"/>
              <a:buNone/>
            </a:pPr>
            <a:r>
              <a:rPr lang="en-US" altLang="en-US"/>
              <a:t>     F            	B,C   	              4</a:t>
            </a:r>
          </a:p>
          <a:p>
            <a:pPr>
              <a:lnSpc>
                <a:spcPct val="80000"/>
              </a:lnSpc>
              <a:buFont typeface="Monotype Sorts" pitchFamily="2" charset="2"/>
              <a:buNone/>
            </a:pPr>
            <a:r>
              <a:rPr lang="en-US" altLang="en-US"/>
              <a:t>     G           	B,C  	              2</a:t>
            </a:r>
          </a:p>
          <a:p>
            <a:pPr>
              <a:lnSpc>
                <a:spcPct val="80000"/>
              </a:lnSpc>
              <a:buFont typeface="Monotype Sorts" pitchFamily="2" charset="2"/>
              <a:buNone/>
            </a:pPr>
            <a:r>
              <a:rPr lang="en-US" altLang="en-US"/>
              <a:t>     H           	E,F   	              6</a:t>
            </a:r>
          </a:p>
          <a:p>
            <a:pPr>
              <a:lnSpc>
                <a:spcPct val="80000"/>
              </a:lnSpc>
              <a:buFont typeface="Monotype Sorts" pitchFamily="2" charset="2"/>
              <a:buNone/>
            </a:pPr>
            <a:r>
              <a:rPr lang="en-US" altLang="en-US"/>
              <a:t>     I             	E,F    	              5</a:t>
            </a:r>
          </a:p>
          <a:p>
            <a:pPr>
              <a:lnSpc>
                <a:spcPct val="80000"/>
              </a:lnSpc>
              <a:buFont typeface="Monotype Sorts" pitchFamily="2" charset="2"/>
              <a:buNone/>
            </a:pPr>
            <a:r>
              <a:rPr lang="en-US" altLang="en-US"/>
              <a:t>     J            	D,H  	              3</a:t>
            </a:r>
          </a:p>
          <a:p>
            <a:pPr>
              <a:lnSpc>
                <a:spcPct val="80000"/>
              </a:lnSpc>
              <a:buFont typeface="Monotype Sorts" pitchFamily="2" charset="2"/>
              <a:buNone/>
            </a:pPr>
            <a:r>
              <a:rPr lang="en-US" altLang="en-US"/>
              <a:t>     K           	G,I    	              5</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Example: network</a:t>
            </a:r>
          </a:p>
        </p:txBody>
      </p:sp>
      <p:sp>
        <p:nvSpPr>
          <p:cNvPr id="70659" name="Rectangle 3"/>
          <p:cNvSpPr>
            <a:spLocks noGrp="1" noChangeArrowheads="1"/>
          </p:cNvSpPr>
          <p:nvPr>
            <p:ph idx="1"/>
          </p:nvPr>
        </p:nvSpPr>
        <p:spPr>
          <a:xfrm>
            <a:off x="187325" y="695325"/>
            <a:ext cx="8742363" cy="6162675"/>
          </a:xfrm>
        </p:spPr>
        <p:txBody>
          <a:bodyPr/>
          <a:lstStyle/>
          <a:p>
            <a:endParaRPr lang="en-US" altLang="en-US"/>
          </a:p>
        </p:txBody>
      </p:sp>
      <p:sp>
        <p:nvSpPr>
          <p:cNvPr id="70660" name="Oval 4"/>
          <p:cNvSpPr>
            <a:spLocks noChangeArrowheads="1"/>
          </p:cNvSpPr>
          <p:nvPr/>
        </p:nvSpPr>
        <p:spPr bwMode="auto">
          <a:xfrm>
            <a:off x="355600" y="3657600"/>
            <a:ext cx="428625" cy="427038"/>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1" name="Oval 5"/>
          <p:cNvSpPr>
            <a:spLocks noChangeArrowheads="1"/>
          </p:cNvSpPr>
          <p:nvPr/>
        </p:nvSpPr>
        <p:spPr bwMode="auto">
          <a:xfrm>
            <a:off x="1662113" y="2613025"/>
            <a:ext cx="463550" cy="45085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2" name="Oval 6"/>
          <p:cNvSpPr>
            <a:spLocks noChangeArrowheads="1"/>
          </p:cNvSpPr>
          <p:nvPr/>
        </p:nvSpPr>
        <p:spPr bwMode="auto">
          <a:xfrm>
            <a:off x="1704975" y="4999038"/>
            <a:ext cx="461963" cy="452437"/>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3" name="Oval 7"/>
          <p:cNvSpPr>
            <a:spLocks noChangeArrowheads="1"/>
          </p:cNvSpPr>
          <p:nvPr/>
        </p:nvSpPr>
        <p:spPr bwMode="auto">
          <a:xfrm>
            <a:off x="5192713" y="2581275"/>
            <a:ext cx="498475" cy="427038"/>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4" name="Oval 8"/>
          <p:cNvSpPr>
            <a:spLocks noChangeArrowheads="1"/>
          </p:cNvSpPr>
          <p:nvPr/>
        </p:nvSpPr>
        <p:spPr bwMode="auto">
          <a:xfrm>
            <a:off x="5472113" y="5059363"/>
            <a:ext cx="474662" cy="498475"/>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5" name="Line 9"/>
          <p:cNvSpPr>
            <a:spLocks noChangeShapeType="1"/>
          </p:cNvSpPr>
          <p:nvPr/>
        </p:nvSpPr>
        <p:spPr bwMode="auto">
          <a:xfrm flipV="1">
            <a:off x="712788" y="2968625"/>
            <a:ext cx="996950" cy="771525"/>
          </a:xfrm>
          <a:prstGeom prst="line">
            <a:avLst/>
          </a:prstGeom>
          <a:noFill/>
          <a:ln w="38100">
            <a:solidFill>
              <a:srgbClr val="FF50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6" name="Line 10"/>
          <p:cNvSpPr>
            <a:spLocks noChangeShapeType="1"/>
          </p:cNvSpPr>
          <p:nvPr/>
        </p:nvSpPr>
        <p:spPr bwMode="auto">
          <a:xfrm>
            <a:off x="700088" y="4060825"/>
            <a:ext cx="1033462" cy="103346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7" name="Line 11"/>
          <p:cNvSpPr>
            <a:spLocks noChangeShapeType="1"/>
          </p:cNvSpPr>
          <p:nvPr/>
        </p:nvSpPr>
        <p:spPr bwMode="auto">
          <a:xfrm>
            <a:off x="1887538" y="3040063"/>
            <a:ext cx="0" cy="1971675"/>
          </a:xfrm>
          <a:prstGeom prst="line">
            <a:avLst/>
          </a:prstGeom>
          <a:noFill/>
          <a:ln w="38100">
            <a:solidFill>
              <a:srgbClr val="FF50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8" name="Line 12"/>
          <p:cNvSpPr>
            <a:spLocks noChangeShapeType="1"/>
          </p:cNvSpPr>
          <p:nvPr/>
        </p:nvSpPr>
        <p:spPr bwMode="auto">
          <a:xfrm flipV="1">
            <a:off x="2136775" y="5284788"/>
            <a:ext cx="3373438" cy="11112"/>
          </a:xfrm>
          <a:prstGeom prst="line">
            <a:avLst/>
          </a:prstGeom>
          <a:noFill/>
          <a:ln w="1905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9" name="Oval 13"/>
          <p:cNvSpPr>
            <a:spLocks noChangeArrowheads="1"/>
          </p:cNvSpPr>
          <p:nvPr/>
        </p:nvSpPr>
        <p:spPr bwMode="auto">
          <a:xfrm>
            <a:off x="4667250" y="3835400"/>
            <a:ext cx="392113" cy="392113"/>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0" name="Line 14"/>
          <p:cNvSpPr>
            <a:spLocks noChangeShapeType="1"/>
          </p:cNvSpPr>
          <p:nvPr/>
        </p:nvSpPr>
        <p:spPr bwMode="auto">
          <a:xfrm flipV="1">
            <a:off x="2054225" y="3990975"/>
            <a:ext cx="2613025" cy="1057275"/>
          </a:xfrm>
          <a:prstGeom prst="line">
            <a:avLst/>
          </a:prstGeom>
          <a:noFill/>
          <a:ln w="38100">
            <a:solidFill>
              <a:srgbClr val="FF50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1" name="Line 15"/>
          <p:cNvSpPr>
            <a:spLocks noChangeShapeType="1"/>
          </p:cNvSpPr>
          <p:nvPr/>
        </p:nvSpPr>
        <p:spPr bwMode="auto">
          <a:xfrm>
            <a:off x="2101850" y="2825750"/>
            <a:ext cx="2613025" cy="1069975"/>
          </a:xfrm>
          <a:prstGeom prst="line">
            <a:avLst/>
          </a:prstGeom>
          <a:noFill/>
          <a:ln w="1905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2" name="Line 16"/>
          <p:cNvSpPr>
            <a:spLocks noChangeShapeType="1"/>
          </p:cNvSpPr>
          <p:nvPr/>
        </p:nvSpPr>
        <p:spPr bwMode="auto">
          <a:xfrm>
            <a:off x="2066925" y="2708275"/>
            <a:ext cx="317023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3" name="Oval 17"/>
          <p:cNvSpPr>
            <a:spLocks noChangeArrowheads="1"/>
          </p:cNvSpPr>
          <p:nvPr/>
        </p:nvSpPr>
        <p:spPr bwMode="auto">
          <a:xfrm>
            <a:off x="7683500" y="3859213"/>
            <a:ext cx="511175" cy="474662"/>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4" name="Line 18"/>
          <p:cNvSpPr>
            <a:spLocks noChangeShapeType="1"/>
          </p:cNvSpPr>
          <p:nvPr/>
        </p:nvSpPr>
        <p:spPr bwMode="auto">
          <a:xfrm flipV="1">
            <a:off x="4964113" y="3005138"/>
            <a:ext cx="450850" cy="890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5" name="Line 19"/>
          <p:cNvSpPr>
            <a:spLocks noChangeShapeType="1"/>
          </p:cNvSpPr>
          <p:nvPr/>
        </p:nvSpPr>
        <p:spPr bwMode="auto">
          <a:xfrm>
            <a:off x="4999038" y="4168775"/>
            <a:ext cx="582612" cy="901700"/>
          </a:xfrm>
          <a:prstGeom prst="line">
            <a:avLst/>
          </a:prstGeom>
          <a:noFill/>
          <a:ln w="38100">
            <a:solidFill>
              <a:srgbClr val="FF50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6" name="Line 20"/>
          <p:cNvSpPr>
            <a:spLocks noChangeShapeType="1"/>
          </p:cNvSpPr>
          <p:nvPr/>
        </p:nvSpPr>
        <p:spPr bwMode="auto">
          <a:xfrm flipV="1">
            <a:off x="5902325" y="4144963"/>
            <a:ext cx="1816100" cy="1033462"/>
          </a:xfrm>
          <a:prstGeom prst="line">
            <a:avLst/>
          </a:prstGeom>
          <a:noFill/>
          <a:ln w="38100">
            <a:solidFill>
              <a:srgbClr val="FF50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7" name="Line 21"/>
          <p:cNvSpPr>
            <a:spLocks noChangeShapeType="1"/>
          </p:cNvSpPr>
          <p:nvPr/>
        </p:nvSpPr>
        <p:spPr bwMode="auto">
          <a:xfrm>
            <a:off x="5688013" y="2790825"/>
            <a:ext cx="2162175" cy="10683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8" name="Text Box 22"/>
          <p:cNvSpPr txBox="1">
            <a:spLocks noChangeArrowheads="1"/>
          </p:cNvSpPr>
          <p:nvPr/>
        </p:nvSpPr>
        <p:spPr bwMode="auto">
          <a:xfrm>
            <a:off x="784225" y="3159125"/>
            <a:ext cx="3921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A</a:t>
            </a:r>
          </a:p>
        </p:txBody>
      </p:sp>
      <p:sp>
        <p:nvSpPr>
          <p:cNvPr id="70679" name="Text Box 23"/>
          <p:cNvSpPr txBox="1">
            <a:spLocks noChangeArrowheads="1"/>
          </p:cNvSpPr>
          <p:nvPr/>
        </p:nvSpPr>
        <p:spPr bwMode="auto">
          <a:xfrm>
            <a:off x="760413" y="4524375"/>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B</a:t>
            </a:r>
          </a:p>
        </p:txBody>
      </p:sp>
      <p:sp>
        <p:nvSpPr>
          <p:cNvPr id="70680" name="Text Box 24"/>
          <p:cNvSpPr txBox="1">
            <a:spLocks noChangeArrowheads="1"/>
          </p:cNvSpPr>
          <p:nvPr/>
        </p:nvSpPr>
        <p:spPr bwMode="auto">
          <a:xfrm>
            <a:off x="1473200" y="3752850"/>
            <a:ext cx="320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C</a:t>
            </a:r>
          </a:p>
        </p:txBody>
      </p:sp>
      <p:sp>
        <p:nvSpPr>
          <p:cNvPr id="70681" name="Text Box 25"/>
          <p:cNvSpPr txBox="1">
            <a:spLocks noChangeArrowheads="1"/>
          </p:cNvSpPr>
          <p:nvPr/>
        </p:nvSpPr>
        <p:spPr bwMode="auto">
          <a:xfrm>
            <a:off x="3395663" y="2351088"/>
            <a:ext cx="3921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D</a:t>
            </a:r>
          </a:p>
        </p:txBody>
      </p:sp>
      <p:sp>
        <p:nvSpPr>
          <p:cNvPr id="70682" name="Text Box 26"/>
          <p:cNvSpPr txBox="1">
            <a:spLocks noChangeArrowheads="1"/>
          </p:cNvSpPr>
          <p:nvPr/>
        </p:nvSpPr>
        <p:spPr bwMode="auto">
          <a:xfrm>
            <a:off x="3063875" y="3294063"/>
            <a:ext cx="4397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E</a:t>
            </a:r>
          </a:p>
        </p:txBody>
      </p:sp>
      <p:sp>
        <p:nvSpPr>
          <p:cNvPr id="70683" name="Text Box 27"/>
          <p:cNvSpPr txBox="1">
            <a:spLocks noChangeArrowheads="1"/>
          </p:cNvSpPr>
          <p:nvPr/>
        </p:nvSpPr>
        <p:spPr bwMode="auto">
          <a:xfrm>
            <a:off x="2933700" y="4289425"/>
            <a:ext cx="296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F</a:t>
            </a:r>
          </a:p>
        </p:txBody>
      </p:sp>
      <p:sp>
        <p:nvSpPr>
          <p:cNvPr id="70684" name="Text Box 28"/>
          <p:cNvSpPr txBox="1">
            <a:spLocks noChangeArrowheads="1"/>
          </p:cNvSpPr>
          <p:nvPr/>
        </p:nvSpPr>
        <p:spPr bwMode="auto">
          <a:xfrm>
            <a:off x="3503613" y="5414963"/>
            <a:ext cx="403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G</a:t>
            </a:r>
          </a:p>
        </p:txBody>
      </p:sp>
      <p:sp>
        <p:nvSpPr>
          <p:cNvPr id="70686" name="Text Box 30"/>
          <p:cNvSpPr txBox="1">
            <a:spLocks noChangeArrowheads="1"/>
          </p:cNvSpPr>
          <p:nvPr/>
        </p:nvSpPr>
        <p:spPr bwMode="auto">
          <a:xfrm>
            <a:off x="5246688" y="3290888"/>
            <a:ext cx="3921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H</a:t>
            </a:r>
          </a:p>
        </p:txBody>
      </p:sp>
      <p:sp>
        <p:nvSpPr>
          <p:cNvPr id="70687" name="Text Box 31"/>
          <p:cNvSpPr txBox="1">
            <a:spLocks noChangeArrowheads="1"/>
          </p:cNvSpPr>
          <p:nvPr/>
        </p:nvSpPr>
        <p:spPr bwMode="auto">
          <a:xfrm>
            <a:off x="4940300" y="4465638"/>
            <a:ext cx="249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I</a:t>
            </a:r>
          </a:p>
        </p:txBody>
      </p:sp>
      <p:sp>
        <p:nvSpPr>
          <p:cNvPr id="70688" name="Text Box 32"/>
          <p:cNvSpPr txBox="1">
            <a:spLocks noChangeArrowheads="1"/>
          </p:cNvSpPr>
          <p:nvPr/>
        </p:nvSpPr>
        <p:spPr bwMode="auto">
          <a:xfrm>
            <a:off x="6543675" y="2814638"/>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J</a:t>
            </a:r>
          </a:p>
        </p:txBody>
      </p:sp>
      <p:sp>
        <p:nvSpPr>
          <p:cNvPr id="70689" name="Text Box 33"/>
          <p:cNvSpPr txBox="1">
            <a:spLocks noChangeArrowheads="1"/>
          </p:cNvSpPr>
          <p:nvPr/>
        </p:nvSpPr>
        <p:spPr bwMode="auto">
          <a:xfrm>
            <a:off x="6669088" y="4683125"/>
            <a:ext cx="320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K</a:t>
            </a:r>
          </a:p>
        </p:txBody>
      </p:sp>
      <p:sp>
        <p:nvSpPr>
          <p:cNvPr id="70690" name="Text Box 34"/>
          <p:cNvSpPr txBox="1">
            <a:spLocks noChangeArrowheads="1"/>
          </p:cNvSpPr>
          <p:nvPr/>
        </p:nvSpPr>
        <p:spPr bwMode="auto">
          <a:xfrm>
            <a:off x="431800" y="3708400"/>
            <a:ext cx="2143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u="none"/>
              <a:t>1</a:t>
            </a:r>
          </a:p>
        </p:txBody>
      </p:sp>
      <p:sp>
        <p:nvSpPr>
          <p:cNvPr id="70691" name="Text Box 35"/>
          <p:cNvSpPr txBox="1">
            <a:spLocks noChangeArrowheads="1"/>
          </p:cNvSpPr>
          <p:nvPr/>
        </p:nvSpPr>
        <p:spPr bwMode="auto">
          <a:xfrm>
            <a:off x="1773238" y="2673350"/>
            <a:ext cx="4460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u="none"/>
              <a:t>2</a:t>
            </a:r>
          </a:p>
        </p:txBody>
      </p:sp>
      <p:sp>
        <p:nvSpPr>
          <p:cNvPr id="70692" name="Text Box 36"/>
          <p:cNvSpPr txBox="1">
            <a:spLocks noChangeArrowheads="1"/>
          </p:cNvSpPr>
          <p:nvPr/>
        </p:nvSpPr>
        <p:spPr bwMode="auto">
          <a:xfrm>
            <a:off x="1793875" y="5083175"/>
            <a:ext cx="225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u="none"/>
              <a:t>3</a:t>
            </a:r>
          </a:p>
        </p:txBody>
      </p:sp>
      <p:sp>
        <p:nvSpPr>
          <p:cNvPr id="70693" name="Text Box 37"/>
          <p:cNvSpPr txBox="1">
            <a:spLocks noChangeArrowheads="1"/>
          </p:cNvSpPr>
          <p:nvPr/>
        </p:nvSpPr>
        <p:spPr bwMode="auto">
          <a:xfrm>
            <a:off x="4699000" y="3871913"/>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u="none"/>
              <a:t>4</a:t>
            </a:r>
          </a:p>
        </p:txBody>
      </p:sp>
      <p:sp>
        <p:nvSpPr>
          <p:cNvPr id="70694" name="Text Box 38"/>
          <p:cNvSpPr txBox="1">
            <a:spLocks noChangeArrowheads="1"/>
          </p:cNvSpPr>
          <p:nvPr/>
        </p:nvSpPr>
        <p:spPr bwMode="auto">
          <a:xfrm>
            <a:off x="5353050" y="263683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70695" name="Text Box 39"/>
          <p:cNvSpPr txBox="1">
            <a:spLocks noChangeArrowheads="1"/>
          </p:cNvSpPr>
          <p:nvPr/>
        </p:nvSpPr>
        <p:spPr bwMode="auto">
          <a:xfrm>
            <a:off x="5278438" y="2609850"/>
            <a:ext cx="4397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u="none"/>
              <a:t>5</a:t>
            </a:r>
          </a:p>
        </p:txBody>
      </p:sp>
      <p:sp>
        <p:nvSpPr>
          <p:cNvPr id="70696" name="Text Box 40"/>
          <p:cNvSpPr txBox="1">
            <a:spLocks noChangeArrowheads="1"/>
          </p:cNvSpPr>
          <p:nvPr/>
        </p:nvSpPr>
        <p:spPr bwMode="auto">
          <a:xfrm>
            <a:off x="5594350" y="5143500"/>
            <a:ext cx="498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u="none"/>
              <a:t>6</a:t>
            </a:r>
          </a:p>
        </p:txBody>
      </p:sp>
      <p:sp>
        <p:nvSpPr>
          <p:cNvPr id="70697" name="Text Box 41"/>
          <p:cNvSpPr txBox="1">
            <a:spLocks noChangeArrowheads="1"/>
          </p:cNvSpPr>
          <p:nvPr/>
        </p:nvSpPr>
        <p:spPr bwMode="auto">
          <a:xfrm>
            <a:off x="7848600" y="3914775"/>
            <a:ext cx="665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u="none"/>
              <a:t>7</a:t>
            </a:r>
          </a:p>
        </p:txBody>
      </p:sp>
      <p:sp>
        <p:nvSpPr>
          <p:cNvPr id="70699" name="Text Box 43"/>
          <p:cNvSpPr txBox="1">
            <a:spLocks noChangeArrowheads="1"/>
          </p:cNvSpPr>
          <p:nvPr/>
        </p:nvSpPr>
        <p:spPr bwMode="auto">
          <a:xfrm>
            <a:off x="995363" y="3378200"/>
            <a:ext cx="35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6</a:t>
            </a:r>
          </a:p>
        </p:txBody>
      </p:sp>
      <p:sp>
        <p:nvSpPr>
          <p:cNvPr id="70700" name="Text Box 44"/>
          <p:cNvSpPr txBox="1">
            <a:spLocks noChangeArrowheads="1"/>
          </p:cNvSpPr>
          <p:nvPr/>
        </p:nvSpPr>
        <p:spPr bwMode="auto">
          <a:xfrm>
            <a:off x="1057275" y="4208463"/>
            <a:ext cx="3921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4</a:t>
            </a:r>
          </a:p>
        </p:txBody>
      </p:sp>
      <p:sp>
        <p:nvSpPr>
          <p:cNvPr id="70701" name="Text Box 45"/>
          <p:cNvSpPr txBox="1">
            <a:spLocks noChangeArrowheads="1"/>
          </p:cNvSpPr>
          <p:nvPr/>
        </p:nvSpPr>
        <p:spPr bwMode="auto">
          <a:xfrm>
            <a:off x="1935163" y="3668713"/>
            <a:ext cx="320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3</a:t>
            </a:r>
          </a:p>
        </p:txBody>
      </p:sp>
      <p:sp>
        <p:nvSpPr>
          <p:cNvPr id="70702" name="Text Box 46"/>
          <p:cNvSpPr txBox="1">
            <a:spLocks noChangeArrowheads="1"/>
          </p:cNvSpPr>
          <p:nvPr/>
        </p:nvSpPr>
        <p:spPr bwMode="auto">
          <a:xfrm>
            <a:off x="3425825" y="2654300"/>
            <a:ext cx="414338"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5</a:t>
            </a:r>
          </a:p>
          <a:p>
            <a:pPr>
              <a:spcBef>
                <a:spcPct val="50000"/>
              </a:spcBef>
            </a:pPr>
            <a:r>
              <a:rPr lang="en-US" altLang="en-US" u="none"/>
              <a:t>1</a:t>
            </a:r>
          </a:p>
        </p:txBody>
      </p:sp>
      <p:sp>
        <p:nvSpPr>
          <p:cNvPr id="70703" name="Text Box 47"/>
          <p:cNvSpPr txBox="1">
            <a:spLocks noChangeArrowheads="1"/>
          </p:cNvSpPr>
          <p:nvPr/>
        </p:nvSpPr>
        <p:spPr bwMode="auto">
          <a:xfrm>
            <a:off x="3232150" y="4483100"/>
            <a:ext cx="333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4</a:t>
            </a:r>
          </a:p>
        </p:txBody>
      </p:sp>
      <p:sp>
        <p:nvSpPr>
          <p:cNvPr id="70704" name="Text Box 48"/>
          <p:cNvSpPr txBox="1">
            <a:spLocks noChangeArrowheads="1"/>
          </p:cNvSpPr>
          <p:nvPr/>
        </p:nvSpPr>
        <p:spPr bwMode="auto">
          <a:xfrm>
            <a:off x="3811588" y="4903788"/>
            <a:ext cx="296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2</a:t>
            </a:r>
          </a:p>
        </p:txBody>
      </p:sp>
      <p:sp>
        <p:nvSpPr>
          <p:cNvPr id="70705" name="Text Box 49"/>
          <p:cNvSpPr txBox="1">
            <a:spLocks noChangeArrowheads="1"/>
          </p:cNvSpPr>
          <p:nvPr/>
        </p:nvSpPr>
        <p:spPr bwMode="auto">
          <a:xfrm>
            <a:off x="5003800" y="3014663"/>
            <a:ext cx="366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6</a:t>
            </a:r>
          </a:p>
        </p:txBody>
      </p:sp>
      <p:sp>
        <p:nvSpPr>
          <p:cNvPr id="70706" name="Text Box 50"/>
          <p:cNvSpPr txBox="1">
            <a:spLocks noChangeArrowheads="1"/>
          </p:cNvSpPr>
          <p:nvPr/>
        </p:nvSpPr>
        <p:spPr bwMode="auto">
          <a:xfrm>
            <a:off x="5213350" y="4286250"/>
            <a:ext cx="522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5</a:t>
            </a:r>
          </a:p>
        </p:txBody>
      </p:sp>
      <p:sp>
        <p:nvSpPr>
          <p:cNvPr id="70707" name="Text Box 51"/>
          <p:cNvSpPr txBox="1">
            <a:spLocks noChangeArrowheads="1"/>
          </p:cNvSpPr>
          <p:nvPr/>
        </p:nvSpPr>
        <p:spPr bwMode="auto">
          <a:xfrm>
            <a:off x="6400800" y="3278188"/>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3</a:t>
            </a:r>
          </a:p>
        </p:txBody>
      </p:sp>
      <p:sp>
        <p:nvSpPr>
          <p:cNvPr id="70708" name="Text Box 52"/>
          <p:cNvSpPr txBox="1">
            <a:spLocks noChangeArrowheads="1"/>
          </p:cNvSpPr>
          <p:nvPr/>
        </p:nvSpPr>
        <p:spPr bwMode="auto">
          <a:xfrm>
            <a:off x="6492875" y="4381500"/>
            <a:ext cx="5000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5</a:t>
            </a:r>
          </a:p>
        </p:txBody>
      </p:sp>
      <p:sp>
        <p:nvSpPr>
          <p:cNvPr id="70709" name="Text Box 53"/>
          <p:cNvSpPr txBox="1">
            <a:spLocks noChangeArrowheads="1"/>
          </p:cNvSpPr>
          <p:nvPr/>
        </p:nvSpPr>
        <p:spPr bwMode="auto">
          <a:xfrm>
            <a:off x="296863" y="3165475"/>
            <a:ext cx="296862" cy="409575"/>
          </a:xfrm>
          <a:prstGeom prst="rect">
            <a:avLst/>
          </a:prstGeom>
          <a:noFill/>
          <a:ln w="12700">
            <a:solidFill>
              <a:srgbClr val="8CF4E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0</a:t>
            </a:r>
          </a:p>
        </p:txBody>
      </p:sp>
      <p:sp>
        <p:nvSpPr>
          <p:cNvPr id="70710" name="Text Box 54"/>
          <p:cNvSpPr txBox="1">
            <a:spLocks noChangeArrowheads="1"/>
          </p:cNvSpPr>
          <p:nvPr/>
        </p:nvSpPr>
        <p:spPr bwMode="auto">
          <a:xfrm>
            <a:off x="1670050" y="2139950"/>
            <a:ext cx="427038" cy="409575"/>
          </a:xfrm>
          <a:prstGeom prst="rect">
            <a:avLst/>
          </a:prstGeom>
          <a:noFill/>
          <a:ln w="12700">
            <a:solidFill>
              <a:srgbClr val="8CF4E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6</a:t>
            </a:r>
          </a:p>
        </p:txBody>
      </p:sp>
      <p:sp>
        <p:nvSpPr>
          <p:cNvPr id="70711" name="Text Box 55"/>
          <p:cNvSpPr txBox="1">
            <a:spLocks noChangeArrowheads="1"/>
          </p:cNvSpPr>
          <p:nvPr/>
        </p:nvSpPr>
        <p:spPr bwMode="auto">
          <a:xfrm>
            <a:off x="1698625" y="5605463"/>
            <a:ext cx="320675" cy="409575"/>
          </a:xfrm>
          <a:prstGeom prst="rect">
            <a:avLst/>
          </a:prstGeom>
          <a:noFill/>
          <a:ln w="12700">
            <a:solidFill>
              <a:srgbClr val="8CF4E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9</a:t>
            </a:r>
          </a:p>
        </p:txBody>
      </p:sp>
      <p:sp>
        <p:nvSpPr>
          <p:cNvPr id="70712" name="Text Box 56"/>
          <p:cNvSpPr txBox="1">
            <a:spLocks noChangeArrowheads="1"/>
          </p:cNvSpPr>
          <p:nvPr/>
        </p:nvSpPr>
        <p:spPr bwMode="auto">
          <a:xfrm>
            <a:off x="4533900" y="3395663"/>
            <a:ext cx="546100" cy="409575"/>
          </a:xfrm>
          <a:prstGeom prst="rect">
            <a:avLst/>
          </a:prstGeom>
          <a:noFill/>
          <a:ln w="12700">
            <a:solidFill>
              <a:srgbClr val="8CF4E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13</a:t>
            </a:r>
          </a:p>
        </p:txBody>
      </p:sp>
      <p:sp>
        <p:nvSpPr>
          <p:cNvPr id="70713" name="Text Box 57"/>
          <p:cNvSpPr txBox="1">
            <a:spLocks noChangeArrowheads="1"/>
          </p:cNvSpPr>
          <p:nvPr/>
        </p:nvSpPr>
        <p:spPr bwMode="auto">
          <a:xfrm>
            <a:off x="5229225" y="2081213"/>
            <a:ext cx="474663" cy="409575"/>
          </a:xfrm>
          <a:prstGeom prst="rect">
            <a:avLst/>
          </a:prstGeom>
          <a:noFill/>
          <a:ln w="12700">
            <a:solidFill>
              <a:srgbClr val="8CF4E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19</a:t>
            </a:r>
          </a:p>
        </p:txBody>
      </p:sp>
      <p:sp>
        <p:nvSpPr>
          <p:cNvPr id="70714" name="Text Box 58"/>
          <p:cNvSpPr txBox="1">
            <a:spLocks noChangeArrowheads="1"/>
          </p:cNvSpPr>
          <p:nvPr/>
        </p:nvSpPr>
        <p:spPr bwMode="auto">
          <a:xfrm>
            <a:off x="5462588" y="5700713"/>
            <a:ext cx="476250" cy="409575"/>
          </a:xfrm>
          <a:prstGeom prst="rect">
            <a:avLst/>
          </a:prstGeom>
          <a:noFill/>
          <a:ln w="12700">
            <a:solidFill>
              <a:srgbClr val="8CF4E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18</a:t>
            </a:r>
          </a:p>
        </p:txBody>
      </p:sp>
      <p:sp>
        <p:nvSpPr>
          <p:cNvPr id="70715" name="Text Box 59"/>
          <p:cNvSpPr txBox="1">
            <a:spLocks noChangeArrowheads="1"/>
          </p:cNvSpPr>
          <p:nvPr/>
        </p:nvSpPr>
        <p:spPr bwMode="auto">
          <a:xfrm>
            <a:off x="7826375" y="3336925"/>
            <a:ext cx="485775" cy="409575"/>
          </a:xfrm>
          <a:prstGeom prst="rect">
            <a:avLst/>
          </a:prstGeom>
          <a:noFill/>
          <a:ln w="12700">
            <a:solidFill>
              <a:srgbClr val="8CF4E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23</a:t>
            </a:r>
          </a:p>
        </p:txBody>
      </p:sp>
      <p:sp>
        <p:nvSpPr>
          <p:cNvPr id="70716" name="Oval 60"/>
          <p:cNvSpPr>
            <a:spLocks noChangeArrowheads="1"/>
          </p:cNvSpPr>
          <p:nvPr/>
        </p:nvSpPr>
        <p:spPr bwMode="auto">
          <a:xfrm>
            <a:off x="7670800" y="4548188"/>
            <a:ext cx="890588" cy="320675"/>
          </a:xfrm>
          <a:prstGeom prst="ellipse">
            <a:avLst/>
          </a:prstGeom>
          <a:noFill/>
          <a:ln w="12700">
            <a:solidFill>
              <a:srgbClr val="8CF4E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17" name="Text Box 61"/>
          <p:cNvSpPr txBox="1">
            <a:spLocks noChangeArrowheads="1"/>
          </p:cNvSpPr>
          <p:nvPr/>
        </p:nvSpPr>
        <p:spPr bwMode="auto">
          <a:xfrm>
            <a:off x="7921625" y="4498975"/>
            <a:ext cx="579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23</a:t>
            </a:r>
          </a:p>
        </p:txBody>
      </p:sp>
      <p:sp>
        <p:nvSpPr>
          <p:cNvPr id="70718" name="Oval 62"/>
          <p:cNvSpPr>
            <a:spLocks noChangeArrowheads="1"/>
          </p:cNvSpPr>
          <p:nvPr/>
        </p:nvSpPr>
        <p:spPr bwMode="auto">
          <a:xfrm>
            <a:off x="5318125" y="6223000"/>
            <a:ext cx="866775" cy="320675"/>
          </a:xfrm>
          <a:prstGeom prst="ellipse">
            <a:avLst/>
          </a:prstGeom>
          <a:noFill/>
          <a:ln w="12700">
            <a:solidFill>
              <a:srgbClr val="8CF4E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19" name="Text Box 63"/>
          <p:cNvSpPr txBox="1">
            <a:spLocks noChangeArrowheads="1"/>
          </p:cNvSpPr>
          <p:nvPr/>
        </p:nvSpPr>
        <p:spPr bwMode="auto">
          <a:xfrm>
            <a:off x="5486400" y="6173788"/>
            <a:ext cx="511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u="none"/>
              <a:t>18</a:t>
            </a:r>
          </a:p>
        </p:txBody>
      </p:sp>
      <p:sp>
        <p:nvSpPr>
          <p:cNvPr id="70720" name="Oval 64"/>
          <p:cNvSpPr>
            <a:spLocks noChangeArrowheads="1"/>
          </p:cNvSpPr>
          <p:nvPr/>
        </p:nvSpPr>
        <p:spPr bwMode="auto">
          <a:xfrm>
            <a:off x="5089525" y="1685925"/>
            <a:ext cx="712788" cy="261938"/>
          </a:xfrm>
          <a:prstGeom prst="ellipse">
            <a:avLst/>
          </a:prstGeom>
          <a:noFill/>
          <a:ln w="12700">
            <a:solidFill>
              <a:srgbClr val="8CF4E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21" name="Text Box 65"/>
          <p:cNvSpPr txBox="1">
            <a:spLocks noChangeArrowheads="1"/>
          </p:cNvSpPr>
          <p:nvPr/>
        </p:nvSpPr>
        <p:spPr bwMode="auto">
          <a:xfrm>
            <a:off x="5260975" y="1606550"/>
            <a:ext cx="487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20</a:t>
            </a:r>
          </a:p>
        </p:txBody>
      </p:sp>
      <p:sp>
        <p:nvSpPr>
          <p:cNvPr id="70722" name="Oval 66"/>
          <p:cNvSpPr>
            <a:spLocks noChangeArrowheads="1"/>
          </p:cNvSpPr>
          <p:nvPr/>
        </p:nvSpPr>
        <p:spPr bwMode="auto">
          <a:xfrm>
            <a:off x="4187825" y="4310063"/>
            <a:ext cx="784225" cy="415925"/>
          </a:xfrm>
          <a:prstGeom prst="ellipse">
            <a:avLst/>
          </a:prstGeom>
          <a:noFill/>
          <a:ln w="12700">
            <a:solidFill>
              <a:srgbClr val="8CF4E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23" name="Text Box 67"/>
          <p:cNvSpPr txBox="1">
            <a:spLocks noChangeArrowheads="1"/>
          </p:cNvSpPr>
          <p:nvPr/>
        </p:nvSpPr>
        <p:spPr bwMode="auto">
          <a:xfrm>
            <a:off x="4359275" y="4321175"/>
            <a:ext cx="463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13</a:t>
            </a:r>
          </a:p>
        </p:txBody>
      </p:sp>
      <p:sp>
        <p:nvSpPr>
          <p:cNvPr id="70724" name="Oval 68"/>
          <p:cNvSpPr>
            <a:spLocks noChangeArrowheads="1"/>
          </p:cNvSpPr>
          <p:nvPr/>
        </p:nvSpPr>
        <p:spPr bwMode="auto">
          <a:xfrm>
            <a:off x="1401763" y="6208713"/>
            <a:ext cx="830262" cy="452437"/>
          </a:xfrm>
          <a:prstGeom prst="ellipse">
            <a:avLst/>
          </a:prstGeom>
          <a:noFill/>
          <a:ln w="12700">
            <a:solidFill>
              <a:srgbClr val="8CF4E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25" name="Text Box 69"/>
          <p:cNvSpPr txBox="1">
            <a:spLocks noChangeArrowheads="1"/>
          </p:cNvSpPr>
          <p:nvPr/>
        </p:nvSpPr>
        <p:spPr bwMode="auto">
          <a:xfrm>
            <a:off x="1666875" y="6234113"/>
            <a:ext cx="522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9</a:t>
            </a:r>
          </a:p>
        </p:txBody>
      </p:sp>
      <p:sp>
        <p:nvSpPr>
          <p:cNvPr id="70726" name="Oval 70"/>
          <p:cNvSpPr>
            <a:spLocks noChangeArrowheads="1"/>
          </p:cNvSpPr>
          <p:nvPr/>
        </p:nvSpPr>
        <p:spPr bwMode="auto">
          <a:xfrm>
            <a:off x="1485900" y="1579563"/>
            <a:ext cx="760413" cy="403225"/>
          </a:xfrm>
          <a:prstGeom prst="ellipse">
            <a:avLst/>
          </a:prstGeom>
          <a:noFill/>
          <a:ln w="12700">
            <a:solidFill>
              <a:srgbClr val="8CF4E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27" name="Text Box 71"/>
          <p:cNvSpPr txBox="1">
            <a:spLocks noChangeArrowheads="1"/>
          </p:cNvSpPr>
          <p:nvPr/>
        </p:nvSpPr>
        <p:spPr bwMode="auto">
          <a:xfrm>
            <a:off x="1690688" y="15843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6</a:t>
            </a:r>
          </a:p>
        </p:txBody>
      </p:sp>
      <p:sp>
        <p:nvSpPr>
          <p:cNvPr id="70728" name="Oval 72"/>
          <p:cNvSpPr>
            <a:spLocks noChangeArrowheads="1"/>
          </p:cNvSpPr>
          <p:nvPr/>
        </p:nvSpPr>
        <p:spPr bwMode="auto">
          <a:xfrm>
            <a:off x="142875" y="4192588"/>
            <a:ext cx="688975" cy="355600"/>
          </a:xfrm>
          <a:prstGeom prst="ellipse">
            <a:avLst/>
          </a:prstGeom>
          <a:noFill/>
          <a:ln w="12700">
            <a:solidFill>
              <a:srgbClr val="8CF4E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29" name="Text Box 73"/>
          <p:cNvSpPr txBox="1">
            <a:spLocks noChangeArrowheads="1"/>
          </p:cNvSpPr>
          <p:nvPr/>
        </p:nvSpPr>
        <p:spPr bwMode="auto">
          <a:xfrm>
            <a:off x="323850" y="41751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0</a:t>
            </a:r>
          </a:p>
        </p:txBody>
      </p:sp>
      <p:sp>
        <p:nvSpPr>
          <p:cNvPr id="70730" name="Oval 74"/>
          <p:cNvSpPr>
            <a:spLocks noChangeArrowheads="1"/>
          </p:cNvSpPr>
          <p:nvPr/>
        </p:nvSpPr>
        <p:spPr bwMode="auto">
          <a:xfrm>
            <a:off x="6472238" y="925513"/>
            <a:ext cx="877887" cy="296862"/>
          </a:xfrm>
          <a:prstGeom prst="ellipse">
            <a:avLst/>
          </a:prstGeom>
          <a:noFill/>
          <a:ln w="12700">
            <a:solidFill>
              <a:srgbClr val="8CF4E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31" name="Rectangle 75"/>
          <p:cNvSpPr>
            <a:spLocks noChangeArrowheads="1"/>
          </p:cNvSpPr>
          <p:nvPr/>
        </p:nvSpPr>
        <p:spPr bwMode="auto">
          <a:xfrm>
            <a:off x="6607175" y="1425575"/>
            <a:ext cx="747713" cy="368300"/>
          </a:xfrm>
          <a:prstGeom prst="rect">
            <a:avLst/>
          </a:prstGeom>
          <a:noFill/>
          <a:ln w="12700">
            <a:solidFill>
              <a:srgbClr val="8CF4E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32" name="Text Box 76"/>
          <p:cNvSpPr txBox="1">
            <a:spLocks noChangeArrowheads="1"/>
          </p:cNvSpPr>
          <p:nvPr/>
        </p:nvSpPr>
        <p:spPr bwMode="auto">
          <a:xfrm>
            <a:off x="7513638" y="1414463"/>
            <a:ext cx="796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ES</a:t>
            </a:r>
          </a:p>
        </p:txBody>
      </p:sp>
      <p:sp>
        <p:nvSpPr>
          <p:cNvPr id="70733" name="Text Box 77"/>
          <p:cNvSpPr txBox="1">
            <a:spLocks noChangeArrowheads="1"/>
          </p:cNvSpPr>
          <p:nvPr/>
        </p:nvSpPr>
        <p:spPr bwMode="auto">
          <a:xfrm>
            <a:off x="7531100" y="958850"/>
            <a:ext cx="665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LF</a:t>
            </a:r>
          </a:p>
        </p:txBody>
      </p:sp>
      <p:sp>
        <p:nvSpPr>
          <p:cNvPr id="70734" name="Line 78"/>
          <p:cNvSpPr>
            <a:spLocks noChangeShapeType="1"/>
          </p:cNvSpPr>
          <p:nvPr/>
        </p:nvSpPr>
        <p:spPr bwMode="auto">
          <a:xfrm>
            <a:off x="8086725" y="1603375"/>
            <a:ext cx="712788"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35" name="Line 79"/>
          <p:cNvSpPr>
            <a:spLocks noChangeShapeType="1"/>
          </p:cNvSpPr>
          <p:nvPr/>
        </p:nvSpPr>
        <p:spPr bwMode="auto">
          <a:xfrm flipH="1">
            <a:off x="5260975" y="1104900"/>
            <a:ext cx="962025"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36" name="Text Box 80"/>
          <p:cNvSpPr txBox="1">
            <a:spLocks noChangeArrowheads="1"/>
          </p:cNvSpPr>
          <p:nvPr/>
        </p:nvSpPr>
        <p:spPr bwMode="auto">
          <a:xfrm>
            <a:off x="7908925" y="1863725"/>
            <a:ext cx="973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Forward</a:t>
            </a:r>
          </a:p>
        </p:txBody>
      </p:sp>
      <p:sp>
        <p:nvSpPr>
          <p:cNvPr id="70737" name="Text Box 81"/>
          <p:cNvSpPr txBox="1">
            <a:spLocks noChangeArrowheads="1"/>
          </p:cNvSpPr>
          <p:nvPr/>
        </p:nvSpPr>
        <p:spPr bwMode="auto">
          <a:xfrm>
            <a:off x="3965575" y="863600"/>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Backward</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20642" y="1"/>
            <a:ext cx="7886700" cy="914400"/>
          </a:xfrm>
          <a:noFill/>
          <a:ln/>
        </p:spPr>
        <p:txBody>
          <a:bodyPr/>
          <a:lstStyle/>
          <a:p>
            <a:r>
              <a:rPr lang="en-US" altLang="en-US" dirty="0"/>
              <a:t>Example:  ABC Associates</a:t>
            </a:r>
          </a:p>
        </p:txBody>
      </p:sp>
      <p:sp>
        <p:nvSpPr>
          <p:cNvPr id="16387" name="Rectangle 3"/>
          <p:cNvSpPr>
            <a:spLocks noGrp="1" noChangeArrowheads="1"/>
          </p:cNvSpPr>
          <p:nvPr>
            <p:ph idx="1"/>
          </p:nvPr>
        </p:nvSpPr>
        <p:spPr>
          <a:xfrm>
            <a:off x="0" y="1065213"/>
            <a:ext cx="8364354" cy="5538787"/>
          </a:xfrm>
          <a:noFill/>
          <a:ln/>
        </p:spPr>
        <p:txBody>
          <a:bodyPr/>
          <a:lstStyle/>
          <a:p>
            <a:r>
              <a:rPr lang="en-US" altLang="en-US" dirty="0">
                <a:solidFill>
                  <a:schemeClr val="tx2"/>
                </a:solidFill>
              </a:rPr>
              <a:t>Earliest/Latest Times</a:t>
            </a:r>
            <a:r>
              <a:rPr lang="en-US" altLang="en-US" dirty="0"/>
              <a:t>		</a:t>
            </a:r>
          </a:p>
          <a:p>
            <a:pPr>
              <a:buFont typeface="Monotype Sorts" pitchFamily="2" charset="2"/>
              <a:buNone/>
            </a:pPr>
            <a:r>
              <a:rPr lang="en-US" altLang="en-US" dirty="0"/>
              <a:t>			</a:t>
            </a:r>
            <a:r>
              <a:rPr lang="en-US" altLang="en-US" u="sng" dirty="0"/>
              <a:t>Activity</a:t>
            </a:r>
            <a:r>
              <a:rPr lang="en-US" altLang="en-US" dirty="0"/>
              <a:t>    </a:t>
            </a:r>
            <a:r>
              <a:rPr lang="en-US" altLang="en-US" u="sng" dirty="0"/>
              <a:t> time</a:t>
            </a:r>
            <a:r>
              <a:rPr lang="en-US" altLang="en-US" dirty="0"/>
              <a:t>      </a:t>
            </a:r>
            <a:r>
              <a:rPr lang="en-US" altLang="en-US" u="sng" dirty="0">
                <a:solidFill>
                  <a:schemeClr val="accent1"/>
                </a:solidFill>
              </a:rPr>
              <a:t>ES</a:t>
            </a:r>
            <a:r>
              <a:rPr lang="en-US" altLang="en-US" dirty="0"/>
              <a:t>    EF    </a:t>
            </a:r>
            <a:r>
              <a:rPr lang="en-US" altLang="en-US" u="sng" dirty="0"/>
              <a:t>LS</a:t>
            </a:r>
            <a:r>
              <a:rPr lang="en-US" altLang="en-US" dirty="0"/>
              <a:t>    </a:t>
            </a:r>
            <a:r>
              <a:rPr lang="en-US" altLang="en-US" u="sng" dirty="0">
                <a:solidFill>
                  <a:schemeClr val="accent1"/>
                </a:solidFill>
              </a:rPr>
              <a:t>LF</a:t>
            </a:r>
            <a:r>
              <a:rPr lang="en-US" altLang="en-US" dirty="0"/>
              <a:t>    </a:t>
            </a:r>
            <a:r>
              <a:rPr lang="en-US" altLang="en-US" u="sng" dirty="0"/>
              <a:t>Slack</a:t>
            </a:r>
            <a:r>
              <a:rPr lang="en-US" altLang="en-US" dirty="0"/>
              <a:t> </a:t>
            </a:r>
          </a:p>
          <a:p>
            <a:pPr>
              <a:lnSpc>
                <a:spcPct val="80000"/>
              </a:lnSpc>
              <a:buFont typeface="Monotype Sorts" pitchFamily="2" charset="2"/>
              <a:buNone/>
            </a:pPr>
            <a:r>
              <a:rPr lang="en-US" altLang="en-US" dirty="0"/>
              <a:t>			      A 	         6            0       6       0      6         0 *critical</a:t>
            </a:r>
          </a:p>
          <a:p>
            <a:pPr>
              <a:lnSpc>
                <a:spcPct val="80000"/>
              </a:lnSpc>
              <a:buFont typeface="Monotype Sorts" pitchFamily="2" charset="2"/>
              <a:buNone/>
            </a:pPr>
            <a:r>
              <a:rPr lang="en-US" altLang="en-US" dirty="0"/>
              <a:t>                              B   	         4            0       4       5      9         5</a:t>
            </a:r>
          </a:p>
          <a:p>
            <a:pPr>
              <a:lnSpc>
                <a:spcPct val="80000"/>
              </a:lnSpc>
              <a:buFont typeface="Monotype Sorts" pitchFamily="2" charset="2"/>
              <a:buNone/>
            </a:pPr>
            <a:r>
              <a:rPr lang="en-US" altLang="en-US" dirty="0"/>
              <a:t>                              C            3            6       9       6      9         0 *</a:t>
            </a:r>
          </a:p>
          <a:p>
            <a:pPr>
              <a:lnSpc>
                <a:spcPct val="80000"/>
              </a:lnSpc>
              <a:buFont typeface="Monotype Sorts" pitchFamily="2" charset="2"/>
              <a:buNone/>
            </a:pPr>
            <a:r>
              <a:rPr lang="en-US" altLang="en-US" dirty="0"/>
              <a:t>                              D 	         5            6     11     15    20         9</a:t>
            </a:r>
          </a:p>
          <a:p>
            <a:pPr>
              <a:lnSpc>
                <a:spcPct val="80000"/>
              </a:lnSpc>
              <a:buFont typeface="Monotype Sorts" pitchFamily="2" charset="2"/>
              <a:buNone/>
            </a:pPr>
            <a:r>
              <a:rPr lang="en-US" altLang="en-US" dirty="0"/>
              <a:t>                              E 	         1            6       7     12    13         6</a:t>
            </a:r>
          </a:p>
          <a:p>
            <a:pPr>
              <a:lnSpc>
                <a:spcPct val="80000"/>
              </a:lnSpc>
              <a:buFont typeface="Monotype Sorts" pitchFamily="2" charset="2"/>
              <a:buNone/>
            </a:pPr>
            <a:r>
              <a:rPr lang="en-US" altLang="en-US" dirty="0"/>
              <a:t>                              F 	         4            9     13       9    13         0 *</a:t>
            </a:r>
          </a:p>
          <a:p>
            <a:pPr>
              <a:lnSpc>
                <a:spcPct val="80000"/>
              </a:lnSpc>
              <a:buFont typeface="Monotype Sorts" pitchFamily="2" charset="2"/>
              <a:buNone/>
            </a:pPr>
            <a:r>
              <a:rPr lang="en-US" altLang="en-US" dirty="0"/>
              <a:t>                              G            2            9     11     16    18         7</a:t>
            </a:r>
          </a:p>
          <a:p>
            <a:pPr>
              <a:lnSpc>
                <a:spcPct val="80000"/>
              </a:lnSpc>
              <a:buFont typeface="Monotype Sorts" pitchFamily="2" charset="2"/>
              <a:buNone/>
            </a:pPr>
            <a:r>
              <a:rPr lang="en-US" altLang="en-US" dirty="0"/>
              <a:t>                              H 	         6          13     19     14    20         1</a:t>
            </a:r>
          </a:p>
          <a:p>
            <a:pPr>
              <a:lnSpc>
                <a:spcPct val="80000"/>
              </a:lnSpc>
              <a:buFont typeface="Monotype Sorts" pitchFamily="2" charset="2"/>
              <a:buNone/>
            </a:pPr>
            <a:r>
              <a:rPr lang="en-US" altLang="en-US" dirty="0"/>
              <a:t>                               I  	         5          13     18     13    18         0 *</a:t>
            </a:r>
          </a:p>
          <a:p>
            <a:pPr>
              <a:lnSpc>
                <a:spcPct val="80000"/>
              </a:lnSpc>
              <a:buFont typeface="Monotype Sorts" pitchFamily="2" charset="2"/>
              <a:buNone/>
            </a:pPr>
            <a:r>
              <a:rPr lang="en-US" altLang="en-US" dirty="0"/>
              <a:t>                               J  	         3          19     22     20    23         1</a:t>
            </a:r>
          </a:p>
          <a:p>
            <a:pPr>
              <a:lnSpc>
                <a:spcPct val="80000"/>
              </a:lnSpc>
              <a:buFont typeface="Monotype Sorts" pitchFamily="2" charset="2"/>
              <a:buNone/>
            </a:pPr>
            <a:r>
              <a:rPr lang="en-US" altLang="en-US" dirty="0"/>
              <a:t>                              K 	         5          18     23     18    23         0 *</a:t>
            </a:r>
          </a:p>
          <a:p>
            <a:pPr lvl="1"/>
            <a:r>
              <a:rPr lang="en-US" altLang="en-US" dirty="0"/>
              <a:t>The estimated project completion time is the Max EF at node 7 = 23.</a:t>
            </a:r>
          </a:p>
        </p:txBody>
      </p:sp>
      <p:sp>
        <p:nvSpPr>
          <p:cNvPr id="16388" name="Rectangle 4"/>
          <p:cNvSpPr>
            <a:spLocks noChangeArrowheads="1"/>
          </p:cNvSpPr>
          <p:nvPr/>
        </p:nvSpPr>
        <p:spPr bwMode="auto">
          <a:xfrm>
            <a:off x="4413250" y="5575300"/>
            <a:ext cx="444500" cy="368300"/>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Text Box 5"/>
          <p:cNvSpPr txBox="1">
            <a:spLocks noChangeArrowheads="1"/>
          </p:cNvSpPr>
          <p:nvPr/>
        </p:nvSpPr>
        <p:spPr bwMode="auto">
          <a:xfrm>
            <a:off x="250825" y="2482850"/>
            <a:ext cx="1839913"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u="none">
                <a:solidFill>
                  <a:schemeClr val="accent1"/>
                </a:solidFill>
                <a:cs typeface="Arial" panose="020B0604020202020204" pitchFamily="34" charset="0"/>
              </a:rPr>
              <a:t>EF = ES +  t</a:t>
            </a:r>
          </a:p>
          <a:p>
            <a:pPr>
              <a:spcBef>
                <a:spcPct val="50000"/>
              </a:spcBef>
            </a:pPr>
            <a:r>
              <a:rPr lang="en-US" altLang="en-US" b="1" u="none">
                <a:solidFill>
                  <a:schemeClr val="accent1"/>
                </a:solidFill>
              </a:rPr>
              <a:t>LS = LF – t</a:t>
            </a:r>
          </a:p>
          <a:p>
            <a:pPr>
              <a:spcBef>
                <a:spcPct val="50000"/>
              </a:spcBef>
            </a:pPr>
            <a:r>
              <a:rPr lang="en-US" altLang="en-US" b="1" u="none">
                <a:solidFill>
                  <a:schemeClr val="accent1"/>
                </a:solidFill>
                <a:cs typeface="Arial" panose="020B0604020202020204" pitchFamily="34" charset="0"/>
              </a:rPr>
              <a:t>Where t is the</a:t>
            </a:r>
          </a:p>
          <a:p>
            <a:pPr>
              <a:spcBef>
                <a:spcPct val="50000"/>
              </a:spcBef>
            </a:pPr>
            <a:r>
              <a:rPr lang="en-US" altLang="en-US" b="1" u="none">
                <a:solidFill>
                  <a:schemeClr val="accent1"/>
                </a:solidFill>
                <a:cs typeface="Arial" panose="020B0604020202020204" pitchFamily="34" charset="0"/>
              </a:rPr>
              <a:t>Activity time</a:t>
            </a:r>
          </a:p>
          <a:p>
            <a:pPr>
              <a:spcBef>
                <a:spcPct val="50000"/>
              </a:spcBef>
            </a:pPr>
            <a:endParaRPr lang="en-US" altLang="en-US" b="1" u="none">
              <a:solidFill>
                <a:schemeClr val="accent1"/>
              </a:solidFill>
              <a:cs typeface="Arial" panose="020B0604020202020204" pitchFamily="34" charset="0"/>
            </a:endParaRPr>
          </a:p>
          <a:p>
            <a:r>
              <a:rPr lang="en-US" altLang="en-US" b="1" u="none">
                <a:solidFill>
                  <a:schemeClr val="accent1"/>
                </a:solidFill>
              </a:rPr>
              <a:t>Slack = LF – EF</a:t>
            </a:r>
          </a:p>
          <a:p>
            <a:r>
              <a:rPr lang="en-US" altLang="en-US" b="1" u="none">
                <a:solidFill>
                  <a:schemeClr val="accent1"/>
                </a:solidFill>
              </a:rPr>
              <a:t>          = LS - ES</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a:t>Project Management</a:t>
            </a:r>
          </a:p>
        </p:txBody>
      </p:sp>
      <p:sp>
        <p:nvSpPr>
          <p:cNvPr id="72707" name="Rectangle 3"/>
          <p:cNvSpPr>
            <a:spLocks noGrp="1" noChangeArrowheads="1"/>
          </p:cNvSpPr>
          <p:nvPr>
            <p:ph idx="1"/>
          </p:nvPr>
        </p:nvSpPr>
        <p:spPr>
          <a:xfrm>
            <a:off x="223838" y="1588167"/>
            <a:ext cx="8636000" cy="4809457"/>
          </a:xfrm>
        </p:spPr>
        <p:txBody>
          <a:bodyPr/>
          <a:lstStyle/>
          <a:p>
            <a:r>
              <a:rPr lang="en-US" altLang="en-US" dirty="0"/>
              <a:t>Managers have been planning, scheduling, monitoring, and controlling large scale projects for hundred years, but it has only been in the last 50 years that management science techniques have been applied to major projects.</a:t>
            </a:r>
          </a:p>
          <a:p>
            <a:r>
              <a:rPr lang="en-US" altLang="en-US" dirty="0"/>
              <a:t>In 1957, the Critical Path Method (CPM) was developed  by Kelly and Walker to assist in building and maintenance of chemical plants.</a:t>
            </a:r>
          </a:p>
          <a:p>
            <a:r>
              <a:rPr lang="en-US" altLang="en-US" dirty="0"/>
              <a:t>In 1958, the special projects office of the US navy developed the Program Evaluation and Review Technique (PERT) to plan and control the Polaris missile program.</a:t>
            </a:r>
          </a:p>
          <a:p>
            <a:r>
              <a:rPr lang="en-US" altLang="en-US" dirty="0"/>
              <a:t>In the recent time, PERT and CPM are two popular management science techniques that help mangers plan, schedule, monitor, and control large scale and complex projects </a:t>
            </a:r>
          </a:p>
          <a:p>
            <a:endParaRPr lang="en-US" altLang="en-US" dirty="0"/>
          </a:p>
          <a:p>
            <a:endParaRPr lang="en-US" altLang="en-US"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4213" y="12700"/>
            <a:ext cx="7772400" cy="681038"/>
          </a:xfrm>
          <a:noFill/>
          <a:ln/>
        </p:spPr>
        <p:txBody>
          <a:bodyPr/>
          <a:lstStyle/>
          <a:p>
            <a:r>
              <a:rPr lang="en-US" altLang="en-US"/>
              <a:t>PERT/CPM</a:t>
            </a:r>
          </a:p>
        </p:txBody>
      </p:sp>
      <p:sp>
        <p:nvSpPr>
          <p:cNvPr id="6147" name="Rectangle 3"/>
          <p:cNvSpPr>
            <a:spLocks noGrp="1" noChangeArrowheads="1"/>
          </p:cNvSpPr>
          <p:nvPr>
            <p:ph idx="1"/>
          </p:nvPr>
        </p:nvSpPr>
        <p:spPr>
          <a:xfrm>
            <a:off x="246063" y="598488"/>
            <a:ext cx="8648700" cy="5976937"/>
          </a:xfrm>
          <a:noFill/>
          <a:ln/>
        </p:spPr>
        <p:txBody>
          <a:bodyPr>
            <a:normAutofit/>
          </a:bodyPr>
          <a:lstStyle/>
          <a:p>
            <a:r>
              <a:rPr lang="en-US" altLang="en-US" sz="2200" u="sng"/>
              <a:t>PERT</a:t>
            </a:r>
            <a:r>
              <a:rPr lang="en-US" altLang="en-US" sz="2200"/>
              <a:t> stands for</a:t>
            </a:r>
            <a:r>
              <a:rPr lang="en-US" altLang="en-US" sz="2200" u="sng"/>
              <a:t> Program Evaluation  and Review Technique</a:t>
            </a:r>
            <a:r>
              <a:rPr lang="en-US" altLang="en-US" sz="2200"/>
              <a:t>.</a:t>
            </a:r>
          </a:p>
          <a:p>
            <a:r>
              <a:rPr lang="en-US" altLang="en-US" sz="2200" u="sng"/>
              <a:t>CPM</a:t>
            </a:r>
            <a:r>
              <a:rPr lang="en-US" altLang="en-US" sz="2200"/>
              <a:t> stands for </a:t>
            </a:r>
            <a:r>
              <a:rPr lang="en-US" altLang="en-US" sz="2200" u="sng"/>
              <a:t>Critical Path Method</a:t>
            </a:r>
            <a:r>
              <a:rPr lang="en-US" altLang="en-US" sz="2200"/>
              <a:t>.</a:t>
            </a:r>
          </a:p>
          <a:p>
            <a:r>
              <a:rPr lang="en-US" altLang="en-US" sz="2200"/>
              <a:t>PERT/CPM is used to plan the scheduling of individual activities that make up a project.</a:t>
            </a:r>
          </a:p>
          <a:p>
            <a:r>
              <a:rPr lang="en-US" altLang="en-US" sz="2200"/>
              <a:t>PERT/CPM can be used to determine the earliest/latest start and finish times for each activity, the entire project completion time and the slack time for each activity. </a:t>
            </a:r>
          </a:p>
          <a:p>
            <a:r>
              <a:rPr lang="en-US" altLang="en-US" sz="2200"/>
              <a:t>PERT and CPM are similar in their basic approach, they do differ in the way activity times are estimated. </a:t>
            </a:r>
          </a:p>
          <a:p>
            <a:r>
              <a:rPr lang="en-US" altLang="en-US" sz="2200"/>
              <a:t>For each PERT activity three times (optimistic, pessimistic and most likely times) are combined to determine the expected activity completion time and its variance. Thus, PERT is a probabilistic technique: it allows us to find the probability of the entire project being completed by any given date.</a:t>
            </a:r>
          </a:p>
          <a:p>
            <a:r>
              <a:rPr lang="en-US" altLang="en-US" sz="2200"/>
              <a:t>CPM, on the other hand, is called a deterministic approach. It uses two time estimate, the normal time and the crash time, for each activity </a:t>
            </a:r>
          </a:p>
          <a:p>
            <a:endParaRPr lang="en-US" altLang="en-US" sz="220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88218" y="147587"/>
            <a:ext cx="6347713" cy="1320800"/>
          </a:xfrm>
        </p:spPr>
        <p:txBody>
          <a:bodyPr/>
          <a:lstStyle/>
          <a:p>
            <a:r>
              <a:rPr lang="en-US" altLang="en-US" dirty="0"/>
              <a:t>Importance of  PERT/CPM</a:t>
            </a:r>
          </a:p>
        </p:txBody>
      </p:sp>
      <p:sp>
        <p:nvSpPr>
          <p:cNvPr id="63491" name="Rectangle 3"/>
          <p:cNvSpPr>
            <a:spLocks noGrp="1" noChangeArrowheads="1"/>
          </p:cNvSpPr>
          <p:nvPr>
            <p:ph idx="1"/>
          </p:nvPr>
        </p:nvSpPr>
        <p:spPr>
          <a:xfrm>
            <a:off x="306990" y="974809"/>
            <a:ext cx="8716962" cy="5498181"/>
          </a:xfrm>
        </p:spPr>
        <p:txBody>
          <a:bodyPr>
            <a:normAutofit/>
          </a:bodyPr>
          <a:lstStyle/>
          <a:p>
            <a:pPr marL="457200" indent="-457200"/>
            <a:r>
              <a:rPr lang="en-US" altLang="en-US" sz="2000" dirty="0"/>
              <a:t>By using PERT and CPM analysis you will be able to answer  questions such as:</a:t>
            </a:r>
          </a:p>
          <a:p>
            <a:pPr marL="457200" indent="-457200">
              <a:buFont typeface="Monotype Sorts" pitchFamily="2" charset="2"/>
              <a:buAutoNum type="arabicPeriod"/>
            </a:pPr>
            <a:r>
              <a:rPr lang="en-US" altLang="en-US" sz="2000" dirty="0"/>
              <a:t>When will the entire project be completed?</a:t>
            </a:r>
          </a:p>
          <a:p>
            <a:pPr marL="457200" indent="-457200">
              <a:buFont typeface="Monotype Sorts" pitchFamily="2" charset="2"/>
              <a:buAutoNum type="arabicPeriod"/>
            </a:pPr>
            <a:r>
              <a:rPr lang="en-US" altLang="en-US" sz="2000" dirty="0"/>
              <a:t>What are the critical activities or tasks in the project, that is, the ones that will delay the entire project if they are late?</a:t>
            </a:r>
          </a:p>
          <a:p>
            <a:pPr marL="457200" indent="-457200">
              <a:buFont typeface="Monotype Sorts" pitchFamily="2" charset="2"/>
              <a:buAutoNum type="arabicPeriod"/>
            </a:pPr>
            <a:r>
              <a:rPr lang="en-US" altLang="en-US" sz="2000" dirty="0"/>
              <a:t>Which are the noncritical activities, that is, the ones that can run late without delaying the whole project’s completion time?</a:t>
            </a:r>
          </a:p>
          <a:p>
            <a:pPr marL="457200" indent="-457200">
              <a:buFont typeface="Monotype Sorts" pitchFamily="2" charset="2"/>
              <a:buAutoNum type="arabicPeriod"/>
            </a:pPr>
            <a:r>
              <a:rPr lang="en-US" altLang="en-US" sz="2000" dirty="0"/>
              <a:t>What is the probability that the project will be completed by a specific date?</a:t>
            </a:r>
          </a:p>
          <a:p>
            <a:pPr marL="457200" indent="-457200">
              <a:buFont typeface="Monotype Sorts" pitchFamily="2" charset="2"/>
              <a:buAutoNum type="arabicPeriod"/>
            </a:pPr>
            <a:r>
              <a:rPr lang="en-US" altLang="en-US" sz="2000" dirty="0"/>
              <a:t>At any particular date, is the project on schedule, behind schedule, or a head of the schedule?</a:t>
            </a:r>
          </a:p>
          <a:p>
            <a:pPr marL="457200" indent="-457200">
              <a:buFont typeface="Monotype Sorts" pitchFamily="2" charset="2"/>
              <a:buAutoNum type="arabicPeriod"/>
            </a:pPr>
            <a:r>
              <a:rPr lang="en-US" altLang="en-US" sz="2000" dirty="0"/>
              <a:t>On any given date, is the money spent equal to, less than, or greater than the budgeted amount?</a:t>
            </a:r>
          </a:p>
          <a:p>
            <a:pPr marL="457200" indent="-457200">
              <a:buFont typeface="Monotype Sorts" pitchFamily="2" charset="2"/>
              <a:buAutoNum type="arabicPeriod"/>
            </a:pPr>
            <a:r>
              <a:rPr lang="en-US" altLang="en-US" sz="2000" dirty="0"/>
              <a:t>Are there enough resources available to finish  the project on time?</a:t>
            </a:r>
          </a:p>
          <a:p>
            <a:pPr marL="457200" indent="-457200">
              <a:buFont typeface="Monotype Sorts" pitchFamily="2" charset="2"/>
              <a:buAutoNum type="arabicPeriod"/>
            </a:pPr>
            <a:r>
              <a:rPr lang="en-US" altLang="en-US" sz="2000" dirty="0"/>
              <a:t>If the project is to be finished in a shorter amount of time, what is the best way to accomplish this at the least cost? (crash analysis) </a:t>
            </a:r>
          </a:p>
          <a:p>
            <a:pPr marL="457200" indent="-457200">
              <a:buFont typeface="Monotype Sorts" pitchFamily="2" charset="2"/>
              <a:buAutoNum type="arabicPeriod"/>
            </a:pPr>
            <a:endParaRPr lang="en-US" altLang="en-US" sz="2000"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17094" y="157212"/>
            <a:ext cx="6347713" cy="1320800"/>
          </a:xfrm>
        </p:spPr>
        <p:txBody>
          <a:bodyPr/>
          <a:lstStyle/>
          <a:p>
            <a:r>
              <a:rPr lang="en-US" altLang="en-US" dirty="0"/>
              <a:t>CPM</a:t>
            </a:r>
          </a:p>
        </p:txBody>
      </p:sp>
      <p:sp>
        <p:nvSpPr>
          <p:cNvPr id="62467" name="Rectangle 3"/>
          <p:cNvSpPr>
            <a:spLocks noGrp="1" noChangeArrowheads="1"/>
          </p:cNvSpPr>
          <p:nvPr>
            <p:ph idx="1"/>
          </p:nvPr>
        </p:nvSpPr>
        <p:spPr>
          <a:xfrm>
            <a:off x="320091" y="1270000"/>
            <a:ext cx="8694737" cy="5848350"/>
          </a:xfrm>
        </p:spPr>
        <p:txBody>
          <a:bodyPr/>
          <a:lstStyle/>
          <a:p>
            <a:r>
              <a:rPr lang="en-US" altLang="en-US" sz="3200" dirty="0"/>
              <a:t>Finding the critical path is a major part of controlling a project.</a:t>
            </a:r>
          </a:p>
          <a:p>
            <a:r>
              <a:rPr lang="en-US" altLang="en-US" sz="3200" dirty="0"/>
              <a:t>The activities on the critical path represent tasks that will delay the entire project if they are delayed.</a:t>
            </a:r>
          </a:p>
          <a:p>
            <a:r>
              <a:rPr lang="en-US" altLang="en-US" sz="3200" dirty="0"/>
              <a:t>Manager gain flexibility by identifying noncritical activities and </a:t>
            </a:r>
            <a:r>
              <a:rPr lang="en-US" altLang="en-US" sz="3200" dirty="0" err="1"/>
              <a:t>replanning</a:t>
            </a:r>
            <a:r>
              <a:rPr lang="en-US" altLang="en-US" sz="3200" dirty="0"/>
              <a:t>, rescheduling, and reallocating resources such as personnel and finances</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17094" y="147587"/>
            <a:ext cx="6347713" cy="1320800"/>
          </a:xfrm>
          <a:noFill/>
          <a:ln/>
        </p:spPr>
        <p:txBody>
          <a:bodyPr/>
          <a:lstStyle/>
          <a:p>
            <a:r>
              <a:rPr lang="en-US" altLang="en-US" dirty="0"/>
              <a:t>Project Network</a:t>
            </a:r>
          </a:p>
        </p:txBody>
      </p:sp>
      <p:sp>
        <p:nvSpPr>
          <p:cNvPr id="66563" name="Rectangle 3"/>
          <p:cNvSpPr>
            <a:spLocks noGrp="1" noChangeArrowheads="1"/>
          </p:cNvSpPr>
          <p:nvPr>
            <p:ph idx="1"/>
          </p:nvPr>
        </p:nvSpPr>
        <p:spPr>
          <a:xfrm>
            <a:off x="330200" y="1155032"/>
            <a:ext cx="8540750" cy="4993356"/>
          </a:xfrm>
          <a:noFill/>
          <a:ln/>
        </p:spPr>
        <p:txBody>
          <a:bodyPr>
            <a:normAutofit/>
          </a:bodyPr>
          <a:lstStyle/>
          <a:p>
            <a:r>
              <a:rPr lang="en-US" altLang="en-US" sz="3200" dirty="0"/>
              <a:t>A </a:t>
            </a:r>
            <a:r>
              <a:rPr lang="en-US" altLang="en-US" sz="3200" u="sng" dirty="0"/>
              <a:t>project network</a:t>
            </a:r>
            <a:r>
              <a:rPr lang="en-US" altLang="en-US" sz="3200" dirty="0"/>
              <a:t> can be constructed to model the precedence of the activities.  </a:t>
            </a:r>
          </a:p>
          <a:p>
            <a:r>
              <a:rPr lang="en-US" altLang="en-US" sz="3200" dirty="0"/>
              <a:t>The </a:t>
            </a:r>
            <a:r>
              <a:rPr lang="en-US" altLang="en-US" sz="3200" u="sng" dirty="0"/>
              <a:t>arcs</a:t>
            </a:r>
            <a:r>
              <a:rPr lang="en-US" altLang="en-US" sz="3200" dirty="0"/>
              <a:t> of the network represent the activities.</a:t>
            </a:r>
          </a:p>
          <a:p>
            <a:r>
              <a:rPr lang="en-US" altLang="en-US" sz="3200" dirty="0"/>
              <a:t>The </a:t>
            </a:r>
            <a:r>
              <a:rPr lang="en-US" altLang="en-US" sz="3200" u="sng" dirty="0"/>
              <a:t>nodes</a:t>
            </a:r>
            <a:r>
              <a:rPr lang="en-US" altLang="en-US" sz="3200" dirty="0"/>
              <a:t> of the network represent the start and the end of the activities.  </a:t>
            </a:r>
          </a:p>
          <a:p>
            <a:r>
              <a:rPr lang="en-US" altLang="en-US" sz="3200" dirty="0"/>
              <a:t>A </a:t>
            </a:r>
            <a:r>
              <a:rPr lang="en-US" altLang="en-US" sz="3200" u="sng" dirty="0"/>
              <a:t>critical path</a:t>
            </a:r>
            <a:r>
              <a:rPr lang="en-US" altLang="en-US" sz="3200" dirty="0"/>
              <a:t> for the network is a path consisting of activities with zero slack. And it is always the longest path in the project network.</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85331" y="238128"/>
            <a:ext cx="7282256" cy="1320800"/>
          </a:xfrm>
        </p:spPr>
        <p:txBody>
          <a:bodyPr/>
          <a:lstStyle/>
          <a:p>
            <a:r>
              <a:rPr lang="en-US" altLang="en-US" dirty="0"/>
              <a:t>Drawing the project network (AOA)</a:t>
            </a:r>
          </a:p>
        </p:txBody>
      </p:sp>
      <p:sp>
        <p:nvSpPr>
          <p:cNvPr id="68611" name="Rectangle 3"/>
          <p:cNvSpPr>
            <a:spLocks noGrp="1" noChangeArrowheads="1"/>
          </p:cNvSpPr>
          <p:nvPr>
            <p:ph idx="1"/>
          </p:nvPr>
        </p:nvSpPr>
        <p:spPr>
          <a:xfrm>
            <a:off x="485331" y="1558928"/>
            <a:ext cx="6347714" cy="3880773"/>
          </a:xfrm>
        </p:spPr>
        <p:txBody>
          <a:bodyPr/>
          <a:lstStyle/>
          <a:p>
            <a:r>
              <a:rPr lang="en-US" altLang="en-US" dirty="0"/>
              <a:t>An activity carries the arrow symbol,          . This represent a task or subproject that uses time or resources</a:t>
            </a:r>
          </a:p>
          <a:p>
            <a:r>
              <a:rPr lang="en-US" altLang="en-US" dirty="0"/>
              <a:t>A node (an event), denoted by a circle      , marks the start and completion of an activity, which contain a number</a:t>
            </a:r>
            <a:r>
              <a:rPr lang="ar-EG" altLang="en-US" dirty="0">
                <a:cs typeface="Arial" panose="020B0604020202020204" pitchFamily="34" charset="0"/>
              </a:rPr>
              <a:t> </a:t>
            </a:r>
            <a:r>
              <a:rPr lang="en-US" altLang="en-US" dirty="0"/>
              <a:t>that helps to identify its location. For example activity A can be drawn as:</a:t>
            </a:r>
          </a:p>
        </p:txBody>
      </p:sp>
      <p:sp>
        <p:nvSpPr>
          <p:cNvPr id="68613" name="Oval 5"/>
          <p:cNvSpPr>
            <a:spLocks noChangeArrowheads="1"/>
          </p:cNvSpPr>
          <p:nvPr/>
        </p:nvSpPr>
        <p:spPr bwMode="auto">
          <a:xfrm>
            <a:off x="1460500" y="4097338"/>
            <a:ext cx="581025" cy="566737"/>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4" name="Oval 6"/>
          <p:cNvSpPr>
            <a:spLocks noChangeArrowheads="1"/>
          </p:cNvSpPr>
          <p:nvPr/>
        </p:nvSpPr>
        <p:spPr bwMode="auto">
          <a:xfrm>
            <a:off x="5502275" y="4048125"/>
            <a:ext cx="568325" cy="606425"/>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5" name="Line 7"/>
          <p:cNvSpPr>
            <a:spLocks noChangeShapeType="1"/>
          </p:cNvSpPr>
          <p:nvPr/>
        </p:nvSpPr>
        <p:spPr bwMode="auto">
          <a:xfrm>
            <a:off x="2017713" y="4346575"/>
            <a:ext cx="34925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6" name="Text Box 8"/>
          <p:cNvSpPr txBox="1">
            <a:spLocks noChangeArrowheads="1"/>
          </p:cNvSpPr>
          <p:nvPr/>
        </p:nvSpPr>
        <p:spPr bwMode="auto">
          <a:xfrm>
            <a:off x="3659188" y="3990975"/>
            <a:ext cx="10334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A</a:t>
            </a:r>
          </a:p>
        </p:txBody>
      </p:sp>
      <p:sp>
        <p:nvSpPr>
          <p:cNvPr id="68617" name="Text Box 9"/>
          <p:cNvSpPr txBox="1">
            <a:spLocks noChangeArrowheads="1"/>
          </p:cNvSpPr>
          <p:nvPr/>
        </p:nvSpPr>
        <p:spPr bwMode="auto">
          <a:xfrm>
            <a:off x="1638300" y="4170363"/>
            <a:ext cx="27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1</a:t>
            </a:r>
          </a:p>
        </p:txBody>
      </p:sp>
      <p:sp>
        <p:nvSpPr>
          <p:cNvPr id="68618" name="Text Box 10"/>
          <p:cNvSpPr txBox="1">
            <a:spLocks noChangeArrowheads="1"/>
          </p:cNvSpPr>
          <p:nvPr/>
        </p:nvSpPr>
        <p:spPr bwMode="auto">
          <a:xfrm>
            <a:off x="5629275" y="4170363"/>
            <a:ext cx="320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2</a:t>
            </a:r>
          </a:p>
        </p:txBody>
      </p:sp>
      <p:sp>
        <p:nvSpPr>
          <p:cNvPr id="68619" name="Line 11"/>
          <p:cNvSpPr>
            <a:spLocks noChangeShapeType="1"/>
          </p:cNvSpPr>
          <p:nvPr/>
        </p:nvSpPr>
        <p:spPr bwMode="auto">
          <a:xfrm>
            <a:off x="4769602" y="1770012"/>
            <a:ext cx="5095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0" name="Oval 12"/>
          <p:cNvSpPr>
            <a:spLocks noChangeArrowheads="1"/>
          </p:cNvSpPr>
          <p:nvPr/>
        </p:nvSpPr>
        <p:spPr bwMode="auto">
          <a:xfrm>
            <a:off x="4982327" y="2421681"/>
            <a:ext cx="296862" cy="296862"/>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1" name="Text Box 13"/>
          <p:cNvSpPr txBox="1">
            <a:spLocks noChangeArrowheads="1"/>
          </p:cNvSpPr>
          <p:nvPr/>
        </p:nvSpPr>
        <p:spPr bwMode="auto">
          <a:xfrm>
            <a:off x="3411538" y="4341813"/>
            <a:ext cx="1187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none"/>
              <a:t>3 days</a:t>
            </a:r>
          </a:p>
        </p:txBody>
      </p:sp>
      <p:sp>
        <p:nvSpPr>
          <p:cNvPr id="68622" name="Text Box 14"/>
          <p:cNvSpPr txBox="1">
            <a:spLocks noChangeArrowheads="1"/>
          </p:cNvSpPr>
          <p:nvPr/>
        </p:nvSpPr>
        <p:spPr bwMode="auto">
          <a:xfrm>
            <a:off x="641350" y="5146675"/>
            <a:ext cx="79327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u="none"/>
              <a:t>This means activity A starts at node 1 and finishes at node 2 and it will takes three days</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90563" y="239713"/>
            <a:ext cx="7772400" cy="433387"/>
          </a:xfrm>
          <a:noFill/>
          <a:ln/>
        </p:spPr>
        <p:txBody>
          <a:bodyPr>
            <a:normAutofit fontScale="90000"/>
          </a:bodyPr>
          <a:lstStyle/>
          <a:p>
            <a:r>
              <a:rPr lang="en-US" altLang="en-US"/>
              <a:t>Determining the Critical Path</a:t>
            </a:r>
          </a:p>
        </p:txBody>
      </p:sp>
      <p:sp>
        <p:nvSpPr>
          <p:cNvPr id="10243" name="Rectangle 3"/>
          <p:cNvSpPr>
            <a:spLocks noGrp="1" noChangeArrowheads="1"/>
          </p:cNvSpPr>
          <p:nvPr>
            <p:ph idx="1"/>
          </p:nvPr>
        </p:nvSpPr>
        <p:spPr>
          <a:xfrm>
            <a:off x="209550" y="1071563"/>
            <a:ext cx="8674100" cy="5537200"/>
          </a:xfrm>
          <a:noFill/>
          <a:ln/>
        </p:spPr>
        <p:txBody>
          <a:bodyPr/>
          <a:lstStyle/>
          <a:p>
            <a:r>
              <a:rPr lang="en-US" altLang="en-US" dirty="0">
                <a:solidFill>
                  <a:schemeClr val="tx2"/>
                </a:solidFill>
              </a:rPr>
              <a:t>Step 1:  </a:t>
            </a:r>
            <a:r>
              <a:rPr lang="en-US" altLang="en-US" dirty="0"/>
              <a:t>Make a forward pass through the network as follows:  For each activity </a:t>
            </a:r>
            <a:r>
              <a:rPr lang="en-US" altLang="en-US" i="1" dirty="0" err="1"/>
              <a:t>i</a:t>
            </a:r>
            <a:r>
              <a:rPr lang="en-US" altLang="en-US" dirty="0"/>
              <a:t> beginning at the Start  node</a:t>
            </a:r>
            <a:r>
              <a:rPr lang="en-US" altLang="en-US" i="1" dirty="0"/>
              <a:t>, </a:t>
            </a:r>
            <a:r>
              <a:rPr lang="en-US" altLang="en-US" dirty="0"/>
              <a:t>compute:</a:t>
            </a:r>
          </a:p>
          <a:p>
            <a:pPr lvl="1"/>
            <a:r>
              <a:rPr lang="en-US" altLang="en-US" u="sng" dirty="0">
                <a:solidFill>
                  <a:schemeClr val="accent1"/>
                </a:solidFill>
              </a:rPr>
              <a:t>Earliest Start Time (ES)</a:t>
            </a:r>
            <a:r>
              <a:rPr lang="en-US" altLang="en-US" dirty="0"/>
              <a:t> = the maximum of the earliest finish times of all activities immediately preceding activity </a:t>
            </a:r>
            <a:r>
              <a:rPr lang="en-US" altLang="en-US" i="1" dirty="0" err="1"/>
              <a:t>i</a:t>
            </a:r>
            <a:r>
              <a:rPr lang="en-US" altLang="en-US" dirty="0"/>
              <a:t>. (This is 0 for an activity with no predecessors.). This is the earliest time an activity can begin without violation of immediate predecessor requirements.</a:t>
            </a:r>
          </a:p>
          <a:p>
            <a:pPr lvl="1"/>
            <a:r>
              <a:rPr lang="en-US" altLang="en-US" u="sng" dirty="0"/>
              <a:t>Earliest Finish Time (EF)</a:t>
            </a:r>
            <a:r>
              <a:rPr lang="en-US" altLang="en-US" dirty="0"/>
              <a:t> = (Earliest Start Time) + (Time to complete activity </a:t>
            </a:r>
            <a:r>
              <a:rPr lang="en-US" altLang="en-US" i="1" dirty="0" err="1"/>
              <a:t>i</a:t>
            </a:r>
            <a:r>
              <a:rPr lang="en-US" altLang="en-US" dirty="0"/>
              <a:t>. This represent the earliest time at which an activity can end.</a:t>
            </a:r>
          </a:p>
          <a:p>
            <a:pPr>
              <a:buFont typeface="Monotype Sorts" pitchFamily="2" charset="2"/>
              <a:buNone/>
            </a:pPr>
            <a:r>
              <a:rPr lang="en-US" altLang="en-US" dirty="0"/>
              <a:t>	The project completion time is the maximum of the Earliest Finish Times at the Finish node.</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90563" y="201613"/>
            <a:ext cx="7772400" cy="509587"/>
          </a:xfrm>
          <a:noFill/>
          <a:ln/>
        </p:spPr>
        <p:txBody>
          <a:bodyPr>
            <a:normAutofit fontScale="90000"/>
          </a:bodyPr>
          <a:lstStyle/>
          <a:p>
            <a:r>
              <a:rPr lang="en-US" altLang="en-US"/>
              <a:t>Determining the Critical Path</a:t>
            </a:r>
          </a:p>
        </p:txBody>
      </p:sp>
      <p:sp>
        <p:nvSpPr>
          <p:cNvPr id="11267" name="Rectangle 3"/>
          <p:cNvSpPr>
            <a:spLocks noGrp="1" noChangeArrowheads="1"/>
          </p:cNvSpPr>
          <p:nvPr>
            <p:ph idx="1"/>
          </p:nvPr>
        </p:nvSpPr>
        <p:spPr>
          <a:xfrm>
            <a:off x="246063" y="798513"/>
            <a:ext cx="8685212" cy="5732462"/>
          </a:xfrm>
          <a:noFill/>
          <a:ln/>
        </p:spPr>
        <p:txBody>
          <a:bodyPr>
            <a:normAutofit/>
          </a:bodyPr>
          <a:lstStyle/>
          <a:p>
            <a:r>
              <a:rPr lang="en-US" altLang="en-US" sz="2600">
                <a:solidFill>
                  <a:schemeClr val="tx2"/>
                </a:solidFill>
              </a:rPr>
              <a:t>Step 2:  </a:t>
            </a:r>
            <a:r>
              <a:rPr lang="en-US" altLang="en-US" sz="2600"/>
              <a:t>Make a backwards pass through the network as follows:  Move sequentially backwards from the Finish node to the Start node.  At a given node, </a:t>
            </a:r>
            <a:r>
              <a:rPr lang="en-US" altLang="en-US" sz="2600" i="1"/>
              <a:t>j</a:t>
            </a:r>
            <a:r>
              <a:rPr lang="en-US" altLang="en-US" sz="2600"/>
              <a:t>, consider all activities ending at node</a:t>
            </a:r>
            <a:r>
              <a:rPr lang="en-US" altLang="en-US" sz="2600" i="1"/>
              <a:t> j</a:t>
            </a:r>
            <a:r>
              <a:rPr lang="en-US" altLang="en-US" sz="2600"/>
              <a:t>.  For each of these activities, (</a:t>
            </a:r>
            <a:r>
              <a:rPr lang="en-US" altLang="en-US" sz="2600" i="1"/>
              <a:t>i</a:t>
            </a:r>
            <a:r>
              <a:rPr lang="en-US" altLang="en-US" sz="2600"/>
              <a:t>,</a:t>
            </a:r>
            <a:r>
              <a:rPr lang="en-US" altLang="en-US" sz="2600" i="1"/>
              <a:t>j</a:t>
            </a:r>
            <a:r>
              <a:rPr lang="en-US" altLang="en-US" sz="2600"/>
              <a:t>), compute:</a:t>
            </a:r>
          </a:p>
          <a:p>
            <a:pPr lvl="1"/>
            <a:r>
              <a:rPr lang="en-US" altLang="en-US" sz="2600" u="sng">
                <a:solidFill>
                  <a:schemeClr val="accent1"/>
                </a:solidFill>
              </a:rPr>
              <a:t>Latest Finish Time</a:t>
            </a:r>
            <a:r>
              <a:rPr lang="en-US" altLang="en-US" sz="2600">
                <a:solidFill>
                  <a:schemeClr val="accent1"/>
                </a:solidFill>
              </a:rPr>
              <a:t>  (LF) </a:t>
            </a:r>
            <a:r>
              <a:rPr lang="en-US" altLang="en-US" sz="2600"/>
              <a:t>= the minimum of the latest start times beginning at node </a:t>
            </a:r>
            <a:r>
              <a:rPr lang="en-US" altLang="en-US" sz="2600" i="1"/>
              <a:t>j</a:t>
            </a:r>
            <a:r>
              <a:rPr lang="en-US" altLang="en-US" sz="2600"/>
              <a:t>.  (For node </a:t>
            </a:r>
            <a:r>
              <a:rPr lang="en-US" altLang="en-US" sz="2600" i="1"/>
              <a:t>N</a:t>
            </a:r>
            <a:r>
              <a:rPr lang="en-US" altLang="en-US" sz="2600"/>
              <a:t>, this is the project completion time.). This is the latest time an activity can end without delaying the entire project. </a:t>
            </a:r>
          </a:p>
          <a:p>
            <a:pPr lvl="1"/>
            <a:r>
              <a:rPr lang="en-US" altLang="en-US" sz="2600" u="sng"/>
              <a:t>Latest Start Time (LS)</a:t>
            </a:r>
            <a:r>
              <a:rPr lang="en-US" altLang="en-US" sz="2600"/>
              <a:t> = (Latest Finish Time) - (Time to complete activity (</a:t>
            </a:r>
            <a:r>
              <a:rPr lang="en-US" altLang="en-US" sz="2600" i="1"/>
              <a:t>i</a:t>
            </a:r>
            <a:r>
              <a:rPr lang="en-US" altLang="en-US" sz="2600"/>
              <a:t>,</a:t>
            </a:r>
            <a:r>
              <a:rPr lang="en-US" altLang="en-US" sz="2600" i="1"/>
              <a:t>j</a:t>
            </a:r>
            <a:r>
              <a:rPr lang="en-US" altLang="en-US" sz="2600"/>
              <a:t>)). This is the latest time an activity can begin without delaying the entire project.</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TotalTime>
  <Pages>25</Pages>
  <Words>1062</Words>
  <Application>Microsoft Office PowerPoint</Application>
  <PresentationFormat>On-screen Show (4:3)</PresentationFormat>
  <Paragraphs>146</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Times New Roman</vt:lpstr>
      <vt:lpstr>Book Antiqua</vt:lpstr>
      <vt:lpstr>Monotype Sorts</vt:lpstr>
      <vt:lpstr>Wingdings</vt:lpstr>
      <vt:lpstr>Arial</vt:lpstr>
      <vt:lpstr>Arial Narrow</vt:lpstr>
      <vt:lpstr>Office Theme</vt:lpstr>
      <vt:lpstr>Manajemen Proyek Sistem Informasi</vt:lpstr>
      <vt:lpstr>Project Management</vt:lpstr>
      <vt:lpstr>PERT/CPM</vt:lpstr>
      <vt:lpstr>Importance of  PERT/CPM</vt:lpstr>
      <vt:lpstr>CPM</vt:lpstr>
      <vt:lpstr>Project Network</vt:lpstr>
      <vt:lpstr>Drawing the project network (AOA)</vt:lpstr>
      <vt:lpstr>Determining the Critical Path</vt:lpstr>
      <vt:lpstr>Determining the Critical Path</vt:lpstr>
      <vt:lpstr>Determining the Critical Path</vt:lpstr>
      <vt:lpstr>Example:  ABC Associates </vt:lpstr>
      <vt:lpstr>Example: network</vt:lpstr>
      <vt:lpstr>Example:  ABC Associates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analysis</dc:title>
  <dc:subject/>
  <dc:creator>John S. Loucks IV</dc:creator>
  <cp:keywords/>
  <dc:description/>
  <cp:lastModifiedBy>PA AGUS</cp:lastModifiedBy>
  <cp:revision>54</cp:revision>
  <cp:lastPrinted>1601-01-01T00:00:00Z</cp:lastPrinted>
  <dcterms:created xsi:type="dcterms:W3CDTF">1996-04-17T17:07:34Z</dcterms:created>
  <dcterms:modified xsi:type="dcterms:W3CDTF">2020-06-16T00:24:57Z</dcterms:modified>
</cp:coreProperties>
</file>