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4" r:id="rId4"/>
  </p:sldMasterIdLst>
  <p:notesMasterIdLst>
    <p:notesMasterId r:id="rId20"/>
  </p:notesMasterIdLst>
  <p:sldIdLst>
    <p:sldId id="430" r:id="rId5"/>
    <p:sldId id="402" r:id="rId6"/>
    <p:sldId id="431" r:id="rId7"/>
    <p:sldId id="432" r:id="rId8"/>
    <p:sldId id="437" r:id="rId9"/>
    <p:sldId id="424" r:id="rId10"/>
    <p:sldId id="425" r:id="rId11"/>
    <p:sldId id="426" r:id="rId12"/>
    <p:sldId id="386" r:id="rId13"/>
    <p:sldId id="433" r:id="rId14"/>
    <p:sldId id="438" r:id="rId15"/>
    <p:sldId id="439" r:id="rId16"/>
    <p:sldId id="440" r:id="rId17"/>
    <p:sldId id="434" r:id="rId18"/>
    <p:sldId id="377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89896" autoAdjust="0"/>
  </p:normalViewPr>
  <p:slideViewPr>
    <p:cSldViewPr>
      <p:cViewPr varScale="1">
        <p:scale>
          <a:sx n="66" d="100"/>
          <a:sy n="66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82B0537-26E3-4DDF-AF3C-8F15C807AAE8}" type="datetime8">
              <a:rPr lang="en-US" sz="2000" smtClean="0">
                <a:solidFill>
                  <a:srgbClr val="FFFFFF"/>
                </a:solidFill>
              </a:rPr>
              <a:pPr algn="ctr"/>
              <a:t>6/9/2020 4:47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Sidang Tesis Opsi Teknologi Informasi – Institut Teknologi Bandung 2010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6" name="Picture 25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4953000"/>
            <a:ext cx="1755711" cy="176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23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4:47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10080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4:47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988965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4:47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32294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4:47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7571448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4:47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189769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4:47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709064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4:47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40389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4:47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EDB7-F7B6-4106-B134-6FA1A729EA77}" type="datetime8">
              <a:rPr lang="en-US" smtClean="0"/>
              <a:pPr/>
              <a:t>6/9/2020 4:47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96AE-FB7B-4299-9D1C-E122EF7F3F23}" type="datetime8">
              <a:rPr lang="en-US" smtClean="0"/>
              <a:pPr/>
              <a:t>6/9/2020 4:47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3800" y="609600"/>
            <a:ext cx="1288751" cy="129757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1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4:47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598297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E503-3B53-48A4-B4F0-A5B8941EF20B}" type="datetime8">
              <a:rPr lang="en-US" smtClean="0"/>
              <a:pPr/>
              <a:t>6/9/2020 4:47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9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4:47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17730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4:47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0755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4:47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49367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4:47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78178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4:47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799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4:47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69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03" r:id="rId17"/>
    <p:sldLayoutId id="2147483702" r:id="rId1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52403" y="293916"/>
            <a:ext cx="8839200" cy="22860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EARNED VALUE Management</a:t>
            </a:r>
            <a:b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(EVM)</a:t>
            </a:r>
            <a: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(MATA KULIAH MANAJEMEN PROYEK PERANGKAT LUNAK) 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39633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d-ID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Sufa’atin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Program Studi Teknik Informatika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Universitas Komputer Indonesia</a:t>
            </a:r>
            <a:endParaRPr lang="id-ID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MAKNA ANGKA DALAM EVM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10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82146" y="1587429"/>
            <a:ext cx="8640959" cy="467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CV </a:t>
            </a:r>
            <a:r>
              <a:rPr lang="en-US" sz="2400" dirty="0" err="1"/>
              <a:t>dan</a:t>
            </a:r>
            <a:r>
              <a:rPr lang="en-US" sz="2400" dirty="0"/>
              <a:t> SV  </a:t>
            </a:r>
            <a:r>
              <a:rPr lang="en-US" sz="2400" dirty="0" err="1"/>
              <a:t>mengindikasikan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masalah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.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melebihi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yang </a:t>
            </a:r>
            <a:r>
              <a:rPr lang="en-US" sz="2400" dirty="0" err="1"/>
              <a:t>direncanakan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yang </a:t>
            </a:r>
            <a:r>
              <a:rPr lang="en-US" sz="2400" dirty="0" err="1"/>
              <a:t>direncanakan</a:t>
            </a:r>
            <a:endParaRPr lang="en-US" sz="2400" dirty="0"/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/>
              <a:t>CPI </a:t>
            </a:r>
            <a:r>
              <a:rPr lang="en-US" sz="2400" dirty="0" err="1"/>
              <a:t>dan</a:t>
            </a:r>
            <a:r>
              <a:rPr lang="en-US" sz="2400" dirty="0"/>
              <a:t> SPI &lt; 100%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 smtClean="0"/>
              <a:t>proyek</a:t>
            </a:r>
            <a:endParaRPr lang="id-ID" sz="2400" dirty="0"/>
          </a:p>
          <a:p>
            <a:pPr eaLnBrk="1" hangingPunct="1">
              <a:buFont typeface="Arial" pitchFamily="34" charset="0"/>
              <a:buChar char="•"/>
            </a:pPr>
            <a:r>
              <a:rPr lang="id-ID" sz="2400" dirty="0" smtClean="0"/>
              <a:t>CPI :</a:t>
            </a:r>
          </a:p>
          <a:p>
            <a:pPr marL="723900" lvl="1" indent="-26670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CPI &lt; 1  </a:t>
            </a:r>
            <a:r>
              <a:rPr lang="en-US" sz="2400" dirty="0" err="1"/>
              <a:t>atau</a:t>
            </a:r>
            <a:r>
              <a:rPr lang="en-US" sz="2400" dirty="0"/>
              <a:t>   </a:t>
            </a:r>
            <a:r>
              <a:rPr lang="id-ID" sz="2400" dirty="0"/>
              <a:t>E</a:t>
            </a:r>
            <a:r>
              <a:rPr lang="en-US" sz="2400" dirty="0"/>
              <a:t>V &lt; AC    </a:t>
            </a:r>
            <a:r>
              <a:rPr lang="en-US" sz="2400" dirty="0">
                <a:sym typeface="Wingdings" pitchFamily="2" charset="2"/>
              </a:rPr>
              <a:t>  </a:t>
            </a:r>
            <a:r>
              <a:rPr lang="en-US" sz="2400" dirty="0" err="1">
                <a:sym typeface="Wingdings" pitchFamily="2" charset="2"/>
              </a:rPr>
              <a:t>Proyek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melebihi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anggaran</a:t>
            </a:r>
            <a:endParaRPr lang="en-US" sz="2400" dirty="0">
              <a:sym typeface="Wingdings" pitchFamily="2" charset="2"/>
            </a:endParaRPr>
          </a:p>
          <a:p>
            <a:pPr marL="723900" lvl="1" indent="-26670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ym typeface="Wingdings" pitchFamily="2" charset="2"/>
              </a:rPr>
              <a:t>CPI &gt; 1  </a:t>
            </a:r>
            <a:r>
              <a:rPr lang="en-US" sz="2400" dirty="0" err="1">
                <a:sym typeface="Wingdings" pitchFamily="2" charset="2"/>
              </a:rPr>
              <a:t>atau</a:t>
            </a:r>
            <a:r>
              <a:rPr lang="en-US" sz="2400" dirty="0">
                <a:sym typeface="Wingdings" pitchFamily="2" charset="2"/>
              </a:rPr>
              <a:t>   EV &gt; AC      </a:t>
            </a:r>
            <a:r>
              <a:rPr lang="en-US" sz="2400" dirty="0" err="1">
                <a:sym typeface="Wingdings" pitchFamily="2" charset="2"/>
              </a:rPr>
              <a:t>Proyek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hemat</a:t>
            </a:r>
            <a:endParaRPr lang="en-US" sz="2400" dirty="0"/>
          </a:p>
          <a:p>
            <a:pPr marL="361950" indent="-361950">
              <a:lnSpc>
                <a:spcPct val="90000"/>
              </a:lnSpc>
              <a:buFont typeface="Arial" pitchFamily="34" charset="0"/>
              <a:buChar char="•"/>
            </a:pPr>
            <a:r>
              <a:rPr lang="id-ID" sz="2400" dirty="0" smtClean="0"/>
              <a:t>SPI :</a:t>
            </a:r>
          </a:p>
          <a:p>
            <a:pPr marL="723900" lvl="1" indent="-2667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SPI </a:t>
            </a:r>
            <a:r>
              <a:rPr lang="en-US" sz="2400" dirty="0"/>
              <a:t>&lt; 1  </a:t>
            </a:r>
            <a:r>
              <a:rPr lang="en-US" sz="2400" dirty="0" err="1"/>
              <a:t>atau</a:t>
            </a:r>
            <a:r>
              <a:rPr lang="en-US" sz="2400" dirty="0"/>
              <a:t>   EV &lt; PV     </a:t>
            </a:r>
            <a:r>
              <a:rPr lang="en-US" sz="2400" dirty="0">
                <a:sym typeface="Wingdings" pitchFamily="2" charset="2"/>
              </a:rPr>
              <a:t>  </a:t>
            </a:r>
            <a:r>
              <a:rPr lang="en-US" sz="2400" dirty="0" err="1">
                <a:sym typeface="Wingdings" pitchFamily="2" charset="2"/>
              </a:rPr>
              <a:t>Proyek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terlambat</a:t>
            </a:r>
            <a:endParaRPr lang="en-US" sz="2400" dirty="0">
              <a:sym typeface="Wingdings" pitchFamily="2" charset="2"/>
            </a:endParaRPr>
          </a:p>
          <a:p>
            <a:pPr marL="723900" lvl="1" indent="-2667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SPI &gt; 1  </a:t>
            </a:r>
            <a:r>
              <a:rPr lang="en-US" sz="2400" dirty="0" err="1">
                <a:sym typeface="Wingdings" pitchFamily="2" charset="2"/>
              </a:rPr>
              <a:t>atau</a:t>
            </a:r>
            <a:r>
              <a:rPr lang="en-US" sz="2400" dirty="0">
                <a:sym typeface="Wingdings" pitchFamily="2" charset="2"/>
              </a:rPr>
              <a:t>   EV &gt; PV       </a:t>
            </a:r>
            <a:r>
              <a:rPr lang="en-US" sz="2400" dirty="0" err="1">
                <a:sym typeface="Wingdings" pitchFamily="2" charset="2"/>
              </a:rPr>
              <a:t>Proyek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lebih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cepat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d</a:t>
            </a:r>
            <a:r>
              <a:rPr lang="id-ID" sz="2400" dirty="0" smtClean="0">
                <a:sym typeface="Wingdings" pitchFamily="2" charset="2"/>
              </a:rPr>
              <a:t>ari </a:t>
            </a:r>
            <a:r>
              <a:rPr lang="en-US" sz="2400" dirty="0">
                <a:sym typeface="Wingdings" pitchFamily="2" charset="2"/>
              </a:rPr>
              <a:t>						</a:t>
            </a:r>
            <a:r>
              <a:rPr lang="id-ID" sz="2400" dirty="0" smtClean="0">
                <a:sym typeface="Wingdings" pitchFamily="2" charset="2"/>
              </a:rPr>
              <a:t>   </a:t>
            </a:r>
            <a:r>
              <a:rPr lang="en-US" sz="2400" dirty="0" err="1" smtClean="0">
                <a:sym typeface="Wingdings" pitchFamily="2" charset="2"/>
              </a:rPr>
              <a:t>rencana</a:t>
            </a:r>
            <a:endParaRPr lang="en-US" sz="2400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FORECAST (MERAMALKAN TOTAL ANGGARAN BIAYA PROYEK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Meramalkan</a:t>
            </a:r>
            <a:r>
              <a:rPr lang="en-US" altLang="en-US" dirty="0"/>
              <a:t> total </a:t>
            </a:r>
            <a:r>
              <a:rPr lang="en-US" altLang="en-US" dirty="0" err="1"/>
              <a:t>biaya</a:t>
            </a:r>
            <a:r>
              <a:rPr lang="en-US" altLang="en-US" dirty="0"/>
              <a:t> yang </a:t>
            </a:r>
            <a:r>
              <a:rPr lang="en-US" altLang="en-US" dirty="0" err="1"/>
              <a:t>dikeluarkan</a:t>
            </a:r>
            <a:r>
              <a:rPr lang="en-US" altLang="en-US" dirty="0"/>
              <a:t> </a:t>
            </a:r>
            <a:r>
              <a:rPr lang="en-US" altLang="en-US" dirty="0" err="1"/>
              <a:t>hingga</a:t>
            </a:r>
            <a:r>
              <a:rPr lang="en-US" altLang="en-US" dirty="0"/>
              <a:t> </a:t>
            </a:r>
            <a:r>
              <a:rPr lang="en-US" altLang="en-US" dirty="0" err="1"/>
              <a:t>proyek</a:t>
            </a:r>
            <a:r>
              <a:rPr lang="en-US" altLang="en-US" dirty="0"/>
              <a:t> </a:t>
            </a:r>
            <a:r>
              <a:rPr lang="en-US" altLang="en-US" dirty="0" err="1"/>
              <a:t>selesai</a:t>
            </a:r>
            <a:r>
              <a:rPr lang="en-US" altLang="en-US" dirty="0"/>
              <a:t> – EAC (Estimate at Completion)</a:t>
            </a:r>
          </a:p>
          <a:p>
            <a:r>
              <a:rPr lang="en-US" altLang="en-US" dirty="0"/>
              <a:t>EAC = BAC / CPI</a:t>
            </a:r>
          </a:p>
          <a:p>
            <a:r>
              <a:rPr lang="en-US" altLang="en-US" dirty="0"/>
              <a:t>ETC (Estimates to Complete) 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dirty="0" err="1">
                <a:sym typeface="Wingdings" panose="05000000000000000000" pitchFamily="2" charset="2"/>
              </a:rPr>
              <a:t>seberapa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banyak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uang</a:t>
            </a:r>
            <a:r>
              <a:rPr lang="en-US" altLang="en-US" dirty="0">
                <a:sym typeface="Wingdings" panose="05000000000000000000" pitchFamily="2" charset="2"/>
              </a:rPr>
              <a:t> yang </a:t>
            </a:r>
            <a:r>
              <a:rPr lang="en-US" altLang="en-US" dirty="0" err="1">
                <a:sym typeface="Wingdings" panose="05000000000000000000" pitchFamily="2" charset="2"/>
              </a:rPr>
              <a:t>mungkin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akan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dipergunakan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dalam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proyek</a:t>
            </a:r>
            <a:endParaRPr lang="en-US" altLang="en-US" dirty="0">
              <a:sym typeface="Wingdings" panose="05000000000000000000" pitchFamily="2" charset="2"/>
            </a:endParaRPr>
          </a:p>
          <a:p>
            <a:r>
              <a:rPr lang="en-US" altLang="en-US" dirty="0">
                <a:sym typeface="Wingdings" panose="05000000000000000000" pitchFamily="2" charset="2"/>
              </a:rPr>
              <a:t>ETC = EAC – AC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62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FORECAST (MERAMALKAN TOTAL ANGGARAN BIAYA </a:t>
            </a:r>
            <a:r>
              <a:rPr lang="en-US" b="1" dirty="0" smtClean="0"/>
              <a:t>PROYEK (1)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ym typeface="Wingdings" panose="05000000000000000000" pitchFamily="2" charset="2"/>
              </a:rPr>
              <a:t>VAC (Variance at Completion)  </a:t>
            </a:r>
            <a:r>
              <a:rPr lang="en-US" altLang="en-US" dirty="0" err="1">
                <a:sym typeface="Wingdings" panose="05000000000000000000" pitchFamily="2" charset="2"/>
              </a:rPr>
              <a:t>seberapa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membengkaknya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biaya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proyek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dan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apakah</a:t>
            </a:r>
            <a:r>
              <a:rPr lang="en-US" altLang="en-US" dirty="0">
                <a:sym typeface="Wingdings" panose="05000000000000000000" pitchFamily="2" charset="2"/>
              </a:rPr>
              <a:t> client </a:t>
            </a:r>
            <a:r>
              <a:rPr lang="en-US" altLang="en-US" dirty="0" err="1">
                <a:sym typeface="Wingdings" panose="05000000000000000000" pitchFamily="2" charset="2"/>
              </a:rPr>
              <a:t>mampu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memenuhi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biaya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tersebut</a:t>
            </a:r>
            <a:r>
              <a:rPr lang="en-US" altLang="en-US" dirty="0">
                <a:sym typeface="Wingdings" panose="05000000000000000000" pitchFamily="2" charset="2"/>
              </a:rPr>
              <a:t> ?</a:t>
            </a:r>
          </a:p>
          <a:p>
            <a:r>
              <a:rPr lang="en-US" altLang="en-US" dirty="0">
                <a:sym typeface="Wingdings" panose="05000000000000000000" pitchFamily="2" charset="2"/>
              </a:rPr>
              <a:t>VAC = BAC - EAC</a:t>
            </a:r>
            <a:endParaRPr lang="en-GB" alt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97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153401" cy="685800"/>
          </a:xfrm>
        </p:spPr>
        <p:txBody>
          <a:bodyPr/>
          <a:lstStyle/>
          <a:p>
            <a:pPr algn="ctr"/>
            <a:r>
              <a:rPr lang="en-US" b="1" dirty="0" smtClean="0"/>
              <a:t>TUGAS 1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98" y="1447800"/>
            <a:ext cx="8153401" cy="4593563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Proyek</a:t>
            </a:r>
            <a:r>
              <a:rPr lang="en-US" altLang="en-US" dirty="0"/>
              <a:t> </a:t>
            </a:r>
            <a:r>
              <a:rPr lang="en-US" altLang="en-US" dirty="0" err="1"/>
              <a:t>anda</a:t>
            </a:r>
            <a:r>
              <a:rPr lang="en-US" altLang="en-US" dirty="0"/>
              <a:t> </a:t>
            </a:r>
            <a:r>
              <a:rPr lang="en-US" altLang="en-US" dirty="0" err="1"/>
              <a:t>memiliki</a:t>
            </a:r>
            <a:r>
              <a:rPr lang="en-US" altLang="en-US" dirty="0"/>
              <a:t> total </a:t>
            </a:r>
            <a:r>
              <a:rPr lang="en-US" altLang="en-US" dirty="0" err="1"/>
              <a:t>anggaran</a:t>
            </a:r>
            <a:r>
              <a:rPr lang="en-US" altLang="en-US" dirty="0"/>
              <a:t> </a:t>
            </a:r>
            <a:r>
              <a:rPr lang="en-US" altLang="en-US" dirty="0" err="1"/>
              <a:t>sebesar</a:t>
            </a:r>
            <a:r>
              <a:rPr lang="en-US" altLang="en-US" dirty="0"/>
              <a:t> 30 </a:t>
            </a:r>
            <a:r>
              <a:rPr lang="en-US" altLang="en-US" dirty="0" err="1"/>
              <a:t>juta</a:t>
            </a:r>
            <a:r>
              <a:rPr lang="en-US" altLang="en-US" dirty="0"/>
              <a:t>. </a:t>
            </a:r>
            <a:r>
              <a:rPr lang="en-US" altLang="en-US" dirty="0" err="1"/>
              <a:t>Sejauh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anda</a:t>
            </a:r>
            <a:r>
              <a:rPr lang="en-US" altLang="en-US" dirty="0"/>
              <a:t> </a:t>
            </a:r>
            <a:r>
              <a:rPr lang="en-US" altLang="en-US" dirty="0" err="1"/>
              <a:t>telah</a:t>
            </a:r>
            <a:r>
              <a:rPr lang="en-US" altLang="en-US" dirty="0"/>
              <a:t> </a:t>
            </a:r>
            <a:r>
              <a:rPr lang="en-US" altLang="en-US" dirty="0" err="1"/>
              <a:t>mempergunakan</a:t>
            </a:r>
            <a:r>
              <a:rPr lang="en-US" altLang="en-US" dirty="0"/>
              <a:t> 17,5 </a:t>
            </a:r>
            <a:r>
              <a:rPr lang="en-US" altLang="en-US" dirty="0" err="1"/>
              <a:t>juta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anggaran</a:t>
            </a:r>
            <a:r>
              <a:rPr lang="en-US" altLang="en-US" dirty="0"/>
              <a:t> </a:t>
            </a:r>
            <a:r>
              <a:rPr lang="en-US" altLang="en-US" dirty="0" err="1"/>
              <a:t>keseluruhan</a:t>
            </a:r>
            <a:r>
              <a:rPr lang="en-US" altLang="en-US" dirty="0"/>
              <a:t>, </a:t>
            </a:r>
            <a:r>
              <a:rPr lang="en-US" altLang="en-US" dirty="0" err="1"/>
              <a:t>tim</a:t>
            </a:r>
            <a:r>
              <a:rPr lang="en-US" altLang="en-US" dirty="0"/>
              <a:t> </a:t>
            </a:r>
            <a:r>
              <a:rPr lang="en-US" altLang="en-US" dirty="0" err="1"/>
              <a:t>sudah</a:t>
            </a:r>
            <a:r>
              <a:rPr lang="en-US" altLang="en-US" dirty="0"/>
              <a:t> </a:t>
            </a:r>
            <a:r>
              <a:rPr lang="en-US" altLang="en-US" dirty="0" err="1"/>
              <a:t>merampungkan</a:t>
            </a:r>
            <a:r>
              <a:rPr lang="en-US" altLang="en-US" dirty="0"/>
              <a:t> 40% </a:t>
            </a:r>
            <a:r>
              <a:rPr lang="en-US" altLang="en-US" dirty="0" err="1"/>
              <a:t>pekerjaan</a:t>
            </a:r>
            <a:r>
              <a:rPr lang="en-US" altLang="en-US" dirty="0"/>
              <a:t>, </a:t>
            </a:r>
            <a:r>
              <a:rPr lang="en-US" altLang="en-US" dirty="0" err="1"/>
              <a:t>tetapi</a:t>
            </a:r>
            <a:r>
              <a:rPr lang="en-US" altLang="en-US" dirty="0"/>
              <a:t> </a:t>
            </a:r>
            <a:r>
              <a:rPr lang="en-US" altLang="en-US" dirty="0" err="1"/>
              <a:t>jadwal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rencana</a:t>
            </a:r>
            <a:r>
              <a:rPr lang="en-US" altLang="en-US" dirty="0"/>
              <a:t> </a:t>
            </a:r>
            <a:r>
              <a:rPr lang="en-US" altLang="en-US" dirty="0" err="1"/>
              <a:t>proyek</a:t>
            </a:r>
            <a:r>
              <a:rPr lang="en-US" altLang="en-US" dirty="0"/>
              <a:t> </a:t>
            </a:r>
            <a:r>
              <a:rPr lang="en-US" altLang="en-US" dirty="0" err="1"/>
              <a:t>mengharuskan</a:t>
            </a:r>
            <a:r>
              <a:rPr lang="en-US" altLang="en-US" dirty="0"/>
              <a:t> </a:t>
            </a:r>
            <a:r>
              <a:rPr lang="en-US" altLang="en-US" dirty="0" err="1"/>
              <a:t>rampung</a:t>
            </a:r>
            <a:r>
              <a:rPr lang="en-US" altLang="en-US" dirty="0"/>
              <a:t> 50 %</a:t>
            </a:r>
            <a:endParaRPr lang="en-GB" altLang="en-US" dirty="0"/>
          </a:p>
          <a:p>
            <a:r>
              <a:rPr lang="en-US" altLang="en-US" dirty="0" err="1"/>
              <a:t>Proyek</a:t>
            </a:r>
            <a:r>
              <a:rPr lang="en-US" altLang="en-US" dirty="0"/>
              <a:t> </a:t>
            </a:r>
            <a:r>
              <a:rPr lang="en-US" altLang="en-US" dirty="0" err="1"/>
              <a:t>molor</a:t>
            </a:r>
            <a:r>
              <a:rPr lang="en-US" altLang="en-US" dirty="0"/>
              <a:t> ?</a:t>
            </a:r>
          </a:p>
          <a:p>
            <a:r>
              <a:rPr lang="en-US" altLang="en-US" dirty="0"/>
              <a:t>Kita </a:t>
            </a:r>
            <a:r>
              <a:rPr lang="en-US" altLang="en-US" dirty="0" err="1"/>
              <a:t>masih</a:t>
            </a:r>
            <a:r>
              <a:rPr lang="en-US" altLang="en-US" dirty="0"/>
              <a:t> </a:t>
            </a:r>
            <a:r>
              <a:rPr lang="en-US" altLang="en-US" dirty="0" err="1"/>
              <a:t>memiliki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</a:t>
            </a:r>
            <a:r>
              <a:rPr lang="en-US" altLang="en-US" dirty="0" err="1"/>
              <a:t>sisa</a:t>
            </a:r>
            <a:r>
              <a:rPr lang="en-US" altLang="en-US" dirty="0"/>
              <a:t> ?</a:t>
            </a:r>
          </a:p>
          <a:p>
            <a:r>
              <a:rPr lang="en-US" altLang="en-US" dirty="0"/>
              <a:t>Kita </a:t>
            </a:r>
            <a:r>
              <a:rPr lang="en-US" altLang="en-US" dirty="0" err="1"/>
              <a:t>perlu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crashing schedule ?</a:t>
            </a:r>
          </a:p>
          <a:p>
            <a:r>
              <a:rPr lang="en-US" altLang="en-US" dirty="0" err="1"/>
              <a:t>Melebihi</a:t>
            </a:r>
            <a:r>
              <a:rPr lang="en-US" altLang="en-US" dirty="0"/>
              <a:t> </a:t>
            </a:r>
            <a:r>
              <a:rPr lang="en-US" altLang="en-US" dirty="0" err="1"/>
              <a:t>anggaran</a:t>
            </a:r>
            <a:r>
              <a:rPr lang="en-US" altLang="en-US" dirty="0"/>
              <a:t> ?</a:t>
            </a:r>
          </a:p>
          <a:p>
            <a:r>
              <a:rPr lang="en-US" altLang="en-US" dirty="0" err="1"/>
              <a:t>Anggaran</a:t>
            </a:r>
            <a:r>
              <a:rPr lang="en-US" altLang="en-US" dirty="0"/>
              <a:t> </a:t>
            </a:r>
            <a:r>
              <a:rPr lang="en-US" altLang="en-US" dirty="0" err="1"/>
              <a:t>masih</a:t>
            </a:r>
            <a:r>
              <a:rPr lang="en-US" altLang="en-US" dirty="0"/>
              <a:t> </a:t>
            </a:r>
            <a:r>
              <a:rPr lang="en-US" altLang="en-US" dirty="0" err="1"/>
              <a:t>sisa</a:t>
            </a:r>
            <a:r>
              <a:rPr lang="en-US" altLang="en-US" dirty="0"/>
              <a:t> ?</a:t>
            </a:r>
          </a:p>
          <a:p>
            <a:r>
              <a:rPr lang="en-US" altLang="en-US" dirty="0"/>
              <a:t>Kita </a:t>
            </a:r>
            <a:r>
              <a:rPr lang="en-US" altLang="en-US" dirty="0" err="1"/>
              <a:t>perlu</a:t>
            </a:r>
            <a:r>
              <a:rPr lang="en-US" altLang="en-US" dirty="0"/>
              <a:t> </a:t>
            </a:r>
            <a:r>
              <a:rPr lang="en-US" altLang="en-US" dirty="0" err="1"/>
              <a:t>mencari</a:t>
            </a:r>
            <a:r>
              <a:rPr lang="en-US" altLang="en-US" dirty="0"/>
              <a:t> </a:t>
            </a:r>
            <a:r>
              <a:rPr lang="en-US" altLang="en-US" dirty="0" err="1"/>
              <a:t>jalan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memotong</a:t>
            </a:r>
            <a:r>
              <a:rPr lang="en-US" altLang="en-US" dirty="0"/>
              <a:t> </a:t>
            </a:r>
            <a:r>
              <a:rPr lang="en-US" altLang="en-US" dirty="0" err="1"/>
              <a:t>anggaran</a:t>
            </a:r>
            <a:r>
              <a:rPr lang="en-US" altLang="en-US" dirty="0"/>
              <a:t> ? </a:t>
            </a:r>
            <a:endParaRPr lang="en-GB" alt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38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Autofit/>
          </a:bodyPr>
          <a:lstStyle/>
          <a:p>
            <a:pPr algn="ctr"/>
            <a:r>
              <a:rPr lang="en-US" sz="2600" b="1" dirty="0" smtClean="0"/>
              <a:t>TUGAS 2 </a:t>
            </a:r>
            <a:br>
              <a:rPr lang="en-US" sz="2600" b="1" dirty="0" smtClean="0"/>
            </a:br>
            <a:r>
              <a:rPr lang="id-ID" sz="2600" b="1" dirty="0" smtClean="0"/>
              <a:t>ISTILAH YANG HARUS DIPAHAMI DALAM MANAJEMEN BIAYA PROYEK </a:t>
            </a:r>
            <a:endParaRPr lang="en-US" sz="26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14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82146" y="1587429"/>
            <a:ext cx="8640959" cy="334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NPV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ROI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Payback analysis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Profit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Lifecycle costing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Cash flow analysis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Tangible &amp; Intangible costs &amp; benefits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Direct Cost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Sunk costs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Learning Curve Theory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Reserves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174168" y="3026235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1371600" lvl="2" indent="-457200" algn="ctr">
              <a:buClr>
                <a:srgbClr val="000066"/>
              </a:buClr>
              <a:buNone/>
            </a:pPr>
            <a:r>
              <a:rPr lang="id-ID" altLang="zh-CN" sz="6000" b="1" dirty="0" smtClean="0"/>
              <a:t>TERIMA KASIH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15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PENGERTIAN </a:t>
            </a:r>
            <a:br>
              <a:rPr lang="id-ID" b="1" dirty="0" smtClean="0"/>
            </a:br>
            <a:r>
              <a:rPr lang="id-ID" b="1" dirty="0" smtClean="0"/>
              <a:t>EARNED VALUE MANAGEMENT (EVM)</a:t>
            </a:r>
            <a:endParaRPr lang="en-US" b="1" dirty="0"/>
          </a:p>
        </p:txBody>
      </p:sp>
      <p:sp>
        <p:nvSpPr>
          <p:cNvPr id="96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054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EVM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mengintegrasikan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lingkup</a:t>
            </a:r>
            <a:r>
              <a:rPr lang="en-US" sz="2400" dirty="0" smtClean="0"/>
              <a:t>,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biaya</a:t>
            </a: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EVM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 </a:t>
            </a:r>
            <a:r>
              <a:rPr lang="en-US" sz="2400" i="1" dirty="0" smtClean="0"/>
              <a:t>baseline (original plan plus approved changes).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baseline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berjalan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periodik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aktual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diperbaharui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pemanfaatan</a:t>
            </a:r>
            <a:r>
              <a:rPr lang="en-US" sz="2400" dirty="0" smtClean="0"/>
              <a:t> EVM </a:t>
            </a:r>
            <a:r>
              <a:rPr lang="en-US" sz="2400" dirty="0" err="1" smtClean="0"/>
              <a:t>dapat</a:t>
            </a:r>
            <a:r>
              <a:rPr lang="en-US" sz="2400" dirty="0" smtClean="0"/>
              <a:t> optimal. </a:t>
            </a:r>
          </a:p>
          <a:p>
            <a:pPr algn="just">
              <a:buFont typeface="Arial" pitchFamily="34" charset="0"/>
              <a:buChar char="•"/>
            </a:pPr>
            <a:endParaRPr lang="id-ID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73152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ISTILAH – ISTILAH DALAM EVM (1)</a:t>
            </a:r>
            <a:endParaRPr lang="en-US" b="1" dirty="0"/>
          </a:p>
        </p:txBody>
      </p:sp>
      <p:sp>
        <p:nvSpPr>
          <p:cNvPr id="96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349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en-US" sz="2000" b="1" dirty="0" smtClean="0"/>
              <a:t>Planned Value (PV)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porsi</a:t>
            </a:r>
            <a:r>
              <a:rPr lang="en-US" sz="2000" dirty="0" smtClean="0"/>
              <a:t> total </a:t>
            </a:r>
            <a:r>
              <a:rPr lang="en-US" sz="2000" dirty="0" err="1" smtClean="0"/>
              <a:t>estimasi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disetujui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dikeluarkan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perioda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id-ID" sz="2000" dirty="0" smtClean="0"/>
              <a:t>. PV d</a:t>
            </a:r>
            <a:r>
              <a:rPr lang="en-US" sz="2000" dirty="0" err="1" smtClean="0"/>
              <a:t>isebut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BCWS (</a:t>
            </a:r>
            <a:r>
              <a:rPr lang="id-ID" sz="2000" dirty="0" smtClean="0"/>
              <a:t>B</a:t>
            </a:r>
            <a:r>
              <a:rPr lang="en-US" sz="2000" dirty="0" err="1" smtClean="0"/>
              <a:t>udgeted</a:t>
            </a:r>
            <a:r>
              <a:rPr lang="en-US" sz="2000" dirty="0" smtClean="0"/>
              <a:t> </a:t>
            </a:r>
            <a:r>
              <a:rPr lang="id-ID" sz="2000" dirty="0" smtClean="0"/>
              <a:t>C</a:t>
            </a:r>
            <a:r>
              <a:rPr lang="en-US" sz="2000" dirty="0" err="1" smtClean="0"/>
              <a:t>ost</a:t>
            </a:r>
            <a:r>
              <a:rPr lang="en-US" sz="2000" dirty="0" smtClean="0"/>
              <a:t> of </a:t>
            </a:r>
            <a:r>
              <a:rPr lang="id-ID" sz="2000" dirty="0" smtClean="0"/>
              <a:t>W</a:t>
            </a:r>
            <a:r>
              <a:rPr lang="en-US" sz="2000" dirty="0" err="1" smtClean="0"/>
              <a:t>ork</a:t>
            </a:r>
            <a:r>
              <a:rPr lang="en-US" sz="2000" dirty="0" smtClean="0"/>
              <a:t> </a:t>
            </a:r>
            <a:r>
              <a:rPr lang="id-ID" sz="2000" dirty="0" smtClean="0"/>
              <a:t>S</a:t>
            </a:r>
            <a:r>
              <a:rPr lang="en-US" sz="2000" dirty="0" err="1" smtClean="0"/>
              <a:t>cheduled</a:t>
            </a:r>
            <a:r>
              <a:rPr lang="en-US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 dirty="0" smtClean="0"/>
              <a:t>Actual Cost (AC)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total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rangka</a:t>
            </a:r>
            <a:r>
              <a:rPr lang="en-US" sz="2000" dirty="0" smtClean="0"/>
              <a:t> </a:t>
            </a:r>
            <a:r>
              <a:rPr lang="en-US" sz="2000" dirty="0" err="1" smtClean="0"/>
              <a:t>menyelesaikan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aktivitasnya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perioda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id-ID" sz="2000" dirty="0" smtClean="0"/>
              <a:t>. AC d</a:t>
            </a:r>
            <a:r>
              <a:rPr lang="en-US" sz="2000" dirty="0" err="1" smtClean="0"/>
              <a:t>isebut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ACWP (</a:t>
            </a:r>
            <a:r>
              <a:rPr lang="id-ID" sz="2000" dirty="0" smtClean="0"/>
              <a:t>A</a:t>
            </a:r>
            <a:r>
              <a:rPr lang="en-US" sz="2000" dirty="0" err="1" smtClean="0"/>
              <a:t>ctual</a:t>
            </a:r>
            <a:r>
              <a:rPr lang="en-US" sz="2000" dirty="0" smtClean="0"/>
              <a:t> </a:t>
            </a:r>
            <a:r>
              <a:rPr lang="id-ID" sz="2000" dirty="0" smtClean="0"/>
              <a:t>C</a:t>
            </a:r>
            <a:r>
              <a:rPr lang="en-US" sz="2000" dirty="0" err="1" smtClean="0"/>
              <a:t>ost</a:t>
            </a:r>
            <a:r>
              <a:rPr lang="en-US" sz="2000" dirty="0" smtClean="0"/>
              <a:t> of </a:t>
            </a:r>
            <a:r>
              <a:rPr lang="id-ID" sz="2000" dirty="0" smtClean="0"/>
              <a:t>W</a:t>
            </a:r>
            <a:r>
              <a:rPr lang="en-US" sz="2000" dirty="0" err="1" smtClean="0"/>
              <a:t>ork</a:t>
            </a:r>
            <a:r>
              <a:rPr lang="en-US" sz="2000" dirty="0" smtClean="0"/>
              <a:t> </a:t>
            </a:r>
            <a:r>
              <a:rPr lang="id-ID" sz="2000" dirty="0" smtClean="0"/>
              <a:t>P</a:t>
            </a:r>
            <a:r>
              <a:rPr lang="en-US" sz="2000" dirty="0" err="1" smtClean="0"/>
              <a:t>erformed</a:t>
            </a:r>
            <a:r>
              <a:rPr lang="en-US" sz="2000" dirty="0" smtClean="0"/>
              <a:t>)</a:t>
            </a:r>
            <a:endParaRPr lang="id-ID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Earned Value (EV) 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estimasi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(value)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fisik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sebenarnya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,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b="1" i="1" dirty="0" smtClean="0"/>
              <a:t>rate of performance ( RP)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perbandingan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rencananya</a:t>
            </a:r>
            <a:r>
              <a:rPr lang="en-US" sz="2000" dirty="0" smtClean="0"/>
              <a:t> </a:t>
            </a:r>
            <a:r>
              <a:rPr lang="en-US" sz="2000" dirty="0" err="1" smtClean="0"/>
              <a:t>diselesaikan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id-ID" sz="2000" dirty="0" smtClean="0"/>
              <a:t>. EV d</a:t>
            </a:r>
            <a:r>
              <a:rPr lang="en-US" sz="2000" dirty="0" err="1" smtClean="0"/>
              <a:t>isebut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BCWP (</a:t>
            </a:r>
            <a:r>
              <a:rPr lang="id-ID" sz="2000" dirty="0" smtClean="0"/>
              <a:t>B</a:t>
            </a:r>
            <a:r>
              <a:rPr lang="en-US" sz="2000" dirty="0" err="1" smtClean="0"/>
              <a:t>udgeted</a:t>
            </a:r>
            <a:r>
              <a:rPr lang="en-US" sz="2000" dirty="0" smtClean="0"/>
              <a:t> </a:t>
            </a:r>
            <a:r>
              <a:rPr lang="id-ID" sz="2000" dirty="0" smtClean="0"/>
              <a:t>C</a:t>
            </a:r>
            <a:r>
              <a:rPr lang="en-US" sz="2000" dirty="0" err="1" smtClean="0"/>
              <a:t>ost</a:t>
            </a:r>
            <a:r>
              <a:rPr lang="en-US" sz="2000" dirty="0" smtClean="0"/>
              <a:t> of </a:t>
            </a:r>
            <a:r>
              <a:rPr lang="id-ID" sz="2000" dirty="0" smtClean="0"/>
              <a:t>W</a:t>
            </a:r>
            <a:r>
              <a:rPr lang="en-US" sz="2000" dirty="0" err="1" smtClean="0"/>
              <a:t>ork</a:t>
            </a:r>
            <a:r>
              <a:rPr lang="en-US" sz="2000" dirty="0" smtClean="0"/>
              <a:t> </a:t>
            </a:r>
            <a:r>
              <a:rPr lang="id-ID" sz="2000" dirty="0" smtClean="0"/>
              <a:t>P</a:t>
            </a:r>
            <a:r>
              <a:rPr lang="en-US" sz="2000" dirty="0" err="1" smtClean="0"/>
              <a:t>erformed</a:t>
            </a:r>
            <a:r>
              <a:rPr lang="en-US" sz="2000" dirty="0" smtClean="0"/>
              <a:t>)</a:t>
            </a:r>
            <a:endParaRPr lang="id-ID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ISTILAH – ISTILAH DALAM EVM (2)</a:t>
            </a:r>
            <a:endParaRPr lang="en-US" b="1" dirty="0"/>
          </a:p>
        </p:txBody>
      </p:sp>
      <p:sp>
        <p:nvSpPr>
          <p:cNvPr id="96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793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457200" indent="-457200">
              <a:buFont typeface="+mj-lt"/>
              <a:buAutoNum type="arabicPeriod" startAt="4"/>
            </a:pPr>
            <a:r>
              <a:rPr lang="en-US" sz="2400" b="1" dirty="0" smtClean="0"/>
              <a:t>Cost Variance ( CV),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melebihi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direncanakan</a:t>
            </a:r>
            <a:endParaRPr lang="id-ID" sz="2400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sz="2400" b="1" dirty="0" smtClean="0"/>
              <a:t>Schedule Variance ( SV)</a:t>
            </a:r>
            <a:r>
              <a:rPr lang="en-US" sz="2400" dirty="0" smtClean="0"/>
              <a:t>,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jadwal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lama/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lambat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direncanakan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sz="2400" b="1" dirty="0" smtClean="0"/>
              <a:t>Cost Performance Index ( CPI)</a:t>
            </a:r>
            <a:r>
              <a:rPr lang="en-US" sz="2400" dirty="0" smtClean="0"/>
              <a:t> ,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sz="2400" b="1" dirty="0" smtClean="0"/>
              <a:t>Schedule Performance Index ( SPI) </a:t>
            </a:r>
            <a:r>
              <a:rPr lang="en-US" sz="2400" dirty="0" smtClean="0"/>
              <a:t>,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mengestimase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selesainya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,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4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MENGHITUNG PV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 err="1"/>
              <a:t>Tentukan</a:t>
            </a:r>
            <a:r>
              <a:rPr lang="en-US" altLang="en-US" dirty="0"/>
              <a:t> BAC (Budget at Completion)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PV=BAC*Planned Complete (%)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EV=BAC*Actual Complete (%)</a:t>
            </a:r>
          </a:p>
          <a:p>
            <a:pPr marL="609600" indent="-609600">
              <a:buFontTx/>
              <a:buNone/>
            </a:pPr>
            <a:endParaRPr lang="en-US" altLang="en-US" dirty="0"/>
          </a:p>
          <a:p>
            <a:pPr marL="609600" indent="-609600" algn="ctr">
              <a:buFontTx/>
              <a:buNone/>
            </a:pPr>
            <a:r>
              <a:rPr lang="en-US" altLang="en-US" dirty="0"/>
              <a:t>AC &gt; PV 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50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RUMUS-RUMUS EARNED VALUE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6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52400" y="1640104"/>
          <a:ext cx="8763000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Image" r:id="rId4" imgW="6531592" imgH="3380162" progId="">
                  <p:embed/>
                </p:oleObj>
              </mc:Choice>
              <mc:Fallback>
                <p:oleObj name="Image" r:id="rId4" imgW="6531592" imgH="3380162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40104"/>
                        <a:ext cx="8763000" cy="453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</a:t>
            </a:r>
            <a:r>
              <a:rPr lang="id-ID" b="1" dirty="0" smtClean="0"/>
              <a:t>ONTOH 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7</a:t>
            </a:fld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00" b="18333"/>
          <a:stretch>
            <a:fillRect/>
          </a:stretch>
        </p:blipFill>
        <p:spPr bwMode="auto">
          <a:xfrm>
            <a:off x="533400" y="1561850"/>
            <a:ext cx="8229600" cy="491514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CONTOH (2)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8</a:t>
            </a:fld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21009"/>
            <a:ext cx="8856984" cy="5215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CONTOH GRAFIK EARNED VALUE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9</a:t>
            </a:fld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74" y="1483148"/>
            <a:ext cx="8063099" cy="5015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636</Words>
  <Application>Microsoft Office PowerPoint</Application>
  <PresentationFormat>On-screen Show (4:3)</PresentationFormat>
  <Paragraphs>88</Paragraphs>
  <Slides>15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宋体</vt:lpstr>
      <vt:lpstr>Arial</vt:lpstr>
      <vt:lpstr>Calibri</vt:lpstr>
      <vt:lpstr>Trebuchet MS</vt:lpstr>
      <vt:lpstr>Wingdings</vt:lpstr>
      <vt:lpstr>Wingdings 3</vt:lpstr>
      <vt:lpstr>Facet</vt:lpstr>
      <vt:lpstr>Image</vt:lpstr>
      <vt:lpstr>EARNED VALUE Management (EVM) (MATA KULIAH MANAJEMEN PROYEK PERANGKAT LUNAK) </vt:lpstr>
      <vt:lpstr>PENGERTIAN  EARNED VALUE MANAGEMENT (EVM)</vt:lpstr>
      <vt:lpstr>ISTILAH – ISTILAH DALAM EVM (1)</vt:lpstr>
      <vt:lpstr>ISTILAH – ISTILAH DALAM EVM (2)</vt:lpstr>
      <vt:lpstr>MENGHITUNG PV</vt:lpstr>
      <vt:lpstr>RUMUS-RUMUS EARNED VALUE</vt:lpstr>
      <vt:lpstr>CONTOH </vt:lpstr>
      <vt:lpstr>CONTOH (2)</vt:lpstr>
      <vt:lpstr>CONTOH GRAFIK EARNED VALUE</vt:lpstr>
      <vt:lpstr>MAKNA ANGKA DALAM EVM</vt:lpstr>
      <vt:lpstr>FORECAST (MERAMALKAN TOTAL ANGGARAN BIAYA PROYEK</vt:lpstr>
      <vt:lpstr>FORECAST (MERAMALKAN TOTAL ANGGARAN BIAYA PROYEK (1)</vt:lpstr>
      <vt:lpstr>TUGAS 1</vt:lpstr>
      <vt:lpstr>TUGAS 2  ISTILAH YANG HARUS DIPAHAMI DALAM MANAJEMEN BIAYA PROYEK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2010-06-17T00:26:28Z</dcterms:created>
  <dcterms:modified xsi:type="dcterms:W3CDTF">2020-06-08T21:49:59Z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