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8" r:id="rId11"/>
    <p:sldId id="264" r:id="rId12"/>
    <p:sldId id="265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FAFBE0-DD2E-4453-BC08-3F90D8C372E9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B1A7E95-398D-4F54-867C-60728C9EC1D1}">
      <dgm:prSet/>
      <dgm:spPr/>
      <dgm:t>
        <a:bodyPr/>
        <a:lstStyle/>
        <a:p>
          <a:r>
            <a:rPr lang="en-US" baseline="0"/>
            <a:t>Proses costing merupakan metode akuntansi yang menelusuri dan terakumulasi biaya langsung, dan mengalokasikan biaya tidak langsung dari proses manufaktur. </a:t>
          </a:r>
          <a:endParaRPr lang="en-US"/>
        </a:p>
      </dgm:t>
    </dgm:pt>
    <dgm:pt modelId="{94C5E095-F043-4D7D-882A-1BC0B5AC6B93}" type="parTrans" cxnId="{488110E3-15B3-4839-AEBA-3FF58D2E2CB0}">
      <dgm:prSet/>
      <dgm:spPr/>
      <dgm:t>
        <a:bodyPr/>
        <a:lstStyle/>
        <a:p>
          <a:endParaRPr lang="en-US"/>
        </a:p>
      </dgm:t>
    </dgm:pt>
    <dgm:pt modelId="{2B4A3E6F-00B8-4E99-9C25-0CFAEB0F0170}" type="sibTrans" cxnId="{488110E3-15B3-4839-AEBA-3FF58D2E2CB0}">
      <dgm:prSet/>
      <dgm:spPr/>
      <dgm:t>
        <a:bodyPr/>
        <a:lstStyle/>
        <a:p>
          <a:endParaRPr lang="en-US"/>
        </a:p>
      </dgm:t>
    </dgm:pt>
    <dgm:pt modelId="{B3B8DC20-547C-4B5F-9336-39837086BF52}">
      <dgm:prSet/>
      <dgm:spPr/>
      <dgm:t>
        <a:bodyPr/>
        <a:lstStyle/>
        <a:p>
          <a:r>
            <a:rPr lang="en-US" baseline="0"/>
            <a:t>CIMA mendefinisikan </a:t>
          </a:r>
          <a:r>
            <a:rPr lang="en-US" i="1" baseline="0"/>
            <a:t>process costing</a:t>
          </a:r>
          <a:r>
            <a:rPr lang="en-US" baseline="0"/>
            <a:t> sebagai “Metode biaya diterapkan di mana barang atau jasa hasil dari urutan operasi atau proses yang terus menerus atau berulang-ulang. Biaya dirata-ratakan atas unit yang diproduksi selama periode”. </a:t>
          </a:r>
          <a:endParaRPr lang="en-US"/>
        </a:p>
      </dgm:t>
    </dgm:pt>
    <dgm:pt modelId="{526D69CD-B757-4866-A33D-D18285FE0F1F}" type="parTrans" cxnId="{EED7A331-A43B-4456-90B8-BFFD7491212B}">
      <dgm:prSet/>
      <dgm:spPr/>
      <dgm:t>
        <a:bodyPr/>
        <a:lstStyle/>
        <a:p>
          <a:endParaRPr lang="en-US"/>
        </a:p>
      </dgm:t>
    </dgm:pt>
    <dgm:pt modelId="{E52C515C-4609-4406-BC88-A878A0D7AD30}" type="sibTrans" cxnId="{EED7A331-A43B-4456-90B8-BFFD7491212B}">
      <dgm:prSet/>
      <dgm:spPr/>
      <dgm:t>
        <a:bodyPr/>
        <a:lstStyle/>
        <a:p>
          <a:endParaRPr lang="en-US"/>
        </a:p>
      </dgm:t>
    </dgm:pt>
    <dgm:pt modelId="{A50995FC-8DAA-4079-94F3-8B6D5D7F38F7}">
      <dgm:prSet/>
      <dgm:spPr/>
      <dgm:t>
        <a:bodyPr/>
        <a:lstStyle/>
        <a:p>
          <a:r>
            <a:rPr lang="en-US" i="1" baseline="0"/>
            <a:t>Process costing</a:t>
          </a:r>
          <a:r>
            <a:rPr lang="en-US" baseline="0"/>
            <a:t> cocok untuk industri yang memproduksi produk homogen dan di mana produksi aliran kontinu. Sebuah proses dapat disebut sebagai sub-unit organisasi khusus yang ditetapkan untuk biaya pengumpulan tujuan.</a:t>
          </a:r>
          <a:endParaRPr lang="en-US"/>
        </a:p>
      </dgm:t>
    </dgm:pt>
    <dgm:pt modelId="{F945F347-0819-4A90-A43A-597D825D301C}" type="parTrans" cxnId="{1CEFC2B0-4499-4D73-8EFA-8385F903591E}">
      <dgm:prSet/>
      <dgm:spPr/>
      <dgm:t>
        <a:bodyPr/>
        <a:lstStyle/>
        <a:p>
          <a:endParaRPr lang="en-US"/>
        </a:p>
      </dgm:t>
    </dgm:pt>
    <dgm:pt modelId="{F49CF3F0-DE8A-4DA2-994B-D74D4E4A6983}" type="sibTrans" cxnId="{1CEFC2B0-4499-4D73-8EFA-8385F903591E}">
      <dgm:prSet/>
      <dgm:spPr/>
      <dgm:t>
        <a:bodyPr/>
        <a:lstStyle/>
        <a:p>
          <a:endParaRPr lang="en-US"/>
        </a:p>
      </dgm:t>
    </dgm:pt>
    <dgm:pt modelId="{7D3E466A-EDF0-4FF9-A553-0077624584A0}" type="pres">
      <dgm:prSet presAssocID="{0EFAFBE0-DD2E-4453-BC08-3F90D8C372E9}" presName="outerComposite" presStyleCnt="0">
        <dgm:presLayoutVars>
          <dgm:chMax val="5"/>
          <dgm:dir/>
          <dgm:resizeHandles val="exact"/>
        </dgm:presLayoutVars>
      </dgm:prSet>
      <dgm:spPr/>
    </dgm:pt>
    <dgm:pt modelId="{375C77C3-CFD5-46DF-BF48-69739E896132}" type="pres">
      <dgm:prSet presAssocID="{0EFAFBE0-DD2E-4453-BC08-3F90D8C372E9}" presName="dummyMaxCanvas" presStyleCnt="0">
        <dgm:presLayoutVars/>
      </dgm:prSet>
      <dgm:spPr/>
    </dgm:pt>
    <dgm:pt modelId="{82E55D9A-2002-4049-8373-92D43F9A3DDC}" type="pres">
      <dgm:prSet presAssocID="{0EFAFBE0-DD2E-4453-BC08-3F90D8C372E9}" presName="ThreeNodes_1" presStyleLbl="node1" presStyleIdx="0" presStyleCnt="3">
        <dgm:presLayoutVars>
          <dgm:bulletEnabled val="1"/>
        </dgm:presLayoutVars>
      </dgm:prSet>
      <dgm:spPr/>
    </dgm:pt>
    <dgm:pt modelId="{FD8BAD97-4CEF-4A05-A060-0D72A3829A39}" type="pres">
      <dgm:prSet presAssocID="{0EFAFBE0-DD2E-4453-BC08-3F90D8C372E9}" presName="ThreeNodes_2" presStyleLbl="node1" presStyleIdx="1" presStyleCnt="3">
        <dgm:presLayoutVars>
          <dgm:bulletEnabled val="1"/>
        </dgm:presLayoutVars>
      </dgm:prSet>
      <dgm:spPr/>
    </dgm:pt>
    <dgm:pt modelId="{2F0C3711-C380-4576-AB3D-B27A127FCD48}" type="pres">
      <dgm:prSet presAssocID="{0EFAFBE0-DD2E-4453-BC08-3F90D8C372E9}" presName="ThreeNodes_3" presStyleLbl="node1" presStyleIdx="2" presStyleCnt="3">
        <dgm:presLayoutVars>
          <dgm:bulletEnabled val="1"/>
        </dgm:presLayoutVars>
      </dgm:prSet>
      <dgm:spPr/>
    </dgm:pt>
    <dgm:pt modelId="{9A40CA05-8C2A-4C5A-96CA-2C69B9AA1BE3}" type="pres">
      <dgm:prSet presAssocID="{0EFAFBE0-DD2E-4453-BC08-3F90D8C372E9}" presName="ThreeConn_1-2" presStyleLbl="fgAccFollowNode1" presStyleIdx="0" presStyleCnt="2">
        <dgm:presLayoutVars>
          <dgm:bulletEnabled val="1"/>
        </dgm:presLayoutVars>
      </dgm:prSet>
      <dgm:spPr/>
    </dgm:pt>
    <dgm:pt modelId="{ECCBD876-C013-4278-B1BD-6B7BE711EF36}" type="pres">
      <dgm:prSet presAssocID="{0EFAFBE0-DD2E-4453-BC08-3F90D8C372E9}" presName="ThreeConn_2-3" presStyleLbl="fgAccFollowNode1" presStyleIdx="1" presStyleCnt="2">
        <dgm:presLayoutVars>
          <dgm:bulletEnabled val="1"/>
        </dgm:presLayoutVars>
      </dgm:prSet>
      <dgm:spPr/>
    </dgm:pt>
    <dgm:pt modelId="{BDDF8806-9757-48B1-AEFF-5B897AC91C94}" type="pres">
      <dgm:prSet presAssocID="{0EFAFBE0-DD2E-4453-BC08-3F90D8C372E9}" presName="ThreeNodes_1_text" presStyleLbl="node1" presStyleIdx="2" presStyleCnt="3">
        <dgm:presLayoutVars>
          <dgm:bulletEnabled val="1"/>
        </dgm:presLayoutVars>
      </dgm:prSet>
      <dgm:spPr/>
    </dgm:pt>
    <dgm:pt modelId="{542517E4-2B37-4935-9E26-B1D7676915E0}" type="pres">
      <dgm:prSet presAssocID="{0EFAFBE0-DD2E-4453-BC08-3F90D8C372E9}" presName="ThreeNodes_2_text" presStyleLbl="node1" presStyleIdx="2" presStyleCnt="3">
        <dgm:presLayoutVars>
          <dgm:bulletEnabled val="1"/>
        </dgm:presLayoutVars>
      </dgm:prSet>
      <dgm:spPr/>
    </dgm:pt>
    <dgm:pt modelId="{B9673D35-7864-45E7-A623-6A34710AB2E5}" type="pres">
      <dgm:prSet presAssocID="{0EFAFBE0-DD2E-4453-BC08-3F90D8C372E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2852E01-7BE5-4CBB-9D7F-2D67968CDF8D}" type="presOf" srcId="{6B1A7E95-398D-4F54-867C-60728C9EC1D1}" destId="{BDDF8806-9757-48B1-AEFF-5B897AC91C94}" srcOrd="1" destOrd="0" presId="urn:microsoft.com/office/officeart/2005/8/layout/vProcess5"/>
    <dgm:cxn modelId="{67B79A21-D62C-42A2-8620-AE66F571373C}" type="presOf" srcId="{A50995FC-8DAA-4079-94F3-8B6D5D7F38F7}" destId="{B9673D35-7864-45E7-A623-6A34710AB2E5}" srcOrd="1" destOrd="0" presId="urn:microsoft.com/office/officeart/2005/8/layout/vProcess5"/>
    <dgm:cxn modelId="{806A642A-FB4E-47D3-974B-B932E3851763}" type="presOf" srcId="{A50995FC-8DAA-4079-94F3-8B6D5D7F38F7}" destId="{2F0C3711-C380-4576-AB3D-B27A127FCD48}" srcOrd="0" destOrd="0" presId="urn:microsoft.com/office/officeart/2005/8/layout/vProcess5"/>
    <dgm:cxn modelId="{EED7A331-A43B-4456-90B8-BFFD7491212B}" srcId="{0EFAFBE0-DD2E-4453-BC08-3F90D8C372E9}" destId="{B3B8DC20-547C-4B5F-9336-39837086BF52}" srcOrd="1" destOrd="0" parTransId="{526D69CD-B757-4866-A33D-D18285FE0F1F}" sibTransId="{E52C515C-4609-4406-BC88-A878A0D7AD30}"/>
    <dgm:cxn modelId="{940C4941-D201-4DD3-BE88-EA4B555FCEB8}" type="presOf" srcId="{0EFAFBE0-DD2E-4453-BC08-3F90D8C372E9}" destId="{7D3E466A-EDF0-4FF9-A553-0077624584A0}" srcOrd="0" destOrd="0" presId="urn:microsoft.com/office/officeart/2005/8/layout/vProcess5"/>
    <dgm:cxn modelId="{0E07F94B-0003-4CA3-B6F0-FA71130AC253}" type="presOf" srcId="{6B1A7E95-398D-4F54-867C-60728C9EC1D1}" destId="{82E55D9A-2002-4049-8373-92D43F9A3DDC}" srcOrd="0" destOrd="0" presId="urn:microsoft.com/office/officeart/2005/8/layout/vProcess5"/>
    <dgm:cxn modelId="{583AFA6B-92EA-4CFE-99A3-5831ED005B63}" type="presOf" srcId="{E52C515C-4609-4406-BC88-A878A0D7AD30}" destId="{ECCBD876-C013-4278-B1BD-6B7BE711EF36}" srcOrd="0" destOrd="0" presId="urn:microsoft.com/office/officeart/2005/8/layout/vProcess5"/>
    <dgm:cxn modelId="{736F0753-B62D-45E7-A8BA-C692F74E6142}" type="presOf" srcId="{2B4A3E6F-00B8-4E99-9C25-0CFAEB0F0170}" destId="{9A40CA05-8C2A-4C5A-96CA-2C69B9AA1BE3}" srcOrd="0" destOrd="0" presId="urn:microsoft.com/office/officeart/2005/8/layout/vProcess5"/>
    <dgm:cxn modelId="{1CEFC2B0-4499-4D73-8EFA-8385F903591E}" srcId="{0EFAFBE0-DD2E-4453-BC08-3F90D8C372E9}" destId="{A50995FC-8DAA-4079-94F3-8B6D5D7F38F7}" srcOrd="2" destOrd="0" parTransId="{F945F347-0819-4A90-A43A-597D825D301C}" sibTransId="{F49CF3F0-DE8A-4DA2-994B-D74D4E4A6983}"/>
    <dgm:cxn modelId="{75582BBB-62C4-4741-B318-9197239A8BA3}" type="presOf" srcId="{B3B8DC20-547C-4B5F-9336-39837086BF52}" destId="{542517E4-2B37-4935-9E26-B1D7676915E0}" srcOrd="1" destOrd="0" presId="urn:microsoft.com/office/officeart/2005/8/layout/vProcess5"/>
    <dgm:cxn modelId="{455192DB-6F62-4BE8-B062-939DB38A9F5C}" type="presOf" srcId="{B3B8DC20-547C-4B5F-9336-39837086BF52}" destId="{FD8BAD97-4CEF-4A05-A060-0D72A3829A39}" srcOrd="0" destOrd="0" presId="urn:microsoft.com/office/officeart/2005/8/layout/vProcess5"/>
    <dgm:cxn modelId="{488110E3-15B3-4839-AEBA-3FF58D2E2CB0}" srcId="{0EFAFBE0-DD2E-4453-BC08-3F90D8C372E9}" destId="{6B1A7E95-398D-4F54-867C-60728C9EC1D1}" srcOrd="0" destOrd="0" parTransId="{94C5E095-F043-4D7D-882A-1BC0B5AC6B93}" sibTransId="{2B4A3E6F-00B8-4E99-9C25-0CFAEB0F0170}"/>
    <dgm:cxn modelId="{D8E31363-FEE6-4105-A104-D31F1917501F}" type="presParOf" srcId="{7D3E466A-EDF0-4FF9-A553-0077624584A0}" destId="{375C77C3-CFD5-46DF-BF48-69739E896132}" srcOrd="0" destOrd="0" presId="urn:microsoft.com/office/officeart/2005/8/layout/vProcess5"/>
    <dgm:cxn modelId="{1A18CCC3-0488-4589-8C62-CD4FB3A14439}" type="presParOf" srcId="{7D3E466A-EDF0-4FF9-A553-0077624584A0}" destId="{82E55D9A-2002-4049-8373-92D43F9A3DDC}" srcOrd="1" destOrd="0" presId="urn:microsoft.com/office/officeart/2005/8/layout/vProcess5"/>
    <dgm:cxn modelId="{0E14582F-0B23-4C57-87B4-23433F6A0CCB}" type="presParOf" srcId="{7D3E466A-EDF0-4FF9-A553-0077624584A0}" destId="{FD8BAD97-4CEF-4A05-A060-0D72A3829A39}" srcOrd="2" destOrd="0" presId="urn:microsoft.com/office/officeart/2005/8/layout/vProcess5"/>
    <dgm:cxn modelId="{9AF476BD-5528-4A46-B98A-A9DE0E21D789}" type="presParOf" srcId="{7D3E466A-EDF0-4FF9-A553-0077624584A0}" destId="{2F0C3711-C380-4576-AB3D-B27A127FCD48}" srcOrd="3" destOrd="0" presId="urn:microsoft.com/office/officeart/2005/8/layout/vProcess5"/>
    <dgm:cxn modelId="{0BAFA289-B5C2-4DD8-9085-18542A9DA49A}" type="presParOf" srcId="{7D3E466A-EDF0-4FF9-A553-0077624584A0}" destId="{9A40CA05-8C2A-4C5A-96CA-2C69B9AA1BE3}" srcOrd="4" destOrd="0" presId="urn:microsoft.com/office/officeart/2005/8/layout/vProcess5"/>
    <dgm:cxn modelId="{6528621F-1C36-43A4-B43C-2E92981A6109}" type="presParOf" srcId="{7D3E466A-EDF0-4FF9-A553-0077624584A0}" destId="{ECCBD876-C013-4278-B1BD-6B7BE711EF36}" srcOrd="5" destOrd="0" presId="urn:microsoft.com/office/officeart/2005/8/layout/vProcess5"/>
    <dgm:cxn modelId="{390A343D-9BC6-4224-8876-306D4EEE0263}" type="presParOf" srcId="{7D3E466A-EDF0-4FF9-A553-0077624584A0}" destId="{BDDF8806-9757-48B1-AEFF-5B897AC91C94}" srcOrd="6" destOrd="0" presId="urn:microsoft.com/office/officeart/2005/8/layout/vProcess5"/>
    <dgm:cxn modelId="{08354F43-5DD7-45CB-A50B-667EC7AD3FCB}" type="presParOf" srcId="{7D3E466A-EDF0-4FF9-A553-0077624584A0}" destId="{542517E4-2B37-4935-9E26-B1D7676915E0}" srcOrd="7" destOrd="0" presId="urn:microsoft.com/office/officeart/2005/8/layout/vProcess5"/>
    <dgm:cxn modelId="{2823F2FB-D9A3-4321-9C89-AD3AC7E63F03}" type="presParOf" srcId="{7D3E466A-EDF0-4FF9-A553-0077624584A0}" destId="{B9673D35-7864-45E7-A623-6A34710AB2E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0A5142-D611-4252-9F8E-81C47FE66BB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378C6DD-6964-4A24-9077-4753165B5D24}">
      <dgm:prSet/>
      <dgm:spPr/>
      <dgm:t>
        <a:bodyPr/>
        <a:lstStyle/>
        <a:p>
          <a:r>
            <a:rPr lang="en-US"/>
            <a:t>Sistem produksi merupakan sistem produksi yang berjalan terus menerus </a:t>
          </a:r>
          <a:r>
            <a:rPr lang="en-US" i="1"/>
            <a:t>(intermitten);</a:t>
          </a:r>
          <a:endParaRPr lang="en-US"/>
        </a:p>
      </dgm:t>
    </dgm:pt>
    <dgm:pt modelId="{8D00DB4A-DA58-467E-9BD5-3EC673F6FA7D}" type="parTrans" cxnId="{BD810997-A7DB-43F8-8FBF-91162C4740C8}">
      <dgm:prSet/>
      <dgm:spPr/>
      <dgm:t>
        <a:bodyPr/>
        <a:lstStyle/>
        <a:p>
          <a:endParaRPr lang="en-US"/>
        </a:p>
      </dgm:t>
    </dgm:pt>
    <dgm:pt modelId="{EC7FC4E6-0127-4E18-AAAF-9E7D20D85510}" type="sibTrans" cxnId="{BD810997-A7DB-43F8-8FBF-91162C4740C8}">
      <dgm:prSet/>
      <dgm:spPr/>
      <dgm:t>
        <a:bodyPr/>
        <a:lstStyle/>
        <a:p>
          <a:endParaRPr lang="en-US"/>
        </a:p>
      </dgm:t>
    </dgm:pt>
    <dgm:pt modelId="{970BCB5E-F622-419C-BF68-5DBB1390CC91}">
      <dgm:prSet/>
      <dgm:spPr/>
      <dgm:t>
        <a:bodyPr/>
        <a:lstStyle/>
        <a:p>
          <a:r>
            <a:rPr lang="en-US"/>
            <a:t>Produk yang dihasilkan merupakan produksi massal dan bersifat seragam </a:t>
          </a:r>
          <a:r>
            <a:rPr lang="en-US" i="1"/>
            <a:t>(homogen);</a:t>
          </a:r>
          <a:endParaRPr lang="en-US"/>
        </a:p>
      </dgm:t>
    </dgm:pt>
    <dgm:pt modelId="{05D56F03-25EB-4BF5-B05F-3A33C7A5E227}" type="parTrans" cxnId="{63D6A621-10BC-4A62-BA81-EBA8D2342BD9}">
      <dgm:prSet/>
      <dgm:spPr/>
      <dgm:t>
        <a:bodyPr/>
        <a:lstStyle/>
        <a:p>
          <a:endParaRPr lang="en-US"/>
        </a:p>
      </dgm:t>
    </dgm:pt>
    <dgm:pt modelId="{2BCF6AE4-53C0-4FA0-AB54-36EECA88A5EC}" type="sibTrans" cxnId="{63D6A621-10BC-4A62-BA81-EBA8D2342BD9}">
      <dgm:prSet/>
      <dgm:spPr/>
      <dgm:t>
        <a:bodyPr/>
        <a:lstStyle/>
        <a:p>
          <a:endParaRPr lang="en-US"/>
        </a:p>
      </dgm:t>
    </dgm:pt>
    <dgm:pt modelId="{271CA8D5-321E-40FB-A368-204864B8507F}">
      <dgm:prSet/>
      <dgm:spPr/>
      <dgm:t>
        <a:bodyPr/>
        <a:lstStyle/>
        <a:p>
          <a:r>
            <a:rPr lang="en-US"/>
            <a:t>Tujuan produksi adalah untuk membentuk persediaan </a:t>
          </a:r>
          <a:r>
            <a:rPr lang="en-US" i="1"/>
            <a:t>(inventory).</a:t>
          </a:r>
          <a:endParaRPr lang="en-US"/>
        </a:p>
      </dgm:t>
    </dgm:pt>
    <dgm:pt modelId="{760A9BE0-77EA-4F03-9253-4CDE0A4D4FBB}" type="parTrans" cxnId="{A6D888CE-4D4E-4A09-AE72-BE97405BF453}">
      <dgm:prSet/>
      <dgm:spPr/>
      <dgm:t>
        <a:bodyPr/>
        <a:lstStyle/>
        <a:p>
          <a:endParaRPr lang="en-US"/>
        </a:p>
      </dgm:t>
    </dgm:pt>
    <dgm:pt modelId="{61B36D51-7238-412E-A8A6-114284B0B0D8}" type="sibTrans" cxnId="{A6D888CE-4D4E-4A09-AE72-BE97405BF453}">
      <dgm:prSet/>
      <dgm:spPr/>
      <dgm:t>
        <a:bodyPr/>
        <a:lstStyle/>
        <a:p>
          <a:endParaRPr lang="en-US"/>
        </a:p>
      </dgm:t>
    </dgm:pt>
    <dgm:pt modelId="{E1C49C00-A8F4-47EA-8772-15DDF75EC547}" type="pres">
      <dgm:prSet presAssocID="{E30A5142-D611-4252-9F8E-81C47FE66BBD}" presName="outerComposite" presStyleCnt="0">
        <dgm:presLayoutVars>
          <dgm:chMax val="5"/>
          <dgm:dir/>
          <dgm:resizeHandles val="exact"/>
        </dgm:presLayoutVars>
      </dgm:prSet>
      <dgm:spPr/>
    </dgm:pt>
    <dgm:pt modelId="{01845D55-6855-4CD8-9E51-7BBEE3BE23B3}" type="pres">
      <dgm:prSet presAssocID="{E30A5142-D611-4252-9F8E-81C47FE66BBD}" presName="dummyMaxCanvas" presStyleCnt="0">
        <dgm:presLayoutVars/>
      </dgm:prSet>
      <dgm:spPr/>
    </dgm:pt>
    <dgm:pt modelId="{39DEA904-8888-4BDB-9C2B-0FB009B00389}" type="pres">
      <dgm:prSet presAssocID="{E30A5142-D611-4252-9F8E-81C47FE66BBD}" presName="ThreeNodes_1" presStyleLbl="node1" presStyleIdx="0" presStyleCnt="3">
        <dgm:presLayoutVars>
          <dgm:bulletEnabled val="1"/>
        </dgm:presLayoutVars>
      </dgm:prSet>
      <dgm:spPr/>
    </dgm:pt>
    <dgm:pt modelId="{0BEDEBDD-4243-4226-AAF2-EC4F7AC210EF}" type="pres">
      <dgm:prSet presAssocID="{E30A5142-D611-4252-9F8E-81C47FE66BBD}" presName="ThreeNodes_2" presStyleLbl="node1" presStyleIdx="1" presStyleCnt="3">
        <dgm:presLayoutVars>
          <dgm:bulletEnabled val="1"/>
        </dgm:presLayoutVars>
      </dgm:prSet>
      <dgm:spPr/>
    </dgm:pt>
    <dgm:pt modelId="{BA74FA52-37F5-447C-8E5B-2D62AC730F5C}" type="pres">
      <dgm:prSet presAssocID="{E30A5142-D611-4252-9F8E-81C47FE66BBD}" presName="ThreeNodes_3" presStyleLbl="node1" presStyleIdx="2" presStyleCnt="3">
        <dgm:presLayoutVars>
          <dgm:bulletEnabled val="1"/>
        </dgm:presLayoutVars>
      </dgm:prSet>
      <dgm:spPr/>
    </dgm:pt>
    <dgm:pt modelId="{2BAE4AA9-298C-4925-9E18-F14C54690835}" type="pres">
      <dgm:prSet presAssocID="{E30A5142-D611-4252-9F8E-81C47FE66BBD}" presName="ThreeConn_1-2" presStyleLbl="fgAccFollowNode1" presStyleIdx="0" presStyleCnt="2">
        <dgm:presLayoutVars>
          <dgm:bulletEnabled val="1"/>
        </dgm:presLayoutVars>
      </dgm:prSet>
      <dgm:spPr/>
    </dgm:pt>
    <dgm:pt modelId="{7CD3DDF9-F8DB-41D9-AE59-13FB7B48ED32}" type="pres">
      <dgm:prSet presAssocID="{E30A5142-D611-4252-9F8E-81C47FE66BBD}" presName="ThreeConn_2-3" presStyleLbl="fgAccFollowNode1" presStyleIdx="1" presStyleCnt="2">
        <dgm:presLayoutVars>
          <dgm:bulletEnabled val="1"/>
        </dgm:presLayoutVars>
      </dgm:prSet>
      <dgm:spPr/>
    </dgm:pt>
    <dgm:pt modelId="{05FA31B6-A528-4FDF-941E-ED2B08A3AB97}" type="pres">
      <dgm:prSet presAssocID="{E30A5142-D611-4252-9F8E-81C47FE66BBD}" presName="ThreeNodes_1_text" presStyleLbl="node1" presStyleIdx="2" presStyleCnt="3">
        <dgm:presLayoutVars>
          <dgm:bulletEnabled val="1"/>
        </dgm:presLayoutVars>
      </dgm:prSet>
      <dgm:spPr/>
    </dgm:pt>
    <dgm:pt modelId="{A3FB0872-1664-4E40-8AE6-3E246B9A9647}" type="pres">
      <dgm:prSet presAssocID="{E30A5142-D611-4252-9F8E-81C47FE66BBD}" presName="ThreeNodes_2_text" presStyleLbl="node1" presStyleIdx="2" presStyleCnt="3">
        <dgm:presLayoutVars>
          <dgm:bulletEnabled val="1"/>
        </dgm:presLayoutVars>
      </dgm:prSet>
      <dgm:spPr/>
    </dgm:pt>
    <dgm:pt modelId="{61F3FC57-3C97-47AD-AC59-0FDB6E3A53C6}" type="pres">
      <dgm:prSet presAssocID="{E30A5142-D611-4252-9F8E-81C47FE66BB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3D6A621-10BC-4A62-BA81-EBA8D2342BD9}" srcId="{E30A5142-D611-4252-9F8E-81C47FE66BBD}" destId="{970BCB5E-F622-419C-BF68-5DBB1390CC91}" srcOrd="1" destOrd="0" parTransId="{05D56F03-25EB-4BF5-B05F-3A33C7A5E227}" sibTransId="{2BCF6AE4-53C0-4FA0-AB54-36EECA88A5EC}"/>
    <dgm:cxn modelId="{B9F3E12E-03C3-4FD2-BAC6-7F018573E307}" type="presOf" srcId="{8378C6DD-6964-4A24-9077-4753165B5D24}" destId="{39DEA904-8888-4BDB-9C2B-0FB009B00389}" srcOrd="0" destOrd="0" presId="urn:microsoft.com/office/officeart/2005/8/layout/vProcess5"/>
    <dgm:cxn modelId="{286C843A-24DE-4775-9BE7-D6F3070E585A}" type="presOf" srcId="{970BCB5E-F622-419C-BF68-5DBB1390CC91}" destId="{0BEDEBDD-4243-4226-AAF2-EC4F7AC210EF}" srcOrd="0" destOrd="0" presId="urn:microsoft.com/office/officeart/2005/8/layout/vProcess5"/>
    <dgm:cxn modelId="{FA90825C-5DF0-4DF9-840D-992078821A00}" type="presOf" srcId="{2BCF6AE4-53C0-4FA0-AB54-36EECA88A5EC}" destId="{7CD3DDF9-F8DB-41D9-AE59-13FB7B48ED32}" srcOrd="0" destOrd="0" presId="urn:microsoft.com/office/officeart/2005/8/layout/vProcess5"/>
    <dgm:cxn modelId="{A9E22382-8219-4835-A254-507FAAD62580}" type="presOf" srcId="{271CA8D5-321E-40FB-A368-204864B8507F}" destId="{BA74FA52-37F5-447C-8E5B-2D62AC730F5C}" srcOrd="0" destOrd="0" presId="urn:microsoft.com/office/officeart/2005/8/layout/vProcess5"/>
    <dgm:cxn modelId="{F6B92E92-AC25-4693-AAB5-E72C9675FE0B}" type="presOf" srcId="{970BCB5E-F622-419C-BF68-5DBB1390CC91}" destId="{A3FB0872-1664-4E40-8AE6-3E246B9A9647}" srcOrd="1" destOrd="0" presId="urn:microsoft.com/office/officeart/2005/8/layout/vProcess5"/>
    <dgm:cxn modelId="{BD810997-A7DB-43F8-8FBF-91162C4740C8}" srcId="{E30A5142-D611-4252-9F8E-81C47FE66BBD}" destId="{8378C6DD-6964-4A24-9077-4753165B5D24}" srcOrd="0" destOrd="0" parTransId="{8D00DB4A-DA58-467E-9BD5-3EC673F6FA7D}" sibTransId="{EC7FC4E6-0127-4E18-AAAF-9E7D20D85510}"/>
    <dgm:cxn modelId="{1F0C539D-5D6F-4B2A-AE77-9C940303A46A}" type="presOf" srcId="{271CA8D5-321E-40FB-A368-204864B8507F}" destId="{61F3FC57-3C97-47AD-AC59-0FDB6E3A53C6}" srcOrd="1" destOrd="0" presId="urn:microsoft.com/office/officeart/2005/8/layout/vProcess5"/>
    <dgm:cxn modelId="{76AE9CA2-0320-4129-BF54-2C20A4ED6E4F}" type="presOf" srcId="{E30A5142-D611-4252-9F8E-81C47FE66BBD}" destId="{E1C49C00-A8F4-47EA-8772-15DDF75EC547}" srcOrd="0" destOrd="0" presId="urn:microsoft.com/office/officeart/2005/8/layout/vProcess5"/>
    <dgm:cxn modelId="{A6D888CE-4D4E-4A09-AE72-BE97405BF453}" srcId="{E30A5142-D611-4252-9F8E-81C47FE66BBD}" destId="{271CA8D5-321E-40FB-A368-204864B8507F}" srcOrd="2" destOrd="0" parTransId="{760A9BE0-77EA-4F03-9253-4CDE0A4D4FBB}" sibTransId="{61B36D51-7238-412E-A8A6-114284B0B0D8}"/>
    <dgm:cxn modelId="{45A57BCF-0C29-4407-9D87-59A34F525D99}" type="presOf" srcId="{8378C6DD-6964-4A24-9077-4753165B5D24}" destId="{05FA31B6-A528-4FDF-941E-ED2B08A3AB97}" srcOrd="1" destOrd="0" presId="urn:microsoft.com/office/officeart/2005/8/layout/vProcess5"/>
    <dgm:cxn modelId="{320D00E7-744D-4740-9D0F-F579427E5F9F}" type="presOf" srcId="{EC7FC4E6-0127-4E18-AAAF-9E7D20D85510}" destId="{2BAE4AA9-298C-4925-9E18-F14C54690835}" srcOrd="0" destOrd="0" presId="urn:microsoft.com/office/officeart/2005/8/layout/vProcess5"/>
    <dgm:cxn modelId="{C1EA49A4-62D9-43BD-9F9F-F50CFDCBEF71}" type="presParOf" srcId="{E1C49C00-A8F4-47EA-8772-15DDF75EC547}" destId="{01845D55-6855-4CD8-9E51-7BBEE3BE23B3}" srcOrd="0" destOrd="0" presId="urn:microsoft.com/office/officeart/2005/8/layout/vProcess5"/>
    <dgm:cxn modelId="{68AF1C32-6B24-4F51-8070-1D1C2B7B5D30}" type="presParOf" srcId="{E1C49C00-A8F4-47EA-8772-15DDF75EC547}" destId="{39DEA904-8888-4BDB-9C2B-0FB009B00389}" srcOrd="1" destOrd="0" presId="urn:microsoft.com/office/officeart/2005/8/layout/vProcess5"/>
    <dgm:cxn modelId="{0AE9215A-7BE3-4633-A69D-6BCE0F14B3FD}" type="presParOf" srcId="{E1C49C00-A8F4-47EA-8772-15DDF75EC547}" destId="{0BEDEBDD-4243-4226-AAF2-EC4F7AC210EF}" srcOrd="2" destOrd="0" presId="urn:microsoft.com/office/officeart/2005/8/layout/vProcess5"/>
    <dgm:cxn modelId="{E19B1C48-1E39-475B-8987-154ED91DEBDF}" type="presParOf" srcId="{E1C49C00-A8F4-47EA-8772-15DDF75EC547}" destId="{BA74FA52-37F5-447C-8E5B-2D62AC730F5C}" srcOrd="3" destOrd="0" presId="urn:microsoft.com/office/officeart/2005/8/layout/vProcess5"/>
    <dgm:cxn modelId="{0C8B16BD-3120-4D72-9317-0CEAD952096C}" type="presParOf" srcId="{E1C49C00-A8F4-47EA-8772-15DDF75EC547}" destId="{2BAE4AA9-298C-4925-9E18-F14C54690835}" srcOrd="4" destOrd="0" presId="urn:microsoft.com/office/officeart/2005/8/layout/vProcess5"/>
    <dgm:cxn modelId="{5B30067E-2415-4879-A0EE-AA7C52488C91}" type="presParOf" srcId="{E1C49C00-A8F4-47EA-8772-15DDF75EC547}" destId="{7CD3DDF9-F8DB-41D9-AE59-13FB7B48ED32}" srcOrd="5" destOrd="0" presId="urn:microsoft.com/office/officeart/2005/8/layout/vProcess5"/>
    <dgm:cxn modelId="{54FFAE98-2858-4716-8125-0B388C6C407A}" type="presParOf" srcId="{E1C49C00-A8F4-47EA-8772-15DDF75EC547}" destId="{05FA31B6-A528-4FDF-941E-ED2B08A3AB97}" srcOrd="6" destOrd="0" presId="urn:microsoft.com/office/officeart/2005/8/layout/vProcess5"/>
    <dgm:cxn modelId="{B40137B6-964A-4A02-B1CB-E27C7765DAF2}" type="presParOf" srcId="{E1C49C00-A8F4-47EA-8772-15DDF75EC547}" destId="{A3FB0872-1664-4E40-8AE6-3E246B9A9647}" srcOrd="7" destOrd="0" presId="urn:microsoft.com/office/officeart/2005/8/layout/vProcess5"/>
    <dgm:cxn modelId="{07D9584A-6C04-44F2-9DF6-38DED7EB0C51}" type="presParOf" srcId="{E1C49C00-A8F4-47EA-8772-15DDF75EC547}" destId="{61F3FC57-3C97-47AD-AC59-0FDB6E3A53C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084465-660D-47E3-B1A3-570502E8CB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926C898-EB6C-42BA-B687-022D33B7D161}">
      <dgm:prSet/>
      <dgm:spPr/>
      <dgm:t>
        <a:bodyPr/>
        <a:lstStyle/>
        <a:p>
          <a:r>
            <a:rPr lang="en-US"/>
            <a:t>Bagian pertama berisi informasi data produksi yang sekaligus laporan arus fisik. Perlu dipahami bahwa pengertian unit dalam bagian ini adalah unit ekuivalen.</a:t>
          </a:r>
        </a:p>
      </dgm:t>
    </dgm:pt>
    <dgm:pt modelId="{2DCDD852-DE8A-4BE2-AE01-4114FACA33F1}" type="parTrans" cxnId="{30B215C7-BF2D-4551-A26D-E01492392D44}">
      <dgm:prSet/>
      <dgm:spPr/>
      <dgm:t>
        <a:bodyPr/>
        <a:lstStyle/>
        <a:p>
          <a:endParaRPr lang="en-US"/>
        </a:p>
      </dgm:t>
    </dgm:pt>
    <dgm:pt modelId="{93AAECB9-53BF-4342-A2B3-36522A05CAA3}" type="sibTrans" cxnId="{30B215C7-BF2D-4551-A26D-E01492392D44}">
      <dgm:prSet/>
      <dgm:spPr/>
      <dgm:t>
        <a:bodyPr/>
        <a:lstStyle/>
        <a:p>
          <a:endParaRPr lang="en-US"/>
        </a:p>
      </dgm:t>
    </dgm:pt>
    <dgm:pt modelId="{959C6883-90D1-4D8B-942D-FFEADE02451C}">
      <dgm:prSet/>
      <dgm:spPr/>
      <dgm:t>
        <a:bodyPr/>
        <a:lstStyle/>
        <a:p>
          <a:r>
            <a:rPr lang="en-US"/>
            <a:t>Bagian kedua berisi informasi total akumulasi biaya yang menjadi tanggung-jawab Manajer Departemen Produksi yang bersangkutan.</a:t>
          </a:r>
        </a:p>
      </dgm:t>
    </dgm:pt>
    <dgm:pt modelId="{C6AEA8CD-BDA9-48ED-BB38-BBCB4DE173E2}" type="parTrans" cxnId="{96CF9164-B5B5-49CD-9813-38FB956F52D4}">
      <dgm:prSet/>
      <dgm:spPr/>
      <dgm:t>
        <a:bodyPr/>
        <a:lstStyle/>
        <a:p>
          <a:endParaRPr lang="en-US"/>
        </a:p>
      </dgm:t>
    </dgm:pt>
    <dgm:pt modelId="{5BBC0B99-7477-45A9-A6B4-A03676ED3DCD}" type="sibTrans" cxnId="{96CF9164-B5B5-49CD-9813-38FB956F52D4}">
      <dgm:prSet/>
      <dgm:spPr/>
      <dgm:t>
        <a:bodyPr/>
        <a:lstStyle/>
        <a:p>
          <a:endParaRPr lang="en-US"/>
        </a:p>
      </dgm:t>
    </dgm:pt>
    <dgm:pt modelId="{51BE0C60-5BF2-4B5A-906E-0410D45C38E1}">
      <dgm:prSet/>
      <dgm:spPr/>
      <dgm:t>
        <a:bodyPr/>
        <a:lstStyle/>
        <a:p>
          <a:r>
            <a:rPr lang="en-US"/>
            <a:t>Bagian ketiga berisi informasi bagaimana total biaya didistribusikan menjadi nilai dari barang dalam proses dan produk jadi.</a:t>
          </a:r>
        </a:p>
      </dgm:t>
    </dgm:pt>
    <dgm:pt modelId="{ED0BB4CC-65B1-4F5A-95AA-A5B50809A272}" type="parTrans" cxnId="{8F9DC3D9-6BEA-43E7-9D64-8C5BD221B192}">
      <dgm:prSet/>
      <dgm:spPr/>
      <dgm:t>
        <a:bodyPr/>
        <a:lstStyle/>
        <a:p>
          <a:endParaRPr lang="en-US"/>
        </a:p>
      </dgm:t>
    </dgm:pt>
    <dgm:pt modelId="{F23B1BB4-720D-4B5B-9D75-23BF5F77FE4A}" type="sibTrans" cxnId="{8F9DC3D9-6BEA-43E7-9D64-8C5BD221B192}">
      <dgm:prSet/>
      <dgm:spPr/>
      <dgm:t>
        <a:bodyPr/>
        <a:lstStyle/>
        <a:p>
          <a:endParaRPr lang="en-US"/>
        </a:p>
      </dgm:t>
    </dgm:pt>
    <dgm:pt modelId="{D754E089-6420-4B7F-B0E3-AE716E5CE9F1}" type="pres">
      <dgm:prSet presAssocID="{48084465-660D-47E3-B1A3-570502E8CBF5}" presName="root" presStyleCnt="0">
        <dgm:presLayoutVars>
          <dgm:dir/>
          <dgm:resizeHandles val="exact"/>
        </dgm:presLayoutVars>
      </dgm:prSet>
      <dgm:spPr/>
    </dgm:pt>
    <dgm:pt modelId="{82B851F5-593F-4F6A-A4BB-A764BB091050}" type="pres">
      <dgm:prSet presAssocID="{5926C898-EB6C-42BA-B687-022D33B7D161}" presName="compNode" presStyleCnt="0"/>
      <dgm:spPr/>
    </dgm:pt>
    <dgm:pt modelId="{CFB0B069-F8C0-418D-AA51-BAC0F8DB75AA}" type="pres">
      <dgm:prSet presAssocID="{5926C898-EB6C-42BA-B687-022D33B7D161}" presName="bgRect" presStyleLbl="bgShp" presStyleIdx="0" presStyleCnt="3"/>
      <dgm:spPr/>
    </dgm:pt>
    <dgm:pt modelId="{D2A4A9B4-CEF7-4214-A75F-A3285E0BFF1B}" type="pres">
      <dgm:prSet presAssocID="{5926C898-EB6C-42BA-B687-022D33B7D16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F1FA23B7-BA96-4FF3-ACD8-2EFA06E520D1}" type="pres">
      <dgm:prSet presAssocID="{5926C898-EB6C-42BA-B687-022D33B7D161}" presName="spaceRect" presStyleCnt="0"/>
      <dgm:spPr/>
    </dgm:pt>
    <dgm:pt modelId="{C713FCD6-551D-476E-A883-03B38B0B6200}" type="pres">
      <dgm:prSet presAssocID="{5926C898-EB6C-42BA-B687-022D33B7D161}" presName="parTx" presStyleLbl="revTx" presStyleIdx="0" presStyleCnt="3">
        <dgm:presLayoutVars>
          <dgm:chMax val="0"/>
          <dgm:chPref val="0"/>
        </dgm:presLayoutVars>
      </dgm:prSet>
      <dgm:spPr/>
    </dgm:pt>
    <dgm:pt modelId="{BAD03B6E-1EC9-4894-A8F4-4A11E7AEF29D}" type="pres">
      <dgm:prSet presAssocID="{93AAECB9-53BF-4342-A2B3-36522A05CAA3}" presName="sibTrans" presStyleCnt="0"/>
      <dgm:spPr/>
    </dgm:pt>
    <dgm:pt modelId="{D7212147-BC1A-4140-9A61-E9BD1CF3A5A5}" type="pres">
      <dgm:prSet presAssocID="{959C6883-90D1-4D8B-942D-FFEADE02451C}" presName="compNode" presStyleCnt="0"/>
      <dgm:spPr/>
    </dgm:pt>
    <dgm:pt modelId="{EE76B7CD-892A-4681-8760-15A797BD79B3}" type="pres">
      <dgm:prSet presAssocID="{959C6883-90D1-4D8B-942D-FFEADE02451C}" presName="bgRect" presStyleLbl="bgShp" presStyleIdx="1" presStyleCnt="3"/>
      <dgm:spPr/>
    </dgm:pt>
    <dgm:pt modelId="{5DAEC175-B725-41DB-AB8A-5C5A8C8159F0}" type="pres">
      <dgm:prSet presAssocID="{959C6883-90D1-4D8B-942D-FFEADE02451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6FABF6E3-C041-4FA6-85FF-A368D0E21395}" type="pres">
      <dgm:prSet presAssocID="{959C6883-90D1-4D8B-942D-FFEADE02451C}" presName="spaceRect" presStyleCnt="0"/>
      <dgm:spPr/>
    </dgm:pt>
    <dgm:pt modelId="{A48E5EF9-A553-4D73-9C4B-7D792EFD89C9}" type="pres">
      <dgm:prSet presAssocID="{959C6883-90D1-4D8B-942D-FFEADE02451C}" presName="parTx" presStyleLbl="revTx" presStyleIdx="1" presStyleCnt="3">
        <dgm:presLayoutVars>
          <dgm:chMax val="0"/>
          <dgm:chPref val="0"/>
        </dgm:presLayoutVars>
      </dgm:prSet>
      <dgm:spPr/>
    </dgm:pt>
    <dgm:pt modelId="{5AA5BC0E-2C58-4C69-B29D-689622CF90AD}" type="pres">
      <dgm:prSet presAssocID="{5BBC0B99-7477-45A9-A6B4-A03676ED3DCD}" presName="sibTrans" presStyleCnt="0"/>
      <dgm:spPr/>
    </dgm:pt>
    <dgm:pt modelId="{79881F8C-A940-446D-96BF-0CACE74FD2FC}" type="pres">
      <dgm:prSet presAssocID="{51BE0C60-5BF2-4B5A-906E-0410D45C38E1}" presName="compNode" presStyleCnt="0"/>
      <dgm:spPr/>
    </dgm:pt>
    <dgm:pt modelId="{6EF966C1-9512-42A3-8A49-F87068B18212}" type="pres">
      <dgm:prSet presAssocID="{51BE0C60-5BF2-4B5A-906E-0410D45C38E1}" presName="bgRect" presStyleLbl="bgShp" presStyleIdx="2" presStyleCnt="3"/>
      <dgm:spPr/>
    </dgm:pt>
    <dgm:pt modelId="{69558F63-2F87-42EC-B300-E4947EA01BFC}" type="pres">
      <dgm:prSet presAssocID="{51BE0C60-5BF2-4B5A-906E-0410D45C38E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9E32C5B-889F-4AF3-8D51-AEF706B962C5}" type="pres">
      <dgm:prSet presAssocID="{51BE0C60-5BF2-4B5A-906E-0410D45C38E1}" presName="spaceRect" presStyleCnt="0"/>
      <dgm:spPr/>
    </dgm:pt>
    <dgm:pt modelId="{680E71F0-37D5-426E-B2A6-41FA85C658EB}" type="pres">
      <dgm:prSet presAssocID="{51BE0C60-5BF2-4B5A-906E-0410D45C38E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6CF9164-B5B5-49CD-9813-38FB956F52D4}" srcId="{48084465-660D-47E3-B1A3-570502E8CBF5}" destId="{959C6883-90D1-4D8B-942D-FFEADE02451C}" srcOrd="1" destOrd="0" parTransId="{C6AEA8CD-BDA9-48ED-BB38-BBCB4DE173E2}" sibTransId="{5BBC0B99-7477-45A9-A6B4-A03676ED3DCD}"/>
    <dgm:cxn modelId="{D9BA03B2-49B6-46F0-B764-992F1057F5A1}" type="presOf" srcId="{51BE0C60-5BF2-4B5A-906E-0410D45C38E1}" destId="{680E71F0-37D5-426E-B2A6-41FA85C658EB}" srcOrd="0" destOrd="0" presId="urn:microsoft.com/office/officeart/2018/2/layout/IconVerticalSolidList"/>
    <dgm:cxn modelId="{30B215C7-BF2D-4551-A26D-E01492392D44}" srcId="{48084465-660D-47E3-B1A3-570502E8CBF5}" destId="{5926C898-EB6C-42BA-B687-022D33B7D161}" srcOrd="0" destOrd="0" parTransId="{2DCDD852-DE8A-4BE2-AE01-4114FACA33F1}" sibTransId="{93AAECB9-53BF-4342-A2B3-36522A05CAA3}"/>
    <dgm:cxn modelId="{42B509D1-F379-40F1-B819-08C0E0E86F0F}" type="presOf" srcId="{5926C898-EB6C-42BA-B687-022D33B7D161}" destId="{C713FCD6-551D-476E-A883-03B38B0B6200}" srcOrd="0" destOrd="0" presId="urn:microsoft.com/office/officeart/2018/2/layout/IconVerticalSolidList"/>
    <dgm:cxn modelId="{8F9DC3D9-6BEA-43E7-9D64-8C5BD221B192}" srcId="{48084465-660D-47E3-B1A3-570502E8CBF5}" destId="{51BE0C60-5BF2-4B5A-906E-0410D45C38E1}" srcOrd="2" destOrd="0" parTransId="{ED0BB4CC-65B1-4F5A-95AA-A5B50809A272}" sibTransId="{F23B1BB4-720D-4B5B-9D75-23BF5F77FE4A}"/>
    <dgm:cxn modelId="{BBA232E8-71C8-4E07-8AFB-0163FDD5CD46}" type="presOf" srcId="{959C6883-90D1-4D8B-942D-FFEADE02451C}" destId="{A48E5EF9-A553-4D73-9C4B-7D792EFD89C9}" srcOrd="0" destOrd="0" presId="urn:microsoft.com/office/officeart/2018/2/layout/IconVerticalSolidList"/>
    <dgm:cxn modelId="{F57F48EF-8767-4044-AAA3-5DC845841675}" type="presOf" srcId="{48084465-660D-47E3-B1A3-570502E8CBF5}" destId="{D754E089-6420-4B7F-B0E3-AE716E5CE9F1}" srcOrd="0" destOrd="0" presId="urn:microsoft.com/office/officeart/2018/2/layout/IconVerticalSolidList"/>
    <dgm:cxn modelId="{E43153F9-3BB3-4016-A826-1EF794C9A35A}" type="presParOf" srcId="{D754E089-6420-4B7F-B0E3-AE716E5CE9F1}" destId="{82B851F5-593F-4F6A-A4BB-A764BB091050}" srcOrd="0" destOrd="0" presId="urn:microsoft.com/office/officeart/2018/2/layout/IconVerticalSolidList"/>
    <dgm:cxn modelId="{6F786E4C-38E4-441F-8D11-4AD5E8BCC0AE}" type="presParOf" srcId="{82B851F5-593F-4F6A-A4BB-A764BB091050}" destId="{CFB0B069-F8C0-418D-AA51-BAC0F8DB75AA}" srcOrd="0" destOrd="0" presId="urn:microsoft.com/office/officeart/2018/2/layout/IconVerticalSolidList"/>
    <dgm:cxn modelId="{FAD9156D-8FFB-4904-ACAA-900033A89214}" type="presParOf" srcId="{82B851F5-593F-4F6A-A4BB-A764BB091050}" destId="{D2A4A9B4-CEF7-4214-A75F-A3285E0BFF1B}" srcOrd="1" destOrd="0" presId="urn:microsoft.com/office/officeart/2018/2/layout/IconVerticalSolidList"/>
    <dgm:cxn modelId="{E7731796-B212-40BF-A4D6-6CDA9C22C52D}" type="presParOf" srcId="{82B851F5-593F-4F6A-A4BB-A764BB091050}" destId="{F1FA23B7-BA96-4FF3-ACD8-2EFA06E520D1}" srcOrd="2" destOrd="0" presId="urn:microsoft.com/office/officeart/2018/2/layout/IconVerticalSolidList"/>
    <dgm:cxn modelId="{71DD966A-9DD4-4861-AE2C-235B27E4D2F0}" type="presParOf" srcId="{82B851F5-593F-4F6A-A4BB-A764BB091050}" destId="{C713FCD6-551D-476E-A883-03B38B0B6200}" srcOrd="3" destOrd="0" presId="urn:microsoft.com/office/officeart/2018/2/layout/IconVerticalSolidList"/>
    <dgm:cxn modelId="{1B436E74-E8FF-4C48-A465-A5979A0461CC}" type="presParOf" srcId="{D754E089-6420-4B7F-B0E3-AE716E5CE9F1}" destId="{BAD03B6E-1EC9-4894-A8F4-4A11E7AEF29D}" srcOrd="1" destOrd="0" presId="urn:microsoft.com/office/officeart/2018/2/layout/IconVerticalSolidList"/>
    <dgm:cxn modelId="{E8EFB092-66CD-4C89-AB8C-CFD0F605D5D5}" type="presParOf" srcId="{D754E089-6420-4B7F-B0E3-AE716E5CE9F1}" destId="{D7212147-BC1A-4140-9A61-E9BD1CF3A5A5}" srcOrd="2" destOrd="0" presId="urn:microsoft.com/office/officeart/2018/2/layout/IconVerticalSolidList"/>
    <dgm:cxn modelId="{D6985E44-7209-4D0A-B282-9F65A1F74826}" type="presParOf" srcId="{D7212147-BC1A-4140-9A61-E9BD1CF3A5A5}" destId="{EE76B7CD-892A-4681-8760-15A797BD79B3}" srcOrd="0" destOrd="0" presId="urn:microsoft.com/office/officeart/2018/2/layout/IconVerticalSolidList"/>
    <dgm:cxn modelId="{8FA4D97B-92CE-4C7C-8FC1-7973BB2DED3C}" type="presParOf" srcId="{D7212147-BC1A-4140-9A61-E9BD1CF3A5A5}" destId="{5DAEC175-B725-41DB-AB8A-5C5A8C8159F0}" srcOrd="1" destOrd="0" presId="urn:microsoft.com/office/officeart/2018/2/layout/IconVerticalSolidList"/>
    <dgm:cxn modelId="{5F38CEC5-788C-4BD8-AE46-F9B3C4335DFE}" type="presParOf" srcId="{D7212147-BC1A-4140-9A61-E9BD1CF3A5A5}" destId="{6FABF6E3-C041-4FA6-85FF-A368D0E21395}" srcOrd="2" destOrd="0" presId="urn:microsoft.com/office/officeart/2018/2/layout/IconVerticalSolidList"/>
    <dgm:cxn modelId="{AD263D85-8F3E-4D30-BC79-1ECB2BC1701C}" type="presParOf" srcId="{D7212147-BC1A-4140-9A61-E9BD1CF3A5A5}" destId="{A48E5EF9-A553-4D73-9C4B-7D792EFD89C9}" srcOrd="3" destOrd="0" presId="urn:microsoft.com/office/officeart/2018/2/layout/IconVerticalSolidList"/>
    <dgm:cxn modelId="{7D3B7917-797F-4761-BC5A-0FB5BB228DF8}" type="presParOf" srcId="{D754E089-6420-4B7F-B0E3-AE716E5CE9F1}" destId="{5AA5BC0E-2C58-4C69-B29D-689622CF90AD}" srcOrd="3" destOrd="0" presId="urn:microsoft.com/office/officeart/2018/2/layout/IconVerticalSolidList"/>
    <dgm:cxn modelId="{245990A7-6290-4CC1-AEF0-F6B9F477A206}" type="presParOf" srcId="{D754E089-6420-4B7F-B0E3-AE716E5CE9F1}" destId="{79881F8C-A940-446D-96BF-0CACE74FD2FC}" srcOrd="4" destOrd="0" presId="urn:microsoft.com/office/officeart/2018/2/layout/IconVerticalSolidList"/>
    <dgm:cxn modelId="{3CB3439E-8393-450F-B668-07612E33EB70}" type="presParOf" srcId="{79881F8C-A940-446D-96BF-0CACE74FD2FC}" destId="{6EF966C1-9512-42A3-8A49-F87068B18212}" srcOrd="0" destOrd="0" presId="urn:microsoft.com/office/officeart/2018/2/layout/IconVerticalSolidList"/>
    <dgm:cxn modelId="{300B0C9E-8965-4434-B8CD-9F4D93B9829B}" type="presParOf" srcId="{79881F8C-A940-446D-96BF-0CACE74FD2FC}" destId="{69558F63-2F87-42EC-B300-E4947EA01BFC}" srcOrd="1" destOrd="0" presId="urn:microsoft.com/office/officeart/2018/2/layout/IconVerticalSolidList"/>
    <dgm:cxn modelId="{400573C2-4213-4092-8081-A0D0F1CEB6E0}" type="presParOf" srcId="{79881F8C-A940-446D-96BF-0CACE74FD2FC}" destId="{A9E32C5B-889F-4AF3-8D51-AEF706B962C5}" srcOrd="2" destOrd="0" presId="urn:microsoft.com/office/officeart/2018/2/layout/IconVerticalSolidList"/>
    <dgm:cxn modelId="{7CCCE505-488D-4544-87EC-6D9547A057C6}" type="presParOf" srcId="{79881F8C-A940-446D-96BF-0CACE74FD2FC}" destId="{680E71F0-37D5-426E-B2A6-41FA85C658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A35D6D-72A8-4D14-AAFC-3A622CD50EA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65B18B1-ED03-468D-AC91-B712481FBE66}">
      <dgm:prSet/>
      <dgm:spPr/>
      <dgm:t>
        <a:bodyPr/>
        <a:lstStyle/>
        <a:p>
          <a:r>
            <a:rPr lang="en-US"/>
            <a:t>Metode masuk pertama keluar pertama (FIFO);</a:t>
          </a:r>
        </a:p>
      </dgm:t>
    </dgm:pt>
    <dgm:pt modelId="{E8C67984-383A-4802-A43E-91D8E44AAA4A}" type="parTrans" cxnId="{9BA4FE69-9D4C-4F29-86CB-78ED7D96EA20}">
      <dgm:prSet/>
      <dgm:spPr/>
      <dgm:t>
        <a:bodyPr/>
        <a:lstStyle/>
        <a:p>
          <a:endParaRPr lang="en-US"/>
        </a:p>
      </dgm:t>
    </dgm:pt>
    <dgm:pt modelId="{0DB2F36C-5EBF-4E86-B233-BD7D417AC510}" type="sibTrans" cxnId="{9BA4FE69-9D4C-4F29-86CB-78ED7D96EA20}">
      <dgm:prSet/>
      <dgm:spPr/>
      <dgm:t>
        <a:bodyPr/>
        <a:lstStyle/>
        <a:p>
          <a:endParaRPr lang="en-US"/>
        </a:p>
      </dgm:t>
    </dgm:pt>
    <dgm:pt modelId="{E473F076-60B5-447F-AB53-A26C7BEC1FF2}">
      <dgm:prSet/>
      <dgm:spPr/>
      <dgm:t>
        <a:bodyPr/>
        <a:lstStyle/>
        <a:p>
          <a:r>
            <a:rPr lang="en-US"/>
            <a:t>Metode rata-rata (Average Method).</a:t>
          </a:r>
        </a:p>
      </dgm:t>
    </dgm:pt>
    <dgm:pt modelId="{854520CB-866D-446C-8EE5-27C7A33C2E5C}" type="parTrans" cxnId="{2F4F11C0-939E-4ACC-A127-911CCFEB1089}">
      <dgm:prSet/>
      <dgm:spPr/>
      <dgm:t>
        <a:bodyPr/>
        <a:lstStyle/>
        <a:p>
          <a:endParaRPr lang="en-US"/>
        </a:p>
      </dgm:t>
    </dgm:pt>
    <dgm:pt modelId="{1577A9F3-AF29-4ACB-9EE1-DA134E4038FC}" type="sibTrans" cxnId="{2F4F11C0-939E-4ACC-A127-911CCFEB1089}">
      <dgm:prSet/>
      <dgm:spPr/>
      <dgm:t>
        <a:bodyPr/>
        <a:lstStyle/>
        <a:p>
          <a:endParaRPr lang="en-US"/>
        </a:p>
      </dgm:t>
    </dgm:pt>
    <dgm:pt modelId="{23E37787-66C2-4160-8E10-D4C9F4FC8FBB}">
      <dgm:prSet/>
      <dgm:spPr/>
      <dgm:t>
        <a:bodyPr/>
        <a:lstStyle/>
        <a:p>
          <a:r>
            <a:rPr lang="en-US"/>
            <a:t>Unit ekuivalensi merupakan jumlah unit jadi yang dihasilkan dengan menggunakan bahan, pekerja, overhead yang dikeluarkan selama satu periode yang tersedia untuk menyelesaikan unit tersebut.</a:t>
          </a:r>
        </a:p>
      </dgm:t>
    </dgm:pt>
    <dgm:pt modelId="{1AC11AE5-51EA-459D-BB6D-9ABFA2D58D8B}" type="parTrans" cxnId="{74C5DD4E-D1DE-4FA7-9E80-A65E8EDDB4FC}">
      <dgm:prSet/>
      <dgm:spPr/>
      <dgm:t>
        <a:bodyPr/>
        <a:lstStyle/>
        <a:p>
          <a:endParaRPr lang="en-US"/>
        </a:p>
      </dgm:t>
    </dgm:pt>
    <dgm:pt modelId="{E36BB975-E55C-4FF2-B596-256F94DA7E0B}" type="sibTrans" cxnId="{74C5DD4E-D1DE-4FA7-9E80-A65E8EDDB4FC}">
      <dgm:prSet/>
      <dgm:spPr/>
      <dgm:t>
        <a:bodyPr/>
        <a:lstStyle/>
        <a:p>
          <a:endParaRPr lang="en-US"/>
        </a:p>
      </dgm:t>
    </dgm:pt>
    <dgm:pt modelId="{E5C7D478-61ED-4C2F-AFB8-54EF35E1B571}" type="pres">
      <dgm:prSet presAssocID="{EAA35D6D-72A8-4D14-AAFC-3A622CD50EA5}" presName="linear" presStyleCnt="0">
        <dgm:presLayoutVars>
          <dgm:animLvl val="lvl"/>
          <dgm:resizeHandles val="exact"/>
        </dgm:presLayoutVars>
      </dgm:prSet>
      <dgm:spPr/>
    </dgm:pt>
    <dgm:pt modelId="{565D9C2F-A2EB-4E2A-9A77-2C8018DC828A}" type="pres">
      <dgm:prSet presAssocID="{465B18B1-ED03-468D-AC91-B712481FBE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AE3F370-B553-4454-A8C1-297FDC4B89D9}" type="pres">
      <dgm:prSet presAssocID="{0DB2F36C-5EBF-4E86-B233-BD7D417AC510}" presName="spacer" presStyleCnt="0"/>
      <dgm:spPr/>
    </dgm:pt>
    <dgm:pt modelId="{0770F041-6C1F-49FB-8F23-5D1E87BAB399}" type="pres">
      <dgm:prSet presAssocID="{E473F076-60B5-447F-AB53-A26C7BEC1F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35CBC0A-AAF8-4CD3-8104-E56956AE96B8}" type="pres">
      <dgm:prSet presAssocID="{1577A9F3-AF29-4ACB-9EE1-DA134E4038FC}" presName="spacer" presStyleCnt="0"/>
      <dgm:spPr/>
    </dgm:pt>
    <dgm:pt modelId="{741A2374-9BFD-425C-AD7D-D064A77487F3}" type="pres">
      <dgm:prSet presAssocID="{23E37787-66C2-4160-8E10-D4C9F4FC8FB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BA4FE69-9D4C-4F29-86CB-78ED7D96EA20}" srcId="{EAA35D6D-72A8-4D14-AAFC-3A622CD50EA5}" destId="{465B18B1-ED03-468D-AC91-B712481FBE66}" srcOrd="0" destOrd="0" parTransId="{E8C67984-383A-4802-A43E-91D8E44AAA4A}" sibTransId="{0DB2F36C-5EBF-4E86-B233-BD7D417AC510}"/>
    <dgm:cxn modelId="{74C5DD4E-D1DE-4FA7-9E80-A65E8EDDB4FC}" srcId="{EAA35D6D-72A8-4D14-AAFC-3A622CD50EA5}" destId="{23E37787-66C2-4160-8E10-D4C9F4FC8FBB}" srcOrd="2" destOrd="0" parTransId="{1AC11AE5-51EA-459D-BB6D-9ABFA2D58D8B}" sibTransId="{E36BB975-E55C-4FF2-B596-256F94DA7E0B}"/>
    <dgm:cxn modelId="{8CB9B271-A64B-4DDF-9FA9-BF2AE5FB73F4}" type="presOf" srcId="{E473F076-60B5-447F-AB53-A26C7BEC1FF2}" destId="{0770F041-6C1F-49FB-8F23-5D1E87BAB399}" srcOrd="0" destOrd="0" presId="urn:microsoft.com/office/officeart/2005/8/layout/vList2"/>
    <dgm:cxn modelId="{C3CA7C82-1E42-4312-A646-17F8F040047F}" type="presOf" srcId="{EAA35D6D-72A8-4D14-AAFC-3A622CD50EA5}" destId="{E5C7D478-61ED-4C2F-AFB8-54EF35E1B571}" srcOrd="0" destOrd="0" presId="urn:microsoft.com/office/officeart/2005/8/layout/vList2"/>
    <dgm:cxn modelId="{C2EAE49E-EB1C-4EE5-A20A-F5C7FEF1FE16}" type="presOf" srcId="{23E37787-66C2-4160-8E10-D4C9F4FC8FBB}" destId="{741A2374-9BFD-425C-AD7D-D064A77487F3}" srcOrd="0" destOrd="0" presId="urn:microsoft.com/office/officeart/2005/8/layout/vList2"/>
    <dgm:cxn modelId="{2F4F11C0-939E-4ACC-A127-911CCFEB1089}" srcId="{EAA35D6D-72A8-4D14-AAFC-3A622CD50EA5}" destId="{E473F076-60B5-447F-AB53-A26C7BEC1FF2}" srcOrd="1" destOrd="0" parTransId="{854520CB-866D-446C-8EE5-27C7A33C2E5C}" sibTransId="{1577A9F3-AF29-4ACB-9EE1-DA134E4038FC}"/>
    <dgm:cxn modelId="{68E5CAEB-979B-4C6A-B473-645FE58890B7}" type="presOf" srcId="{465B18B1-ED03-468D-AC91-B712481FBE66}" destId="{565D9C2F-A2EB-4E2A-9A77-2C8018DC828A}" srcOrd="0" destOrd="0" presId="urn:microsoft.com/office/officeart/2005/8/layout/vList2"/>
    <dgm:cxn modelId="{5BBB4E40-9317-4B56-A4ED-1A4949A9D089}" type="presParOf" srcId="{E5C7D478-61ED-4C2F-AFB8-54EF35E1B571}" destId="{565D9C2F-A2EB-4E2A-9A77-2C8018DC828A}" srcOrd="0" destOrd="0" presId="urn:microsoft.com/office/officeart/2005/8/layout/vList2"/>
    <dgm:cxn modelId="{C813C82D-273D-46AA-B6D3-B1FD2A9307C3}" type="presParOf" srcId="{E5C7D478-61ED-4C2F-AFB8-54EF35E1B571}" destId="{4AE3F370-B553-4454-A8C1-297FDC4B89D9}" srcOrd="1" destOrd="0" presId="urn:microsoft.com/office/officeart/2005/8/layout/vList2"/>
    <dgm:cxn modelId="{AB9215BD-DD94-46B3-982B-8FAA234F1503}" type="presParOf" srcId="{E5C7D478-61ED-4C2F-AFB8-54EF35E1B571}" destId="{0770F041-6C1F-49FB-8F23-5D1E87BAB399}" srcOrd="2" destOrd="0" presId="urn:microsoft.com/office/officeart/2005/8/layout/vList2"/>
    <dgm:cxn modelId="{BAAD3B38-EB71-433C-BD8B-134F10DD6DED}" type="presParOf" srcId="{E5C7D478-61ED-4C2F-AFB8-54EF35E1B571}" destId="{135CBC0A-AAF8-4CD3-8104-E56956AE96B8}" srcOrd="3" destOrd="0" presId="urn:microsoft.com/office/officeart/2005/8/layout/vList2"/>
    <dgm:cxn modelId="{C3C4F9CC-6C74-49C1-9FB2-03379FBA557D}" type="presParOf" srcId="{E5C7D478-61ED-4C2F-AFB8-54EF35E1B571}" destId="{741A2374-9BFD-425C-AD7D-D064A77487F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55D9A-2002-4049-8373-92D43F9A3DDC}">
      <dsp:nvSpPr>
        <dsp:cNvPr id="0" name=""/>
        <dsp:cNvSpPr/>
      </dsp:nvSpPr>
      <dsp:spPr>
        <a:xfrm>
          <a:off x="0" y="0"/>
          <a:ext cx="8808720" cy="9087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Proses costing merupakan metode akuntansi yang menelusuri dan terakumulasi biaya langsung, dan mengalokasikan biaya tidak langsung dari proses manufaktur. </a:t>
          </a:r>
          <a:endParaRPr lang="en-US" sz="1700" kern="1200"/>
        </a:p>
      </dsp:txBody>
      <dsp:txXfrm>
        <a:off x="26616" y="26616"/>
        <a:ext cx="7828139" cy="855488"/>
      </dsp:txXfrm>
    </dsp:sp>
    <dsp:sp modelId="{FD8BAD97-4CEF-4A05-A060-0D72A3829A39}">
      <dsp:nvSpPr>
        <dsp:cNvPr id="0" name=""/>
        <dsp:cNvSpPr/>
      </dsp:nvSpPr>
      <dsp:spPr>
        <a:xfrm>
          <a:off x="777239" y="1060173"/>
          <a:ext cx="8808720" cy="908720"/>
        </a:xfrm>
        <a:prstGeom prst="roundRect">
          <a:avLst>
            <a:gd name="adj" fmla="val 10000"/>
          </a:avLst>
        </a:prstGeom>
        <a:solidFill>
          <a:schemeClr val="accent5">
            <a:hueOff val="7693906"/>
            <a:satOff val="-2748"/>
            <a:lumOff val="4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/>
            <a:t>CIMA mendefinisikan </a:t>
          </a:r>
          <a:r>
            <a:rPr lang="en-US" sz="1700" i="1" kern="1200" baseline="0"/>
            <a:t>process costing</a:t>
          </a:r>
          <a:r>
            <a:rPr lang="en-US" sz="1700" kern="1200" baseline="0"/>
            <a:t> sebagai “Metode biaya diterapkan di mana barang atau jasa hasil dari urutan operasi atau proses yang terus menerus atau berulang-ulang. Biaya dirata-ratakan atas unit yang diproduksi selama periode”. </a:t>
          </a:r>
          <a:endParaRPr lang="en-US" sz="1700" kern="1200"/>
        </a:p>
      </dsp:txBody>
      <dsp:txXfrm>
        <a:off x="803855" y="1086789"/>
        <a:ext cx="7387579" cy="855488"/>
      </dsp:txXfrm>
    </dsp:sp>
    <dsp:sp modelId="{2F0C3711-C380-4576-AB3D-B27A127FCD48}">
      <dsp:nvSpPr>
        <dsp:cNvPr id="0" name=""/>
        <dsp:cNvSpPr/>
      </dsp:nvSpPr>
      <dsp:spPr>
        <a:xfrm>
          <a:off x="1554479" y="2120346"/>
          <a:ext cx="8808720" cy="908720"/>
        </a:xfrm>
        <a:prstGeom prst="roundRect">
          <a:avLst>
            <a:gd name="adj" fmla="val 10000"/>
          </a:avLst>
        </a:prstGeom>
        <a:solidFill>
          <a:schemeClr val="accent5">
            <a:hueOff val="15387812"/>
            <a:satOff val="-5496"/>
            <a:lumOff val="88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 baseline="0"/>
            <a:t>Process costing</a:t>
          </a:r>
          <a:r>
            <a:rPr lang="en-US" sz="1700" kern="1200" baseline="0"/>
            <a:t> cocok untuk industri yang memproduksi produk homogen dan di mana produksi aliran kontinu. Sebuah proses dapat disebut sebagai sub-unit organisasi khusus yang ditetapkan untuk biaya pengumpulan tujuan.</a:t>
          </a:r>
          <a:endParaRPr lang="en-US" sz="1700" kern="1200"/>
        </a:p>
      </dsp:txBody>
      <dsp:txXfrm>
        <a:off x="1581095" y="2146962"/>
        <a:ext cx="7387579" cy="855488"/>
      </dsp:txXfrm>
    </dsp:sp>
    <dsp:sp modelId="{9A40CA05-8C2A-4C5A-96CA-2C69B9AA1BE3}">
      <dsp:nvSpPr>
        <dsp:cNvPr id="0" name=""/>
        <dsp:cNvSpPr/>
      </dsp:nvSpPr>
      <dsp:spPr>
        <a:xfrm>
          <a:off x="8218051" y="689112"/>
          <a:ext cx="590668" cy="59066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8350951" y="689112"/>
        <a:ext cx="324868" cy="444478"/>
      </dsp:txXfrm>
    </dsp:sp>
    <dsp:sp modelId="{ECCBD876-C013-4278-B1BD-6B7BE711EF36}">
      <dsp:nvSpPr>
        <dsp:cNvPr id="0" name=""/>
        <dsp:cNvSpPr/>
      </dsp:nvSpPr>
      <dsp:spPr>
        <a:xfrm>
          <a:off x="8995291" y="1743228"/>
          <a:ext cx="590668" cy="59066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5559149"/>
            <a:satOff val="-1476"/>
            <a:lumOff val="1077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9128191" y="1743228"/>
        <a:ext cx="324868" cy="4444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EA904-8888-4BDB-9C2B-0FB009B00389}">
      <dsp:nvSpPr>
        <dsp:cNvPr id="0" name=""/>
        <dsp:cNvSpPr/>
      </dsp:nvSpPr>
      <dsp:spPr>
        <a:xfrm>
          <a:off x="0" y="0"/>
          <a:ext cx="5359565" cy="10781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Sistem produksi merupakan sistem produksi yang berjalan terus menerus </a:t>
          </a:r>
          <a:r>
            <a:rPr lang="en-US" sz="2200" i="1" kern="1200"/>
            <a:t>(intermitten);</a:t>
          </a:r>
          <a:endParaRPr lang="en-US" sz="2200" kern="1200"/>
        </a:p>
      </dsp:txBody>
      <dsp:txXfrm>
        <a:off x="31578" y="31578"/>
        <a:ext cx="4196165" cy="1014985"/>
      </dsp:txXfrm>
    </dsp:sp>
    <dsp:sp modelId="{0BEDEBDD-4243-4226-AAF2-EC4F7AC210EF}">
      <dsp:nvSpPr>
        <dsp:cNvPr id="0" name=""/>
        <dsp:cNvSpPr/>
      </dsp:nvSpPr>
      <dsp:spPr>
        <a:xfrm>
          <a:off x="472902" y="1257831"/>
          <a:ext cx="5359565" cy="10781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Produk yang dihasilkan merupakan produksi massal dan bersifat seragam </a:t>
          </a:r>
          <a:r>
            <a:rPr lang="en-US" sz="2200" i="1" kern="1200"/>
            <a:t>(homogen);</a:t>
          </a:r>
          <a:endParaRPr lang="en-US" sz="2200" kern="1200"/>
        </a:p>
      </dsp:txBody>
      <dsp:txXfrm>
        <a:off x="504480" y="1289409"/>
        <a:ext cx="4122714" cy="1014985"/>
      </dsp:txXfrm>
    </dsp:sp>
    <dsp:sp modelId="{BA74FA52-37F5-447C-8E5B-2D62AC730F5C}">
      <dsp:nvSpPr>
        <dsp:cNvPr id="0" name=""/>
        <dsp:cNvSpPr/>
      </dsp:nvSpPr>
      <dsp:spPr>
        <a:xfrm>
          <a:off x="945805" y="2515663"/>
          <a:ext cx="5359565" cy="10781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Tujuan produksi adalah untuk membentuk persediaan </a:t>
          </a:r>
          <a:r>
            <a:rPr lang="en-US" sz="2200" i="1" kern="1200"/>
            <a:t>(inventory).</a:t>
          </a:r>
          <a:endParaRPr lang="en-US" sz="2200" kern="1200"/>
        </a:p>
      </dsp:txBody>
      <dsp:txXfrm>
        <a:off x="977383" y="2547241"/>
        <a:ext cx="4122714" cy="1014985"/>
      </dsp:txXfrm>
    </dsp:sp>
    <dsp:sp modelId="{2BAE4AA9-298C-4925-9E18-F14C54690835}">
      <dsp:nvSpPr>
        <dsp:cNvPr id="0" name=""/>
        <dsp:cNvSpPr/>
      </dsp:nvSpPr>
      <dsp:spPr>
        <a:xfrm>
          <a:off x="4658773" y="817590"/>
          <a:ext cx="700791" cy="7007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816451" y="817590"/>
        <a:ext cx="385435" cy="527345"/>
      </dsp:txXfrm>
    </dsp:sp>
    <dsp:sp modelId="{7CD3DDF9-F8DB-41D9-AE59-13FB7B48ED32}">
      <dsp:nvSpPr>
        <dsp:cNvPr id="0" name=""/>
        <dsp:cNvSpPr/>
      </dsp:nvSpPr>
      <dsp:spPr>
        <a:xfrm>
          <a:off x="5131676" y="2068234"/>
          <a:ext cx="700791" cy="7007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5289354" y="2068234"/>
        <a:ext cx="385435" cy="527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0B069-F8C0-418D-AA51-BAC0F8DB75AA}">
      <dsp:nvSpPr>
        <dsp:cNvPr id="0" name=""/>
        <dsp:cNvSpPr/>
      </dsp:nvSpPr>
      <dsp:spPr>
        <a:xfrm>
          <a:off x="0" y="562"/>
          <a:ext cx="6683374" cy="13159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4A9B4-CEF7-4214-A75F-A3285E0BFF1B}">
      <dsp:nvSpPr>
        <dsp:cNvPr id="0" name=""/>
        <dsp:cNvSpPr/>
      </dsp:nvSpPr>
      <dsp:spPr>
        <a:xfrm>
          <a:off x="398072" y="296649"/>
          <a:ext cx="723768" cy="7237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3FCD6-551D-476E-A883-03B38B0B6200}">
      <dsp:nvSpPr>
        <dsp:cNvPr id="0" name=""/>
        <dsp:cNvSpPr/>
      </dsp:nvSpPr>
      <dsp:spPr>
        <a:xfrm>
          <a:off x="1519914" y="562"/>
          <a:ext cx="5163460" cy="131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271" tIns="139271" rIns="139271" bIns="13927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Bagian pertama berisi informasi data produksi yang sekaligus laporan arus fisik. Perlu dipahami bahwa pengertian unit dalam bagian ini adalah unit ekuivalen.</a:t>
          </a:r>
        </a:p>
      </dsp:txBody>
      <dsp:txXfrm>
        <a:off x="1519914" y="562"/>
        <a:ext cx="5163460" cy="1315942"/>
      </dsp:txXfrm>
    </dsp:sp>
    <dsp:sp modelId="{EE76B7CD-892A-4681-8760-15A797BD79B3}">
      <dsp:nvSpPr>
        <dsp:cNvPr id="0" name=""/>
        <dsp:cNvSpPr/>
      </dsp:nvSpPr>
      <dsp:spPr>
        <a:xfrm>
          <a:off x="0" y="1645491"/>
          <a:ext cx="6683374" cy="13159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AEC175-B725-41DB-AB8A-5C5A8C8159F0}">
      <dsp:nvSpPr>
        <dsp:cNvPr id="0" name=""/>
        <dsp:cNvSpPr/>
      </dsp:nvSpPr>
      <dsp:spPr>
        <a:xfrm>
          <a:off x="398072" y="1941578"/>
          <a:ext cx="723768" cy="7237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E5EF9-A553-4D73-9C4B-7D792EFD89C9}">
      <dsp:nvSpPr>
        <dsp:cNvPr id="0" name=""/>
        <dsp:cNvSpPr/>
      </dsp:nvSpPr>
      <dsp:spPr>
        <a:xfrm>
          <a:off x="1519914" y="1645491"/>
          <a:ext cx="5163460" cy="131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271" tIns="139271" rIns="139271" bIns="13927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Bagian kedua berisi informasi total akumulasi biaya yang menjadi tanggung-jawab Manajer Departemen Produksi yang bersangkutan.</a:t>
          </a:r>
        </a:p>
      </dsp:txBody>
      <dsp:txXfrm>
        <a:off x="1519914" y="1645491"/>
        <a:ext cx="5163460" cy="1315942"/>
      </dsp:txXfrm>
    </dsp:sp>
    <dsp:sp modelId="{6EF966C1-9512-42A3-8A49-F87068B18212}">
      <dsp:nvSpPr>
        <dsp:cNvPr id="0" name=""/>
        <dsp:cNvSpPr/>
      </dsp:nvSpPr>
      <dsp:spPr>
        <a:xfrm>
          <a:off x="0" y="3290419"/>
          <a:ext cx="6683374" cy="13159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58F63-2F87-42EC-B300-E4947EA01BFC}">
      <dsp:nvSpPr>
        <dsp:cNvPr id="0" name=""/>
        <dsp:cNvSpPr/>
      </dsp:nvSpPr>
      <dsp:spPr>
        <a:xfrm>
          <a:off x="398072" y="3586506"/>
          <a:ext cx="723768" cy="7237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E71F0-37D5-426E-B2A6-41FA85C658EB}">
      <dsp:nvSpPr>
        <dsp:cNvPr id="0" name=""/>
        <dsp:cNvSpPr/>
      </dsp:nvSpPr>
      <dsp:spPr>
        <a:xfrm>
          <a:off x="1519914" y="3290419"/>
          <a:ext cx="5163460" cy="131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271" tIns="139271" rIns="139271" bIns="13927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Bagian ketiga berisi informasi bagaimana total biaya didistribusikan menjadi nilai dari barang dalam proses dan produk jadi.</a:t>
          </a:r>
        </a:p>
      </dsp:txBody>
      <dsp:txXfrm>
        <a:off x="1519914" y="3290419"/>
        <a:ext cx="5163460" cy="13159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D9C2F-A2EB-4E2A-9A77-2C8018DC828A}">
      <dsp:nvSpPr>
        <dsp:cNvPr id="0" name=""/>
        <dsp:cNvSpPr/>
      </dsp:nvSpPr>
      <dsp:spPr>
        <a:xfrm>
          <a:off x="0" y="23454"/>
          <a:ext cx="6683374" cy="14758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Metode masuk pertama keluar pertama (FIFO);</a:t>
          </a:r>
        </a:p>
      </dsp:txBody>
      <dsp:txXfrm>
        <a:off x="72045" y="95499"/>
        <a:ext cx="6539284" cy="1331755"/>
      </dsp:txXfrm>
    </dsp:sp>
    <dsp:sp modelId="{0770F041-6C1F-49FB-8F23-5D1E87BAB399}">
      <dsp:nvSpPr>
        <dsp:cNvPr id="0" name=""/>
        <dsp:cNvSpPr/>
      </dsp:nvSpPr>
      <dsp:spPr>
        <a:xfrm>
          <a:off x="0" y="1565539"/>
          <a:ext cx="6683374" cy="1475845"/>
        </a:xfrm>
        <a:prstGeom prst="roundRect">
          <a:avLst/>
        </a:prstGeom>
        <a:gradFill rotWithShape="0">
          <a:gsLst>
            <a:gs pos="0">
              <a:schemeClr val="accent2">
                <a:hueOff val="-2187096"/>
                <a:satOff val="-4210"/>
                <a:lumOff val="294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187096"/>
                <a:satOff val="-4210"/>
                <a:lumOff val="294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187096"/>
                <a:satOff val="-4210"/>
                <a:lumOff val="294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Metode rata-rata (Average Method).</a:t>
          </a:r>
        </a:p>
      </dsp:txBody>
      <dsp:txXfrm>
        <a:off x="72045" y="1637584"/>
        <a:ext cx="6539284" cy="1331755"/>
      </dsp:txXfrm>
    </dsp:sp>
    <dsp:sp modelId="{741A2374-9BFD-425C-AD7D-D064A77487F3}">
      <dsp:nvSpPr>
        <dsp:cNvPr id="0" name=""/>
        <dsp:cNvSpPr/>
      </dsp:nvSpPr>
      <dsp:spPr>
        <a:xfrm>
          <a:off x="0" y="3107625"/>
          <a:ext cx="6683374" cy="1475845"/>
        </a:xfrm>
        <a:prstGeom prst="roundRect">
          <a:avLst/>
        </a:prstGeom>
        <a:gradFill rotWithShape="0">
          <a:gsLst>
            <a:gs pos="0">
              <a:schemeClr val="accent2">
                <a:hueOff val="-4374192"/>
                <a:satOff val="-8420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4374192"/>
                <a:satOff val="-8420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4374192"/>
                <a:satOff val="-8420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Unit ekuivalensi merupakan jumlah unit jadi yang dihasilkan dengan menggunakan bahan, pekerja, overhead yang dikeluarkan selama satu periode yang tersedia untuk menyelesaikan unit tersebut.</a:t>
          </a:r>
        </a:p>
      </dsp:txBody>
      <dsp:txXfrm>
        <a:off x="72045" y="3179670"/>
        <a:ext cx="6539284" cy="1331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9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0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99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161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05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3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80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06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09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2D8B-53B4-4D08-BA71-F405CED7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5D40-CAA1-4BDC-B585-C98979DE6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EAC1E-F320-428A-AD9C-B314714C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599A9-3CA0-45B4-9C12-56849BE6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A160C-FFA6-423F-9BEF-95660625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4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7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5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4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5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9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48007C-88A5-4E53-80A6-EB6ACF11FFA6}" type="datetimeFigureOut">
              <a:rPr lang="en-US" smtClean="0"/>
              <a:t>16-Jun-20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296576A-FEAF-46A1-8ED2-17AA9EC4D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6769-7355-47F6-9258-FCCF62165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933" y="2213361"/>
            <a:ext cx="6247721" cy="220481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PROCESS COSTING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4C083-BE05-49C3-AFB0-67AA5BEBE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934" y="4418176"/>
            <a:ext cx="6247721" cy="1264209"/>
          </a:xfrm>
        </p:spPr>
        <p:txBody>
          <a:bodyPr>
            <a:normAutofit/>
          </a:bodyPr>
          <a:lstStyle/>
          <a:p>
            <a:pPr algn="l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6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14708-77E4-4744-85E8-F763DE00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id-ID" b="1" dirty="0"/>
              <a:t>Perlakuan Harga Pokok Produk Barang Dalam Proses Awal dengan </a:t>
            </a:r>
            <a:r>
              <a:rPr lang="en-US" b="1" dirty="0"/>
              <a:t>Average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F6F33-C72F-4BCF-AF05-5A9629428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Tidak membedakan dari mana asal barang jadi (FG = </a:t>
            </a:r>
            <a:r>
              <a:rPr lang="id-ID" i="1" dirty="0"/>
              <a:t>Finished Goods</a:t>
            </a:r>
            <a:r>
              <a:rPr lang="id-ID" dirty="0"/>
              <a:t>) baik dari BDB (WIP = </a:t>
            </a:r>
            <a:r>
              <a:rPr lang="id-ID" i="1" dirty="0"/>
              <a:t>Work In Process</a:t>
            </a:r>
            <a:r>
              <a:rPr lang="id-ID" dirty="0"/>
              <a:t>) awal maupun dari produk yang baru dimasukkan dalam proses</a:t>
            </a:r>
            <a:endParaRPr lang="en-US" dirty="0"/>
          </a:p>
          <a:p>
            <a:r>
              <a:rPr lang="id-ID" dirty="0"/>
              <a:t>Setiap elemen biaya/harga pokok WIP awal digabungkan dengan elemen biaya yang terjadi pada periode yang bersangkutan</a:t>
            </a:r>
            <a:endParaRPr lang="en-US" dirty="0"/>
          </a:p>
          <a:p>
            <a:pPr lvl="0"/>
            <a:r>
              <a:rPr lang="id-ID" dirty="0"/>
              <a:t>Harga pokok BDP/WIP awal harus dipecah kembali kedalam setiap elemen biaya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id-ID" dirty="0"/>
              <a:t>Ekuivalen produksi dapat dihitung sbb: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id-ID" dirty="0"/>
              <a:t>unit produk selesai + (unit BDP/WIP akhir x % penyelesaian)</a:t>
            </a:r>
            <a:endParaRPr lang="en-US" dirty="0"/>
          </a:p>
          <a:p>
            <a:r>
              <a:rPr lang="id-ID" dirty="0"/>
              <a:t>Cost per unit setiap elemen biaya dapat dihitung sbb: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id-ID" u="sng" dirty="0"/>
              <a:t>Biaya BDP/WIP awal + Biaya periode yang bersangkutan 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id-ID" dirty="0"/>
              <a:t>Ekuivalen produksi biaya yang bersangkutan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6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1458-6344-4777-B2F1-A731FF32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Perbandingan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FIFO dan Average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C1A42D8-D758-4813-B022-E440F30D60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391396"/>
              </p:ext>
            </p:extLst>
          </p:nvPr>
        </p:nvGraphicFramePr>
        <p:xfrm>
          <a:off x="914400" y="2366963"/>
          <a:ext cx="10363200" cy="1656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601321631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373343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FIFO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51762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baku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biaya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konversi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persediaan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paling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apabila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harga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baku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biaya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konversi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persediaan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berfluktuasi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210911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2783995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453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3E10-51E8-4CE6-80D7-24E35A1B1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Memperhitungkan Adanya Persediaan Produk Dalam Proses Awal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0CE31-48CC-4B69-BA9C-492D60D09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  </a:t>
            </a:r>
            <a:r>
              <a:rPr lang="en-US" dirty="0" err="1"/>
              <a:t>diproses</a:t>
            </a:r>
            <a:r>
              <a:rPr lang="en-US" dirty="0"/>
              <a:t> pada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pada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yang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per </a:t>
            </a:r>
            <a:r>
              <a:rPr lang="en-US" dirty="0" err="1"/>
              <a:t>satuan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oleh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yang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melekat</a:t>
            </a:r>
            <a:r>
              <a:rPr lang="en-US" dirty="0"/>
              <a:t> pada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55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D515-D6BB-44A3-9E77-255BF540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METODE AVERAGE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DB243-66B1-486E-A21E-7FB1AB2F3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unit </a:t>
            </a:r>
            <a:r>
              <a:rPr lang="en-US" dirty="0" err="1"/>
              <a:t>ekuivalensi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rata-rata </a:t>
            </a:r>
            <a:r>
              <a:rPr lang="en-US" dirty="0" err="1"/>
              <a:t>tertimbang</a:t>
            </a:r>
            <a:r>
              <a:rPr lang="en-US" dirty="0"/>
              <a:t>.</a:t>
            </a:r>
          </a:p>
          <a:p>
            <a:r>
              <a:rPr lang="en-US" dirty="0"/>
              <a:t>Harga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oleh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kumulatif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0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B11BE-82B9-4A57-8AF4-989FA5D55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METODE FIFO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FC776-8F0F-463C-BAE1-B0C0BE3B0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pada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proses,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sisanya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</a:t>
            </a:r>
          </a:p>
          <a:p>
            <a:r>
              <a:rPr lang="en-US" dirty="0"/>
              <a:t>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unit </a:t>
            </a:r>
            <a:r>
              <a:rPr lang="en-US" dirty="0" err="1"/>
              <a:t>ekuivalensi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I,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 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.</a:t>
            </a:r>
          </a:p>
          <a:p>
            <a:r>
              <a:rPr lang="en-US" b="1" dirty="0" err="1"/>
              <a:t>Tambahan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Baku Setelah </a:t>
            </a:r>
            <a:r>
              <a:rPr lang="en-US" b="1" dirty="0" err="1"/>
              <a:t>Departemen</a:t>
            </a:r>
            <a:r>
              <a:rPr lang="en-US" b="1" dirty="0"/>
              <a:t> </a:t>
            </a:r>
            <a:r>
              <a:rPr lang="en-US" b="1" dirty="0" err="1"/>
              <a:t>Produksi</a:t>
            </a:r>
            <a:r>
              <a:rPr lang="en-US" b="1" dirty="0"/>
              <a:t> 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2 </a:t>
            </a:r>
            <a:r>
              <a:rPr lang="en-US" dirty="0" err="1"/>
              <a:t>kemungkinan</a:t>
            </a:r>
            <a:r>
              <a:rPr lang="en-US" dirty="0"/>
              <a:t> :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.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initi</a:t>
            </a:r>
            <a:r>
              <a:rPr lang="en-US" dirty="0"/>
              <a:t> </a:t>
            </a:r>
            <a:r>
              <a:rPr lang="en-US" dirty="0" err="1"/>
              <a:t>dak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unit </a:t>
            </a:r>
            <a:r>
              <a:rPr lang="en-US" dirty="0" err="1"/>
              <a:t>ekuivalensi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HPP per </a:t>
            </a:r>
            <a:r>
              <a:rPr lang="en-US" dirty="0" err="1"/>
              <a:t>satuan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.  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diadakannya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HPP per </a:t>
            </a:r>
            <a:r>
              <a:rPr lang="en-US" dirty="0" err="1"/>
              <a:t>satuan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52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F967-81E1-4C5D-A071-D2AD026BF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A130F-8405-4242-9DC6-F26DE8046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Pelajari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DIATAS</a:t>
            </a:r>
          </a:p>
        </p:txBody>
      </p:sp>
    </p:spTree>
    <p:extLst>
      <p:ext uri="{BB962C8B-B14F-4D97-AF65-F5344CB8AC3E}">
        <p14:creationId xmlns:p14="http://schemas.microsoft.com/office/powerpoint/2010/main" val="415199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58D1C-3431-4437-9EDD-7F814F632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proses </a:t>
            </a:r>
            <a:r>
              <a:rPr lang="en-US" dirty="0" err="1"/>
              <a:t>mengakumulasi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per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dan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 </a:t>
            </a:r>
          </a:p>
          <a:p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proses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 </a:t>
            </a:r>
            <a:r>
              <a:rPr lang="en-US" i="1" dirty="0"/>
              <a:t>job</a:t>
            </a:r>
            <a:r>
              <a:rPr lang="en-US" dirty="0"/>
              <a:t> (</a:t>
            </a:r>
            <a:r>
              <a:rPr lang="en-US" dirty="0" err="1"/>
              <a:t>pekerjaan</a:t>
            </a:r>
            <a:r>
              <a:rPr lang="en-US" dirty="0"/>
              <a:t>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. </a:t>
            </a:r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proses dan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paling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;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manufaktur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paling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proses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perakitan</a:t>
            </a:r>
            <a:r>
              <a:rPr lang="en-US" dirty="0"/>
              <a:t> </a:t>
            </a:r>
            <a:r>
              <a:rPr lang="en-US" dirty="0" err="1"/>
              <a:t>lini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r>
              <a:rPr lang="en-US" dirty="0"/>
              <a:t>. </a:t>
            </a:r>
          </a:p>
          <a:p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pada </a:t>
            </a:r>
            <a:r>
              <a:rPr lang="en-US" i="1" dirty="0"/>
              <a:t>batch-batch</a:t>
            </a:r>
            <a:r>
              <a:rPr lang="en-US" dirty="0"/>
              <a:t> dan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pada </a:t>
            </a:r>
            <a:r>
              <a:rPr lang="en-US" dirty="0" err="1"/>
              <a:t>semua</a:t>
            </a:r>
            <a:r>
              <a:rPr lang="en-US" dirty="0"/>
              <a:t> unit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19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C0FE-590E-4ED0-83E5-481E3E0C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COSTING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5BC8A7-E35D-490C-9AFC-5E72C2DBE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493777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453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60FCA-4291-485C-B2C0-7B2A91F97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43991"/>
            <a:ext cx="3145305" cy="4157256"/>
          </a:xfrm>
        </p:spPr>
        <p:txBody>
          <a:bodyPr>
            <a:normAutofit/>
          </a:bodyPr>
          <a:lstStyle/>
          <a:p>
            <a:pPr algn="l"/>
            <a:r>
              <a:rPr lang="en-US" sz="3700"/>
              <a:t>Karakteristik sistem biaya proses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23FC96-26FE-4887-81DE-4AFA237DAB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257767"/>
              </p:ext>
            </p:extLst>
          </p:nvPr>
        </p:nvGraphicFramePr>
        <p:xfrm>
          <a:off x="4964770" y="1625717"/>
          <a:ext cx="6305371" cy="3593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33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17C61-3CC0-4FA0-83F9-EEBE2774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2800"/>
              <a:t>Dalam laporan pertanggung-jawaban untuk sistem biaya proses ini, terdiri dari 3 bagian yakni: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A312EDF-5825-4996-98EE-B7210DC38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055623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41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75286-B620-4809-8250-050B7E7E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100"/>
              <a:t>ALOKASI BIAYA PRODUKSI ADA 2 ALTERNATIF :</a:t>
            </a:r>
          </a:p>
        </p:txBody>
      </p:sp>
      <p:pic>
        <p:nvPicPr>
          <p:cNvPr id="18" name="Picture 12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75CA4A07-1966-4A51-B128-AE2274CF0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911272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4156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3115-4CEA-4419-9FC9-DC1C8C62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Kalkulasi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FIFO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B721D-182F-4F2A-9B59-E6BB9DBD2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ditambahkan</a:t>
            </a:r>
            <a:r>
              <a:rPr lang="en-US" dirty="0"/>
              <a:t> pada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dirata-ratakan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2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per unit:</a:t>
            </a:r>
          </a:p>
          <a:p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yang </a:t>
            </a:r>
            <a:r>
              <a:rPr lang="en-US" dirty="0" err="1"/>
              <a:t>diselesaikan</a:t>
            </a:r>
            <a:r>
              <a:rPr lang="en-US" dirty="0"/>
              <a:t>;</a:t>
            </a:r>
          </a:p>
          <a:p>
            <a:r>
              <a:rPr lang="en-US" dirty="0"/>
              <a:t>Unit yang </a:t>
            </a:r>
            <a:r>
              <a:rPr lang="en-US" dirty="0" err="1"/>
              <a:t>dimulai</a:t>
            </a:r>
            <a:r>
              <a:rPr lang="en-US" dirty="0"/>
              <a:t> dan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unit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kebiaya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8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3566-6295-4DEE-9CF4-0D5854D58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B48BB-0E70-4ACD-B5B1-17DEABDA3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0" dirty="0">
                <a:latin typeface="Arial"/>
                <a:cs typeface="Arial"/>
              </a:rPr>
              <a:t>Unit  </a:t>
            </a:r>
            <a:r>
              <a:rPr lang="en-US" spc="-5" dirty="0" err="1">
                <a:latin typeface="Arial"/>
                <a:cs typeface="Arial"/>
              </a:rPr>
              <a:t>eku</a:t>
            </a:r>
            <a:r>
              <a:rPr lang="en-US" spc="-25" dirty="0" err="1">
                <a:latin typeface="Arial"/>
                <a:cs typeface="Arial"/>
              </a:rPr>
              <a:t>i</a:t>
            </a:r>
            <a:r>
              <a:rPr lang="en-US" spc="-5" dirty="0" err="1">
                <a:latin typeface="Arial"/>
                <a:cs typeface="Arial"/>
              </a:rPr>
              <a:t>va</a:t>
            </a:r>
            <a:r>
              <a:rPr lang="en-US" spc="-20" dirty="0" err="1">
                <a:latin typeface="Arial"/>
                <a:cs typeface="Arial"/>
              </a:rPr>
              <a:t>l</a:t>
            </a:r>
            <a:r>
              <a:rPr lang="en-US" spc="-5" dirty="0" err="1">
                <a:latin typeface="Arial"/>
                <a:cs typeface="Arial"/>
              </a:rPr>
              <a:t>en</a:t>
            </a:r>
            <a:r>
              <a:rPr lang="en-US" spc="-5" dirty="0">
                <a:latin typeface="Arial"/>
                <a:cs typeface="Arial"/>
              </a:rPr>
              <a:t>  </a:t>
            </a:r>
            <a:r>
              <a:rPr lang="en-US" spc="-5" dirty="0" err="1">
                <a:latin typeface="Arial"/>
                <a:cs typeface="Arial"/>
              </a:rPr>
              <a:t>produksi</a:t>
            </a:r>
            <a:r>
              <a:rPr lang="en-US" spc="-5" dirty="0">
                <a:latin typeface="Arial"/>
                <a:cs typeface="Arial"/>
              </a:rPr>
              <a:t> = </a:t>
            </a:r>
            <a:r>
              <a:rPr lang="en-US" spc="-10" dirty="0">
                <a:latin typeface="Arial"/>
                <a:cs typeface="Arial"/>
              </a:rPr>
              <a:t>Unit </a:t>
            </a:r>
            <a:r>
              <a:rPr lang="en-US" spc="-5" dirty="0" err="1">
                <a:latin typeface="Arial"/>
                <a:cs typeface="Arial"/>
              </a:rPr>
              <a:t>ekuivalen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untuk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melengkapi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persediaan</a:t>
            </a:r>
            <a:r>
              <a:rPr lang="en-US" spc="-5" dirty="0">
                <a:latin typeface="Arial"/>
                <a:cs typeface="Arial"/>
              </a:rPr>
              <a:t>  </a:t>
            </a:r>
            <a:r>
              <a:rPr lang="en-US" spc="-15" dirty="0" err="1">
                <a:latin typeface="Arial"/>
                <a:cs typeface="Arial"/>
              </a:rPr>
              <a:t>awal</a:t>
            </a:r>
            <a:r>
              <a:rPr lang="en-US" spc="-15" dirty="0">
                <a:latin typeface="Arial"/>
                <a:cs typeface="Arial"/>
              </a:rPr>
              <a:t>* </a:t>
            </a:r>
            <a:r>
              <a:rPr lang="en-US" dirty="0">
                <a:latin typeface="Arial"/>
                <a:cs typeface="Arial"/>
              </a:rPr>
              <a:t>+ </a:t>
            </a:r>
            <a:r>
              <a:rPr lang="en-US" spc="-5" dirty="0">
                <a:latin typeface="Arial"/>
                <a:cs typeface="Arial"/>
              </a:rPr>
              <a:t>unit </a:t>
            </a:r>
            <a:r>
              <a:rPr lang="en-US" spc="-15" dirty="0">
                <a:latin typeface="Arial"/>
                <a:cs typeface="Arial"/>
              </a:rPr>
              <a:t>yang </a:t>
            </a:r>
            <a:r>
              <a:rPr lang="en-US" spc="-5" dirty="0" err="1">
                <a:latin typeface="Arial"/>
                <a:cs typeface="Arial"/>
              </a:rPr>
              <a:t>masuk</a:t>
            </a:r>
            <a:r>
              <a:rPr lang="en-US" spc="-5" dirty="0">
                <a:latin typeface="Arial"/>
                <a:cs typeface="Arial"/>
              </a:rPr>
              <a:t> dan </a:t>
            </a:r>
            <a:r>
              <a:rPr lang="en-US" spc="-5" dirty="0" err="1">
                <a:latin typeface="Arial"/>
                <a:cs typeface="Arial"/>
              </a:rPr>
              <a:t>diselesaikan</a:t>
            </a:r>
            <a:r>
              <a:rPr lang="en-US" spc="-5" dirty="0">
                <a:latin typeface="Arial"/>
                <a:cs typeface="Arial"/>
              </a:rPr>
              <a:t>  </a:t>
            </a:r>
            <a:r>
              <a:rPr lang="en-US" spc="-5" dirty="0" err="1">
                <a:latin typeface="Arial"/>
                <a:cs typeface="Arial"/>
              </a:rPr>
              <a:t>selama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periode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tertentu</a:t>
            </a:r>
            <a:r>
              <a:rPr lang="en-US" dirty="0">
                <a:latin typeface="Arial"/>
                <a:cs typeface="Arial"/>
              </a:rPr>
              <a:t> + </a:t>
            </a:r>
            <a:r>
              <a:rPr lang="en-US" spc="-5" dirty="0">
                <a:latin typeface="Arial"/>
                <a:cs typeface="Arial"/>
              </a:rPr>
              <a:t>unit </a:t>
            </a:r>
            <a:r>
              <a:rPr lang="en-US" spc="-5" dirty="0" err="1">
                <a:latin typeface="Arial"/>
                <a:cs typeface="Arial"/>
              </a:rPr>
              <a:t>ekuivalen</a:t>
            </a:r>
            <a:r>
              <a:rPr lang="en-US" spc="-5" dirty="0">
                <a:latin typeface="Arial"/>
                <a:cs typeface="Arial"/>
              </a:rPr>
              <a:t>  </a:t>
            </a:r>
            <a:r>
              <a:rPr lang="en-US" spc="-5" dirty="0" err="1">
                <a:latin typeface="Arial"/>
                <a:cs typeface="Arial"/>
              </a:rPr>
              <a:t>persediaan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akhir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barang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dalam</a:t>
            </a:r>
            <a:r>
              <a:rPr lang="en-US" spc="8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proses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r>
              <a:rPr lang="fi-FI" spc="-5" dirty="0">
                <a:latin typeface="Arial"/>
                <a:cs typeface="Arial"/>
              </a:rPr>
              <a:t>Unit ekuivalen  untuk  </a:t>
            </a:r>
            <a:r>
              <a:rPr lang="fi-FI" spc="-10" dirty="0">
                <a:latin typeface="Arial"/>
                <a:cs typeface="Arial"/>
              </a:rPr>
              <a:t>menyelesaikan  </a:t>
            </a:r>
            <a:r>
              <a:rPr lang="fi-FI" spc="-5" dirty="0">
                <a:latin typeface="Arial"/>
                <a:cs typeface="Arial"/>
              </a:rPr>
              <a:t>persediaan</a:t>
            </a:r>
            <a:r>
              <a:rPr lang="fi-FI" spc="-45" dirty="0">
                <a:latin typeface="Arial"/>
                <a:cs typeface="Arial"/>
              </a:rPr>
              <a:t> </a:t>
            </a:r>
            <a:r>
              <a:rPr lang="fi-FI" spc="-15" dirty="0">
                <a:latin typeface="Arial"/>
                <a:cs typeface="Arial"/>
              </a:rPr>
              <a:t>awal</a:t>
            </a:r>
          </a:p>
          <a:p>
            <a:pPr marL="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pc="-5" dirty="0">
                <a:latin typeface="Arial"/>
                <a:cs typeface="Arial"/>
              </a:rPr>
              <a:t>(</a:t>
            </a:r>
            <a:r>
              <a:rPr lang="en-US" spc="-5" dirty="0" err="1">
                <a:latin typeface="Arial"/>
                <a:cs typeface="Arial"/>
              </a:rPr>
              <a:t>Jumlah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unit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dalam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persediaan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15" dirty="0" err="1">
                <a:latin typeface="Arial"/>
                <a:cs typeface="Arial"/>
              </a:rPr>
              <a:t>awal</a:t>
            </a:r>
            <a:r>
              <a:rPr lang="en-US" spc="-15" dirty="0">
                <a:latin typeface="Arial"/>
                <a:cs typeface="Arial"/>
              </a:rPr>
              <a:t>) x ( </a:t>
            </a:r>
            <a:r>
              <a:rPr lang="en-US" spc="-5" dirty="0">
                <a:latin typeface="Arial"/>
                <a:cs typeface="Arial"/>
              </a:rPr>
              <a:t>100% </a:t>
            </a:r>
            <a:r>
              <a:rPr lang="en-US" dirty="0">
                <a:latin typeface="Arial"/>
                <a:cs typeface="Arial"/>
              </a:rPr>
              <a:t>-</a:t>
            </a:r>
            <a:r>
              <a:rPr lang="en-US" spc="-4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%</a:t>
            </a:r>
            <a:r>
              <a:rPr lang="en-US" spc="-10" dirty="0" err="1">
                <a:latin typeface="Arial"/>
                <a:cs typeface="Arial"/>
              </a:rPr>
              <a:t>penyelesaian</a:t>
            </a:r>
            <a:r>
              <a:rPr lang="en-US" spc="-10" dirty="0">
                <a:latin typeface="Arial"/>
                <a:cs typeface="Arial"/>
              </a:rPr>
              <a:t>  </a:t>
            </a:r>
            <a:r>
              <a:rPr lang="en-US" spc="-5" dirty="0" err="1">
                <a:latin typeface="Arial"/>
                <a:cs typeface="Arial"/>
              </a:rPr>
              <a:t>persediaan</a:t>
            </a:r>
            <a:r>
              <a:rPr lang="en-US" spc="-45" dirty="0">
                <a:latin typeface="Arial"/>
                <a:cs typeface="Arial"/>
              </a:rPr>
              <a:t> </a:t>
            </a:r>
            <a:r>
              <a:rPr lang="en-US" spc="-15" dirty="0" err="1">
                <a:latin typeface="Arial"/>
                <a:cs typeface="Arial"/>
              </a:rPr>
              <a:t>awal</a:t>
            </a:r>
            <a:r>
              <a:rPr lang="en-US" spc="-15" dirty="0">
                <a:latin typeface="Arial"/>
                <a:cs typeface="Arial"/>
              </a:rPr>
              <a:t> )</a:t>
            </a:r>
            <a:endParaRPr lang="en-US" dirty="0">
              <a:latin typeface="Arial"/>
              <a:cs typeface="Arial"/>
            </a:endParaRPr>
          </a:p>
          <a:p>
            <a:pPr marL="113665" indent="0" algn="ctr">
              <a:lnSpc>
                <a:spcPct val="100000"/>
              </a:lnSpc>
              <a:spcBef>
                <a:spcPts val="100"/>
              </a:spcBef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3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EDE4-1314-447D-812A-E4C3BA4C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Kalkulasi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Rata-rata (Average)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FDD29-6D78-470A-9247-7663C258F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rata-rata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unit-unit yang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unit yang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per unit.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rata-rata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dan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 dan overhead </a:t>
            </a:r>
            <a:r>
              <a:rPr lang="en-US" dirty="0" err="1"/>
              <a:t>pabrik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per unit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biaya-biaya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ekuivalen</a:t>
            </a:r>
            <a:r>
              <a:rPr lang="en-US" dirty="0"/>
              <a:t>. Unit-unit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biayanya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kumulatif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6273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</TotalTime>
  <Words>1138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Droplet</vt:lpstr>
      <vt:lpstr>PROCESS COSTING</vt:lpstr>
      <vt:lpstr>PowerPoint Presentation</vt:lpstr>
      <vt:lpstr>PROCESS COSTING</vt:lpstr>
      <vt:lpstr>Karakteristik sistem biaya proses</vt:lpstr>
      <vt:lpstr>Dalam laporan pertanggung-jawaban untuk sistem biaya proses ini, terdiri dari 3 bagian yakni:</vt:lpstr>
      <vt:lpstr>ALOKASI BIAYA PRODUKSI ADA 2 ALTERNATIF :</vt:lpstr>
      <vt:lpstr>Kalkulasi Metode FIFO</vt:lpstr>
      <vt:lpstr>PowerPoint Presentation</vt:lpstr>
      <vt:lpstr>Kalkulasi Metode Rata-rata (Average)</vt:lpstr>
      <vt:lpstr> Perlakuan Harga Pokok Produk Barang Dalam Proses Awal dengan Average </vt:lpstr>
      <vt:lpstr>Perbandingan Metode FIFO dan Average</vt:lpstr>
      <vt:lpstr>Memperhitungkan Adanya Persediaan Produk Dalam Proses Awal</vt:lpstr>
      <vt:lpstr>METODE AVERAGE</vt:lpstr>
      <vt:lpstr>METODE FIFO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ir143</dc:creator>
  <cp:lastModifiedBy>ir143</cp:lastModifiedBy>
  <cp:revision>2</cp:revision>
  <dcterms:created xsi:type="dcterms:W3CDTF">2020-06-16T07:19:58Z</dcterms:created>
  <dcterms:modified xsi:type="dcterms:W3CDTF">2020-06-16T07:36:18Z</dcterms:modified>
</cp:coreProperties>
</file>