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3" r:id="rId8"/>
    <p:sldId id="264" r:id="rId9"/>
    <p:sldId id="280" r:id="rId10"/>
    <p:sldId id="265" r:id="rId11"/>
    <p:sldId id="266" r:id="rId12"/>
    <p:sldId id="267" r:id="rId13"/>
    <p:sldId id="268" r:id="rId14"/>
    <p:sldId id="276" r:id="rId15"/>
    <p:sldId id="278" r:id="rId16"/>
    <p:sldId id="270" r:id="rId17"/>
    <p:sldId id="269" r:id="rId18"/>
    <p:sldId id="279" r:id="rId19"/>
    <p:sldId id="271" r:id="rId20"/>
    <p:sldId id="272" r:id="rId21"/>
    <p:sldId id="275" r:id="rId22"/>
    <p:sldId id="273"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800000"/>
    <a:srgbClr val="663300"/>
    <a:srgbClr val="00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6" d="100"/>
          <a:sy n="56" d="100"/>
        </p:scale>
        <p:origin x="-1099" y="-77"/>
      </p:cViewPr>
      <p:guideLst>
        <p:guide orient="horz" pos="2160"/>
        <p:guide pos="2880"/>
      </p:guideLst>
    </p:cSldViewPr>
  </p:slideViewPr>
  <p:outlineViewPr>
    <p:cViewPr>
      <p:scale>
        <a:sx n="33" d="100"/>
        <a:sy n="33" d="100"/>
      </p:scale>
      <p:origin x="0" y="67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A92F99-D454-4686-88DB-5DEB3F24A83D}" type="datetimeFigureOut">
              <a:rPr lang="en-US"/>
              <a:pPr>
                <a:defRPr/>
              </a:pPr>
              <a:t>6/16/2020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B7898-4F1B-4EE5-91F0-5F308EFECB6E}" type="slidenum">
              <a:rPr lang="en-US"/>
              <a:pPr>
                <a:defRPr/>
              </a:pPr>
              <a:t>‹#›</a:t>
            </a:fld>
            <a:endParaRPr lang="en-US"/>
          </a:p>
        </p:txBody>
      </p:sp>
    </p:spTree>
    <p:extLst>
      <p:ext uri="{BB962C8B-B14F-4D97-AF65-F5344CB8AC3E}">
        <p14:creationId xmlns:p14="http://schemas.microsoft.com/office/powerpoint/2010/main" val="40737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A3F86D-0ED1-406A-A1B9-AA162B1D1AC0}" type="datetimeFigureOut">
              <a:rPr lang="en-US"/>
              <a:pPr>
                <a:defRPr/>
              </a:pPr>
              <a:t>6/16/2020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F9F9E-7DEA-44E9-80A6-F0213A08B09B}" type="slidenum">
              <a:rPr lang="en-US"/>
              <a:pPr>
                <a:defRPr/>
              </a:pPr>
              <a:t>‹#›</a:t>
            </a:fld>
            <a:endParaRPr lang="en-US"/>
          </a:p>
        </p:txBody>
      </p:sp>
    </p:spTree>
    <p:extLst>
      <p:ext uri="{BB962C8B-B14F-4D97-AF65-F5344CB8AC3E}">
        <p14:creationId xmlns:p14="http://schemas.microsoft.com/office/powerpoint/2010/main" val="192243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79E128-AF78-4474-8CEB-2A69945A80B2}" type="datetimeFigureOut">
              <a:rPr lang="en-US"/>
              <a:pPr>
                <a:defRPr/>
              </a:pPr>
              <a:t>6/16/2020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0C6D6A-F3C8-4ABC-A80B-5941239E56D7}" type="slidenum">
              <a:rPr lang="en-US"/>
              <a:pPr>
                <a:defRPr/>
              </a:pPr>
              <a:t>‹#›</a:t>
            </a:fld>
            <a:endParaRPr lang="en-US"/>
          </a:p>
        </p:txBody>
      </p:sp>
    </p:spTree>
    <p:extLst>
      <p:ext uri="{BB962C8B-B14F-4D97-AF65-F5344CB8AC3E}">
        <p14:creationId xmlns:p14="http://schemas.microsoft.com/office/powerpoint/2010/main" val="11852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94A614-013C-46EA-AC09-3308DBB4827E}" type="datetimeFigureOut">
              <a:rPr lang="en-US"/>
              <a:pPr>
                <a:defRPr/>
              </a:pPr>
              <a:t>6/16/2020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338202-B822-40FE-9399-84EE9DFF079C}" type="slidenum">
              <a:rPr lang="en-US"/>
              <a:pPr>
                <a:defRPr/>
              </a:pPr>
              <a:t>‹#›</a:t>
            </a:fld>
            <a:endParaRPr lang="en-US"/>
          </a:p>
        </p:txBody>
      </p:sp>
    </p:spTree>
    <p:extLst>
      <p:ext uri="{BB962C8B-B14F-4D97-AF65-F5344CB8AC3E}">
        <p14:creationId xmlns:p14="http://schemas.microsoft.com/office/powerpoint/2010/main" val="350890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ECADA7-B188-4374-BA22-DE5088A72026}" type="datetimeFigureOut">
              <a:rPr lang="en-US"/>
              <a:pPr>
                <a:defRPr/>
              </a:pPr>
              <a:t>6/16/2020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13E08F-FD72-48EA-99A7-D7A8CD01744D}" type="slidenum">
              <a:rPr lang="en-US"/>
              <a:pPr>
                <a:defRPr/>
              </a:pPr>
              <a:t>‹#›</a:t>
            </a:fld>
            <a:endParaRPr lang="en-US"/>
          </a:p>
        </p:txBody>
      </p:sp>
    </p:spTree>
    <p:extLst>
      <p:ext uri="{BB962C8B-B14F-4D97-AF65-F5344CB8AC3E}">
        <p14:creationId xmlns:p14="http://schemas.microsoft.com/office/powerpoint/2010/main" val="150739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35377A-4496-4052-BD51-EC8DBE4A05CA}" type="datetimeFigureOut">
              <a:rPr lang="en-US"/>
              <a:pPr>
                <a:defRPr/>
              </a:pPr>
              <a:t>6/16/2020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8DE3B-D61F-4E28-BDDC-FBE6234FCB65}" type="slidenum">
              <a:rPr lang="en-US"/>
              <a:pPr>
                <a:defRPr/>
              </a:pPr>
              <a:t>‹#›</a:t>
            </a:fld>
            <a:endParaRPr lang="en-US"/>
          </a:p>
        </p:txBody>
      </p:sp>
    </p:spTree>
    <p:extLst>
      <p:ext uri="{BB962C8B-B14F-4D97-AF65-F5344CB8AC3E}">
        <p14:creationId xmlns:p14="http://schemas.microsoft.com/office/powerpoint/2010/main" val="66565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14323A-5A97-4E81-8164-A2BF996F7245}" type="datetimeFigureOut">
              <a:rPr lang="en-US"/>
              <a:pPr>
                <a:defRPr/>
              </a:pPr>
              <a:t>6/16/2020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A73DA5-A321-4C47-9CCB-F6A04F0F2AEA}" type="slidenum">
              <a:rPr lang="en-US"/>
              <a:pPr>
                <a:defRPr/>
              </a:pPr>
              <a:t>‹#›</a:t>
            </a:fld>
            <a:endParaRPr lang="en-US"/>
          </a:p>
        </p:txBody>
      </p:sp>
    </p:spTree>
    <p:extLst>
      <p:ext uri="{BB962C8B-B14F-4D97-AF65-F5344CB8AC3E}">
        <p14:creationId xmlns:p14="http://schemas.microsoft.com/office/powerpoint/2010/main" val="30566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EE62CD-E510-417F-AB86-8D08DB2A4776}" type="datetimeFigureOut">
              <a:rPr lang="en-US"/>
              <a:pPr>
                <a:defRPr/>
              </a:pPr>
              <a:t>6/16/2020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32F490-2BFB-4FCC-9CAE-8E80C0DFC93F}" type="slidenum">
              <a:rPr lang="en-US"/>
              <a:pPr>
                <a:defRPr/>
              </a:pPr>
              <a:t>‹#›</a:t>
            </a:fld>
            <a:endParaRPr lang="en-US"/>
          </a:p>
        </p:txBody>
      </p:sp>
    </p:spTree>
    <p:extLst>
      <p:ext uri="{BB962C8B-B14F-4D97-AF65-F5344CB8AC3E}">
        <p14:creationId xmlns:p14="http://schemas.microsoft.com/office/powerpoint/2010/main" val="316700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B63076-91D0-4754-9D3A-7A39327B9737}" type="datetimeFigureOut">
              <a:rPr lang="en-US"/>
              <a:pPr>
                <a:defRPr/>
              </a:pPr>
              <a:t>6/16/2020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8225FE-9565-4F60-A633-3A0CBB6E9ED8}" type="slidenum">
              <a:rPr lang="en-US"/>
              <a:pPr>
                <a:defRPr/>
              </a:pPr>
              <a:t>‹#›</a:t>
            </a:fld>
            <a:endParaRPr lang="en-US"/>
          </a:p>
        </p:txBody>
      </p:sp>
    </p:spTree>
    <p:extLst>
      <p:ext uri="{BB962C8B-B14F-4D97-AF65-F5344CB8AC3E}">
        <p14:creationId xmlns:p14="http://schemas.microsoft.com/office/powerpoint/2010/main" val="307420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42DC3E-CB06-4D1D-9109-6FBE393C3061}" type="datetimeFigureOut">
              <a:rPr lang="en-US"/>
              <a:pPr>
                <a:defRPr/>
              </a:pPr>
              <a:t>6/16/2020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FC10E7-0F30-4F6D-B51B-86BB3CEC4A91}" type="slidenum">
              <a:rPr lang="en-US"/>
              <a:pPr>
                <a:defRPr/>
              </a:pPr>
              <a:t>‹#›</a:t>
            </a:fld>
            <a:endParaRPr lang="en-US"/>
          </a:p>
        </p:txBody>
      </p:sp>
    </p:spTree>
    <p:extLst>
      <p:ext uri="{BB962C8B-B14F-4D97-AF65-F5344CB8AC3E}">
        <p14:creationId xmlns:p14="http://schemas.microsoft.com/office/powerpoint/2010/main" val="232493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81A07B-8811-49CD-9547-342390995B9A}" type="datetimeFigureOut">
              <a:rPr lang="en-US"/>
              <a:pPr>
                <a:defRPr/>
              </a:pPr>
              <a:t>6/16/2020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5AC449-0825-4A71-B831-D1C7D9EFF105}" type="slidenum">
              <a:rPr lang="en-US"/>
              <a:pPr>
                <a:defRPr/>
              </a:pPr>
              <a:t>‹#›</a:t>
            </a:fld>
            <a:endParaRPr lang="en-US"/>
          </a:p>
        </p:txBody>
      </p:sp>
    </p:spTree>
    <p:extLst>
      <p:ext uri="{BB962C8B-B14F-4D97-AF65-F5344CB8AC3E}">
        <p14:creationId xmlns:p14="http://schemas.microsoft.com/office/powerpoint/2010/main" val="135252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392B011-566A-40B4-8162-283CF86721FB}" type="datetimeFigureOut">
              <a:rPr lang="en-US"/>
              <a:pPr>
                <a:defRPr/>
              </a:pPr>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7FB3DD5-C531-4313-830E-AF1D0A8CB2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219200"/>
            <a:ext cx="7772400" cy="1470025"/>
          </a:xfrm>
        </p:spPr>
        <p:txBody>
          <a:bodyPr/>
          <a:lstStyle/>
          <a:p>
            <a:r>
              <a:rPr lang="en-US" sz="3600" smtClean="0">
                <a:solidFill>
                  <a:schemeClr val="bg1"/>
                </a:solidFill>
                <a:latin typeface="Lucida Handwriting" pitchFamily="66" charset="0"/>
              </a:rPr>
              <a:t>Sosialisasi  dan Kepribadian</a:t>
            </a:r>
          </a:p>
        </p:txBody>
      </p:sp>
      <p:sp>
        <p:nvSpPr>
          <p:cNvPr id="2051" name="Subtitle 2"/>
          <p:cNvSpPr>
            <a:spLocks noGrp="1"/>
          </p:cNvSpPr>
          <p:nvPr>
            <p:ph type="subTitle" idx="1"/>
          </p:nvPr>
        </p:nvSpPr>
        <p:spPr>
          <a:xfrm>
            <a:off x="2286000" y="4419600"/>
            <a:ext cx="6858000" cy="2209800"/>
          </a:xfrm>
        </p:spPr>
        <p:txBody>
          <a:bodyPr/>
          <a:lstStyle/>
          <a:p>
            <a:r>
              <a:rPr lang="id-ID" sz="2400" smtClean="0">
                <a:solidFill>
                  <a:schemeClr val="bg1"/>
                </a:solidFill>
                <a:latin typeface="Lucida Handwriting" pitchFamily="66" charset="0"/>
              </a:rPr>
              <a:t>Click to add subtitle</a:t>
            </a:r>
          </a:p>
          <a:p>
            <a:r>
              <a:rPr lang="id-ID" sz="2400" smtClean="0">
                <a:solidFill>
                  <a:schemeClr val="bg1"/>
                </a:solidFill>
                <a:latin typeface="Lucida Handwriting" pitchFamily="66" charset="0"/>
              </a:rPr>
              <a:t>Sosialisasi </a:t>
            </a:r>
          </a:p>
          <a:p>
            <a:r>
              <a:rPr lang="id-ID" sz="2400" smtClean="0">
                <a:solidFill>
                  <a:schemeClr val="bg1"/>
                </a:solidFill>
                <a:latin typeface="Lucida Handwriting" pitchFamily="66" charset="0"/>
              </a:rPr>
              <a:t>dan Kepribadian</a:t>
            </a:r>
            <a:endParaRPr lang="en-US" sz="2400" smtClean="0">
              <a:solidFill>
                <a:schemeClr val="bg1"/>
              </a:solidFill>
              <a:latin typeface="Lucida Handwriting" pitchFamily="66"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ounded Rectangle 2"/>
          <p:cNvSpPr/>
          <p:nvPr/>
        </p:nvSpPr>
        <p:spPr>
          <a:xfrm>
            <a:off x="533400" y="533400"/>
            <a:ext cx="8229600" cy="6019800"/>
          </a:xfrm>
          <a:prstGeom prst="roundRect">
            <a:avLst/>
          </a:prstGeom>
          <a:solidFill>
            <a:srgbClr val="0033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6. Proses </a:t>
            </a:r>
            <a:r>
              <a:rPr lang="en-US" dirty="0" err="1"/>
              <a:t>Sosialisasi</a:t>
            </a:r>
            <a:r>
              <a:rPr lang="en-US" dirty="0"/>
              <a:t> (</a:t>
            </a:r>
            <a:r>
              <a:rPr lang="en-US" dirty="0" err="1"/>
              <a:t>menurut</a:t>
            </a:r>
            <a:r>
              <a:rPr lang="en-US" dirty="0"/>
              <a:t> George Herbert Mead</a:t>
            </a:r>
            <a:r>
              <a:rPr lang="en-US" dirty="0"/>
              <a:t>)</a:t>
            </a:r>
          </a:p>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ü"/>
              <a:defRPr/>
            </a:pPr>
            <a:r>
              <a:rPr lang="en-US" dirty="0" err="1"/>
              <a:t>Tahap</a:t>
            </a:r>
            <a:r>
              <a:rPr lang="en-US" dirty="0"/>
              <a:t> </a:t>
            </a:r>
            <a:r>
              <a:rPr lang="en-US" dirty="0" err="1"/>
              <a:t>persiapan</a:t>
            </a:r>
            <a:r>
              <a:rPr lang="en-US" dirty="0"/>
              <a:t> (</a:t>
            </a:r>
            <a:r>
              <a:rPr lang="en-US" i="1" dirty="0"/>
              <a:t>Preparatory Stage</a:t>
            </a:r>
            <a:r>
              <a:rPr lang="en-US" dirty="0"/>
              <a:t>)</a:t>
            </a:r>
          </a:p>
          <a:p>
            <a:pPr fontAlgn="auto">
              <a:spcBef>
                <a:spcPts val="0"/>
              </a:spcBef>
              <a:spcAft>
                <a:spcPts val="0"/>
              </a:spcAft>
              <a:defRPr/>
            </a:pPr>
            <a:r>
              <a:rPr lang="en-US" dirty="0" err="1"/>
              <a:t>Tahap</a:t>
            </a:r>
            <a:r>
              <a:rPr lang="en-US" dirty="0"/>
              <a:t> </a:t>
            </a:r>
            <a:r>
              <a:rPr lang="en-US" dirty="0" err="1"/>
              <a:t>ini</a:t>
            </a:r>
            <a:r>
              <a:rPr lang="en-US" dirty="0"/>
              <a:t> </a:t>
            </a:r>
            <a:r>
              <a:rPr lang="en-US" dirty="0" err="1"/>
              <a:t>dialami</a:t>
            </a:r>
            <a:r>
              <a:rPr lang="en-US" dirty="0"/>
              <a:t> </a:t>
            </a:r>
            <a:r>
              <a:rPr lang="en-US" dirty="0" err="1"/>
              <a:t>sejak</a:t>
            </a:r>
            <a:r>
              <a:rPr lang="en-US" dirty="0"/>
              <a:t> </a:t>
            </a:r>
            <a:r>
              <a:rPr lang="en-US" u="sng" dirty="0" err="1"/>
              <a:t>manusia</a:t>
            </a:r>
            <a:r>
              <a:rPr lang="en-US" dirty="0"/>
              <a:t> </a:t>
            </a:r>
            <a:r>
              <a:rPr lang="en-US" dirty="0" err="1"/>
              <a:t>dilahirkan</a:t>
            </a:r>
            <a:r>
              <a:rPr lang="en-US" dirty="0"/>
              <a:t>, </a:t>
            </a:r>
            <a:r>
              <a:rPr lang="en-US" dirty="0" err="1"/>
              <a:t>saat</a:t>
            </a:r>
            <a:r>
              <a:rPr lang="en-US" dirty="0"/>
              <a:t> </a:t>
            </a:r>
            <a:r>
              <a:rPr lang="en-US" dirty="0" err="1"/>
              <a:t>seorang</a:t>
            </a:r>
            <a:r>
              <a:rPr lang="en-US" dirty="0"/>
              <a:t> </a:t>
            </a:r>
            <a:r>
              <a:rPr lang="en-US" dirty="0" err="1"/>
              <a:t>anak</a:t>
            </a:r>
            <a:r>
              <a:rPr lang="en-US" dirty="0"/>
              <a:t> </a:t>
            </a:r>
            <a:r>
              <a:rPr lang="en-US" dirty="0" err="1"/>
              <a:t>mempersiapkan</a:t>
            </a:r>
            <a:r>
              <a:rPr lang="en-US" dirty="0"/>
              <a:t> </a:t>
            </a:r>
            <a:r>
              <a:rPr lang="en-US" dirty="0" err="1"/>
              <a:t>diri</a:t>
            </a:r>
            <a:r>
              <a:rPr lang="en-US" dirty="0"/>
              <a:t> </a:t>
            </a:r>
            <a:r>
              <a:rPr lang="en-US" dirty="0" err="1"/>
              <a:t>untuk</a:t>
            </a:r>
            <a:r>
              <a:rPr lang="en-US" dirty="0"/>
              <a:t> </a:t>
            </a:r>
            <a:r>
              <a:rPr lang="en-US" dirty="0" err="1"/>
              <a:t>mengenal</a:t>
            </a:r>
            <a:r>
              <a:rPr lang="en-US" dirty="0"/>
              <a:t> </a:t>
            </a:r>
            <a:r>
              <a:rPr lang="en-US" u="sng" dirty="0" err="1"/>
              <a:t>dunia</a:t>
            </a:r>
            <a:r>
              <a:rPr lang="en-US" u="sng" dirty="0"/>
              <a:t> </a:t>
            </a:r>
            <a:r>
              <a:rPr lang="en-US" u="sng" dirty="0" err="1"/>
              <a:t>sosialnya</a:t>
            </a:r>
            <a:r>
              <a:rPr lang="en-US" dirty="0"/>
              <a:t>, </a:t>
            </a:r>
            <a:r>
              <a:rPr lang="en-US" dirty="0" err="1"/>
              <a:t>termasuk</a:t>
            </a:r>
            <a:r>
              <a:rPr lang="en-US" dirty="0"/>
              <a:t> </a:t>
            </a:r>
            <a:r>
              <a:rPr lang="en-US" dirty="0" err="1"/>
              <a:t>untuk</a:t>
            </a:r>
            <a:r>
              <a:rPr lang="en-US" dirty="0"/>
              <a:t> </a:t>
            </a:r>
            <a:r>
              <a:rPr lang="en-US" dirty="0" err="1"/>
              <a:t>memperoleh</a:t>
            </a:r>
            <a:r>
              <a:rPr lang="en-US" dirty="0"/>
              <a:t> </a:t>
            </a:r>
            <a:r>
              <a:rPr lang="en-US" dirty="0" err="1"/>
              <a:t>pemahaman</a:t>
            </a:r>
            <a:r>
              <a:rPr lang="en-US" dirty="0"/>
              <a:t> </a:t>
            </a:r>
            <a:r>
              <a:rPr lang="en-US" dirty="0" err="1"/>
              <a:t>tentang</a:t>
            </a:r>
            <a:r>
              <a:rPr lang="en-US" dirty="0"/>
              <a:t> </a:t>
            </a:r>
            <a:r>
              <a:rPr lang="en-US" dirty="0" err="1"/>
              <a:t>diri</a:t>
            </a:r>
            <a:r>
              <a:rPr lang="en-US" dirty="0"/>
              <a:t>. </a:t>
            </a:r>
            <a:r>
              <a:rPr lang="en-US" dirty="0" err="1"/>
              <a:t>Pada</a:t>
            </a:r>
            <a:r>
              <a:rPr lang="en-US" dirty="0"/>
              <a:t> </a:t>
            </a:r>
            <a:r>
              <a:rPr lang="en-US" dirty="0" err="1"/>
              <a:t>tahap</a:t>
            </a:r>
            <a:r>
              <a:rPr lang="en-US" dirty="0"/>
              <a:t> </a:t>
            </a:r>
            <a:r>
              <a:rPr lang="en-US" dirty="0" err="1"/>
              <a:t>ini</a:t>
            </a:r>
            <a:r>
              <a:rPr lang="en-US" dirty="0"/>
              <a:t> </a:t>
            </a:r>
            <a:r>
              <a:rPr lang="en-US" dirty="0" err="1"/>
              <a:t>juga</a:t>
            </a:r>
            <a:r>
              <a:rPr lang="en-US" dirty="0"/>
              <a:t> </a:t>
            </a:r>
            <a:r>
              <a:rPr lang="en-US" dirty="0" err="1"/>
              <a:t>anak-anak</a:t>
            </a:r>
            <a:r>
              <a:rPr lang="en-US" dirty="0"/>
              <a:t> </a:t>
            </a:r>
            <a:r>
              <a:rPr lang="en-US" dirty="0" err="1"/>
              <a:t>mulai</a:t>
            </a:r>
            <a:r>
              <a:rPr lang="en-US" dirty="0"/>
              <a:t> </a:t>
            </a:r>
            <a:r>
              <a:rPr lang="en-US" dirty="0" err="1"/>
              <a:t>melakukan</a:t>
            </a:r>
            <a:r>
              <a:rPr lang="en-US" dirty="0"/>
              <a:t> </a:t>
            </a:r>
            <a:r>
              <a:rPr lang="en-US" dirty="0" err="1"/>
              <a:t>kegiatan</a:t>
            </a:r>
            <a:r>
              <a:rPr lang="en-US" dirty="0"/>
              <a:t> </a:t>
            </a:r>
            <a:r>
              <a:rPr lang="en-US" dirty="0" err="1"/>
              <a:t>meniru</a:t>
            </a:r>
            <a:r>
              <a:rPr lang="en-US" dirty="0"/>
              <a:t> </a:t>
            </a:r>
            <a:r>
              <a:rPr lang="en-US" dirty="0" err="1"/>
              <a:t>meski</a:t>
            </a:r>
            <a:r>
              <a:rPr lang="en-US" dirty="0"/>
              <a:t> </a:t>
            </a:r>
            <a:r>
              <a:rPr lang="en-US" dirty="0" err="1"/>
              <a:t>tidak</a:t>
            </a:r>
            <a:r>
              <a:rPr lang="en-US" dirty="0"/>
              <a:t> </a:t>
            </a:r>
            <a:r>
              <a:rPr lang="en-US" dirty="0" err="1"/>
              <a:t>sempurna</a:t>
            </a:r>
            <a:r>
              <a:rPr lang="en-US" dirty="0"/>
              <a:t>.</a:t>
            </a:r>
          </a:p>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ü"/>
              <a:defRPr/>
            </a:pPr>
            <a:r>
              <a:rPr lang="en-US" dirty="0" err="1"/>
              <a:t>Tahap</a:t>
            </a:r>
            <a:r>
              <a:rPr lang="en-US" dirty="0"/>
              <a:t> </a:t>
            </a:r>
            <a:r>
              <a:rPr lang="en-US" dirty="0" err="1"/>
              <a:t>meniru</a:t>
            </a:r>
            <a:r>
              <a:rPr lang="en-US" dirty="0"/>
              <a:t> (</a:t>
            </a:r>
            <a:r>
              <a:rPr lang="en-US" i="1" dirty="0"/>
              <a:t>Play Stage</a:t>
            </a:r>
            <a:r>
              <a:rPr lang="en-US" dirty="0"/>
              <a:t>)</a:t>
            </a:r>
          </a:p>
          <a:p>
            <a:pPr fontAlgn="auto">
              <a:spcBef>
                <a:spcPts val="0"/>
              </a:spcBef>
              <a:spcAft>
                <a:spcPts val="0"/>
              </a:spcAft>
              <a:defRPr/>
            </a:pPr>
            <a:r>
              <a:rPr lang="en-US" dirty="0" err="1"/>
              <a:t>Tahap</a:t>
            </a:r>
            <a:r>
              <a:rPr lang="en-US" dirty="0"/>
              <a:t> </a:t>
            </a:r>
            <a:r>
              <a:rPr lang="en-US" dirty="0" err="1"/>
              <a:t>ini</a:t>
            </a:r>
            <a:r>
              <a:rPr lang="en-US" dirty="0"/>
              <a:t> </a:t>
            </a:r>
            <a:r>
              <a:rPr lang="en-US" dirty="0" err="1"/>
              <a:t>ditandai</a:t>
            </a:r>
            <a:r>
              <a:rPr lang="en-US" dirty="0"/>
              <a:t> </a:t>
            </a:r>
            <a:r>
              <a:rPr lang="en-US" dirty="0" err="1"/>
              <a:t>dengan</a:t>
            </a:r>
            <a:r>
              <a:rPr lang="en-US" dirty="0"/>
              <a:t> </a:t>
            </a:r>
            <a:r>
              <a:rPr lang="en-US" dirty="0" err="1"/>
              <a:t>semakin</a:t>
            </a:r>
            <a:r>
              <a:rPr lang="en-US" dirty="0"/>
              <a:t> </a:t>
            </a:r>
            <a:r>
              <a:rPr lang="en-US" dirty="0" err="1"/>
              <a:t>sempurnanya</a:t>
            </a:r>
            <a:r>
              <a:rPr lang="en-US" dirty="0"/>
              <a:t> </a:t>
            </a:r>
            <a:r>
              <a:rPr lang="en-US" dirty="0" err="1"/>
              <a:t>seorang</a:t>
            </a:r>
            <a:r>
              <a:rPr lang="en-US" dirty="0"/>
              <a:t> </a:t>
            </a:r>
            <a:r>
              <a:rPr lang="en-US" dirty="0" err="1"/>
              <a:t>anak</a:t>
            </a:r>
            <a:r>
              <a:rPr lang="en-US" dirty="0"/>
              <a:t> </a:t>
            </a:r>
            <a:r>
              <a:rPr lang="en-US" dirty="0" err="1"/>
              <a:t>menirukan</a:t>
            </a:r>
            <a:r>
              <a:rPr lang="en-US" dirty="0"/>
              <a:t> </a:t>
            </a:r>
            <a:r>
              <a:rPr lang="en-US" dirty="0" err="1"/>
              <a:t>peran-peran</a:t>
            </a:r>
            <a:r>
              <a:rPr lang="en-US" dirty="0"/>
              <a:t> yang </a:t>
            </a:r>
            <a:r>
              <a:rPr lang="en-US" dirty="0" err="1"/>
              <a:t>dilakukan</a:t>
            </a:r>
            <a:r>
              <a:rPr lang="en-US" dirty="0"/>
              <a:t> </a:t>
            </a:r>
            <a:r>
              <a:rPr lang="en-US" dirty="0" err="1"/>
              <a:t>oleh</a:t>
            </a:r>
            <a:r>
              <a:rPr lang="en-US" dirty="0"/>
              <a:t> orang </a:t>
            </a:r>
            <a:r>
              <a:rPr lang="en-US" dirty="0" err="1"/>
              <a:t>dewasa</a:t>
            </a:r>
            <a:r>
              <a:rPr lang="en-US" dirty="0"/>
              <a:t>. </a:t>
            </a:r>
            <a:r>
              <a:rPr lang="en-US" dirty="0" err="1"/>
              <a:t>Kesadaran</a:t>
            </a:r>
            <a:r>
              <a:rPr lang="en-US" dirty="0"/>
              <a:t> </a:t>
            </a:r>
            <a:r>
              <a:rPr lang="en-US" dirty="0" err="1"/>
              <a:t>bahwa</a:t>
            </a:r>
            <a:r>
              <a:rPr lang="en-US" dirty="0"/>
              <a:t> </a:t>
            </a:r>
            <a:r>
              <a:rPr lang="en-US" dirty="0" err="1"/>
              <a:t>dunia</a:t>
            </a:r>
            <a:r>
              <a:rPr lang="en-US" dirty="0"/>
              <a:t> </a:t>
            </a:r>
            <a:r>
              <a:rPr lang="en-US" dirty="0" err="1"/>
              <a:t>sosial</a:t>
            </a:r>
            <a:r>
              <a:rPr lang="en-US" dirty="0"/>
              <a:t> </a:t>
            </a:r>
            <a:r>
              <a:rPr lang="en-US" dirty="0" err="1"/>
              <a:t>manusia</a:t>
            </a:r>
            <a:r>
              <a:rPr lang="en-US" dirty="0"/>
              <a:t> </a:t>
            </a:r>
            <a:r>
              <a:rPr lang="en-US" dirty="0" err="1"/>
              <a:t>berisikan</a:t>
            </a:r>
            <a:r>
              <a:rPr lang="en-US" dirty="0"/>
              <a:t> </a:t>
            </a:r>
            <a:r>
              <a:rPr lang="en-US" dirty="0" err="1"/>
              <a:t>banyak</a:t>
            </a:r>
            <a:r>
              <a:rPr lang="en-US" dirty="0"/>
              <a:t> orang </a:t>
            </a:r>
            <a:r>
              <a:rPr lang="en-US" dirty="0" err="1"/>
              <a:t>telah</a:t>
            </a:r>
            <a:r>
              <a:rPr lang="en-US" dirty="0"/>
              <a:t> </a:t>
            </a:r>
            <a:r>
              <a:rPr lang="en-US" dirty="0" err="1"/>
              <a:t>mulai</a:t>
            </a:r>
            <a:r>
              <a:rPr lang="en-US" dirty="0"/>
              <a:t> </a:t>
            </a:r>
            <a:r>
              <a:rPr lang="en-US" dirty="0" err="1"/>
              <a:t>terbentuk</a:t>
            </a:r>
            <a:r>
              <a:rPr lang="en-US" dirty="0"/>
              <a:t>. </a:t>
            </a:r>
            <a:r>
              <a:rPr lang="en-US" dirty="0" err="1"/>
              <a:t>Bagi</a:t>
            </a:r>
            <a:r>
              <a:rPr lang="en-US" dirty="0"/>
              <a:t> </a:t>
            </a:r>
            <a:r>
              <a:rPr lang="en-US" dirty="0" err="1"/>
              <a:t>seorang</a:t>
            </a:r>
            <a:r>
              <a:rPr lang="en-US" dirty="0"/>
              <a:t> </a:t>
            </a:r>
            <a:r>
              <a:rPr lang="en-US" dirty="0" err="1"/>
              <a:t>anak</a:t>
            </a:r>
            <a:r>
              <a:rPr lang="en-US" dirty="0"/>
              <a:t>, orang-orang </a:t>
            </a:r>
            <a:r>
              <a:rPr lang="en-US" dirty="0" err="1"/>
              <a:t>ini</a:t>
            </a:r>
            <a:r>
              <a:rPr lang="en-US" dirty="0"/>
              <a:t> </a:t>
            </a:r>
            <a:r>
              <a:rPr lang="en-US" dirty="0" err="1"/>
              <a:t>disebut</a:t>
            </a:r>
            <a:r>
              <a:rPr lang="en-US" dirty="0"/>
              <a:t> orang-orang yang </a:t>
            </a:r>
            <a:r>
              <a:rPr lang="en-US" dirty="0" err="1"/>
              <a:t>amat</a:t>
            </a:r>
            <a:r>
              <a:rPr lang="en-US" dirty="0"/>
              <a:t> </a:t>
            </a:r>
            <a:r>
              <a:rPr lang="en-US" dirty="0" err="1"/>
              <a:t>berarti</a:t>
            </a:r>
            <a:r>
              <a:rPr lang="en-US" dirty="0"/>
              <a:t> (</a:t>
            </a:r>
            <a:r>
              <a:rPr lang="en-US" i="1" dirty="0"/>
              <a:t>Significant other</a:t>
            </a:r>
            <a:r>
              <a:rPr lang="en-US" dirty="0"/>
              <a:t>)</a:t>
            </a:r>
          </a:p>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ü"/>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ounded Rectangle 2"/>
          <p:cNvSpPr/>
          <p:nvPr/>
        </p:nvSpPr>
        <p:spPr>
          <a:xfrm>
            <a:off x="533400" y="533400"/>
            <a:ext cx="8229600" cy="6019800"/>
          </a:xfrm>
          <a:prstGeom prst="roundRect">
            <a:avLst/>
          </a:prstGeom>
          <a:solidFill>
            <a:srgbClr val="0033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ü"/>
              <a:defRPr/>
            </a:pPr>
            <a:r>
              <a:rPr lang="en-US" dirty="0" err="1"/>
              <a:t>Tahap</a:t>
            </a:r>
            <a:r>
              <a:rPr lang="en-US" dirty="0"/>
              <a:t> </a:t>
            </a:r>
            <a:r>
              <a:rPr lang="en-US" dirty="0" err="1"/>
              <a:t>siap</a:t>
            </a:r>
            <a:r>
              <a:rPr lang="en-US" dirty="0"/>
              <a:t> </a:t>
            </a:r>
            <a:r>
              <a:rPr lang="en-US" dirty="0" err="1"/>
              <a:t>bertindak</a:t>
            </a:r>
            <a:r>
              <a:rPr lang="en-US" dirty="0"/>
              <a:t> (</a:t>
            </a:r>
            <a:r>
              <a:rPr lang="en-US" i="1" dirty="0"/>
              <a:t>Game Stage</a:t>
            </a:r>
            <a:r>
              <a:rPr lang="en-US" dirty="0"/>
              <a:t>)</a:t>
            </a:r>
          </a:p>
          <a:p>
            <a:pPr fontAlgn="auto">
              <a:spcBef>
                <a:spcPts val="0"/>
              </a:spcBef>
              <a:spcAft>
                <a:spcPts val="0"/>
              </a:spcAft>
              <a:defRPr/>
            </a:pPr>
            <a:r>
              <a:rPr lang="en-US" dirty="0" err="1"/>
              <a:t>Peniruan</a:t>
            </a:r>
            <a:r>
              <a:rPr lang="en-US" dirty="0"/>
              <a:t> yang </a:t>
            </a:r>
            <a:r>
              <a:rPr lang="en-US" dirty="0" err="1"/>
              <a:t>dilakukan</a:t>
            </a:r>
            <a:r>
              <a:rPr lang="en-US" dirty="0"/>
              <a:t> </a:t>
            </a:r>
            <a:r>
              <a:rPr lang="en-US" dirty="0" err="1"/>
              <a:t>sudah</a:t>
            </a:r>
            <a:r>
              <a:rPr lang="en-US" dirty="0"/>
              <a:t> </a:t>
            </a:r>
            <a:r>
              <a:rPr lang="en-US" dirty="0" err="1"/>
              <a:t>mulai</a:t>
            </a:r>
            <a:r>
              <a:rPr lang="en-US" dirty="0"/>
              <a:t> </a:t>
            </a:r>
            <a:r>
              <a:rPr lang="en-US" dirty="0" err="1"/>
              <a:t>berkurang</a:t>
            </a:r>
            <a:r>
              <a:rPr lang="en-US" dirty="0"/>
              <a:t> </a:t>
            </a:r>
            <a:r>
              <a:rPr lang="en-US" dirty="0" err="1"/>
              <a:t>dan</a:t>
            </a:r>
            <a:r>
              <a:rPr lang="en-US" dirty="0"/>
              <a:t> </a:t>
            </a:r>
            <a:r>
              <a:rPr lang="en-US" dirty="0" err="1"/>
              <a:t>digantikan</a:t>
            </a:r>
            <a:r>
              <a:rPr lang="en-US" dirty="0"/>
              <a:t> </a:t>
            </a:r>
            <a:r>
              <a:rPr lang="en-US" dirty="0" err="1"/>
              <a:t>oleh</a:t>
            </a:r>
            <a:r>
              <a:rPr lang="en-US" dirty="0"/>
              <a:t> </a:t>
            </a:r>
            <a:r>
              <a:rPr lang="en-US" dirty="0" err="1"/>
              <a:t>peran</a:t>
            </a:r>
            <a:r>
              <a:rPr lang="en-US" dirty="0"/>
              <a:t> yang </a:t>
            </a:r>
            <a:r>
              <a:rPr lang="en-US" dirty="0" err="1"/>
              <a:t>secara</a:t>
            </a:r>
            <a:r>
              <a:rPr lang="en-US" dirty="0"/>
              <a:t> </a:t>
            </a:r>
            <a:r>
              <a:rPr lang="en-US" dirty="0" err="1"/>
              <a:t>langsung</a:t>
            </a:r>
            <a:r>
              <a:rPr lang="en-US" dirty="0"/>
              <a:t> </a:t>
            </a:r>
            <a:r>
              <a:rPr lang="en-US" dirty="0" err="1"/>
              <a:t>dimainkan</a:t>
            </a:r>
            <a:r>
              <a:rPr lang="en-US" dirty="0"/>
              <a:t> </a:t>
            </a:r>
            <a:r>
              <a:rPr lang="en-US" dirty="0" err="1"/>
              <a:t>sendiri</a:t>
            </a:r>
            <a:r>
              <a:rPr lang="en-US" dirty="0"/>
              <a:t> </a:t>
            </a:r>
            <a:r>
              <a:rPr lang="en-US" dirty="0" err="1"/>
              <a:t>dengan</a:t>
            </a:r>
            <a:r>
              <a:rPr lang="en-US" dirty="0"/>
              <a:t> </a:t>
            </a:r>
            <a:r>
              <a:rPr lang="en-US" dirty="0" err="1"/>
              <a:t>penuh</a:t>
            </a:r>
            <a:r>
              <a:rPr lang="en-US" dirty="0"/>
              <a:t> </a:t>
            </a:r>
            <a:r>
              <a:rPr lang="en-US" dirty="0" err="1"/>
              <a:t>kesadaran</a:t>
            </a:r>
            <a:r>
              <a:rPr lang="en-US" dirty="0"/>
              <a:t>. </a:t>
            </a:r>
            <a:r>
              <a:rPr lang="en-US" dirty="0" err="1"/>
              <a:t>Kemampuannya</a:t>
            </a:r>
            <a:r>
              <a:rPr lang="en-US" dirty="0"/>
              <a:t> </a:t>
            </a:r>
            <a:r>
              <a:rPr lang="en-US" dirty="0" err="1"/>
              <a:t>menempatkan</a:t>
            </a:r>
            <a:r>
              <a:rPr lang="en-US" dirty="0"/>
              <a:t> </a:t>
            </a:r>
            <a:r>
              <a:rPr lang="en-US" dirty="0" err="1"/>
              <a:t>diri</a:t>
            </a:r>
            <a:r>
              <a:rPr lang="en-US" dirty="0"/>
              <a:t> </a:t>
            </a:r>
            <a:r>
              <a:rPr lang="en-US" dirty="0" err="1"/>
              <a:t>pada</a:t>
            </a:r>
            <a:r>
              <a:rPr lang="en-US" dirty="0"/>
              <a:t> </a:t>
            </a:r>
            <a:r>
              <a:rPr lang="en-US" dirty="0" err="1"/>
              <a:t>posisi</a:t>
            </a:r>
            <a:r>
              <a:rPr lang="en-US" dirty="0"/>
              <a:t> orang lain pun </a:t>
            </a:r>
            <a:r>
              <a:rPr lang="en-US" dirty="0" err="1"/>
              <a:t>meningkat</a:t>
            </a:r>
            <a:r>
              <a:rPr lang="en-US" dirty="0"/>
              <a:t> </a:t>
            </a:r>
            <a:r>
              <a:rPr lang="en-US" dirty="0" err="1"/>
              <a:t>sehingga</a:t>
            </a:r>
            <a:r>
              <a:rPr lang="en-US" dirty="0"/>
              <a:t> </a:t>
            </a:r>
            <a:r>
              <a:rPr lang="en-US" dirty="0" err="1"/>
              <a:t>memungkinkan</a:t>
            </a:r>
            <a:r>
              <a:rPr lang="en-US" dirty="0"/>
              <a:t> </a:t>
            </a:r>
            <a:r>
              <a:rPr lang="en-US" dirty="0" err="1"/>
              <a:t>adanya</a:t>
            </a:r>
            <a:r>
              <a:rPr lang="en-US" dirty="0"/>
              <a:t> </a:t>
            </a:r>
            <a:r>
              <a:rPr lang="en-US" dirty="0" err="1"/>
              <a:t>kemampuan</a:t>
            </a:r>
            <a:r>
              <a:rPr lang="en-US" dirty="0"/>
              <a:t> </a:t>
            </a:r>
            <a:r>
              <a:rPr lang="en-US" dirty="0" err="1"/>
              <a:t>bermain</a:t>
            </a:r>
            <a:r>
              <a:rPr lang="en-US" dirty="0"/>
              <a:t> </a:t>
            </a:r>
            <a:r>
              <a:rPr lang="en-US" dirty="0" err="1"/>
              <a:t>secara</a:t>
            </a:r>
            <a:r>
              <a:rPr lang="en-US" dirty="0"/>
              <a:t> </a:t>
            </a:r>
            <a:r>
              <a:rPr lang="en-US" dirty="0" err="1"/>
              <a:t>bersama-sama</a:t>
            </a:r>
            <a:r>
              <a:rPr lang="en-US" dirty="0"/>
              <a:t>. </a:t>
            </a:r>
            <a:endParaRPr lang="en-US" dirty="0"/>
          </a:p>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ü"/>
              <a:defRPr/>
            </a:pPr>
            <a:r>
              <a:rPr lang="en-US" dirty="0" err="1"/>
              <a:t>Tahap</a:t>
            </a:r>
            <a:r>
              <a:rPr lang="en-US" dirty="0"/>
              <a:t> </a:t>
            </a:r>
            <a:r>
              <a:rPr lang="en-US" dirty="0" err="1"/>
              <a:t>penerimaan</a:t>
            </a:r>
            <a:r>
              <a:rPr lang="en-US" dirty="0"/>
              <a:t> </a:t>
            </a:r>
            <a:r>
              <a:rPr lang="en-US" dirty="0" err="1"/>
              <a:t>norma</a:t>
            </a:r>
            <a:r>
              <a:rPr lang="en-US" dirty="0"/>
              <a:t> </a:t>
            </a:r>
            <a:r>
              <a:rPr lang="en-US" dirty="0" err="1"/>
              <a:t>kolektif</a:t>
            </a:r>
            <a:r>
              <a:rPr lang="en-US" dirty="0"/>
              <a:t> (</a:t>
            </a:r>
            <a:r>
              <a:rPr lang="en-US" i="1" dirty="0"/>
              <a:t>Generalized Stage/Generalized other</a:t>
            </a:r>
            <a:r>
              <a:rPr lang="en-US" dirty="0"/>
              <a:t>)</a:t>
            </a:r>
          </a:p>
          <a:p>
            <a:pPr fontAlgn="auto">
              <a:spcBef>
                <a:spcPts val="0"/>
              </a:spcBef>
              <a:spcAft>
                <a:spcPts val="0"/>
              </a:spcAft>
              <a:defRPr/>
            </a:pPr>
            <a:r>
              <a:rPr lang="en-US" dirty="0" err="1"/>
              <a:t>Pada</a:t>
            </a:r>
            <a:r>
              <a:rPr lang="en-US" dirty="0"/>
              <a:t> </a:t>
            </a:r>
            <a:r>
              <a:rPr lang="en-US" dirty="0" err="1"/>
              <a:t>tahap</a:t>
            </a:r>
            <a:r>
              <a:rPr lang="en-US" dirty="0"/>
              <a:t> </a:t>
            </a:r>
            <a:r>
              <a:rPr lang="en-US" dirty="0" err="1"/>
              <a:t>ini</a:t>
            </a:r>
            <a:r>
              <a:rPr lang="en-US" dirty="0"/>
              <a:t> </a:t>
            </a:r>
            <a:r>
              <a:rPr lang="en-US" dirty="0" err="1"/>
              <a:t>seseorang</a:t>
            </a:r>
            <a:r>
              <a:rPr lang="en-US" dirty="0"/>
              <a:t> </a:t>
            </a:r>
            <a:r>
              <a:rPr lang="en-US" dirty="0" err="1"/>
              <a:t>telah</a:t>
            </a:r>
            <a:r>
              <a:rPr lang="en-US" dirty="0"/>
              <a:t> </a:t>
            </a:r>
            <a:r>
              <a:rPr lang="en-US" dirty="0" err="1"/>
              <a:t>dianggap</a:t>
            </a:r>
            <a:r>
              <a:rPr lang="en-US" dirty="0"/>
              <a:t> </a:t>
            </a:r>
            <a:r>
              <a:rPr lang="en-US" dirty="0" err="1"/>
              <a:t>dewasa</a:t>
            </a:r>
            <a:r>
              <a:rPr lang="en-US" dirty="0"/>
              <a:t>. </a:t>
            </a:r>
            <a:r>
              <a:rPr lang="en-US" dirty="0" err="1"/>
              <a:t>Dia</a:t>
            </a:r>
            <a:r>
              <a:rPr lang="en-US" dirty="0"/>
              <a:t> </a:t>
            </a:r>
            <a:r>
              <a:rPr lang="en-US" dirty="0" err="1"/>
              <a:t>sudah</a:t>
            </a:r>
            <a:r>
              <a:rPr lang="en-US" dirty="0"/>
              <a:t> </a:t>
            </a:r>
            <a:r>
              <a:rPr lang="en-US" dirty="0" err="1"/>
              <a:t>dapat</a:t>
            </a:r>
            <a:r>
              <a:rPr lang="en-US" dirty="0"/>
              <a:t> </a:t>
            </a:r>
            <a:r>
              <a:rPr lang="en-US" dirty="0" err="1"/>
              <a:t>menempatkan</a:t>
            </a:r>
            <a:r>
              <a:rPr lang="en-US" dirty="0"/>
              <a:t> </a:t>
            </a:r>
            <a:r>
              <a:rPr lang="en-US" dirty="0" err="1"/>
              <a:t>dirinya</a:t>
            </a:r>
            <a:r>
              <a:rPr lang="en-US" dirty="0"/>
              <a:t> </a:t>
            </a:r>
            <a:r>
              <a:rPr lang="en-US" dirty="0" err="1"/>
              <a:t>pada</a:t>
            </a:r>
            <a:r>
              <a:rPr lang="en-US" dirty="0"/>
              <a:t> </a:t>
            </a:r>
            <a:r>
              <a:rPr lang="en-US" dirty="0" err="1"/>
              <a:t>posisi</a:t>
            </a:r>
            <a:r>
              <a:rPr lang="en-US" dirty="0"/>
              <a:t> </a:t>
            </a:r>
            <a:r>
              <a:rPr lang="en-US" dirty="0" err="1"/>
              <a:t>masyarakat</a:t>
            </a:r>
            <a:r>
              <a:rPr lang="en-US" dirty="0"/>
              <a:t> </a:t>
            </a:r>
            <a:r>
              <a:rPr lang="en-US" dirty="0" err="1"/>
              <a:t>secara</a:t>
            </a:r>
            <a:r>
              <a:rPr lang="en-US" dirty="0"/>
              <a:t> </a:t>
            </a:r>
            <a:r>
              <a:rPr lang="en-US" dirty="0" err="1"/>
              <a:t>luas</a:t>
            </a:r>
            <a:r>
              <a:rPr lang="en-US" dirty="0"/>
              <a:t>. </a:t>
            </a:r>
            <a:r>
              <a:rPr lang="en-US" dirty="0" err="1"/>
              <a:t>Dengan</a:t>
            </a:r>
            <a:r>
              <a:rPr lang="en-US" dirty="0"/>
              <a:t> kata lain, </a:t>
            </a:r>
            <a:r>
              <a:rPr lang="en-US" dirty="0" err="1"/>
              <a:t>ia</a:t>
            </a:r>
            <a:r>
              <a:rPr lang="en-US" dirty="0"/>
              <a:t> </a:t>
            </a:r>
            <a:r>
              <a:rPr lang="en-US" dirty="0" err="1"/>
              <a:t>dapat</a:t>
            </a:r>
            <a:r>
              <a:rPr lang="en-US" dirty="0"/>
              <a:t> </a:t>
            </a:r>
            <a:r>
              <a:rPr lang="en-US" dirty="0" err="1"/>
              <a:t>bertenggang</a:t>
            </a:r>
            <a:r>
              <a:rPr lang="en-US" dirty="0"/>
              <a:t> rasa </a:t>
            </a:r>
            <a:r>
              <a:rPr lang="en-US" dirty="0" err="1"/>
              <a:t>tidak</a:t>
            </a:r>
            <a:r>
              <a:rPr lang="en-US" dirty="0"/>
              <a:t> </a:t>
            </a:r>
            <a:r>
              <a:rPr lang="en-US" dirty="0" err="1"/>
              <a:t>hanya</a:t>
            </a:r>
            <a:r>
              <a:rPr lang="en-US" dirty="0"/>
              <a:t> </a:t>
            </a:r>
            <a:r>
              <a:rPr lang="en-US" dirty="0" err="1"/>
              <a:t>dengan</a:t>
            </a:r>
            <a:r>
              <a:rPr lang="en-US" dirty="0"/>
              <a:t> orang-orang yang </a:t>
            </a:r>
            <a:r>
              <a:rPr lang="en-US" dirty="0" err="1"/>
              <a:t>berinteraksi</a:t>
            </a:r>
            <a:r>
              <a:rPr lang="en-US" dirty="0"/>
              <a:t> </a:t>
            </a:r>
            <a:r>
              <a:rPr lang="en-US" dirty="0" err="1"/>
              <a:t>dengannya</a:t>
            </a:r>
            <a:r>
              <a:rPr lang="en-US" dirty="0"/>
              <a:t> </a:t>
            </a:r>
            <a:r>
              <a:rPr lang="en-US" dirty="0" err="1"/>
              <a:t>tapi</a:t>
            </a:r>
            <a:r>
              <a:rPr lang="en-US" dirty="0"/>
              <a:t> </a:t>
            </a:r>
            <a:r>
              <a:rPr lang="en-US" dirty="0" err="1"/>
              <a:t>juga</a:t>
            </a:r>
            <a:r>
              <a:rPr lang="en-US" dirty="0"/>
              <a:t> </a:t>
            </a:r>
            <a:r>
              <a:rPr lang="en-US" dirty="0" err="1"/>
              <a:t>dengan</a:t>
            </a:r>
            <a:r>
              <a:rPr lang="en-US" dirty="0"/>
              <a:t> </a:t>
            </a:r>
            <a:r>
              <a:rPr lang="en-US" dirty="0" err="1"/>
              <a:t>masyarakat</a:t>
            </a:r>
            <a:r>
              <a:rPr lang="en-US" dirty="0"/>
              <a:t> </a:t>
            </a:r>
            <a:r>
              <a:rPr lang="en-US" dirty="0" err="1"/>
              <a:t>luas</a:t>
            </a:r>
            <a:r>
              <a:rPr lang="en-US" dirty="0"/>
              <a:t>. </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3000" r="-6000" b="23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0" y="5257800"/>
            <a:ext cx="9144000" cy="1600200"/>
          </a:xfrm>
        </p:spPr>
        <p:txBody>
          <a:bodyPr/>
          <a:lstStyle/>
          <a:p>
            <a:r>
              <a:rPr lang="en-US" sz="4000" smtClean="0">
                <a:latin typeface="Copperplate Gothic Light" pitchFamily="34" charset="0"/>
              </a:rPr>
              <a:t>B. Kepribadian</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ounded Rectangle 3"/>
          <p:cNvSpPr/>
          <p:nvPr/>
        </p:nvSpPr>
        <p:spPr>
          <a:xfrm>
            <a:off x="762000" y="457200"/>
            <a:ext cx="4343400" cy="60198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Tx/>
              <a:buAutoNum type="arabicPeriod"/>
              <a:defRPr/>
            </a:pPr>
            <a:r>
              <a:rPr lang="en-US" dirty="0" err="1">
                <a:solidFill>
                  <a:schemeClr val="bg1">
                    <a:lumMod val="50000"/>
                  </a:schemeClr>
                </a:solidFill>
              </a:rPr>
              <a:t>Definisi</a:t>
            </a:r>
            <a:r>
              <a:rPr lang="en-US" dirty="0">
                <a:solidFill>
                  <a:schemeClr val="bg1">
                    <a:lumMod val="50000"/>
                  </a:schemeClr>
                </a:solidFill>
              </a:rPr>
              <a:t> </a:t>
            </a:r>
            <a:r>
              <a:rPr lang="en-US" dirty="0" err="1">
                <a:solidFill>
                  <a:schemeClr val="bg1">
                    <a:lumMod val="50000"/>
                  </a:schemeClr>
                </a:solidFill>
              </a:rPr>
              <a:t>Kepribdian</a:t>
            </a:r>
            <a:endParaRPr lang="en-US" dirty="0">
              <a:solidFill>
                <a:schemeClr val="bg1">
                  <a:lumMod val="50000"/>
                </a:schemeClr>
              </a:solidFill>
            </a:endParaRPr>
          </a:p>
          <a:p>
            <a:pPr fontAlgn="auto">
              <a:spcBef>
                <a:spcPts val="0"/>
              </a:spcBef>
              <a:spcAft>
                <a:spcPts val="0"/>
              </a:spcAft>
              <a:defRPr/>
            </a:pPr>
            <a:endParaRPr lang="en-US" dirty="0">
              <a:solidFill>
                <a:schemeClr val="bg1">
                  <a:lumMod val="50000"/>
                </a:schemeClr>
              </a:solidFill>
            </a:endParaRPr>
          </a:p>
          <a:p>
            <a:pPr fontAlgn="auto">
              <a:spcBef>
                <a:spcPts val="0"/>
              </a:spcBef>
              <a:spcAft>
                <a:spcPts val="0"/>
              </a:spcAft>
              <a:defRPr/>
            </a:pPr>
            <a:r>
              <a:rPr lang="en-US" dirty="0">
                <a:solidFill>
                  <a:schemeClr val="bg1">
                    <a:lumMod val="50000"/>
                  </a:schemeClr>
                </a:solidFill>
              </a:rPr>
              <a:t>	</a:t>
            </a:r>
            <a:r>
              <a:rPr lang="en-US" dirty="0" err="1">
                <a:solidFill>
                  <a:schemeClr val="bg1">
                    <a:lumMod val="50000"/>
                  </a:schemeClr>
                </a:solidFill>
              </a:rPr>
              <a:t>Secara</a:t>
            </a:r>
            <a:r>
              <a:rPr lang="en-US" dirty="0">
                <a:solidFill>
                  <a:schemeClr val="bg1">
                    <a:lumMod val="50000"/>
                  </a:schemeClr>
                </a:solidFill>
              </a:rPr>
              <a:t> umum, </a:t>
            </a:r>
            <a:r>
              <a:rPr lang="en-US" b="1" dirty="0" err="1">
                <a:solidFill>
                  <a:schemeClr val="bg1">
                    <a:lumMod val="50000"/>
                  </a:schemeClr>
                </a:solidFill>
              </a:rPr>
              <a:t>Kepribadian</a:t>
            </a:r>
            <a:r>
              <a:rPr lang="en-US" dirty="0">
                <a:solidFill>
                  <a:schemeClr val="bg1">
                    <a:lumMod val="50000"/>
                  </a:schemeClr>
                </a:solidFill>
              </a:rPr>
              <a:t> </a:t>
            </a:r>
            <a:r>
              <a:rPr lang="en-US" dirty="0" err="1">
                <a:solidFill>
                  <a:schemeClr val="bg1">
                    <a:lumMod val="50000"/>
                  </a:schemeClr>
                </a:solidFill>
              </a:rPr>
              <a:t>adalah</a:t>
            </a:r>
            <a:r>
              <a:rPr lang="en-US" dirty="0">
                <a:solidFill>
                  <a:schemeClr val="bg1">
                    <a:lumMod val="50000"/>
                  </a:schemeClr>
                </a:solidFill>
              </a:rPr>
              <a:t> </a:t>
            </a:r>
            <a:r>
              <a:rPr lang="en-US" dirty="0" err="1">
                <a:solidFill>
                  <a:schemeClr val="bg1">
                    <a:lumMod val="50000"/>
                  </a:schemeClr>
                </a:solidFill>
              </a:rPr>
              <a:t>keseluruhan</a:t>
            </a:r>
            <a:r>
              <a:rPr lang="en-US" dirty="0">
                <a:solidFill>
                  <a:schemeClr val="bg1">
                    <a:lumMod val="50000"/>
                  </a:schemeClr>
                </a:solidFill>
              </a:rPr>
              <a:t> </a:t>
            </a:r>
            <a:r>
              <a:rPr lang="en-US" dirty="0" err="1">
                <a:solidFill>
                  <a:schemeClr val="bg1">
                    <a:lumMod val="50000"/>
                  </a:schemeClr>
                </a:solidFill>
              </a:rPr>
              <a:t>cara</a:t>
            </a:r>
            <a:r>
              <a:rPr lang="en-US" dirty="0">
                <a:solidFill>
                  <a:schemeClr val="bg1">
                    <a:lumMod val="50000"/>
                  </a:schemeClr>
                </a:solidFill>
              </a:rPr>
              <a:t> </a:t>
            </a:r>
            <a:r>
              <a:rPr lang="en-US" dirty="0" err="1">
                <a:solidFill>
                  <a:schemeClr val="bg1">
                    <a:lumMod val="50000"/>
                  </a:schemeClr>
                </a:solidFill>
              </a:rPr>
              <a:t>seorang</a:t>
            </a:r>
            <a:r>
              <a:rPr lang="en-US" dirty="0">
                <a:solidFill>
                  <a:schemeClr val="bg1">
                    <a:lumMod val="50000"/>
                  </a:schemeClr>
                </a:solidFill>
              </a:rPr>
              <a:t> </a:t>
            </a:r>
            <a:r>
              <a:rPr lang="en-US" dirty="0" err="1">
                <a:solidFill>
                  <a:schemeClr val="bg1">
                    <a:lumMod val="50000"/>
                  </a:schemeClr>
                </a:solidFill>
              </a:rPr>
              <a:t>individu</a:t>
            </a:r>
            <a:r>
              <a:rPr lang="en-US" dirty="0">
                <a:solidFill>
                  <a:schemeClr val="bg1">
                    <a:lumMod val="50000"/>
                  </a:schemeClr>
                </a:solidFill>
              </a:rPr>
              <a:t> </a:t>
            </a:r>
            <a:r>
              <a:rPr lang="en-US" dirty="0" err="1">
                <a:solidFill>
                  <a:schemeClr val="bg1">
                    <a:lumMod val="50000"/>
                  </a:schemeClr>
                </a:solidFill>
              </a:rPr>
              <a:t>bereaksi</a:t>
            </a:r>
            <a:r>
              <a:rPr lang="en-US" dirty="0">
                <a:solidFill>
                  <a:schemeClr val="bg1">
                    <a:lumMod val="50000"/>
                  </a:schemeClr>
                </a:solidFill>
              </a:rPr>
              <a:t> </a:t>
            </a:r>
            <a:r>
              <a:rPr lang="en-US" dirty="0" err="1">
                <a:solidFill>
                  <a:schemeClr val="bg1">
                    <a:lumMod val="50000"/>
                  </a:schemeClr>
                </a:solidFill>
              </a:rPr>
              <a:t>dan</a:t>
            </a:r>
            <a:r>
              <a:rPr lang="en-US" dirty="0">
                <a:solidFill>
                  <a:schemeClr val="bg1">
                    <a:lumMod val="50000"/>
                  </a:schemeClr>
                </a:solidFill>
              </a:rPr>
              <a:t> </a:t>
            </a:r>
            <a:r>
              <a:rPr lang="en-US" dirty="0" err="1">
                <a:solidFill>
                  <a:schemeClr val="bg1">
                    <a:lumMod val="50000"/>
                  </a:schemeClr>
                </a:solidFill>
              </a:rPr>
              <a:t>berinteraksi</a:t>
            </a:r>
            <a:r>
              <a:rPr lang="en-US" dirty="0">
                <a:solidFill>
                  <a:schemeClr val="bg1">
                    <a:lumMod val="50000"/>
                  </a:schemeClr>
                </a:solidFill>
              </a:rPr>
              <a:t> </a:t>
            </a:r>
            <a:r>
              <a:rPr lang="en-US" dirty="0" err="1">
                <a:solidFill>
                  <a:schemeClr val="bg1">
                    <a:lumMod val="50000"/>
                  </a:schemeClr>
                </a:solidFill>
              </a:rPr>
              <a:t>dengan</a:t>
            </a:r>
            <a:r>
              <a:rPr lang="en-US" dirty="0">
                <a:solidFill>
                  <a:schemeClr val="bg1">
                    <a:lumMod val="50000"/>
                  </a:schemeClr>
                </a:solidFill>
              </a:rPr>
              <a:t> </a:t>
            </a:r>
            <a:r>
              <a:rPr lang="en-US" dirty="0" err="1">
                <a:solidFill>
                  <a:schemeClr val="bg1">
                    <a:lumMod val="50000"/>
                  </a:schemeClr>
                </a:solidFill>
              </a:rPr>
              <a:t>individu</a:t>
            </a:r>
            <a:r>
              <a:rPr lang="en-US" dirty="0">
                <a:solidFill>
                  <a:schemeClr val="bg1">
                    <a:lumMod val="50000"/>
                  </a:schemeClr>
                </a:solidFill>
              </a:rPr>
              <a:t> lain. </a:t>
            </a:r>
            <a:r>
              <a:rPr lang="en-US" dirty="0" err="1">
                <a:solidFill>
                  <a:schemeClr val="bg1">
                    <a:lumMod val="50000"/>
                  </a:schemeClr>
                </a:solidFill>
              </a:rPr>
              <a:t>Kepribadian</a:t>
            </a:r>
            <a:r>
              <a:rPr lang="en-US" dirty="0">
                <a:solidFill>
                  <a:schemeClr val="bg1">
                    <a:lumMod val="50000"/>
                  </a:schemeClr>
                </a:solidFill>
              </a:rPr>
              <a:t> paling </a:t>
            </a:r>
            <a:r>
              <a:rPr lang="en-US" dirty="0" err="1">
                <a:solidFill>
                  <a:schemeClr val="bg1">
                    <a:lumMod val="50000"/>
                  </a:schemeClr>
                </a:solidFill>
              </a:rPr>
              <a:t>sering</a:t>
            </a:r>
            <a:r>
              <a:rPr lang="en-US" dirty="0">
                <a:solidFill>
                  <a:schemeClr val="bg1">
                    <a:lumMod val="50000"/>
                  </a:schemeClr>
                </a:solidFill>
              </a:rPr>
              <a:t> </a:t>
            </a:r>
            <a:r>
              <a:rPr lang="en-US" dirty="0" err="1">
                <a:solidFill>
                  <a:schemeClr val="bg1">
                    <a:lumMod val="50000"/>
                  </a:schemeClr>
                </a:solidFill>
              </a:rPr>
              <a:t>dideskripsikan</a:t>
            </a:r>
            <a:r>
              <a:rPr lang="en-US" dirty="0">
                <a:solidFill>
                  <a:schemeClr val="bg1">
                    <a:lumMod val="50000"/>
                  </a:schemeClr>
                </a:solidFill>
              </a:rPr>
              <a:t> </a:t>
            </a:r>
            <a:r>
              <a:rPr lang="en-US" dirty="0" err="1">
                <a:solidFill>
                  <a:schemeClr val="bg1">
                    <a:lumMod val="50000"/>
                  </a:schemeClr>
                </a:solidFill>
              </a:rPr>
              <a:t>dalam</a:t>
            </a:r>
            <a:r>
              <a:rPr lang="en-US" dirty="0">
                <a:solidFill>
                  <a:schemeClr val="bg1">
                    <a:lumMod val="50000"/>
                  </a:schemeClr>
                </a:solidFill>
              </a:rPr>
              <a:t> </a:t>
            </a:r>
            <a:r>
              <a:rPr lang="en-US" dirty="0" err="1">
                <a:solidFill>
                  <a:schemeClr val="bg1">
                    <a:lumMod val="50000"/>
                  </a:schemeClr>
                </a:solidFill>
              </a:rPr>
              <a:t>istilah</a:t>
            </a:r>
            <a:r>
              <a:rPr lang="en-US" dirty="0">
                <a:solidFill>
                  <a:schemeClr val="bg1">
                    <a:lumMod val="50000"/>
                  </a:schemeClr>
                </a:solidFill>
              </a:rPr>
              <a:t> </a:t>
            </a:r>
            <a:r>
              <a:rPr lang="en-US" dirty="0" err="1">
                <a:solidFill>
                  <a:schemeClr val="bg1">
                    <a:lumMod val="50000"/>
                  </a:schemeClr>
                </a:solidFill>
              </a:rPr>
              <a:t>sifat</a:t>
            </a:r>
            <a:r>
              <a:rPr lang="en-US" dirty="0">
                <a:solidFill>
                  <a:schemeClr val="bg1">
                    <a:lumMod val="50000"/>
                  </a:schemeClr>
                </a:solidFill>
              </a:rPr>
              <a:t> yang </a:t>
            </a:r>
            <a:r>
              <a:rPr lang="en-US" dirty="0" err="1">
                <a:solidFill>
                  <a:schemeClr val="bg1">
                    <a:lumMod val="50000"/>
                  </a:schemeClr>
                </a:solidFill>
              </a:rPr>
              <a:t>bisa</a:t>
            </a:r>
            <a:r>
              <a:rPr lang="en-US" dirty="0">
                <a:solidFill>
                  <a:schemeClr val="bg1">
                    <a:lumMod val="50000"/>
                  </a:schemeClr>
                </a:solidFill>
              </a:rPr>
              <a:t> </a:t>
            </a:r>
            <a:r>
              <a:rPr lang="en-US" dirty="0" err="1">
                <a:solidFill>
                  <a:schemeClr val="bg1">
                    <a:lumMod val="50000"/>
                  </a:schemeClr>
                </a:solidFill>
              </a:rPr>
              <a:t>diukur</a:t>
            </a:r>
            <a:r>
              <a:rPr lang="en-US" dirty="0">
                <a:solidFill>
                  <a:schemeClr val="bg1">
                    <a:lumMod val="50000"/>
                  </a:schemeClr>
                </a:solidFill>
              </a:rPr>
              <a:t> yang </a:t>
            </a:r>
            <a:r>
              <a:rPr lang="en-US" dirty="0" err="1">
                <a:solidFill>
                  <a:schemeClr val="bg1">
                    <a:lumMod val="50000"/>
                  </a:schemeClr>
                </a:solidFill>
              </a:rPr>
              <a:t>ditunjukkan</a:t>
            </a:r>
            <a:r>
              <a:rPr lang="en-US" dirty="0">
                <a:solidFill>
                  <a:schemeClr val="bg1">
                    <a:lumMod val="50000"/>
                  </a:schemeClr>
                </a:solidFill>
              </a:rPr>
              <a:t> </a:t>
            </a:r>
            <a:r>
              <a:rPr lang="en-US" dirty="0" err="1">
                <a:solidFill>
                  <a:schemeClr val="bg1">
                    <a:lumMod val="50000"/>
                  </a:schemeClr>
                </a:solidFill>
              </a:rPr>
              <a:t>oleh</a:t>
            </a:r>
            <a:r>
              <a:rPr lang="en-US" dirty="0">
                <a:solidFill>
                  <a:schemeClr val="bg1">
                    <a:lumMod val="50000"/>
                  </a:schemeClr>
                </a:solidFill>
              </a:rPr>
              <a:t> </a:t>
            </a:r>
            <a:r>
              <a:rPr lang="en-US" dirty="0" err="1">
                <a:solidFill>
                  <a:schemeClr val="bg1">
                    <a:lumMod val="50000"/>
                  </a:schemeClr>
                </a:solidFill>
              </a:rPr>
              <a:t>seseorang</a:t>
            </a:r>
            <a:r>
              <a:rPr lang="en-US" dirty="0">
                <a:solidFill>
                  <a:schemeClr val="bg1">
                    <a:lumMod val="50000"/>
                  </a:schemeClr>
                </a:solidFill>
              </a:rPr>
              <a:t>.</a:t>
            </a:r>
          </a:p>
          <a:p>
            <a:pPr fontAlgn="auto">
              <a:spcBef>
                <a:spcPts val="0"/>
              </a:spcBef>
              <a:spcAft>
                <a:spcPts val="0"/>
              </a:spcAft>
              <a:defRPr/>
            </a:pPr>
            <a:r>
              <a:rPr lang="en-US" dirty="0">
                <a:solidFill>
                  <a:schemeClr val="bg1">
                    <a:lumMod val="50000"/>
                  </a:schemeClr>
                </a:solidFill>
              </a:rPr>
              <a:t>	</a:t>
            </a:r>
            <a:r>
              <a:rPr lang="en-US" dirty="0" err="1">
                <a:solidFill>
                  <a:schemeClr val="bg1">
                    <a:lumMod val="50000"/>
                  </a:schemeClr>
                </a:solidFill>
              </a:rPr>
              <a:t>Berdasarkan</a:t>
            </a:r>
            <a:r>
              <a:rPr lang="en-US" dirty="0">
                <a:solidFill>
                  <a:schemeClr val="bg1">
                    <a:lumMod val="50000"/>
                  </a:schemeClr>
                </a:solidFill>
              </a:rPr>
              <a:t> </a:t>
            </a:r>
            <a:r>
              <a:rPr lang="en-US" dirty="0" err="1">
                <a:solidFill>
                  <a:schemeClr val="bg1">
                    <a:lumMod val="50000"/>
                  </a:schemeClr>
                </a:solidFill>
              </a:rPr>
              <a:t>psikologi</a:t>
            </a:r>
            <a:r>
              <a:rPr lang="en-US" dirty="0">
                <a:solidFill>
                  <a:schemeClr val="bg1">
                    <a:lumMod val="50000"/>
                  </a:schemeClr>
                </a:solidFill>
              </a:rPr>
              <a:t>, </a:t>
            </a:r>
            <a:r>
              <a:rPr lang="en-US" b="1" dirty="0">
                <a:solidFill>
                  <a:schemeClr val="bg1">
                    <a:lumMod val="50000"/>
                  </a:schemeClr>
                </a:solidFill>
              </a:rPr>
              <a:t>Gordon </a:t>
            </a:r>
            <a:r>
              <a:rPr lang="en-US" b="1" dirty="0" err="1">
                <a:solidFill>
                  <a:schemeClr val="bg1">
                    <a:lumMod val="50000"/>
                  </a:schemeClr>
                </a:solidFill>
              </a:rPr>
              <a:t>Allport</a:t>
            </a:r>
            <a:r>
              <a:rPr lang="en-US" b="1" dirty="0">
                <a:solidFill>
                  <a:schemeClr val="bg1">
                    <a:lumMod val="50000"/>
                  </a:schemeClr>
                </a:solidFill>
              </a:rPr>
              <a:t> </a:t>
            </a:r>
            <a:r>
              <a:rPr lang="en-US" dirty="0" err="1">
                <a:solidFill>
                  <a:schemeClr val="bg1">
                    <a:lumMod val="50000"/>
                  </a:schemeClr>
                </a:solidFill>
              </a:rPr>
              <a:t>menyatakan</a:t>
            </a:r>
            <a:r>
              <a:rPr lang="en-US" dirty="0">
                <a:solidFill>
                  <a:schemeClr val="bg1">
                    <a:lumMod val="50000"/>
                  </a:schemeClr>
                </a:solidFill>
              </a:rPr>
              <a:t> </a:t>
            </a:r>
            <a:r>
              <a:rPr lang="en-US" dirty="0" err="1">
                <a:solidFill>
                  <a:schemeClr val="bg1">
                    <a:lumMod val="50000"/>
                  </a:schemeClr>
                </a:solidFill>
              </a:rPr>
              <a:t>bahwa</a:t>
            </a:r>
            <a:r>
              <a:rPr lang="en-US" dirty="0">
                <a:solidFill>
                  <a:schemeClr val="bg1">
                    <a:lumMod val="50000"/>
                  </a:schemeClr>
                </a:solidFill>
              </a:rPr>
              <a:t> </a:t>
            </a:r>
            <a:r>
              <a:rPr lang="en-US" dirty="0" err="1">
                <a:solidFill>
                  <a:schemeClr val="bg1">
                    <a:lumMod val="50000"/>
                  </a:schemeClr>
                </a:solidFill>
              </a:rPr>
              <a:t>kepribadian</a:t>
            </a:r>
            <a:r>
              <a:rPr lang="en-US" dirty="0">
                <a:solidFill>
                  <a:schemeClr val="bg1">
                    <a:lumMod val="50000"/>
                  </a:schemeClr>
                </a:solidFill>
              </a:rPr>
              <a:t> </a:t>
            </a:r>
            <a:r>
              <a:rPr lang="en-US" dirty="0" err="1">
                <a:solidFill>
                  <a:schemeClr val="bg1">
                    <a:lumMod val="50000"/>
                  </a:schemeClr>
                </a:solidFill>
              </a:rPr>
              <a:t>sebagai</a:t>
            </a:r>
            <a:r>
              <a:rPr lang="en-US" dirty="0">
                <a:solidFill>
                  <a:schemeClr val="bg1">
                    <a:lumMod val="50000"/>
                  </a:schemeClr>
                </a:solidFill>
              </a:rPr>
              <a:t> </a:t>
            </a:r>
            <a:r>
              <a:rPr lang="en-US" dirty="0" err="1">
                <a:solidFill>
                  <a:schemeClr val="bg1">
                    <a:lumMod val="50000"/>
                  </a:schemeClr>
                </a:solidFill>
              </a:rPr>
              <a:t>suatu</a:t>
            </a:r>
            <a:r>
              <a:rPr lang="en-US" dirty="0">
                <a:solidFill>
                  <a:schemeClr val="bg1">
                    <a:lumMod val="50000"/>
                  </a:schemeClr>
                </a:solidFill>
              </a:rPr>
              <a:t> </a:t>
            </a:r>
            <a:r>
              <a:rPr lang="en-US" dirty="0" err="1">
                <a:solidFill>
                  <a:schemeClr val="bg1">
                    <a:lumMod val="50000"/>
                  </a:schemeClr>
                </a:solidFill>
              </a:rPr>
              <a:t>organisasi</a:t>
            </a:r>
            <a:r>
              <a:rPr lang="en-US" dirty="0">
                <a:solidFill>
                  <a:schemeClr val="bg1">
                    <a:lumMod val="50000"/>
                  </a:schemeClr>
                </a:solidFill>
              </a:rPr>
              <a:t> (</a:t>
            </a:r>
            <a:r>
              <a:rPr lang="en-US" dirty="0" err="1">
                <a:solidFill>
                  <a:schemeClr val="bg1">
                    <a:lumMod val="50000"/>
                  </a:schemeClr>
                </a:solidFill>
              </a:rPr>
              <a:t>berbagai</a:t>
            </a:r>
            <a:r>
              <a:rPr lang="en-US" dirty="0">
                <a:solidFill>
                  <a:schemeClr val="bg1">
                    <a:lumMod val="50000"/>
                  </a:schemeClr>
                </a:solidFill>
              </a:rPr>
              <a:t> </a:t>
            </a:r>
            <a:r>
              <a:rPr lang="en-US" dirty="0" err="1">
                <a:solidFill>
                  <a:schemeClr val="bg1">
                    <a:lumMod val="50000"/>
                  </a:schemeClr>
                </a:solidFill>
              </a:rPr>
              <a:t>aspek</a:t>
            </a:r>
            <a:r>
              <a:rPr lang="en-US" dirty="0">
                <a:solidFill>
                  <a:schemeClr val="bg1">
                    <a:lumMod val="50000"/>
                  </a:schemeClr>
                </a:solidFill>
              </a:rPr>
              <a:t> </a:t>
            </a:r>
            <a:r>
              <a:rPr lang="en-US" dirty="0" err="1">
                <a:solidFill>
                  <a:schemeClr val="bg1">
                    <a:lumMod val="50000"/>
                  </a:schemeClr>
                </a:solidFill>
              </a:rPr>
              <a:t>psikis</a:t>
            </a:r>
            <a:r>
              <a:rPr lang="en-US" dirty="0">
                <a:solidFill>
                  <a:schemeClr val="bg1">
                    <a:lumMod val="50000"/>
                  </a:schemeClr>
                </a:solidFill>
              </a:rPr>
              <a:t> </a:t>
            </a:r>
            <a:r>
              <a:rPr lang="en-US" dirty="0" err="1">
                <a:solidFill>
                  <a:schemeClr val="bg1">
                    <a:lumMod val="50000"/>
                  </a:schemeClr>
                </a:solidFill>
              </a:rPr>
              <a:t>dan</a:t>
            </a:r>
            <a:r>
              <a:rPr lang="en-US" dirty="0">
                <a:solidFill>
                  <a:schemeClr val="bg1">
                    <a:lumMod val="50000"/>
                  </a:schemeClr>
                </a:solidFill>
              </a:rPr>
              <a:t> </a:t>
            </a:r>
            <a:r>
              <a:rPr lang="en-US" dirty="0" err="1">
                <a:solidFill>
                  <a:schemeClr val="bg1">
                    <a:lumMod val="50000"/>
                  </a:schemeClr>
                </a:solidFill>
              </a:rPr>
              <a:t>fisik</a:t>
            </a:r>
            <a:r>
              <a:rPr lang="en-US" dirty="0">
                <a:solidFill>
                  <a:schemeClr val="bg1">
                    <a:lumMod val="50000"/>
                  </a:schemeClr>
                </a:solidFill>
              </a:rPr>
              <a:t>) yang </a:t>
            </a:r>
            <a:r>
              <a:rPr lang="en-US" dirty="0" err="1">
                <a:solidFill>
                  <a:schemeClr val="bg1">
                    <a:lumMod val="50000"/>
                  </a:schemeClr>
                </a:solidFill>
              </a:rPr>
              <a:t>merupakan</a:t>
            </a:r>
            <a:r>
              <a:rPr lang="en-US" dirty="0">
                <a:solidFill>
                  <a:schemeClr val="bg1">
                    <a:lumMod val="50000"/>
                  </a:schemeClr>
                </a:solidFill>
              </a:rPr>
              <a:t> </a:t>
            </a:r>
            <a:r>
              <a:rPr lang="en-US" dirty="0" err="1">
                <a:solidFill>
                  <a:schemeClr val="bg1">
                    <a:lumMod val="50000"/>
                  </a:schemeClr>
                </a:solidFill>
              </a:rPr>
              <a:t>suatu</a:t>
            </a:r>
            <a:r>
              <a:rPr lang="en-US" dirty="0">
                <a:solidFill>
                  <a:schemeClr val="bg1">
                    <a:lumMod val="50000"/>
                  </a:schemeClr>
                </a:solidFill>
              </a:rPr>
              <a:t> </a:t>
            </a:r>
            <a:r>
              <a:rPr lang="en-US" dirty="0" err="1">
                <a:solidFill>
                  <a:schemeClr val="bg1">
                    <a:lumMod val="50000"/>
                  </a:schemeClr>
                </a:solidFill>
              </a:rPr>
              <a:t>struktur</a:t>
            </a:r>
            <a:r>
              <a:rPr lang="en-US" dirty="0">
                <a:solidFill>
                  <a:schemeClr val="bg1">
                    <a:lumMod val="50000"/>
                  </a:schemeClr>
                </a:solidFill>
              </a:rPr>
              <a:t> </a:t>
            </a:r>
            <a:r>
              <a:rPr lang="en-US" dirty="0" err="1">
                <a:solidFill>
                  <a:schemeClr val="bg1">
                    <a:lumMod val="50000"/>
                  </a:schemeClr>
                </a:solidFill>
              </a:rPr>
              <a:t>dan</a:t>
            </a:r>
            <a:r>
              <a:rPr lang="en-US" dirty="0">
                <a:solidFill>
                  <a:schemeClr val="bg1">
                    <a:lumMod val="50000"/>
                  </a:schemeClr>
                </a:solidFill>
              </a:rPr>
              <a:t> </a:t>
            </a:r>
            <a:r>
              <a:rPr lang="en-US" dirty="0" err="1">
                <a:solidFill>
                  <a:schemeClr val="bg1">
                    <a:lumMod val="50000"/>
                  </a:schemeClr>
                </a:solidFill>
              </a:rPr>
              <a:t>sekaligus</a:t>
            </a:r>
            <a:r>
              <a:rPr lang="en-US" dirty="0">
                <a:solidFill>
                  <a:schemeClr val="bg1">
                    <a:lumMod val="50000"/>
                  </a:schemeClr>
                </a:solidFill>
              </a:rPr>
              <a:t> proses. </a:t>
            </a:r>
            <a:r>
              <a:rPr lang="en-US" dirty="0" err="1">
                <a:solidFill>
                  <a:schemeClr val="bg1">
                    <a:lumMod val="50000"/>
                  </a:schemeClr>
                </a:solidFill>
              </a:rPr>
              <a:t>Jadi</a:t>
            </a:r>
            <a:r>
              <a:rPr lang="en-US" dirty="0">
                <a:solidFill>
                  <a:schemeClr val="bg1">
                    <a:lumMod val="50000"/>
                  </a:schemeClr>
                </a:solidFill>
              </a:rPr>
              <a:t>, </a:t>
            </a:r>
            <a:r>
              <a:rPr lang="en-US" dirty="0" err="1">
                <a:solidFill>
                  <a:schemeClr val="bg1">
                    <a:lumMod val="50000"/>
                  </a:schemeClr>
                </a:solidFill>
              </a:rPr>
              <a:t>kepribadian</a:t>
            </a:r>
            <a:r>
              <a:rPr lang="en-US" dirty="0">
                <a:solidFill>
                  <a:schemeClr val="bg1">
                    <a:lumMod val="50000"/>
                  </a:schemeClr>
                </a:solidFill>
              </a:rPr>
              <a:t> </a:t>
            </a:r>
            <a:r>
              <a:rPr lang="en-US" dirty="0" err="1">
                <a:solidFill>
                  <a:schemeClr val="bg1">
                    <a:lumMod val="50000"/>
                  </a:schemeClr>
                </a:solidFill>
              </a:rPr>
              <a:t>merupakan</a:t>
            </a:r>
            <a:r>
              <a:rPr lang="en-US" dirty="0">
                <a:solidFill>
                  <a:schemeClr val="bg1">
                    <a:lumMod val="50000"/>
                  </a:schemeClr>
                </a:solidFill>
              </a:rPr>
              <a:t> </a:t>
            </a:r>
            <a:r>
              <a:rPr lang="en-US" dirty="0" err="1">
                <a:solidFill>
                  <a:schemeClr val="bg1">
                    <a:lumMod val="50000"/>
                  </a:schemeClr>
                </a:solidFill>
              </a:rPr>
              <a:t>sesuatu</a:t>
            </a:r>
            <a:r>
              <a:rPr lang="en-US" dirty="0">
                <a:solidFill>
                  <a:schemeClr val="bg1">
                    <a:lumMod val="50000"/>
                  </a:schemeClr>
                </a:solidFill>
              </a:rPr>
              <a:t> yang </a:t>
            </a:r>
            <a:r>
              <a:rPr lang="en-US" dirty="0" err="1">
                <a:solidFill>
                  <a:schemeClr val="bg1">
                    <a:lumMod val="50000"/>
                  </a:schemeClr>
                </a:solidFill>
              </a:rPr>
              <a:t>dapat</a:t>
            </a:r>
            <a:r>
              <a:rPr lang="en-US" dirty="0">
                <a:solidFill>
                  <a:schemeClr val="bg1">
                    <a:lumMod val="50000"/>
                  </a:schemeClr>
                </a:solidFill>
              </a:rPr>
              <a:t> </a:t>
            </a:r>
            <a:r>
              <a:rPr lang="en-US" dirty="0" err="1">
                <a:solidFill>
                  <a:schemeClr val="bg1">
                    <a:lumMod val="50000"/>
                  </a:schemeClr>
                </a:solidFill>
              </a:rPr>
              <a:t>berubah</a:t>
            </a:r>
            <a:r>
              <a:rPr lang="en-US" dirty="0">
                <a:solidFill>
                  <a:schemeClr val="bg1">
                    <a:lumMod val="50000"/>
                  </a:schemeClr>
                </a:solidFill>
              </a:rPr>
              <a:t>. </a:t>
            </a:r>
            <a:r>
              <a:rPr lang="en-US" dirty="0" err="1">
                <a:solidFill>
                  <a:schemeClr val="bg1">
                    <a:lumMod val="50000"/>
                  </a:schemeClr>
                </a:solidFill>
              </a:rPr>
              <a:t>Secara</a:t>
            </a:r>
            <a:r>
              <a:rPr lang="en-US" dirty="0">
                <a:solidFill>
                  <a:schemeClr val="bg1">
                    <a:lumMod val="50000"/>
                  </a:schemeClr>
                </a:solidFill>
              </a:rPr>
              <a:t> </a:t>
            </a:r>
            <a:r>
              <a:rPr lang="en-US" dirty="0" err="1">
                <a:solidFill>
                  <a:schemeClr val="bg1">
                    <a:lumMod val="50000"/>
                  </a:schemeClr>
                </a:solidFill>
              </a:rPr>
              <a:t>eksplisit</a:t>
            </a:r>
            <a:r>
              <a:rPr lang="en-US" dirty="0">
                <a:solidFill>
                  <a:schemeClr val="bg1">
                    <a:lumMod val="50000"/>
                  </a:schemeClr>
                </a:solidFill>
              </a:rPr>
              <a:t> </a:t>
            </a:r>
            <a:r>
              <a:rPr lang="en-US" dirty="0" err="1">
                <a:solidFill>
                  <a:schemeClr val="bg1">
                    <a:lumMod val="50000"/>
                  </a:schemeClr>
                </a:solidFill>
              </a:rPr>
              <a:t>Allport</a:t>
            </a:r>
            <a:r>
              <a:rPr lang="en-US" dirty="0">
                <a:solidFill>
                  <a:schemeClr val="bg1">
                    <a:lumMod val="50000"/>
                  </a:schemeClr>
                </a:solidFill>
              </a:rPr>
              <a:t> </a:t>
            </a:r>
            <a:r>
              <a:rPr lang="en-US" dirty="0" err="1">
                <a:solidFill>
                  <a:schemeClr val="bg1">
                    <a:lumMod val="50000"/>
                  </a:schemeClr>
                </a:solidFill>
              </a:rPr>
              <a:t>menyebutkan</a:t>
            </a:r>
            <a:r>
              <a:rPr lang="en-US" dirty="0">
                <a:solidFill>
                  <a:schemeClr val="bg1">
                    <a:lumMod val="50000"/>
                  </a:schemeClr>
                </a:solidFill>
              </a:rPr>
              <a:t>, </a:t>
            </a:r>
            <a:r>
              <a:rPr lang="en-US" dirty="0" err="1">
                <a:solidFill>
                  <a:schemeClr val="bg1">
                    <a:lumMod val="50000"/>
                  </a:schemeClr>
                </a:solidFill>
              </a:rPr>
              <a:t>kepribadian</a:t>
            </a:r>
            <a:r>
              <a:rPr lang="en-US" dirty="0">
                <a:solidFill>
                  <a:schemeClr val="bg1">
                    <a:lumMod val="50000"/>
                  </a:schemeClr>
                </a:solidFill>
              </a:rPr>
              <a:t> </a:t>
            </a:r>
            <a:r>
              <a:rPr lang="en-US" dirty="0" err="1">
                <a:solidFill>
                  <a:schemeClr val="bg1">
                    <a:lumMod val="50000"/>
                  </a:schemeClr>
                </a:solidFill>
              </a:rPr>
              <a:t>secara</a:t>
            </a:r>
            <a:r>
              <a:rPr lang="en-US" dirty="0">
                <a:solidFill>
                  <a:schemeClr val="bg1">
                    <a:lumMod val="50000"/>
                  </a:schemeClr>
                </a:solidFill>
              </a:rPr>
              <a:t> </a:t>
            </a:r>
            <a:r>
              <a:rPr lang="en-US" dirty="0" err="1">
                <a:solidFill>
                  <a:schemeClr val="bg1">
                    <a:lumMod val="50000"/>
                  </a:schemeClr>
                </a:solidFill>
              </a:rPr>
              <a:t>teratur</a:t>
            </a:r>
            <a:r>
              <a:rPr lang="en-US" dirty="0">
                <a:solidFill>
                  <a:schemeClr val="bg1">
                    <a:lumMod val="50000"/>
                  </a:schemeClr>
                </a:solidFill>
              </a:rPr>
              <a:t> </a:t>
            </a:r>
            <a:r>
              <a:rPr lang="en-US" dirty="0" err="1">
                <a:solidFill>
                  <a:schemeClr val="bg1">
                    <a:lumMod val="50000"/>
                  </a:schemeClr>
                </a:solidFill>
              </a:rPr>
              <a:t>tumbuh</a:t>
            </a:r>
            <a:r>
              <a:rPr lang="en-US" dirty="0">
                <a:solidFill>
                  <a:schemeClr val="bg1">
                    <a:lumMod val="50000"/>
                  </a:schemeClr>
                </a:solidFill>
              </a:rPr>
              <a:t> </a:t>
            </a:r>
            <a:r>
              <a:rPr lang="en-US" dirty="0" err="1">
                <a:solidFill>
                  <a:schemeClr val="bg1">
                    <a:lumMod val="50000"/>
                  </a:schemeClr>
                </a:solidFill>
              </a:rPr>
              <a:t>dan</a:t>
            </a:r>
            <a:r>
              <a:rPr lang="en-US" dirty="0">
                <a:solidFill>
                  <a:schemeClr val="bg1">
                    <a:lumMod val="50000"/>
                  </a:schemeClr>
                </a:solidFill>
              </a:rPr>
              <a:t> </a:t>
            </a:r>
            <a:r>
              <a:rPr lang="en-US" dirty="0" err="1">
                <a:solidFill>
                  <a:schemeClr val="bg1">
                    <a:lumMod val="50000"/>
                  </a:schemeClr>
                </a:solidFill>
              </a:rPr>
              <a:t>mengalami</a:t>
            </a:r>
            <a:r>
              <a:rPr lang="en-US" dirty="0">
                <a:solidFill>
                  <a:schemeClr val="bg1">
                    <a:lumMod val="50000"/>
                  </a:schemeClr>
                </a:solidFill>
              </a:rPr>
              <a:t> </a:t>
            </a:r>
            <a:r>
              <a:rPr lang="en-US" dirty="0" err="1">
                <a:solidFill>
                  <a:schemeClr val="bg1">
                    <a:lumMod val="50000"/>
                  </a:schemeClr>
                </a:solidFill>
              </a:rPr>
              <a:t>perubahan</a:t>
            </a:r>
            <a:r>
              <a:rPr lang="en-US" dirty="0">
                <a:solidFill>
                  <a:schemeClr val="bg1">
                    <a:lumMod val="50000"/>
                  </a:schemeClr>
                </a:solidFill>
              </a:rPr>
              <a:t>.</a:t>
            </a:r>
          </a:p>
          <a:p>
            <a:pPr fontAlgn="auto">
              <a:spcBef>
                <a:spcPts val="0"/>
              </a:spcBef>
              <a:spcAft>
                <a:spcPts val="0"/>
              </a:spcAft>
              <a:defRPr/>
            </a:pPr>
            <a:endParaRPr lang="en-US" dirty="0">
              <a:solidFill>
                <a:schemeClr val="bg1">
                  <a:lumMod val="50000"/>
                </a:schemeClr>
              </a:solidFill>
            </a:endParaRPr>
          </a:p>
          <a:p>
            <a:pPr fontAlgn="auto">
              <a:spcBef>
                <a:spcPts val="0"/>
              </a:spcBef>
              <a:spcAft>
                <a:spcPts val="0"/>
              </a:spcAft>
              <a:defRPr/>
            </a:pPr>
            <a:endParaRPr lang="en-US" dirty="0">
              <a:solidFill>
                <a:schemeClr val="bg1">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id-ID" dirty="0"/>
          </a:p>
        </p:txBody>
      </p:sp>
      <p:sp>
        <p:nvSpPr>
          <p:cNvPr id="15363"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endParaRPr lang="id-ID" sz="3200"/>
          </a:p>
        </p:txBody>
      </p:sp>
      <p:sp>
        <p:nvSpPr>
          <p:cNvPr id="6" name="Rounded Rectangle 5"/>
          <p:cNvSpPr/>
          <p:nvPr/>
        </p:nvSpPr>
        <p:spPr>
          <a:xfrm>
            <a:off x="4191000" y="533400"/>
            <a:ext cx="4648200" cy="61722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500" dirty="0">
                <a:solidFill>
                  <a:schemeClr val="tx1"/>
                </a:solidFill>
              </a:rPr>
              <a:t>2. </a:t>
            </a:r>
            <a:r>
              <a:rPr lang="id-ID" sz="1500" dirty="0">
                <a:solidFill>
                  <a:schemeClr val="tx1"/>
                </a:solidFill>
              </a:rPr>
              <a:t>Tahap-Tahap Perkembangan Kepribadian sebagai </a:t>
            </a:r>
            <a:r>
              <a:rPr lang="en-US" sz="1500" dirty="0">
                <a:solidFill>
                  <a:schemeClr val="tx1"/>
                </a:solidFill>
              </a:rPr>
              <a:t> </a:t>
            </a:r>
            <a:r>
              <a:rPr lang="en-US" sz="1500" dirty="0">
                <a:solidFill>
                  <a:schemeClr val="tx1"/>
                </a:solidFill>
              </a:rPr>
              <a:t>    </a:t>
            </a:r>
            <a:r>
              <a:rPr lang="id-ID" sz="1500" dirty="0">
                <a:solidFill>
                  <a:schemeClr val="tx1"/>
                </a:solidFill>
              </a:rPr>
              <a:t>Hasil Sosialisasi</a:t>
            </a:r>
            <a:endParaRPr lang="en-US" sz="1500" dirty="0">
              <a:solidFill>
                <a:schemeClr val="tx1"/>
              </a:solidFill>
            </a:endParaRPr>
          </a:p>
          <a:p>
            <a:pPr fontAlgn="auto">
              <a:spcBef>
                <a:spcPts val="0"/>
              </a:spcBef>
              <a:spcAft>
                <a:spcPts val="0"/>
              </a:spcAft>
              <a:defRPr/>
            </a:pPr>
            <a:endParaRPr lang="en-US" sz="1500" dirty="0">
              <a:solidFill>
                <a:schemeClr val="tx1"/>
              </a:solidFill>
            </a:endParaRPr>
          </a:p>
          <a:p>
            <a:pPr fontAlgn="auto">
              <a:spcBef>
                <a:spcPts val="0"/>
              </a:spcBef>
              <a:spcAft>
                <a:spcPts val="0"/>
              </a:spcAft>
              <a:defRPr/>
            </a:pPr>
            <a:r>
              <a:rPr lang="id-ID" sz="1500" dirty="0">
                <a:solidFill>
                  <a:schemeClr val="tx1"/>
                </a:solidFill>
              </a:rPr>
              <a:t>a</a:t>
            </a:r>
            <a:r>
              <a:rPr lang="en-US" sz="1500" dirty="0">
                <a:solidFill>
                  <a:schemeClr val="tx1"/>
                </a:solidFill>
              </a:rPr>
              <a:t>. </a:t>
            </a:r>
            <a:r>
              <a:rPr lang="id-ID" sz="1500" dirty="0">
                <a:solidFill>
                  <a:schemeClr val="tx1"/>
                </a:solidFill>
              </a:rPr>
              <a:t>Fase </a:t>
            </a:r>
            <a:r>
              <a:rPr lang="id-ID" sz="1500" dirty="0">
                <a:solidFill>
                  <a:schemeClr val="tx1"/>
                </a:solidFill>
              </a:rPr>
              <a:t>Pertama</a:t>
            </a:r>
          </a:p>
          <a:p>
            <a:pPr fontAlgn="auto">
              <a:spcBef>
                <a:spcPts val="0"/>
              </a:spcBef>
              <a:spcAft>
                <a:spcPts val="0"/>
              </a:spcAft>
              <a:defRPr/>
            </a:pPr>
            <a:endParaRPr lang="en-US" sz="1500" dirty="0">
              <a:solidFill>
                <a:schemeClr val="tx1"/>
              </a:solidFill>
            </a:endParaRPr>
          </a:p>
          <a:p>
            <a:pPr fontAlgn="auto">
              <a:spcBef>
                <a:spcPts val="0"/>
              </a:spcBef>
              <a:spcAft>
                <a:spcPts val="0"/>
              </a:spcAft>
              <a:defRPr/>
            </a:pPr>
            <a:r>
              <a:rPr lang="id-ID" sz="1500" dirty="0">
                <a:solidFill>
                  <a:schemeClr val="tx1"/>
                </a:solidFill>
              </a:rPr>
              <a:t>Menurut </a:t>
            </a:r>
            <a:r>
              <a:rPr lang="id-ID" sz="1500" dirty="0">
                <a:solidFill>
                  <a:schemeClr val="tx1"/>
                </a:solidFill>
              </a:rPr>
              <a:t>Charles H. Cooley (1864-1929), proses perkembangan kepribadian seseorang dimulai kurang lebih pada usia 1-2 tahun yang ditandai dengan saat-saat anak mengenal dirinya sendiri yang dibantu oleh orang-orang dewasa dilingkungannya</a:t>
            </a:r>
            <a:r>
              <a:rPr lang="id-ID" sz="1500" dirty="0">
                <a:solidFill>
                  <a:schemeClr val="tx1"/>
                </a:solidFill>
              </a:rPr>
              <a:t>.</a:t>
            </a:r>
            <a:endParaRPr lang="en-US" sz="1500" dirty="0">
              <a:solidFill>
                <a:schemeClr val="tx1"/>
              </a:solidFill>
            </a:endParaRPr>
          </a:p>
          <a:p>
            <a:pPr fontAlgn="auto">
              <a:spcBef>
                <a:spcPts val="0"/>
              </a:spcBef>
              <a:spcAft>
                <a:spcPts val="0"/>
              </a:spcAft>
              <a:defRPr/>
            </a:pPr>
            <a:r>
              <a:rPr lang="id-ID" sz="1500" dirty="0">
                <a:solidFill>
                  <a:schemeClr val="tx1"/>
                </a:solidFill>
              </a:rPr>
              <a:t>Kita </a:t>
            </a:r>
            <a:r>
              <a:rPr lang="id-ID" sz="1500" dirty="0">
                <a:solidFill>
                  <a:schemeClr val="tx1"/>
                </a:solidFill>
              </a:rPr>
              <a:t>dapat membedakan kepribadian seseorang menjadi dua bagian penting, yaitu:</a:t>
            </a:r>
          </a:p>
          <a:p>
            <a:pPr fontAlgn="auto">
              <a:spcBef>
                <a:spcPts val="0"/>
              </a:spcBef>
              <a:spcAft>
                <a:spcPts val="0"/>
              </a:spcAft>
              <a:defRPr/>
            </a:pPr>
            <a:endParaRPr lang="en-US" sz="1500" dirty="0">
              <a:solidFill>
                <a:schemeClr val="tx1"/>
              </a:solidFill>
            </a:endParaRPr>
          </a:p>
          <a:p>
            <a:pPr fontAlgn="auto">
              <a:spcBef>
                <a:spcPts val="0"/>
              </a:spcBef>
              <a:spcAft>
                <a:spcPts val="0"/>
              </a:spcAft>
              <a:defRPr/>
            </a:pPr>
            <a:r>
              <a:rPr lang="id-ID" sz="1500" dirty="0">
                <a:solidFill>
                  <a:schemeClr val="tx1"/>
                </a:solidFill>
              </a:rPr>
              <a:t>1)</a:t>
            </a:r>
            <a:r>
              <a:rPr lang="id-ID" sz="1500" i="1" dirty="0">
                <a:solidFill>
                  <a:schemeClr val="tx1"/>
                </a:solidFill>
              </a:rPr>
              <a:t>Basic </a:t>
            </a:r>
            <a:r>
              <a:rPr lang="id-ID" sz="1500" i="1" dirty="0">
                <a:solidFill>
                  <a:schemeClr val="tx1"/>
                </a:solidFill>
              </a:rPr>
              <a:t>Personality Structure, </a:t>
            </a:r>
            <a:r>
              <a:rPr lang="id-ID" sz="1500" dirty="0">
                <a:solidFill>
                  <a:schemeClr val="tx1"/>
                </a:solidFill>
              </a:rPr>
              <a:t>yaitu unsur-unsur dasar atas berbagai sikap yang disebut </a:t>
            </a:r>
            <a:r>
              <a:rPr lang="id-ID" sz="1500" i="1" dirty="0">
                <a:solidFill>
                  <a:schemeClr val="tx1"/>
                </a:solidFill>
              </a:rPr>
              <a:t>attitude. </a:t>
            </a:r>
            <a:r>
              <a:rPr lang="id-ID" sz="1500" dirty="0">
                <a:solidFill>
                  <a:schemeClr val="tx1"/>
                </a:solidFill>
              </a:rPr>
              <a:t>Unsur ini bersifat permanen dan tidak mudah berubah</a:t>
            </a:r>
            <a:r>
              <a:rPr lang="id-ID" sz="1500" dirty="0">
                <a:solidFill>
                  <a:schemeClr val="tx1"/>
                </a:solidFill>
              </a:rPr>
              <a:t>.</a:t>
            </a:r>
            <a:endParaRPr lang="en-US" sz="1500" dirty="0">
              <a:solidFill>
                <a:schemeClr val="tx1"/>
              </a:solidFill>
            </a:endParaRPr>
          </a:p>
          <a:p>
            <a:pPr fontAlgn="auto">
              <a:spcBef>
                <a:spcPts val="0"/>
              </a:spcBef>
              <a:spcAft>
                <a:spcPts val="0"/>
              </a:spcAft>
              <a:defRPr/>
            </a:pPr>
            <a:r>
              <a:rPr lang="id-ID" sz="1500" dirty="0">
                <a:solidFill>
                  <a:schemeClr val="tx1"/>
                </a:solidFill>
              </a:rPr>
              <a:t>2</a:t>
            </a:r>
            <a:r>
              <a:rPr lang="id-ID" sz="1500" dirty="0">
                <a:solidFill>
                  <a:schemeClr val="tx1"/>
                </a:solidFill>
              </a:rPr>
              <a:t>) </a:t>
            </a:r>
            <a:r>
              <a:rPr lang="id-ID" sz="1500" i="1" dirty="0">
                <a:solidFill>
                  <a:schemeClr val="tx1"/>
                </a:solidFill>
              </a:rPr>
              <a:t>Capital Personality, </a:t>
            </a:r>
            <a:r>
              <a:rPr lang="id-ID" sz="1500" dirty="0">
                <a:solidFill>
                  <a:schemeClr val="tx1"/>
                </a:solidFill>
              </a:rPr>
              <a:t>yaitu unsur-unsur yang terdiri atas keyakinan-keyakinan atau anggapan-anggapan yang sifatnya mudah berubah atau dapat ditinjau kembali (fleksibel). Ini diperoleh berdasarkan pengalaman melalui pergaulan dengan orang lain</a:t>
            </a:r>
            <a:r>
              <a:rPr lang="id-ID" sz="1500" dirty="0">
                <a:solidFill>
                  <a:schemeClr val="tx1"/>
                </a:solidFill>
              </a:rPr>
              <a:t>.</a:t>
            </a:r>
            <a:endParaRPr lang="en-US" sz="1500"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0207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id-ID" dirty="0"/>
          </a:p>
        </p:txBody>
      </p:sp>
      <p:sp>
        <p:nvSpPr>
          <p:cNvPr id="16387"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endParaRPr lang="id-ID" sz="3200"/>
          </a:p>
        </p:txBody>
      </p:sp>
      <p:sp>
        <p:nvSpPr>
          <p:cNvPr id="6" name="Rounded Rectangle 5"/>
          <p:cNvSpPr/>
          <p:nvPr/>
        </p:nvSpPr>
        <p:spPr>
          <a:xfrm>
            <a:off x="4343400" y="533400"/>
            <a:ext cx="4419600" cy="59436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1600" dirty="0">
                <a:solidFill>
                  <a:schemeClr val="tx1"/>
                </a:solidFill>
              </a:rPr>
              <a:t>b.Fase Kedua</a:t>
            </a:r>
          </a:p>
          <a:p>
            <a:pPr fontAlgn="auto">
              <a:spcBef>
                <a:spcPts val="0"/>
              </a:spcBef>
              <a:spcAft>
                <a:spcPts val="0"/>
              </a:spcAft>
              <a:defRPr/>
            </a:pPr>
            <a:endParaRPr lang="en-US" sz="1600" dirty="0">
              <a:solidFill>
                <a:schemeClr val="tx1"/>
              </a:solidFill>
            </a:endParaRPr>
          </a:p>
          <a:p>
            <a:pPr fontAlgn="auto">
              <a:spcBef>
                <a:spcPts val="0"/>
              </a:spcBef>
              <a:spcAft>
                <a:spcPts val="0"/>
              </a:spcAft>
              <a:defRPr/>
            </a:pPr>
            <a:r>
              <a:rPr lang="id-ID" sz="1600" dirty="0">
                <a:solidFill>
                  <a:schemeClr val="tx1"/>
                </a:solidFill>
              </a:rPr>
              <a:t>Ini merupakan fase perkembangan dimana rasa ego yang dimiliki seorang anak mulai berkembang karakternya sesuai dengan tipe pergaulan yang ada dilingkungannya.</a:t>
            </a:r>
          </a:p>
          <a:p>
            <a:pPr fontAlgn="auto">
              <a:spcBef>
                <a:spcPts val="0"/>
              </a:spcBef>
              <a:spcAft>
                <a:spcPts val="0"/>
              </a:spcAft>
              <a:defRPr/>
            </a:pPr>
            <a:r>
              <a:rPr lang="id-ID" sz="1600" dirty="0">
                <a:solidFill>
                  <a:schemeClr val="tx1"/>
                </a:solidFill>
              </a:rPr>
              <a:t>Fase kedua ini berlangsung relatif panjang hingga menjelang masa dewasa. Kepribadian tersebut mulai tampak dengan tipe prilaku khas yang tampak dari perangai, kegemaran, IQ serta bakat-bakatnya.</a:t>
            </a:r>
          </a:p>
          <a:p>
            <a:pPr fontAlgn="auto">
              <a:spcBef>
                <a:spcPts val="0"/>
              </a:spcBef>
              <a:spcAft>
                <a:spcPts val="0"/>
              </a:spcAft>
              <a:defRPr/>
            </a:pPr>
            <a:endParaRPr lang="en-US" sz="1600" dirty="0">
              <a:solidFill>
                <a:schemeClr val="tx1"/>
              </a:solidFill>
            </a:endParaRPr>
          </a:p>
          <a:p>
            <a:pPr fontAlgn="auto">
              <a:spcBef>
                <a:spcPts val="0"/>
              </a:spcBef>
              <a:spcAft>
                <a:spcPts val="0"/>
              </a:spcAft>
              <a:defRPr/>
            </a:pPr>
            <a:r>
              <a:rPr lang="id-ID" sz="1600" dirty="0">
                <a:solidFill>
                  <a:schemeClr val="tx1"/>
                </a:solidFill>
              </a:rPr>
              <a:t>c.Fase Ketiga</a:t>
            </a:r>
          </a:p>
          <a:p>
            <a:pPr fontAlgn="auto">
              <a:spcBef>
                <a:spcPts val="0"/>
              </a:spcBef>
              <a:spcAft>
                <a:spcPts val="0"/>
              </a:spcAft>
              <a:defRPr/>
            </a:pPr>
            <a:endParaRPr lang="en-US" sz="1600" dirty="0">
              <a:solidFill>
                <a:schemeClr val="tx1"/>
              </a:solidFill>
            </a:endParaRPr>
          </a:p>
          <a:p>
            <a:pPr fontAlgn="auto">
              <a:spcBef>
                <a:spcPts val="0"/>
              </a:spcBef>
              <a:spcAft>
                <a:spcPts val="0"/>
              </a:spcAft>
              <a:defRPr/>
            </a:pPr>
            <a:r>
              <a:rPr lang="id-ID" sz="1600" dirty="0">
                <a:solidFill>
                  <a:schemeClr val="tx1"/>
                </a:solidFill>
              </a:rPr>
              <a:t>Kepribadian seseorang pada akhirnya mengalami suatu perkembangan yang relatif tetap, yaitu dengan terbentuknya prilaku-prilaku yang khas sebagai perwujudan kepribadian yang bersifat abstrak. Fase ketiga ini disebut juga fase kedewasaan, yang berlangsung kurang lebih pada usia antar 25-28 </a:t>
            </a:r>
            <a:r>
              <a:rPr lang="id-ID" sz="1600" dirty="0">
                <a:solidFill>
                  <a:schemeClr val="tx1"/>
                </a:solidFill>
              </a:rPr>
              <a:t>tahun</a:t>
            </a:r>
            <a:r>
              <a:rPr lang="en-US" sz="1600" dirty="0">
                <a:solidFill>
                  <a:schemeClr val="tx1"/>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762000" y="457200"/>
            <a:ext cx="4343400" cy="60198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3300"/>
                </a:solidFill>
              </a:rPr>
              <a:t>3</a:t>
            </a:r>
            <a:r>
              <a:rPr lang="en-US" dirty="0">
                <a:solidFill>
                  <a:srgbClr val="003300"/>
                </a:solidFill>
              </a:rPr>
              <a:t>. </a:t>
            </a:r>
            <a:r>
              <a:rPr lang="en-US" dirty="0" err="1">
                <a:solidFill>
                  <a:srgbClr val="003300"/>
                </a:solidFill>
              </a:rPr>
              <a:t>Susunan</a:t>
            </a:r>
            <a:r>
              <a:rPr lang="en-US" dirty="0">
                <a:solidFill>
                  <a:srgbClr val="003300"/>
                </a:solidFill>
              </a:rPr>
              <a:t> </a:t>
            </a:r>
            <a:r>
              <a:rPr lang="en-US" dirty="0" err="1">
                <a:solidFill>
                  <a:srgbClr val="003300"/>
                </a:solidFill>
              </a:rPr>
              <a:t>Kepribadian</a:t>
            </a:r>
            <a:endParaRPr lang="en-US" dirty="0">
              <a:solidFill>
                <a:srgbClr val="003300"/>
              </a:solidFill>
            </a:endParaRPr>
          </a:p>
          <a:p>
            <a:pPr fontAlgn="auto">
              <a:spcBef>
                <a:spcPts val="0"/>
              </a:spcBef>
              <a:spcAft>
                <a:spcPts val="0"/>
              </a:spcAft>
              <a:defRPr/>
            </a:pPr>
            <a:endParaRPr lang="en-US" dirty="0">
              <a:solidFill>
                <a:srgbClr val="003300"/>
              </a:solidFill>
            </a:endParaRPr>
          </a:p>
          <a:p>
            <a:pPr marL="285750" indent="-285750" fontAlgn="auto">
              <a:spcBef>
                <a:spcPts val="0"/>
              </a:spcBef>
              <a:spcAft>
                <a:spcPts val="0"/>
              </a:spcAft>
              <a:buFont typeface="Wingdings" pitchFamily="2" charset="2"/>
              <a:buChar char="v"/>
              <a:defRPr/>
            </a:pPr>
            <a:r>
              <a:rPr lang="en-US" dirty="0">
                <a:solidFill>
                  <a:srgbClr val="003300"/>
                </a:solidFill>
              </a:rPr>
              <a:t> </a:t>
            </a:r>
            <a:r>
              <a:rPr lang="en-US" dirty="0" err="1">
                <a:solidFill>
                  <a:srgbClr val="003300"/>
                </a:solidFill>
              </a:rPr>
              <a:t>Pengetahuan</a:t>
            </a:r>
            <a:endParaRPr lang="en-US" dirty="0">
              <a:solidFill>
                <a:srgbClr val="003300"/>
              </a:solidFill>
            </a:endParaRPr>
          </a:p>
          <a:p>
            <a:pPr fontAlgn="auto">
              <a:spcBef>
                <a:spcPts val="0"/>
              </a:spcBef>
              <a:spcAft>
                <a:spcPts val="0"/>
              </a:spcAft>
              <a:defRPr/>
            </a:pPr>
            <a:r>
              <a:rPr lang="en-US" dirty="0">
                <a:solidFill>
                  <a:srgbClr val="003300"/>
                </a:solidFill>
              </a:rPr>
              <a:t>       </a:t>
            </a:r>
            <a:r>
              <a:rPr lang="en-US" dirty="0" err="1">
                <a:solidFill>
                  <a:srgbClr val="003300"/>
                </a:solidFill>
              </a:rPr>
              <a:t>Terisi</a:t>
            </a:r>
            <a:r>
              <a:rPr lang="en-US" dirty="0">
                <a:solidFill>
                  <a:srgbClr val="003300"/>
                </a:solidFill>
              </a:rPr>
              <a:t> </a:t>
            </a:r>
            <a:r>
              <a:rPr lang="en-US" dirty="0" err="1">
                <a:solidFill>
                  <a:srgbClr val="003300"/>
                </a:solidFill>
              </a:rPr>
              <a:t>dengan</a:t>
            </a:r>
            <a:r>
              <a:rPr lang="en-US" dirty="0">
                <a:solidFill>
                  <a:srgbClr val="003300"/>
                </a:solidFill>
              </a:rPr>
              <a:t> </a:t>
            </a:r>
            <a:r>
              <a:rPr lang="en-US" dirty="0" err="1">
                <a:solidFill>
                  <a:srgbClr val="003300"/>
                </a:solidFill>
              </a:rPr>
              <a:t>pemahaman</a:t>
            </a:r>
            <a:r>
              <a:rPr lang="en-US" dirty="0">
                <a:solidFill>
                  <a:srgbClr val="003300"/>
                </a:solidFill>
              </a:rPr>
              <a:t> </a:t>
            </a:r>
            <a:r>
              <a:rPr lang="en-US" dirty="0" err="1">
                <a:solidFill>
                  <a:srgbClr val="003300"/>
                </a:solidFill>
              </a:rPr>
              <a:t>dan</a:t>
            </a:r>
            <a:r>
              <a:rPr lang="en-US" dirty="0">
                <a:solidFill>
                  <a:srgbClr val="003300"/>
                </a:solidFill>
              </a:rPr>
              <a:t> </a:t>
            </a:r>
            <a:r>
              <a:rPr lang="en-US" dirty="0" err="1">
                <a:solidFill>
                  <a:srgbClr val="003300"/>
                </a:solidFill>
              </a:rPr>
              <a:t>konsep</a:t>
            </a:r>
            <a:r>
              <a:rPr lang="en-US" dirty="0">
                <a:solidFill>
                  <a:srgbClr val="003300"/>
                </a:solidFill>
              </a:rPr>
              <a:t> yang </a:t>
            </a:r>
            <a:r>
              <a:rPr lang="en-US" dirty="0" err="1">
                <a:solidFill>
                  <a:srgbClr val="003300"/>
                </a:solidFill>
              </a:rPr>
              <a:t>lahir</a:t>
            </a:r>
            <a:r>
              <a:rPr lang="en-US" dirty="0">
                <a:solidFill>
                  <a:srgbClr val="003300"/>
                </a:solidFill>
              </a:rPr>
              <a:t> </a:t>
            </a:r>
            <a:r>
              <a:rPr lang="en-US" dirty="0" err="1">
                <a:solidFill>
                  <a:srgbClr val="003300"/>
                </a:solidFill>
              </a:rPr>
              <a:t>dari</a:t>
            </a:r>
            <a:r>
              <a:rPr lang="en-US" dirty="0">
                <a:solidFill>
                  <a:srgbClr val="003300"/>
                </a:solidFill>
              </a:rPr>
              <a:t> </a:t>
            </a:r>
            <a:r>
              <a:rPr lang="en-US" dirty="0" err="1">
                <a:solidFill>
                  <a:srgbClr val="003300"/>
                </a:solidFill>
              </a:rPr>
              <a:t>pengalaman</a:t>
            </a:r>
            <a:r>
              <a:rPr lang="en-US" dirty="0">
                <a:solidFill>
                  <a:srgbClr val="003300"/>
                </a:solidFill>
              </a:rPr>
              <a:t>, </a:t>
            </a:r>
            <a:r>
              <a:rPr lang="en-US" dirty="0" err="1">
                <a:solidFill>
                  <a:srgbClr val="003300"/>
                </a:solidFill>
              </a:rPr>
              <a:t>pengamatan</a:t>
            </a:r>
            <a:r>
              <a:rPr lang="en-US" dirty="0">
                <a:solidFill>
                  <a:srgbClr val="003300"/>
                </a:solidFill>
              </a:rPr>
              <a:t>, </a:t>
            </a:r>
            <a:r>
              <a:rPr lang="en-US" dirty="0" err="1">
                <a:solidFill>
                  <a:srgbClr val="003300"/>
                </a:solidFill>
              </a:rPr>
              <a:t>maupun</a:t>
            </a:r>
            <a:r>
              <a:rPr lang="en-US" dirty="0">
                <a:solidFill>
                  <a:srgbClr val="003300"/>
                </a:solidFill>
              </a:rPr>
              <a:t> </a:t>
            </a:r>
            <a:r>
              <a:rPr lang="en-US" dirty="0" err="1">
                <a:solidFill>
                  <a:srgbClr val="003300"/>
                </a:solidFill>
              </a:rPr>
              <a:t>lingkungan</a:t>
            </a:r>
            <a:r>
              <a:rPr lang="en-US" dirty="0">
                <a:solidFill>
                  <a:srgbClr val="003300"/>
                </a:solidFill>
              </a:rPr>
              <a:t>.</a:t>
            </a:r>
          </a:p>
          <a:p>
            <a:pPr marL="285750" indent="-285750" fontAlgn="auto">
              <a:spcBef>
                <a:spcPts val="0"/>
              </a:spcBef>
              <a:spcAft>
                <a:spcPts val="0"/>
              </a:spcAft>
              <a:buFont typeface="Wingdings" pitchFamily="2" charset="2"/>
              <a:buChar char="v"/>
              <a:defRPr/>
            </a:pPr>
            <a:r>
              <a:rPr lang="en-US" dirty="0">
                <a:solidFill>
                  <a:srgbClr val="003300"/>
                </a:solidFill>
              </a:rPr>
              <a:t> </a:t>
            </a:r>
            <a:r>
              <a:rPr lang="en-US" dirty="0" err="1">
                <a:solidFill>
                  <a:srgbClr val="003300"/>
                </a:solidFill>
              </a:rPr>
              <a:t>Perasaan</a:t>
            </a:r>
            <a:endParaRPr lang="en-US" dirty="0">
              <a:solidFill>
                <a:srgbClr val="003300"/>
              </a:solidFill>
            </a:endParaRPr>
          </a:p>
          <a:p>
            <a:pPr fontAlgn="auto">
              <a:spcBef>
                <a:spcPts val="0"/>
              </a:spcBef>
              <a:spcAft>
                <a:spcPts val="0"/>
              </a:spcAft>
              <a:defRPr/>
            </a:pPr>
            <a:r>
              <a:rPr lang="en-US" dirty="0">
                <a:solidFill>
                  <a:srgbClr val="003300"/>
                </a:solidFill>
              </a:rPr>
              <a:t> </a:t>
            </a:r>
            <a:r>
              <a:rPr lang="en-US" dirty="0">
                <a:solidFill>
                  <a:srgbClr val="003300"/>
                </a:solidFill>
              </a:rPr>
              <a:t>      </a:t>
            </a:r>
            <a:r>
              <a:rPr lang="en-US" dirty="0" err="1">
                <a:solidFill>
                  <a:srgbClr val="003300"/>
                </a:solidFill>
              </a:rPr>
              <a:t>Keadaan</a:t>
            </a:r>
            <a:r>
              <a:rPr lang="en-US" dirty="0">
                <a:solidFill>
                  <a:srgbClr val="003300"/>
                </a:solidFill>
              </a:rPr>
              <a:t> </a:t>
            </a:r>
            <a:r>
              <a:rPr lang="en-US" dirty="0" err="1">
                <a:solidFill>
                  <a:srgbClr val="003300"/>
                </a:solidFill>
              </a:rPr>
              <a:t>kesadaran</a:t>
            </a:r>
            <a:r>
              <a:rPr lang="en-US" dirty="0">
                <a:solidFill>
                  <a:srgbClr val="003300"/>
                </a:solidFill>
              </a:rPr>
              <a:t> </a:t>
            </a:r>
            <a:r>
              <a:rPr lang="en-US" dirty="0" err="1">
                <a:solidFill>
                  <a:srgbClr val="003300"/>
                </a:solidFill>
              </a:rPr>
              <a:t>manusia</a:t>
            </a:r>
            <a:r>
              <a:rPr lang="en-US" dirty="0">
                <a:solidFill>
                  <a:srgbClr val="003300"/>
                </a:solidFill>
              </a:rPr>
              <a:t> yang </a:t>
            </a:r>
            <a:r>
              <a:rPr lang="en-US" dirty="0" err="1">
                <a:solidFill>
                  <a:srgbClr val="003300"/>
                </a:solidFill>
              </a:rPr>
              <a:t>menghasilkan</a:t>
            </a:r>
            <a:r>
              <a:rPr lang="en-US" dirty="0">
                <a:solidFill>
                  <a:srgbClr val="003300"/>
                </a:solidFill>
              </a:rPr>
              <a:t> </a:t>
            </a:r>
            <a:r>
              <a:rPr lang="en-US" dirty="0" err="1">
                <a:solidFill>
                  <a:srgbClr val="003300"/>
                </a:solidFill>
              </a:rPr>
              <a:t>penilaian</a:t>
            </a:r>
            <a:r>
              <a:rPr lang="en-US" dirty="0">
                <a:solidFill>
                  <a:srgbClr val="003300"/>
                </a:solidFill>
              </a:rPr>
              <a:t> </a:t>
            </a:r>
            <a:r>
              <a:rPr lang="en-US" dirty="0" err="1">
                <a:solidFill>
                  <a:srgbClr val="003300"/>
                </a:solidFill>
              </a:rPr>
              <a:t>positif</a:t>
            </a:r>
            <a:r>
              <a:rPr lang="en-US" dirty="0">
                <a:solidFill>
                  <a:srgbClr val="003300"/>
                </a:solidFill>
              </a:rPr>
              <a:t> </a:t>
            </a:r>
            <a:r>
              <a:rPr lang="en-US" dirty="0" err="1">
                <a:solidFill>
                  <a:srgbClr val="003300"/>
                </a:solidFill>
              </a:rPr>
              <a:t>maupun</a:t>
            </a:r>
            <a:r>
              <a:rPr lang="en-US" dirty="0">
                <a:solidFill>
                  <a:srgbClr val="003300"/>
                </a:solidFill>
              </a:rPr>
              <a:t> </a:t>
            </a:r>
            <a:r>
              <a:rPr lang="en-US" dirty="0" err="1">
                <a:solidFill>
                  <a:srgbClr val="003300"/>
                </a:solidFill>
              </a:rPr>
              <a:t>negatif</a:t>
            </a:r>
            <a:r>
              <a:rPr lang="en-US" dirty="0">
                <a:solidFill>
                  <a:srgbClr val="003300"/>
                </a:solidFill>
              </a:rPr>
              <a:t> </a:t>
            </a:r>
            <a:r>
              <a:rPr lang="en-US" dirty="0" err="1">
                <a:solidFill>
                  <a:srgbClr val="003300"/>
                </a:solidFill>
              </a:rPr>
              <a:t>terhadap</a:t>
            </a:r>
            <a:r>
              <a:rPr lang="en-US" dirty="0">
                <a:solidFill>
                  <a:srgbClr val="003300"/>
                </a:solidFill>
              </a:rPr>
              <a:t> </a:t>
            </a:r>
            <a:r>
              <a:rPr lang="en-US" dirty="0" err="1">
                <a:solidFill>
                  <a:srgbClr val="003300"/>
                </a:solidFill>
              </a:rPr>
              <a:t>sesuatu</a:t>
            </a:r>
            <a:r>
              <a:rPr lang="en-US" dirty="0">
                <a:solidFill>
                  <a:srgbClr val="003300"/>
                </a:solidFill>
              </a:rPr>
              <a:t>.</a:t>
            </a:r>
          </a:p>
          <a:p>
            <a:pPr marL="285750" indent="-285750" fontAlgn="auto">
              <a:spcBef>
                <a:spcPts val="0"/>
              </a:spcBef>
              <a:spcAft>
                <a:spcPts val="0"/>
              </a:spcAft>
              <a:buFont typeface="Wingdings" pitchFamily="2" charset="2"/>
              <a:buChar char="v"/>
              <a:defRPr/>
            </a:pPr>
            <a:r>
              <a:rPr lang="en-US" dirty="0">
                <a:solidFill>
                  <a:srgbClr val="003300"/>
                </a:solidFill>
              </a:rPr>
              <a:t> </a:t>
            </a:r>
            <a:r>
              <a:rPr lang="en-US" dirty="0" err="1">
                <a:solidFill>
                  <a:srgbClr val="003300"/>
                </a:solidFill>
              </a:rPr>
              <a:t>Dorongan</a:t>
            </a:r>
            <a:r>
              <a:rPr lang="en-US" dirty="0">
                <a:solidFill>
                  <a:srgbClr val="003300"/>
                </a:solidFill>
              </a:rPr>
              <a:t> </a:t>
            </a:r>
            <a:r>
              <a:rPr lang="en-US" dirty="0" err="1">
                <a:solidFill>
                  <a:srgbClr val="003300"/>
                </a:solidFill>
              </a:rPr>
              <a:t>Naluri</a:t>
            </a:r>
            <a:endParaRPr lang="en-US" dirty="0">
              <a:solidFill>
                <a:srgbClr val="003300"/>
              </a:solidFill>
            </a:endParaRPr>
          </a:p>
          <a:p>
            <a:pPr fontAlgn="auto">
              <a:spcBef>
                <a:spcPts val="0"/>
              </a:spcBef>
              <a:spcAft>
                <a:spcPts val="0"/>
              </a:spcAft>
              <a:defRPr/>
            </a:pPr>
            <a:r>
              <a:rPr lang="en-US" dirty="0">
                <a:solidFill>
                  <a:srgbClr val="003300"/>
                </a:solidFill>
              </a:rPr>
              <a:t> </a:t>
            </a:r>
            <a:r>
              <a:rPr lang="en-US" dirty="0">
                <a:solidFill>
                  <a:srgbClr val="003300"/>
                </a:solidFill>
              </a:rPr>
              <a:t>      </a:t>
            </a:r>
            <a:r>
              <a:rPr lang="en-US" dirty="0" err="1">
                <a:solidFill>
                  <a:srgbClr val="003300"/>
                </a:solidFill>
              </a:rPr>
              <a:t>Kemauan</a:t>
            </a:r>
            <a:r>
              <a:rPr lang="en-US" dirty="0">
                <a:solidFill>
                  <a:srgbClr val="003300"/>
                </a:solidFill>
              </a:rPr>
              <a:t> </a:t>
            </a:r>
            <a:r>
              <a:rPr lang="en-US" dirty="0" err="1">
                <a:solidFill>
                  <a:srgbClr val="003300"/>
                </a:solidFill>
              </a:rPr>
              <a:t>sebagai</a:t>
            </a:r>
            <a:r>
              <a:rPr lang="en-US" dirty="0">
                <a:solidFill>
                  <a:srgbClr val="003300"/>
                </a:solidFill>
              </a:rPr>
              <a:t> </a:t>
            </a:r>
            <a:r>
              <a:rPr lang="en-US" dirty="0" err="1">
                <a:solidFill>
                  <a:srgbClr val="003300"/>
                </a:solidFill>
              </a:rPr>
              <a:t>manusia</a:t>
            </a:r>
            <a:endParaRPr lang="en-US" dirty="0">
              <a:solidFill>
                <a:srgbClr val="003300"/>
              </a:solidFill>
            </a:endParaRPr>
          </a:p>
          <a:p>
            <a:pPr fontAlgn="auto">
              <a:spcBef>
                <a:spcPts val="0"/>
              </a:spcBef>
              <a:spcAft>
                <a:spcPts val="0"/>
              </a:spcAft>
              <a:defRPr/>
            </a:pPr>
            <a:r>
              <a:rPr lang="en-US" dirty="0">
                <a:solidFill>
                  <a:srgbClr val="003300"/>
                </a:solidFill>
              </a:rPr>
              <a:t> </a:t>
            </a:r>
            <a:r>
              <a:rPr lang="en-US" dirty="0" err="1">
                <a:solidFill>
                  <a:srgbClr val="003300"/>
                </a:solidFill>
              </a:rPr>
              <a:t>Contoh</a:t>
            </a:r>
            <a:r>
              <a:rPr lang="en-US" dirty="0">
                <a:solidFill>
                  <a:srgbClr val="003300"/>
                </a:solidFill>
              </a:rPr>
              <a:t> : </a:t>
            </a:r>
            <a:r>
              <a:rPr lang="en-US" dirty="0" err="1">
                <a:solidFill>
                  <a:srgbClr val="003300"/>
                </a:solidFill>
              </a:rPr>
              <a:t>Dorongan</a:t>
            </a:r>
            <a:r>
              <a:rPr lang="en-US" dirty="0">
                <a:solidFill>
                  <a:srgbClr val="003300"/>
                </a:solidFill>
              </a:rPr>
              <a:t> </a:t>
            </a:r>
            <a:r>
              <a:rPr lang="en-US" dirty="0" err="1">
                <a:solidFill>
                  <a:srgbClr val="003300"/>
                </a:solidFill>
              </a:rPr>
              <a:t>mempertahankan</a:t>
            </a:r>
            <a:r>
              <a:rPr lang="en-US" dirty="0">
                <a:solidFill>
                  <a:srgbClr val="003300"/>
                </a:solidFill>
              </a:rPr>
              <a:t> </a:t>
            </a:r>
            <a:r>
              <a:rPr lang="en-US" dirty="0" err="1">
                <a:solidFill>
                  <a:srgbClr val="003300"/>
                </a:solidFill>
              </a:rPr>
              <a:t>hidup</a:t>
            </a:r>
            <a:r>
              <a:rPr lang="en-US" dirty="0">
                <a:solidFill>
                  <a:srgbClr val="003300"/>
                </a:solidFill>
              </a:rPr>
              <a:t>, </a:t>
            </a:r>
            <a:r>
              <a:rPr lang="en-US" dirty="0" err="1">
                <a:solidFill>
                  <a:srgbClr val="003300"/>
                </a:solidFill>
              </a:rPr>
              <a:t>mencari</a:t>
            </a:r>
            <a:r>
              <a:rPr lang="en-US" dirty="0">
                <a:solidFill>
                  <a:srgbClr val="003300"/>
                </a:solidFill>
              </a:rPr>
              <a:t> </a:t>
            </a:r>
            <a:r>
              <a:rPr lang="en-US" dirty="0" err="1">
                <a:solidFill>
                  <a:srgbClr val="003300"/>
                </a:solidFill>
              </a:rPr>
              <a:t>makan</a:t>
            </a:r>
            <a:r>
              <a:rPr lang="en-US" dirty="0">
                <a:solidFill>
                  <a:srgbClr val="003300"/>
                </a:solidFill>
              </a:rPr>
              <a:t>, </a:t>
            </a:r>
            <a:r>
              <a:rPr lang="en-US" dirty="0" err="1">
                <a:solidFill>
                  <a:srgbClr val="003300"/>
                </a:solidFill>
              </a:rPr>
              <a:t>interaksi</a:t>
            </a:r>
            <a:r>
              <a:rPr lang="en-US" dirty="0">
                <a:solidFill>
                  <a:srgbClr val="003300"/>
                </a:solidFill>
              </a:rPr>
              <a:t> </a:t>
            </a:r>
            <a:r>
              <a:rPr lang="en-US" dirty="0" err="1">
                <a:solidFill>
                  <a:srgbClr val="003300"/>
                </a:solidFill>
              </a:rPr>
              <a:t>sosial</a:t>
            </a:r>
            <a:r>
              <a:rPr lang="en-US" dirty="0">
                <a:solidFill>
                  <a:srgbClr val="003300"/>
                </a:solidFill>
              </a:rPr>
              <a:t>, </a:t>
            </a:r>
            <a:r>
              <a:rPr lang="en-US" dirty="0" err="1">
                <a:solidFill>
                  <a:srgbClr val="003300"/>
                </a:solidFill>
              </a:rPr>
              <a:t>dsb</a:t>
            </a:r>
            <a:r>
              <a:rPr lang="en-US" dirty="0">
                <a:solidFill>
                  <a:srgbClr val="003300"/>
                </a:solidFill>
              </a:rPr>
              <a:t>.</a:t>
            </a:r>
            <a:endParaRPr lang="en-US" dirty="0">
              <a:solidFill>
                <a:srgbClr val="0033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886200" y="457200"/>
            <a:ext cx="4724400" cy="60198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rgbClr val="003300"/>
                </a:solidFill>
              </a:rPr>
              <a:t>4</a:t>
            </a:r>
            <a:r>
              <a:rPr lang="en-US" dirty="0">
                <a:solidFill>
                  <a:srgbClr val="003300"/>
                </a:solidFill>
              </a:rPr>
              <a:t>. </a:t>
            </a:r>
            <a:r>
              <a:rPr lang="en-US" dirty="0" err="1">
                <a:solidFill>
                  <a:srgbClr val="003300"/>
                </a:solidFill>
              </a:rPr>
              <a:t>Faktor</a:t>
            </a:r>
            <a:r>
              <a:rPr lang="en-US" dirty="0">
                <a:solidFill>
                  <a:srgbClr val="003300"/>
                </a:solidFill>
              </a:rPr>
              <a:t> </a:t>
            </a:r>
            <a:r>
              <a:rPr lang="en-US" dirty="0" err="1">
                <a:solidFill>
                  <a:srgbClr val="003300"/>
                </a:solidFill>
              </a:rPr>
              <a:t>Penentu</a:t>
            </a:r>
            <a:r>
              <a:rPr lang="en-US" dirty="0">
                <a:solidFill>
                  <a:srgbClr val="003300"/>
                </a:solidFill>
              </a:rPr>
              <a:t> </a:t>
            </a:r>
            <a:r>
              <a:rPr lang="en-US" dirty="0" err="1">
                <a:solidFill>
                  <a:srgbClr val="003300"/>
                </a:solidFill>
              </a:rPr>
              <a:t>Kepribadian</a:t>
            </a:r>
            <a:endParaRPr lang="en-US" dirty="0">
              <a:solidFill>
                <a:srgbClr val="003300"/>
              </a:solidFill>
            </a:endParaRPr>
          </a:p>
          <a:p>
            <a:pPr fontAlgn="auto">
              <a:spcBef>
                <a:spcPts val="0"/>
              </a:spcBef>
              <a:spcAft>
                <a:spcPts val="0"/>
              </a:spcAft>
              <a:defRPr/>
            </a:pPr>
            <a:endParaRPr lang="en-US" dirty="0">
              <a:solidFill>
                <a:srgbClr val="003300"/>
              </a:solidFill>
            </a:endParaRPr>
          </a:p>
          <a:p>
            <a:pPr marL="285750" indent="-285750" fontAlgn="auto">
              <a:spcBef>
                <a:spcPts val="0"/>
              </a:spcBef>
              <a:spcAft>
                <a:spcPts val="0"/>
              </a:spcAft>
              <a:buFont typeface="Wingdings" pitchFamily="2" charset="2"/>
              <a:buChar char="ü"/>
              <a:defRPr/>
            </a:pPr>
            <a:r>
              <a:rPr lang="en-US" dirty="0">
                <a:solidFill>
                  <a:srgbClr val="003300"/>
                </a:solidFill>
              </a:rPr>
              <a:t> </a:t>
            </a:r>
            <a:r>
              <a:rPr lang="en-US" dirty="0" err="1">
                <a:solidFill>
                  <a:srgbClr val="003300"/>
                </a:solidFill>
              </a:rPr>
              <a:t>Faktor</a:t>
            </a:r>
            <a:r>
              <a:rPr lang="en-US" dirty="0">
                <a:solidFill>
                  <a:srgbClr val="003300"/>
                </a:solidFill>
              </a:rPr>
              <a:t> </a:t>
            </a:r>
            <a:r>
              <a:rPr lang="en-US" dirty="0" err="1">
                <a:solidFill>
                  <a:srgbClr val="003300"/>
                </a:solidFill>
              </a:rPr>
              <a:t>Biologis</a:t>
            </a:r>
            <a:endParaRPr lang="en-US" dirty="0">
              <a:solidFill>
                <a:srgbClr val="003300"/>
              </a:solidFill>
            </a:endParaRPr>
          </a:p>
          <a:p>
            <a:pPr fontAlgn="auto">
              <a:spcBef>
                <a:spcPts val="0"/>
              </a:spcBef>
              <a:spcAft>
                <a:spcPts val="0"/>
              </a:spcAft>
              <a:defRPr/>
            </a:pPr>
            <a:r>
              <a:rPr lang="en-US" dirty="0">
                <a:solidFill>
                  <a:srgbClr val="003300"/>
                </a:solidFill>
              </a:rPr>
              <a:t> </a:t>
            </a:r>
            <a:r>
              <a:rPr lang="en-US" dirty="0">
                <a:solidFill>
                  <a:srgbClr val="003300"/>
                </a:solidFill>
              </a:rPr>
              <a:t>      </a:t>
            </a:r>
            <a:r>
              <a:rPr lang="en-US" dirty="0" err="1">
                <a:solidFill>
                  <a:srgbClr val="003300"/>
                </a:solidFill>
              </a:rPr>
              <a:t>Keturunan</a:t>
            </a:r>
            <a:r>
              <a:rPr lang="en-US" dirty="0">
                <a:solidFill>
                  <a:srgbClr val="003300"/>
                </a:solidFill>
              </a:rPr>
              <a:t> </a:t>
            </a:r>
            <a:r>
              <a:rPr lang="en-US" dirty="0" err="1">
                <a:solidFill>
                  <a:srgbClr val="003300"/>
                </a:solidFill>
              </a:rPr>
              <a:t>merujuk</a:t>
            </a:r>
            <a:r>
              <a:rPr lang="en-US" dirty="0">
                <a:solidFill>
                  <a:srgbClr val="003300"/>
                </a:solidFill>
              </a:rPr>
              <a:t> </a:t>
            </a:r>
            <a:r>
              <a:rPr lang="en-US" dirty="0" err="1">
                <a:solidFill>
                  <a:srgbClr val="003300"/>
                </a:solidFill>
              </a:rPr>
              <a:t>pada</a:t>
            </a:r>
            <a:r>
              <a:rPr lang="en-US" dirty="0">
                <a:solidFill>
                  <a:srgbClr val="003300"/>
                </a:solidFill>
              </a:rPr>
              <a:t> </a:t>
            </a:r>
            <a:r>
              <a:rPr lang="en-US" dirty="0" err="1">
                <a:solidFill>
                  <a:srgbClr val="003300"/>
                </a:solidFill>
              </a:rPr>
              <a:t>faktor</a:t>
            </a:r>
            <a:r>
              <a:rPr lang="en-US" dirty="0">
                <a:solidFill>
                  <a:srgbClr val="003300"/>
                </a:solidFill>
              </a:rPr>
              <a:t> </a:t>
            </a:r>
            <a:r>
              <a:rPr lang="en-US" dirty="0" err="1">
                <a:solidFill>
                  <a:srgbClr val="003300"/>
                </a:solidFill>
              </a:rPr>
              <a:t>genetika</a:t>
            </a:r>
            <a:r>
              <a:rPr lang="en-US" dirty="0">
                <a:solidFill>
                  <a:srgbClr val="003300"/>
                </a:solidFill>
              </a:rPr>
              <a:t> </a:t>
            </a:r>
            <a:r>
              <a:rPr lang="en-US" dirty="0" err="1">
                <a:solidFill>
                  <a:srgbClr val="003300"/>
                </a:solidFill>
              </a:rPr>
              <a:t>seorang</a:t>
            </a:r>
            <a:r>
              <a:rPr lang="en-US" dirty="0">
                <a:solidFill>
                  <a:srgbClr val="003300"/>
                </a:solidFill>
              </a:rPr>
              <a:t> </a:t>
            </a:r>
            <a:r>
              <a:rPr lang="en-US" dirty="0" err="1">
                <a:solidFill>
                  <a:srgbClr val="003300"/>
                </a:solidFill>
              </a:rPr>
              <a:t>individu</a:t>
            </a:r>
            <a:r>
              <a:rPr lang="en-US" dirty="0">
                <a:solidFill>
                  <a:srgbClr val="003300"/>
                </a:solidFill>
              </a:rPr>
              <a:t>. </a:t>
            </a:r>
            <a:r>
              <a:rPr lang="en-US" dirty="0" err="1">
                <a:solidFill>
                  <a:srgbClr val="003300"/>
                </a:solidFill>
              </a:rPr>
              <a:t>Tinggi</a:t>
            </a:r>
            <a:r>
              <a:rPr lang="en-US" dirty="0">
                <a:solidFill>
                  <a:srgbClr val="003300"/>
                </a:solidFill>
              </a:rPr>
              <a:t> </a:t>
            </a:r>
            <a:r>
              <a:rPr lang="en-US" dirty="0" err="1">
                <a:solidFill>
                  <a:srgbClr val="003300"/>
                </a:solidFill>
              </a:rPr>
              <a:t>fisik</a:t>
            </a:r>
            <a:r>
              <a:rPr lang="en-US" dirty="0">
                <a:solidFill>
                  <a:srgbClr val="003300"/>
                </a:solidFill>
              </a:rPr>
              <a:t>, </a:t>
            </a:r>
            <a:r>
              <a:rPr lang="en-US" dirty="0" err="1">
                <a:solidFill>
                  <a:srgbClr val="003300"/>
                </a:solidFill>
              </a:rPr>
              <a:t>bentuk</a:t>
            </a:r>
            <a:r>
              <a:rPr lang="en-US" dirty="0">
                <a:solidFill>
                  <a:srgbClr val="003300"/>
                </a:solidFill>
              </a:rPr>
              <a:t> </a:t>
            </a:r>
            <a:r>
              <a:rPr lang="en-US" dirty="0" err="1">
                <a:solidFill>
                  <a:srgbClr val="003300"/>
                </a:solidFill>
              </a:rPr>
              <a:t>wajah</a:t>
            </a:r>
            <a:r>
              <a:rPr lang="en-US" dirty="0">
                <a:solidFill>
                  <a:srgbClr val="003300"/>
                </a:solidFill>
              </a:rPr>
              <a:t>, gender, </a:t>
            </a:r>
            <a:r>
              <a:rPr lang="en-US" dirty="0" err="1">
                <a:solidFill>
                  <a:srgbClr val="003300"/>
                </a:solidFill>
              </a:rPr>
              <a:t>temperamen</a:t>
            </a:r>
            <a:r>
              <a:rPr lang="en-US" dirty="0">
                <a:solidFill>
                  <a:srgbClr val="003300"/>
                </a:solidFill>
              </a:rPr>
              <a:t>, </a:t>
            </a:r>
            <a:r>
              <a:rPr lang="en-US" dirty="0" err="1">
                <a:solidFill>
                  <a:srgbClr val="003300"/>
                </a:solidFill>
              </a:rPr>
              <a:t>komposisi</a:t>
            </a:r>
            <a:r>
              <a:rPr lang="en-US" dirty="0">
                <a:solidFill>
                  <a:srgbClr val="003300"/>
                </a:solidFill>
              </a:rPr>
              <a:t> </a:t>
            </a:r>
            <a:r>
              <a:rPr lang="en-US" dirty="0" err="1">
                <a:solidFill>
                  <a:srgbClr val="003300"/>
                </a:solidFill>
              </a:rPr>
              <a:t>otot</a:t>
            </a:r>
            <a:r>
              <a:rPr lang="en-US" dirty="0">
                <a:solidFill>
                  <a:srgbClr val="003300"/>
                </a:solidFill>
              </a:rPr>
              <a:t> </a:t>
            </a:r>
            <a:r>
              <a:rPr lang="en-US" dirty="0" err="1">
                <a:solidFill>
                  <a:srgbClr val="003300"/>
                </a:solidFill>
              </a:rPr>
              <a:t>dan</a:t>
            </a:r>
            <a:r>
              <a:rPr lang="en-US" dirty="0">
                <a:solidFill>
                  <a:srgbClr val="003300"/>
                </a:solidFill>
              </a:rPr>
              <a:t> </a:t>
            </a:r>
            <a:r>
              <a:rPr lang="en-US" dirty="0" err="1">
                <a:solidFill>
                  <a:srgbClr val="003300"/>
                </a:solidFill>
              </a:rPr>
              <a:t>refleks</a:t>
            </a:r>
            <a:r>
              <a:rPr lang="en-US" dirty="0">
                <a:solidFill>
                  <a:srgbClr val="003300"/>
                </a:solidFill>
              </a:rPr>
              <a:t>, </a:t>
            </a:r>
            <a:r>
              <a:rPr lang="en-US" dirty="0" err="1">
                <a:solidFill>
                  <a:srgbClr val="003300"/>
                </a:solidFill>
              </a:rPr>
              <a:t>tingkat</a:t>
            </a:r>
            <a:r>
              <a:rPr lang="en-US" dirty="0">
                <a:solidFill>
                  <a:srgbClr val="003300"/>
                </a:solidFill>
              </a:rPr>
              <a:t> </a:t>
            </a:r>
            <a:r>
              <a:rPr lang="en-US" dirty="0" err="1">
                <a:solidFill>
                  <a:srgbClr val="003300"/>
                </a:solidFill>
              </a:rPr>
              <a:t>energi</a:t>
            </a:r>
            <a:r>
              <a:rPr lang="en-US" dirty="0">
                <a:solidFill>
                  <a:srgbClr val="003300"/>
                </a:solidFill>
              </a:rPr>
              <a:t> </a:t>
            </a:r>
            <a:r>
              <a:rPr lang="en-US" dirty="0" err="1">
                <a:solidFill>
                  <a:srgbClr val="003300"/>
                </a:solidFill>
              </a:rPr>
              <a:t>dan</a:t>
            </a:r>
            <a:r>
              <a:rPr lang="en-US" dirty="0">
                <a:solidFill>
                  <a:srgbClr val="003300"/>
                </a:solidFill>
              </a:rPr>
              <a:t> </a:t>
            </a:r>
            <a:r>
              <a:rPr lang="en-US" dirty="0" err="1">
                <a:solidFill>
                  <a:srgbClr val="003300"/>
                </a:solidFill>
              </a:rPr>
              <a:t>irama</a:t>
            </a:r>
            <a:r>
              <a:rPr lang="en-US" dirty="0">
                <a:solidFill>
                  <a:srgbClr val="003300"/>
                </a:solidFill>
              </a:rPr>
              <a:t> </a:t>
            </a:r>
            <a:r>
              <a:rPr lang="en-US" dirty="0" err="1">
                <a:solidFill>
                  <a:srgbClr val="003300"/>
                </a:solidFill>
              </a:rPr>
              <a:t>biologis</a:t>
            </a:r>
            <a:r>
              <a:rPr lang="en-US" dirty="0">
                <a:solidFill>
                  <a:srgbClr val="003300"/>
                </a:solidFill>
              </a:rPr>
              <a:t> </a:t>
            </a:r>
            <a:endParaRPr lang="en-US" dirty="0">
              <a:solidFill>
                <a:srgbClr val="003300"/>
              </a:solidFill>
            </a:endParaRPr>
          </a:p>
          <a:p>
            <a:pPr fontAlgn="auto">
              <a:spcBef>
                <a:spcPts val="0"/>
              </a:spcBef>
              <a:spcAft>
                <a:spcPts val="0"/>
              </a:spcAft>
              <a:defRPr/>
            </a:pPr>
            <a:r>
              <a:rPr lang="en-US" dirty="0">
                <a:solidFill>
                  <a:srgbClr val="003300"/>
                </a:solidFill>
              </a:rPr>
              <a:t>       </a:t>
            </a:r>
          </a:p>
          <a:p>
            <a:pPr marL="285750" indent="-285750" fontAlgn="auto">
              <a:spcBef>
                <a:spcPts val="0"/>
              </a:spcBef>
              <a:spcAft>
                <a:spcPts val="0"/>
              </a:spcAft>
              <a:buFont typeface="Wingdings" pitchFamily="2" charset="2"/>
              <a:buChar char="ü"/>
              <a:defRPr/>
            </a:pPr>
            <a:r>
              <a:rPr lang="en-US" dirty="0">
                <a:solidFill>
                  <a:srgbClr val="003300"/>
                </a:solidFill>
              </a:rPr>
              <a:t> </a:t>
            </a:r>
            <a:r>
              <a:rPr lang="en-US" dirty="0" err="1">
                <a:solidFill>
                  <a:srgbClr val="003300"/>
                </a:solidFill>
              </a:rPr>
              <a:t>Faktor</a:t>
            </a:r>
            <a:r>
              <a:rPr lang="en-US" dirty="0">
                <a:solidFill>
                  <a:srgbClr val="003300"/>
                </a:solidFill>
              </a:rPr>
              <a:t> </a:t>
            </a:r>
            <a:r>
              <a:rPr lang="en-US" dirty="0" err="1">
                <a:solidFill>
                  <a:srgbClr val="003300"/>
                </a:solidFill>
              </a:rPr>
              <a:t>Kebudayaan</a:t>
            </a:r>
            <a:r>
              <a:rPr lang="en-US" dirty="0">
                <a:solidFill>
                  <a:srgbClr val="003300"/>
                </a:solidFill>
              </a:rPr>
              <a:t> </a:t>
            </a:r>
            <a:r>
              <a:rPr lang="en-US" dirty="0" err="1">
                <a:solidFill>
                  <a:srgbClr val="003300"/>
                </a:solidFill>
              </a:rPr>
              <a:t>Khusus</a:t>
            </a:r>
            <a:endParaRPr lang="en-US" dirty="0">
              <a:solidFill>
                <a:srgbClr val="003300"/>
              </a:solidFill>
            </a:endParaRPr>
          </a:p>
          <a:p>
            <a:pPr fontAlgn="auto">
              <a:spcBef>
                <a:spcPts val="0"/>
              </a:spcBef>
              <a:spcAft>
                <a:spcPts val="0"/>
              </a:spcAft>
              <a:defRPr/>
            </a:pPr>
            <a:r>
              <a:rPr lang="en-US" dirty="0" err="1">
                <a:solidFill>
                  <a:srgbClr val="003300"/>
                </a:solidFill>
              </a:rPr>
              <a:t>budaya</a:t>
            </a:r>
            <a:r>
              <a:rPr lang="en-US" dirty="0">
                <a:solidFill>
                  <a:srgbClr val="003300"/>
                </a:solidFill>
              </a:rPr>
              <a:t> </a:t>
            </a:r>
            <a:r>
              <a:rPr lang="en-US" dirty="0" err="1">
                <a:solidFill>
                  <a:srgbClr val="003300"/>
                </a:solidFill>
              </a:rPr>
              <a:t>membentuk</a:t>
            </a:r>
            <a:r>
              <a:rPr lang="en-US" dirty="0">
                <a:solidFill>
                  <a:srgbClr val="003300"/>
                </a:solidFill>
              </a:rPr>
              <a:t> </a:t>
            </a:r>
            <a:r>
              <a:rPr lang="en-US" dirty="0" err="1">
                <a:solidFill>
                  <a:srgbClr val="003300"/>
                </a:solidFill>
              </a:rPr>
              <a:t>norma</a:t>
            </a:r>
            <a:r>
              <a:rPr lang="en-US" dirty="0">
                <a:solidFill>
                  <a:srgbClr val="003300"/>
                </a:solidFill>
              </a:rPr>
              <a:t>, </a:t>
            </a:r>
            <a:r>
              <a:rPr lang="en-US" dirty="0" err="1">
                <a:solidFill>
                  <a:srgbClr val="003300"/>
                </a:solidFill>
              </a:rPr>
              <a:t>sikap</a:t>
            </a:r>
            <a:r>
              <a:rPr lang="en-US" dirty="0">
                <a:solidFill>
                  <a:srgbClr val="003300"/>
                </a:solidFill>
              </a:rPr>
              <a:t>, </a:t>
            </a:r>
            <a:r>
              <a:rPr lang="en-US" dirty="0" err="1">
                <a:solidFill>
                  <a:srgbClr val="003300"/>
                </a:solidFill>
              </a:rPr>
              <a:t>dan</a:t>
            </a:r>
            <a:r>
              <a:rPr lang="en-US" dirty="0">
                <a:solidFill>
                  <a:srgbClr val="003300"/>
                </a:solidFill>
              </a:rPr>
              <a:t> </a:t>
            </a:r>
            <a:r>
              <a:rPr lang="en-US" dirty="0" err="1">
                <a:solidFill>
                  <a:srgbClr val="003300"/>
                </a:solidFill>
              </a:rPr>
              <a:t>nilai</a:t>
            </a:r>
            <a:r>
              <a:rPr lang="en-US" dirty="0">
                <a:solidFill>
                  <a:srgbClr val="003300"/>
                </a:solidFill>
              </a:rPr>
              <a:t> yang </a:t>
            </a:r>
            <a:r>
              <a:rPr lang="en-US" dirty="0" err="1">
                <a:solidFill>
                  <a:srgbClr val="003300"/>
                </a:solidFill>
              </a:rPr>
              <a:t>diwariskan</a:t>
            </a:r>
            <a:r>
              <a:rPr lang="en-US" dirty="0">
                <a:solidFill>
                  <a:srgbClr val="003300"/>
                </a:solidFill>
              </a:rPr>
              <a:t> </a:t>
            </a:r>
            <a:r>
              <a:rPr lang="en-US" dirty="0" err="1">
                <a:solidFill>
                  <a:srgbClr val="003300"/>
                </a:solidFill>
              </a:rPr>
              <a:t>dari</a:t>
            </a:r>
            <a:r>
              <a:rPr lang="en-US" dirty="0">
                <a:solidFill>
                  <a:srgbClr val="003300"/>
                </a:solidFill>
              </a:rPr>
              <a:t> </a:t>
            </a:r>
            <a:r>
              <a:rPr lang="en-US" dirty="0" err="1">
                <a:solidFill>
                  <a:srgbClr val="003300"/>
                </a:solidFill>
              </a:rPr>
              <a:t>satu</a:t>
            </a:r>
            <a:r>
              <a:rPr lang="en-US" dirty="0">
                <a:solidFill>
                  <a:srgbClr val="003300"/>
                </a:solidFill>
              </a:rPr>
              <a:t> </a:t>
            </a:r>
            <a:r>
              <a:rPr lang="en-US" dirty="0" err="1">
                <a:solidFill>
                  <a:srgbClr val="003300"/>
                </a:solidFill>
              </a:rPr>
              <a:t>generasi</a:t>
            </a:r>
            <a:r>
              <a:rPr lang="en-US" dirty="0">
                <a:solidFill>
                  <a:srgbClr val="003300"/>
                </a:solidFill>
              </a:rPr>
              <a:t> </a:t>
            </a:r>
            <a:r>
              <a:rPr lang="en-US" dirty="0" err="1">
                <a:solidFill>
                  <a:srgbClr val="003300"/>
                </a:solidFill>
              </a:rPr>
              <a:t>ke</a:t>
            </a:r>
            <a:r>
              <a:rPr lang="en-US" dirty="0">
                <a:solidFill>
                  <a:srgbClr val="003300"/>
                </a:solidFill>
              </a:rPr>
              <a:t> </a:t>
            </a:r>
            <a:r>
              <a:rPr lang="en-US" dirty="0" err="1">
                <a:solidFill>
                  <a:srgbClr val="003300"/>
                </a:solidFill>
              </a:rPr>
              <a:t>generasi</a:t>
            </a:r>
            <a:r>
              <a:rPr lang="en-US" dirty="0">
                <a:solidFill>
                  <a:srgbClr val="003300"/>
                </a:solidFill>
              </a:rPr>
              <a:t> </a:t>
            </a:r>
            <a:r>
              <a:rPr lang="en-US" dirty="0" err="1">
                <a:solidFill>
                  <a:srgbClr val="003300"/>
                </a:solidFill>
              </a:rPr>
              <a:t>berikutnya</a:t>
            </a:r>
            <a:r>
              <a:rPr lang="en-US" dirty="0">
                <a:solidFill>
                  <a:srgbClr val="003300"/>
                </a:solidFill>
              </a:rPr>
              <a:t> </a:t>
            </a:r>
            <a:r>
              <a:rPr lang="en-US" dirty="0" err="1">
                <a:solidFill>
                  <a:srgbClr val="003300"/>
                </a:solidFill>
              </a:rPr>
              <a:t>dan</a:t>
            </a:r>
            <a:r>
              <a:rPr lang="en-US" dirty="0">
                <a:solidFill>
                  <a:srgbClr val="003300"/>
                </a:solidFill>
              </a:rPr>
              <a:t> </a:t>
            </a:r>
            <a:r>
              <a:rPr lang="en-US" dirty="0" err="1">
                <a:solidFill>
                  <a:srgbClr val="003300"/>
                </a:solidFill>
              </a:rPr>
              <a:t>menghasilkan</a:t>
            </a:r>
            <a:r>
              <a:rPr lang="en-US" dirty="0">
                <a:solidFill>
                  <a:srgbClr val="003300"/>
                </a:solidFill>
              </a:rPr>
              <a:t> </a:t>
            </a:r>
            <a:r>
              <a:rPr lang="en-US" dirty="0" err="1">
                <a:solidFill>
                  <a:srgbClr val="003300"/>
                </a:solidFill>
              </a:rPr>
              <a:t>konsistensi</a:t>
            </a:r>
            <a:r>
              <a:rPr lang="en-US" dirty="0">
                <a:solidFill>
                  <a:srgbClr val="003300"/>
                </a:solidFill>
              </a:rPr>
              <a:t> </a:t>
            </a:r>
            <a:r>
              <a:rPr lang="en-US" dirty="0" err="1">
                <a:solidFill>
                  <a:srgbClr val="003300"/>
                </a:solidFill>
              </a:rPr>
              <a:t>seiring</a:t>
            </a:r>
            <a:r>
              <a:rPr lang="en-US" dirty="0">
                <a:solidFill>
                  <a:srgbClr val="003300"/>
                </a:solidFill>
              </a:rPr>
              <a:t> </a:t>
            </a:r>
            <a:r>
              <a:rPr lang="en-US" dirty="0" err="1">
                <a:solidFill>
                  <a:srgbClr val="003300"/>
                </a:solidFill>
              </a:rPr>
              <a:t>berjalannya</a:t>
            </a:r>
            <a:r>
              <a:rPr lang="en-US" dirty="0">
                <a:solidFill>
                  <a:srgbClr val="003300"/>
                </a:solidFill>
              </a:rPr>
              <a:t> </a:t>
            </a:r>
            <a:r>
              <a:rPr lang="en-US" dirty="0" err="1">
                <a:solidFill>
                  <a:srgbClr val="003300"/>
                </a:solidFill>
              </a:rPr>
              <a:t>waktu</a:t>
            </a:r>
            <a:r>
              <a:rPr lang="en-US" dirty="0">
                <a:solidFill>
                  <a:srgbClr val="003300"/>
                </a:solidFill>
              </a:rPr>
              <a:t> </a:t>
            </a:r>
            <a:r>
              <a:rPr lang="en-US" dirty="0" err="1">
                <a:solidFill>
                  <a:srgbClr val="003300"/>
                </a:solidFill>
              </a:rPr>
              <a:t>sehingga</a:t>
            </a:r>
            <a:r>
              <a:rPr lang="en-US" dirty="0">
                <a:solidFill>
                  <a:srgbClr val="003300"/>
                </a:solidFill>
              </a:rPr>
              <a:t> </a:t>
            </a:r>
            <a:r>
              <a:rPr lang="en-US" dirty="0" err="1">
                <a:solidFill>
                  <a:srgbClr val="003300"/>
                </a:solidFill>
              </a:rPr>
              <a:t>ideologi</a:t>
            </a:r>
            <a:r>
              <a:rPr lang="en-US" dirty="0">
                <a:solidFill>
                  <a:srgbClr val="003300"/>
                </a:solidFill>
              </a:rPr>
              <a:t> yang </a:t>
            </a:r>
            <a:r>
              <a:rPr lang="en-US" dirty="0" err="1">
                <a:solidFill>
                  <a:srgbClr val="003300"/>
                </a:solidFill>
              </a:rPr>
              <a:t>secara</a:t>
            </a:r>
            <a:r>
              <a:rPr lang="en-US" dirty="0">
                <a:solidFill>
                  <a:srgbClr val="003300"/>
                </a:solidFill>
              </a:rPr>
              <a:t> </a:t>
            </a:r>
            <a:r>
              <a:rPr lang="en-US" dirty="0" err="1">
                <a:solidFill>
                  <a:srgbClr val="003300"/>
                </a:solidFill>
              </a:rPr>
              <a:t>intens</a:t>
            </a:r>
            <a:r>
              <a:rPr lang="en-US" dirty="0">
                <a:solidFill>
                  <a:srgbClr val="003300"/>
                </a:solidFill>
              </a:rPr>
              <a:t> </a:t>
            </a:r>
            <a:r>
              <a:rPr lang="en-US" dirty="0" err="1">
                <a:solidFill>
                  <a:srgbClr val="003300"/>
                </a:solidFill>
              </a:rPr>
              <a:t>berakar</a:t>
            </a:r>
            <a:r>
              <a:rPr lang="en-US" dirty="0">
                <a:solidFill>
                  <a:srgbClr val="003300"/>
                </a:solidFill>
              </a:rPr>
              <a:t> di </a:t>
            </a:r>
            <a:r>
              <a:rPr lang="en-US" dirty="0" err="1">
                <a:solidFill>
                  <a:srgbClr val="003300"/>
                </a:solidFill>
              </a:rPr>
              <a:t>suatu</a:t>
            </a:r>
            <a:r>
              <a:rPr lang="en-US" dirty="0">
                <a:solidFill>
                  <a:srgbClr val="003300"/>
                </a:solidFill>
              </a:rPr>
              <a:t> </a:t>
            </a:r>
            <a:r>
              <a:rPr lang="en-US" dirty="0" err="1">
                <a:solidFill>
                  <a:srgbClr val="003300"/>
                </a:solidFill>
              </a:rPr>
              <a:t>kultur</a:t>
            </a:r>
            <a:r>
              <a:rPr lang="en-US" dirty="0">
                <a:solidFill>
                  <a:srgbClr val="003300"/>
                </a:solidFill>
              </a:rPr>
              <a:t> </a:t>
            </a:r>
            <a:r>
              <a:rPr lang="en-US" dirty="0" err="1">
                <a:solidFill>
                  <a:srgbClr val="003300"/>
                </a:solidFill>
              </a:rPr>
              <a:t>mungkin</a:t>
            </a:r>
            <a:r>
              <a:rPr lang="en-US" dirty="0">
                <a:solidFill>
                  <a:srgbClr val="003300"/>
                </a:solidFill>
              </a:rPr>
              <a:t> </a:t>
            </a:r>
            <a:r>
              <a:rPr lang="en-US" dirty="0" err="1">
                <a:solidFill>
                  <a:srgbClr val="003300"/>
                </a:solidFill>
              </a:rPr>
              <a:t>hanya</a:t>
            </a:r>
            <a:r>
              <a:rPr lang="en-US" dirty="0">
                <a:solidFill>
                  <a:srgbClr val="003300"/>
                </a:solidFill>
              </a:rPr>
              <a:t> </a:t>
            </a:r>
            <a:r>
              <a:rPr lang="en-US" dirty="0" err="1">
                <a:solidFill>
                  <a:srgbClr val="003300"/>
                </a:solidFill>
              </a:rPr>
              <a:t>memiliki</a:t>
            </a:r>
            <a:r>
              <a:rPr lang="en-US" dirty="0">
                <a:solidFill>
                  <a:srgbClr val="003300"/>
                </a:solidFill>
              </a:rPr>
              <a:t> </a:t>
            </a:r>
            <a:r>
              <a:rPr lang="en-US" dirty="0" err="1">
                <a:solidFill>
                  <a:srgbClr val="003300"/>
                </a:solidFill>
              </a:rPr>
              <a:t>sedikit</a:t>
            </a:r>
            <a:r>
              <a:rPr lang="en-US" dirty="0">
                <a:solidFill>
                  <a:srgbClr val="003300"/>
                </a:solidFill>
              </a:rPr>
              <a:t> </a:t>
            </a:r>
            <a:r>
              <a:rPr lang="en-US" dirty="0" err="1">
                <a:solidFill>
                  <a:srgbClr val="003300"/>
                </a:solidFill>
              </a:rPr>
              <a:t>pengaruh</a:t>
            </a:r>
            <a:r>
              <a:rPr lang="en-US" dirty="0">
                <a:solidFill>
                  <a:srgbClr val="003300"/>
                </a:solidFill>
              </a:rPr>
              <a:t> </a:t>
            </a:r>
            <a:r>
              <a:rPr lang="en-US" dirty="0" err="1">
                <a:solidFill>
                  <a:srgbClr val="003300"/>
                </a:solidFill>
              </a:rPr>
              <a:t>pada</a:t>
            </a:r>
            <a:r>
              <a:rPr lang="en-US" dirty="0">
                <a:solidFill>
                  <a:srgbClr val="003300"/>
                </a:solidFill>
              </a:rPr>
              <a:t> </a:t>
            </a:r>
            <a:r>
              <a:rPr lang="en-US" dirty="0" err="1">
                <a:solidFill>
                  <a:srgbClr val="003300"/>
                </a:solidFill>
              </a:rPr>
              <a:t>kultur</a:t>
            </a:r>
            <a:r>
              <a:rPr lang="en-US" dirty="0">
                <a:solidFill>
                  <a:srgbClr val="003300"/>
                </a:solidFill>
              </a:rPr>
              <a:t> yang </a:t>
            </a:r>
            <a:r>
              <a:rPr lang="en-US" dirty="0">
                <a:solidFill>
                  <a:srgbClr val="003300"/>
                </a:solidFill>
              </a:rPr>
              <a:t>lain.</a:t>
            </a:r>
          </a:p>
          <a:p>
            <a:pPr fontAlgn="auto">
              <a:spcBef>
                <a:spcPts val="0"/>
              </a:spcBef>
              <a:spcAft>
                <a:spcPts val="0"/>
              </a:spcAft>
              <a:defRPr/>
            </a:pPr>
            <a:endParaRPr lang="en-US" dirty="0">
              <a:solidFill>
                <a:srgbClr val="003300"/>
              </a:solidFill>
            </a:endParaRPr>
          </a:p>
          <a:p>
            <a:pPr marL="285750" indent="-285750" fontAlgn="auto">
              <a:spcBef>
                <a:spcPts val="0"/>
              </a:spcBef>
              <a:spcAft>
                <a:spcPts val="0"/>
              </a:spcAft>
              <a:buFont typeface="Wingdings" pitchFamily="2" charset="2"/>
              <a:buChar char="ü"/>
              <a:defRPr/>
            </a:pPr>
            <a:r>
              <a:rPr lang="en-US" dirty="0">
                <a:solidFill>
                  <a:srgbClr val="003300"/>
                </a:solidFill>
              </a:rPr>
              <a:t> </a:t>
            </a:r>
            <a:r>
              <a:rPr lang="en-US" dirty="0" err="1">
                <a:solidFill>
                  <a:srgbClr val="003300"/>
                </a:solidFill>
              </a:rPr>
              <a:t>Faktor</a:t>
            </a:r>
            <a:r>
              <a:rPr lang="en-US" dirty="0">
                <a:solidFill>
                  <a:srgbClr val="003300"/>
                </a:solidFill>
              </a:rPr>
              <a:t> </a:t>
            </a:r>
            <a:r>
              <a:rPr lang="en-US" dirty="0" err="1">
                <a:solidFill>
                  <a:srgbClr val="003300"/>
                </a:solidFill>
              </a:rPr>
              <a:t>Geografis</a:t>
            </a:r>
            <a:r>
              <a:rPr lang="en-US" dirty="0">
                <a:solidFill>
                  <a:srgbClr val="003300"/>
                </a:solidFill>
              </a:rPr>
              <a:t> ( </a:t>
            </a:r>
            <a:r>
              <a:rPr lang="en-US" dirty="0" err="1">
                <a:solidFill>
                  <a:srgbClr val="003300"/>
                </a:solidFill>
              </a:rPr>
              <a:t>Lingkungan</a:t>
            </a:r>
            <a:r>
              <a:rPr lang="en-US" dirty="0">
                <a:solidFill>
                  <a:srgbClr val="003300"/>
                </a:solidFill>
              </a:rPr>
              <a:t> </a:t>
            </a:r>
            <a:r>
              <a:rPr lang="en-US" dirty="0" err="1">
                <a:solidFill>
                  <a:srgbClr val="003300"/>
                </a:solidFill>
              </a:rPr>
              <a:t>Fisik</a:t>
            </a:r>
            <a:r>
              <a:rPr lang="en-US" dirty="0">
                <a:solidFill>
                  <a:srgbClr val="003300"/>
                </a:solidFill>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886200" y="457200"/>
            <a:ext cx="4724400" cy="60198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Wingdings" pitchFamily="2" charset="2"/>
              <a:buChar char="ü"/>
              <a:defRPr/>
            </a:pPr>
            <a:r>
              <a:rPr lang="id-ID" dirty="0">
                <a:solidFill>
                  <a:srgbClr val="003300"/>
                </a:solidFill>
              </a:rPr>
              <a:t>Faktor </a:t>
            </a:r>
            <a:r>
              <a:rPr lang="id-ID" dirty="0">
                <a:solidFill>
                  <a:srgbClr val="003300"/>
                </a:solidFill>
              </a:rPr>
              <a:t>Pengalaman Unik</a:t>
            </a:r>
          </a:p>
          <a:p>
            <a:pPr fontAlgn="auto">
              <a:spcBef>
                <a:spcPts val="0"/>
              </a:spcBef>
              <a:spcAft>
                <a:spcPts val="0"/>
              </a:spcAft>
              <a:defRPr/>
            </a:pPr>
            <a:r>
              <a:rPr lang="id-ID" dirty="0">
                <a:solidFill>
                  <a:srgbClr val="003300"/>
                </a:solidFill>
              </a:rPr>
              <a:t>Kepribadian seseorang akan dipengaruhi oleh sejumlah pengalaman yang dilalui dalam hidupnya. Karena pengalaman setiap individu itu berbeda, maka kepribadian satu individu berbeda pula dengan individu lainnya</a:t>
            </a:r>
            <a:r>
              <a:rPr lang="id-ID" dirty="0">
                <a:solidFill>
                  <a:srgbClr val="003300"/>
                </a:solidFill>
              </a:rPr>
              <a:t>.</a:t>
            </a:r>
            <a:endParaRPr lang="en-US" dirty="0">
              <a:solidFill>
                <a:srgbClr val="003300"/>
              </a:solidFill>
            </a:endParaRPr>
          </a:p>
          <a:p>
            <a:pPr fontAlgn="auto">
              <a:spcBef>
                <a:spcPts val="0"/>
              </a:spcBef>
              <a:spcAft>
                <a:spcPts val="0"/>
              </a:spcAft>
              <a:defRPr/>
            </a:pPr>
            <a:endParaRPr lang="id-ID" dirty="0">
              <a:solidFill>
                <a:srgbClr val="003300"/>
              </a:solidFill>
            </a:endParaRPr>
          </a:p>
          <a:p>
            <a:pPr marL="285750" indent="-285750" fontAlgn="auto">
              <a:spcBef>
                <a:spcPts val="0"/>
              </a:spcBef>
              <a:spcAft>
                <a:spcPts val="0"/>
              </a:spcAft>
              <a:buFont typeface="Wingdings" pitchFamily="2" charset="2"/>
              <a:buChar char="ü"/>
              <a:defRPr/>
            </a:pPr>
            <a:r>
              <a:rPr lang="id-ID" dirty="0">
                <a:solidFill>
                  <a:srgbClr val="003300"/>
                </a:solidFill>
              </a:rPr>
              <a:t>Faktor </a:t>
            </a:r>
            <a:r>
              <a:rPr lang="id-ID" dirty="0">
                <a:solidFill>
                  <a:srgbClr val="003300"/>
                </a:solidFill>
              </a:rPr>
              <a:t>Kelompok</a:t>
            </a:r>
          </a:p>
          <a:p>
            <a:pPr fontAlgn="auto">
              <a:spcBef>
                <a:spcPts val="0"/>
              </a:spcBef>
              <a:spcAft>
                <a:spcPts val="0"/>
              </a:spcAft>
              <a:defRPr/>
            </a:pPr>
            <a:r>
              <a:rPr lang="id-ID" dirty="0">
                <a:solidFill>
                  <a:srgbClr val="003300"/>
                </a:solidFill>
              </a:rPr>
              <a:t>Sebuah kelompok dapat mempengaruhi kepribadian anggotanya, baik yang sifatnya positif maupun negatif.</a:t>
            </a:r>
          </a:p>
          <a:p>
            <a:pPr fontAlgn="auto">
              <a:spcBef>
                <a:spcPts val="0"/>
              </a:spcBef>
              <a:spcAft>
                <a:spcPts val="0"/>
              </a:spcAft>
              <a:defRPr/>
            </a:pPr>
            <a:endParaRPr lang="en-US" dirty="0">
              <a:solidFill>
                <a:srgbClr val="0033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890963" y="381000"/>
            <a:ext cx="4724400" cy="60198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Wingdings" pitchFamily="2" charset="2"/>
              <a:buChar char="q"/>
              <a:defRPr/>
            </a:pPr>
            <a:r>
              <a:rPr lang="en-US" dirty="0">
                <a:solidFill>
                  <a:srgbClr val="003300"/>
                </a:solidFill>
              </a:rPr>
              <a:t> </a:t>
            </a:r>
            <a:r>
              <a:rPr lang="en-US" dirty="0" err="1">
                <a:solidFill>
                  <a:srgbClr val="003300"/>
                </a:solidFill>
              </a:rPr>
              <a:t>Kepribadian</a:t>
            </a:r>
            <a:r>
              <a:rPr lang="en-US" dirty="0">
                <a:solidFill>
                  <a:srgbClr val="003300"/>
                </a:solidFill>
              </a:rPr>
              <a:t> </a:t>
            </a:r>
            <a:r>
              <a:rPr lang="en-US" dirty="0" err="1">
                <a:solidFill>
                  <a:srgbClr val="003300"/>
                </a:solidFill>
              </a:rPr>
              <a:t>Sehat</a:t>
            </a:r>
            <a:endParaRPr lang="en-US" dirty="0">
              <a:solidFill>
                <a:srgbClr val="003300"/>
              </a:solidFill>
            </a:endParaRPr>
          </a:p>
          <a:p>
            <a:pPr fontAlgn="auto">
              <a:spcBef>
                <a:spcPts val="0"/>
              </a:spcBef>
              <a:spcAft>
                <a:spcPts val="0"/>
              </a:spcAft>
              <a:defRPr/>
            </a:pPr>
            <a:endParaRPr lang="en-US" sz="1700"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Mampu</a:t>
            </a:r>
            <a:r>
              <a:rPr lang="en-US" sz="1700" dirty="0">
                <a:solidFill>
                  <a:srgbClr val="003300"/>
                </a:solidFill>
              </a:rPr>
              <a:t> </a:t>
            </a:r>
            <a:r>
              <a:rPr lang="en-US" sz="1700" dirty="0" err="1">
                <a:solidFill>
                  <a:srgbClr val="003300"/>
                </a:solidFill>
              </a:rPr>
              <a:t>menilai</a:t>
            </a:r>
            <a:r>
              <a:rPr lang="en-US" sz="1700" dirty="0">
                <a:solidFill>
                  <a:srgbClr val="003300"/>
                </a:solidFill>
              </a:rPr>
              <a:t> </a:t>
            </a:r>
            <a:r>
              <a:rPr lang="en-US" sz="1700" dirty="0" err="1">
                <a:solidFill>
                  <a:srgbClr val="003300"/>
                </a:solidFill>
              </a:rPr>
              <a:t>diri</a:t>
            </a:r>
            <a:r>
              <a:rPr lang="en-US" sz="1700" dirty="0">
                <a:solidFill>
                  <a:srgbClr val="003300"/>
                </a:solidFill>
              </a:rPr>
              <a:t> </a:t>
            </a:r>
            <a:r>
              <a:rPr lang="en-US" sz="1700" dirty="0" err="1">
                <a:solidFill>
                  <a:srgbClr val="003300"/>
                </a:solidFill>
              </a:rPr>
              <a:t>sendiri</a:t>
            </a:r>
            <a:r>
              <a:rPr lang="en-US" sz="1700" dirty="0">
                <a:solidFill>
                  <a:srgbClr val="003300"/>
                </a:solidFill>
              </a:rPr>
              <a:t> </a:t>
            </a:r>
            <a:r>
              <a:rPr lang="en-US" sz="1700" dirty="0" err="1">
                <a:solidFill>
                  <a:srgbClr val="003300"/>
                </a:solidFill>
              </a:rPr>
              <a:t>secara</a:t>
            </a:r>
            <a:r>
              <a:rPr lang="en-US" sz="1700" dirty="0">
                <a:solidFill>
                  <a:srgbClr val="003300"/>
                </a:solidFill>
              </a:rPr>
              <a:t> </a:t>
            </a:r>
            <a:r>
              <a:rPr lang="en-US" sz="1700" dirty="0" err="1">
                <a:solidFill>
                  <a:srgbClr val="003300"/>
                </a:solidFill>
              </a:rPr>
              <a:t>realisitik</a:t>
            </a:r>
            <a:r>
              <a:rPr lang="en-US" sz="1700" dirty="0">
                <a:solidFill>
                  <a:srgbClr val="003300"/>
                </a:solidFill>
              </a:rPr>
              <a:t>; </a:t>
            </a:r>
            <a:r>
              <a:rPr lang="en-US" sz="1700" dirty="0" err="1">
                <a:solidFill>
                  <a:srgbClr val="003300"/>
                </a:solidFill>
              </a:rPr>
              <a:t>mampu</a:t>
            </a:r>
            <a:r>
              <a:rPr lang="en-US" sz="1700" dirty="0">
                <a:solidFill>
                  <a:srgbClr val="003300"/>
                </a:solidFill>
              </a:rPr>
              <a:t> </a:t>
            </a:r>
            <a:r>
              <a:rPr lang="en-US" sz="1700" dirty="0" err="1">
                <a:solidFill>
                  <a:srgbClr val="003300"/>
                </a:solidFill>
              </a:rPr>
              <a:t>menilai</a:t>
            </a:r>
            <a:r>
              <a:rPr lang="en-US" sz="1700" dirty="0">
                <a:solidFill>
                  <a:srgbClr val="003300"/>
                </a:solidFill>
              </a:rPr>
              <a:t> </a:t>
            </a:r>
            <a:r>
              <a:rPr lang="en-US" sz="1700" dirty="0" err="1">
                <a:solidFill>
                  <a:srgbClr val="003300"/>
                </a:solidFill>
              </a:rPr>
              <a:t>diri</a:t>
            </a:r>
            <a:r>
              <a:rPr lang="en-US" sz="1700" dirty="0">
                <a:solidFill>
                  <a:srgbClr val="003300"/>
                </a:solidFill>
              </a:rPr>
              <a:t> </a:t>
            </a:r>
            <a:r>
              <a:rPr lang="en-US" sz="1700" dirty="0" err="1">
                <a:solidFill>
                  <a:srgbClr val="003300"/>
                </a:solidFill>
              </a:rPr>
              <a:t>apa</a:t>
            </a:r>
            <a:r>
              <a:rPr lang="en-US" sz="1700" dirty="0">
                <a:solidFill>
                  <a:srgbClr val="003300"/>
                </a:solidFill>
              </a:rPr>
              <a:t> </a:t>
            </a:r>
            <a:r>
              <a:rPr lang="en-US" sz="1700" dirty="0" err="1">
                <a:solidFill>
                  <a:srgbClr val="003300"/>
                </a:solidFill>
              </a:rPr>
              <a:t>adanya</a:t>
            </a:r>
            <a:r>
              <a:rPr lang="en-US" sz="1700" dirty="0">
                <a:solidFill>
                  <a:srgbClr val="003300"/>
                </a:solidFill>
              </a:rPr>
              <a:t> </a:t>
            </a:r>
            <a:r>
              <a:rPr lang="en-US" sz="1700" dirty="0" err="1">
                <a:solidFill>
                  <a:srgbClr val="003300"/>
                </a:solidFill>
              </a:rPr>
              <a:t>tentang</a:t>
            </a:r>
            <a:r>
              <a:rPr lang="en-US" sz="1700" dirty="0">
                <a:solidFill>
                  <a:srgbClr val="003300"/>
                </a:solidFill>
              </a:rPr>
              <a:t> </a:t>
            </a:r>
            <a:r>
              <a:rPr lang="en-US" sz="1700" dirty="0" err="1">
                <a:solidFill>
                  <a:srgbClr val="003300"/>
                </a:solidFill>
              </a:rPr>
              <a:t>kelebihan</a:t>
            </a:r>
            <a:r>
              <a:rPr lang="en-US" sz="1700" dirty="0">
                <a:solidFill>
                  <a:srgbClr val="003300"/>
                </a:solidFill>
              </a:rPr>
              <a:t> </a:t>
            </a:r>
            <a:r>
              <a:rPr lang="en-US" sz="1700" dirty="0" err="1">
                <a:solidFill>
                  <a:srgbClr val="003300"/>
                </a:solidFill>
              </a:rPr>
              <a:t>dan</a:t>
            </a:r>
            <a:r>
              <a:rPr lang="en-US" sz="1700" dirty="0">
                <a:solidFill>
                  <a:srgbClr val="003300"/>
                </a:solidFill>
              </a:rPr>
              <a:t> </a:t>
            </a:r>
            <a:r>
              <a:rPr lang="en-US" sz="1700" dirty="0" err="1">
                <a:solidFill>
                  <a:srgbClr val="003300"/>
                </a:solidFill>
              </a:rPr>
              <a:t>kekurangannya</a:t>
            </a:r>
            <a:r>
              <a:rPr lang="en-US" sz="1700" dirty="0">
                <a:solidFill>
                  <a:srgbClr val="003300"/>
                </a:solidFill>
              </a:rPr>
              <a:t>, </a:t>
            </a:r>
            <a:r>
              <a:rPr lang="en-US" sz="1700" dirty="0" err="1">
                <a:solidFill>
                  <a:srgbClr val="003300"/>
                </a:solidFill>
              </a:rPr>
              <a:t>secara</a:t>
            </a:r>
            <a:r>
              <a:rPr lang="en-US" sz="1700" dirty="0">
                <a:solidFill>
                  <a:srgbClr val="003300"/>
                </a:solidFill>
              </a:rPr>
              <a:t> </a:t>
            </a:r>
            <a:r>
              <a:rPr lang="en-US" sz="1700" dirty="0" err="1">
                <a:solidFill>
                  <a:srgbClr val="003300"/>
                </a:solidFill>
              </a:rPr>
              <a:t>fisik</a:t>
            </a:r>
            <a:r>
              <a:rPr lang="en-US" sz="1700" dirty="0">
                <a:solidFill>
                  <a:srgbClr val="003300"/>
                </a:solidFill>
              </a:rPr>
              <a:t>, </a:t>
            </a:r>
            <a:r>
              <a:rPr lang="en-US" sz="1700" dirty="0" err="1">
                <a:solidFill>
                  <a:srgbClr val="003300"/>
                </a:solidFill>
              </a:rPr>
              <a:t>pengetahuan</a:t>
            </a:r>
            <a:r>
              <a:rPr lang="en-US" sz="1700" dirty="0">
                <a:solidFill>
                  <a:srgbClr val="003300"/>
                </a:solidFill>
              </a:rPr>
              <a:t>, </a:t>
            </a:r>
            <a:r>
              <a:rPr lang="en-US" sz="1700" dirty="0" err="1">
                <a:solidFill>
                  <a:srgbClr val="003300"/>
                </a:solidFill>
              </a:rPr>
              <a:t>keterampilan</a:t>
            </a:r>
            <a:r>
              <a:rPr lang="en-US" sz="1700" dirty="0">
                <a:solidFill>
                  <a:srgbClr val="003300"/>
                </a:solidFill>
              </a:rPr>
              <a:t> </a:t>
            </a:r>
            <a:r>
              <a:rPr lang="en-US" sz="1700" dirty="0" err="1">
                <a:solidFill>
                  <a:srgbClr val="003300"/>
                </a:solidFill>
              </a:rPr>
              <a:t>dan</a:t>
            </a:r>
            <a:r>
              <a:rPr lang="en-US" sz="1700" dirty="0">
                <a:solidFill>
                  <a:srgbClr val="003300"/>
                </a:solidFill>
              </a:rPr>
              <a:t> </a:t>
            </a:r>
            <a:r>
              <a:rPr lang="en-US" sz="1700" dirty="0" err="1">
                <a:solidFill>
                  <a:srgbClr val="003300"/>
                </a:solidFill>
              </a:rPr>
              <a:t>sebagainya</a:t>
            </a:r>
            <a:r>
              <a:rPr lang="en-US" sz="1700" dirty="0">
                <a:solidFill>
                  <a:srgbClr val="003300"/>
                </a:solidFill>
              </a:rPr>
              <a:t>.</a:t>
            </a:r>
          </a:p>
          <a:p>
            <a:pPr marL="285750" indent="-285750" fontAlgn="auto">
              <a:spcBef>
                <a:spcPts val="0"/>
              </a:spcBef>
              <a:spcAft>
                <a:spcPts val="0"/>
              </a:spcAft>
              <a:buFont typeface="Wingdings" pitchFamily="2" charset="2"/>
              <a:buChar char="ü"/>
              <a:defRPr/>
            </a:pPr>
            <a:r>
              <a:rPr lang="en-US" sz="1700" dirty="0" err="1">
                <a:solidFill>
                  <a:srgbClr val="003300"/>
                </a:solidFill>
              </a:rPr>
              <a:t>Mampu</a:t>
            </a:r>
            <a:r>
              <a:rPr lang="en-US" sz="1700" dirty="0">
                <a:solidFill>
                  <a:srgbClr val="003300"/>
                </a:solidFill>
              </a:rPr>
              <a:t> </a:t>
            </a:r>
            <a:r>
              <a:rPr lang="en-US" sz="1700" dirty="0" err="1">
                <a:solidFill>
                  <a:srgbClr val="003300"/>
                </a:solidFill>
              </a:rPr>
              <a:t>menilai</a:t>
            </a:r>
            <a:r>
              <a:rPr lang="en-US" sz="1700" dirty="0">
                <a:solidFill>
                  <a:srgbClr val="003300"/>
                </a:solidFill>
              </a:rPr>
              <a:t> </a:t>
            </a:r>
            <a:r>
              <a:rPr lang="en-US" sz="1700" dirty="0" err="1">
                <a:solidFill>
                  <a:srgbClr val="003300"/>
                </a:solidFill>
              </a:rPr>
              <a:t>situasi</a:t>
            </a:r>
            <a:r>
              <a:rPr lang="en-US" sz="1700" dirty="0">
                <a:solidFill>
                  <a:srgbClr val="003300"/>
                </a:solidFill>
              </a:rPr>
              <a:t> </a:t>
            </a:r>
            <a:r>
              <a:rPr lang="en-US" sz="1700" dirty="0" err="1">
                <a:solidFill>
                  <a:srgbClr val="003300"/>
                </a:solidFill>
              </a:rPr>
              <a:t>secara</a:t>
            </a:r>
            <a:r>
              <a:rPr lang="en-US" sz="1700" dirty="0">
                <a:solidFill>
                  <a:srgbClr val="003300"/>
                </a:solidFill>
              </a:rPr>
              <a:t> </a:t>
            </a:r>
            <a:r>
              <a:rPr lang="en-US" sz="1700" dirty="0" err="1">
                <a:solidFill>
                  <a:srgbClr val="003300"/>
                </a:solidFill>
              </a:rPr>
              <a:t>realistik</a:t>
            </a:r>
            <a:r>
              <a:rPr lang="en-US" sz="1700" dirty="0">
                <a:solidFill>
                  <a:srgbClr val="003300"/>
                </a:solidFill>
              </a:rPr>
              <a:t>; </a:t>
            </a:r>
            <a:r>
              <a:rPr lang="en-US" sz="1700" dirty="0" err="1">
                <a:solidFill>
                  <a:srgbClr val="003300"/>
                </a:solidFill>
              </a:rPr>
              <a:t>dapat</a:t>
            </a:r>
            <a:r>
              <a:rPr lang="en-US" sz="1700" dirty="0">
                <a:solidFill>
                  <a:srgbClr val="003300"/>
                </a:solidFill>
              </a:rPr>
              <a:t> </a:t>
            </a:r>
            <a:r>
              <a:rPr lang="en-US" sz="1700" dirty="0" err="1">
                <a:solidFill>
                  <a:srgbClr val="003300"/>
                </a:solidFill>
              </a:rPr>
              <a:t>menghadapi</a:t>
            </a:r>
            <a:r>
              <a:rPr lang="en-US" sz="1700" dirty="0">
                <a:solidFill>
                  <a:srgbClr val="003300"/>
                </a:solidFill>
              </a:rPr>
              <a:t> </a:t>
            </a:r>
            <a:r>
              <a:rPr lang="en-US" sz="1700" dirty="0" err="1">
                <a:solidFill>
                  <a:srgbClr val="003300"/>
                </a:solidFill>
              </a:rPr>
              <a:t>situasi</a:t>
            </a:r>
            <a:r>
              <a:rPr lang="en-US" sz="1700" dirty="0">
                <a:solidFill>
                  <a:srgbClr val="003300"/>
                </a:solidFill>
              </a:rPr>
              <a:t> </a:t>
            </a:r>
            <a:r>
              <a:rPr lang="en-US" sz="1700" dirty="0" err="1">
                <a:solidFill>
                  <a:srgbClr val="003300"/>
                </a:solidFill>
              </a:rPr>
              <a:t>atau</a:t>
            </a:r>
            <a:r>
              <a:rPr lang="en-US" sz="1700" dirty="0">
                <a:solidFill>
                  <a:srgbClr val="003300"/>
                </a:solidFill>
              </a:rPr>
              <a:t> </a:t>
            </a:r>
            <a:r>
              <a:rPr lang="en-US" sz="1700" dirty="0" err="1">
                <a:solidFill>
                  <a:srgbClr val="003300"/>
                </a:solidFill>
              </a:rPr>
              <a:t>kondisi</a:t>
            </a:r>
            <a:r>
              <a:rPr lang="en-US" sz="1700" dirty="0">
                <a:solidFill>
                  <a:srgbClr val="003300"/>
                </a:solidFill>
              </a:rPr>
              <a:t> </a:t>
            </a:r>
            <a:r>
              <a:rPr lang="en-US" sz="1700" dirty="0" err="1">
                <a:solidFill>
                  <a:srgbClr val="003300"/>
                </a:solidFill>
              </a:rPr>
              <a:t>kehidupan</a:t>
            </a:r>
            <a:r>
              <a:rPr lang="en-US" sz="1700" dirty="0">
                <a:solidFill>
                  <a:srgbClr val="003300"/>
                </a:solidFill>
              </a:rPr>
              <a:t> yang </a:t>
            </a:r>
            <a:r>
              <a:rPr lang="en-US" sz="1700" dirty="0" err="1">
                <a:solidFill>
                  <a:srgbClr val="003300"/>
                </a:solidFill>
              </a:rPr>
              <a:t>dialaminya</a:t>
            </a:r>
            <a:r>
              <a:rPr lang="en-US" sz="1700" dirty="0">
                <a:solidFill>
                  <a:srgbClr val="003300"/>
                </a:solidFill>
              </a:rPr>
              <a:t> </a:t>
            </a:r>
            <a:r>
              <a:rPr lang="en-US" sz="1700" dirty="0" err="1">
                <a:solidFill>
                  <a:srgbClr val="003300"/>
                </a:solidFill>
              </a:rPr>
              <a:t>secara</a:t>
            </a:r>
            <a:r>
              <a:rPr lang="en-US" sz="1700" dirty="0">
                <a:solidFill>
                  <a:srgbClr val="003300"/>
                </a:solidFill>
              </a:rPr>
              <a:t> </a:t>
            </a:r>
            <a:r>
              <a:rPr lang="en-US" sz="1700" dirty="0" err="1">
                <a:solidFill>
                  <a:srgbClr val="003300"/>
                </a:solidFill>
              </a:rPr>
              <a:t>realistik</a:t>
            </a:r>
            <a:r>
              <a:rPr lang="en-US" sz="1700" dirty="0">
                <a:solidFill>
                  <a:srgbClr val="003300"/>
                </a:solidFill>
              </a:rPr>
              <a:t> </a:t>
            </a:r>
            <a:r>
              <a:rPr lang="en-US" sz="1700" dirty="0" err="1">
                <a:solidFill>
                  <a:srgbClr val="003300"/>
                </a:solidFill>
              </a:rPr>
              <a:t>dan</a:t>
            </a:r>
            <a:r>
              <a:rPr lang="en-US" sz="1700" dirty="0">
                <a:solidFill>
                  <a:srgbClr val="003300"/>
                </a:solidFill>
              </a:rPr>
              <a:t> </a:t>
            </a:r>
            <a:r>
              <a:rPr lang="en-US" sz="1700" dirty="0" err="1">
                <a:solidFill>
                  <a:srgbClr val="003300"/>
                </a:solidFill>
              </a:rPr>
              <a:t>mau</a:t>
            </a:r>
            <a:r>
              <a:rPr lang="en-US" sz="1700" dirty="0">
                <a:solidFill>
                  <a:srgbClr val="003300"/>
                </a:solidFill>
              </a:rPr>
              <a:t> </a:t>
            </a:r>
            <a:r>
              <a:rPr lang="en-US" sz="1700" dirty="0" err="1">
                <a:solidFill>
                  <a:srgbClr val="003300"/>
                </a:solidFill>
              </a:rPr>
              <a:t>menerima</a:t>
            </a:r>
            <a:r>
              <a:rPr lang="en-US" sz="1700" dirty="0">
                <a:solidFill>
                  <a:srgbClr val="003300"/>
                </a:solidFill>
              </a:rPr>
              <a:t> </a:t>
            </a:r>
            <a:r>
              <a:rPr lang="en-US" sz="1700" dirty="0" err="1">
                <a:solidFill>
                  <a:srgbClr val="003300"/>
                </a:solidFill>
              </a:rPr>
              <a:t>secara</a:t>
            </a:r>
            <a:r>
              <a:rPr lang="en-US" sz="1700" dirty="0">
                <a:solidFill>
                  <a:srgbClr val="003300"/>
                </a:solidFill>
              </a:rPr>
              <a:t> </a:t>
            </a:r>
            <a:r>
              <a:rPr lang="en-US" sz="1700" dirty="0" err="1">
                <a:solidFill>
                  <a:srgbClr val="003300"/>
                </a:solidFill>
              </a:rPr>
              <a:t>wajar</a:t>
            </a:r>
            <a:r>
              <a:rPr lang="en-US" sz="1700" dirty="0">
                <a:solidFill>
                  <a:srgbClr val="003300"/>
                </a:solidFill>
              </a:rPr>
              <a:t>, </a:t>
            </a:r>
            <a:r>
              <a:rPr lang="en-US" sz="1700" dirty="0" err="1">
                <a:solidFill>
                  <a:srgbClr val="003300"/>
                </a:solidFill>
              </a:rPr>
              <a:t>tidak</a:t>
            </a:r>
            <a:r>
              <a:rPr lang="en-US" sz="1700" dirty="0">
                <a:solidFill>
                  <a:srgbClr val="003300"/>
                </a:solidFill>
              </a:rPr>
              <a:t> </a:t>
            </a:r>
            <a:r>
              <a:rPr lang="en-US" sz="1700" dirty="0" err="1">
                <a:solidFill>
                  <a:srgbClr val="003300"/>
                </a:solidFill>
              </a:rPr>
              <a:t>mengharapkan</a:t>
            </a:r>
            <a:r>
              <a:rPr lang="en-US" sz="1700" dirty="0">
                <a:solidFill>
                  <a:srgbClr val="003300"/>
                </a:solidFill>
              </a:rPr>
              <a:t> </a:t>
            </a:r>
            <a:r>
              <a:rPr lang="en-US" sz="1700" dirty="0" err="1">
                <a:solidFill>
                  <a:srgbClr val="003300"/>
                </a:solidFill>
              </a:rPr>
              <a:t>kondisi</a:t>
            </a:r>
            <a:r>
              <a:rPr lang="en-US" sz="1700" dirty="0">
                <a:solidFill>
                  <a:srgbClr val="003300"/>
                </a:solidFill>
              </a:rPr>
              <a:t> </a:t>
            </a:r>
            <a:r>
              <a:rPr lang="en-US" sz="1700" dirty="0" err="1">
                <a:solidFill>
                  <a:srgbClr val="003300"/>
                </a:solidFill>
              </a:rPr>
              <a:t>kehidupan</a:t>
            </a:r>
            <a:r>
              <a:rPr lang="en-US" sz="1700" dirty="0">
                <a:solidFill>
                  <a:srgbClr val="003300"/>
                </a:solidFill>
              </a:rPr>
              <a:t> </a:t>
            </a:r>
            <a:r>
              <a:rPr lang="en-US" sz="1700" dirty="0" err="1">
                <a:solidFill>
                  <a:srgbClr val="003300"/>
                </a:solidFill>
              </a:rPr>
              <a:t>itu</a:t>
            </a:r>
            <a:r>
              <a:rPr lang="en-US" sz="1700" dirty="0">
                <a:solidFill>
                  <a:srgbClr val="003300"/>
                </a:solidFill>
              </a:rPr>
              <a:t> </a:t>
            </a:r>
            <a:r>
              <a:rPr lang="en-US" sz="1700" dirty="0" err="1">
                <a:solidFill>
                  <a:srgbClr val="003300"/>
                </a:solidFill>
              </a:rPr>
              <a:t>sebagai</a:t>
            </a:r>
            <a:r>
              <a:rPr lang="en-US" sz="1700" dirty="0">
                <a:solidFill>
                  <a:srgbClr val="003300"/>
                </a:solidFill>
              </a:rPr>
              <a:t> </a:t>
            </a:r>
            <a:r>
              <a:rPr lang="en-US" sz="1700" dirty="0" err="1">
                <a:solidFill>
                  <a:srgbClr val="003300"/>
                </a:solidFill>
              </a:rPr>
              <a:t>sesuatu</a:t>
            </a:r>
            <a:r>
              <a:rPr lang="en-US" sz="1700" dirty="0">
                <a:solidFill>
                  <a:srgbClr val="003300"/>
                </a:solidFill>
              </a:rPr>
              <a:t> yang </a:t>
            </a:r>
            <a:r>
              <a:rPr lang="en-US" sz="1700" dirty="0" err="1">
                <a:solidFill>
                  <a:srgbClr val="003300"/>
                </a:solidFill>
              </a:rPr>
              <a:t>sempurna</a:t>
            </a:r>
            <a:r>
              <a:rPr lang="en-US" sz="1700" dirty="0">
                <a:solidFill>
                  <a:srgbClr val="003300"/>
                </a:solidFill>
              </a:rPr>
              <a:t>.</a:t>
            </a:r>
          </a:p>
          <a:p>
            <a:pPr marL="285750" indent="-285750" fontAlgn="auto">
              <a:spcBef>
                <a:spcPts val="0"/>
              </a:spcBef>
              <a:spcAft>
                <a:spcPts val="0"/>
              </a:spcAft>
              <a:buFont typeface="Wingdings" pitchFamily="2" charset="2"/>
              <a:buChar char="ü"/>
              <a:defRPr/>
            </a:pPr>
            <a:r>
              <a:rPr lang="en-US" sz="1700" dirty="0">
                <a:solidFill>
                  <a:srgbClr val="003300"/>
                </a:solidFill>
              </a:rPr>
              <a:t> </a:t>
            </a:r>
            <a:r>
              <a:rPr lang="en-US" sz="1700" dirty="0" err="1">
                <a:solidFill>
                  <a:srgbClr val="003300"/>
                </a:solidFill>
              </a:rPr>
              <a:t>Berbahagia</a:t>
            </a:r>
            <a:r>
              <a:rPr lang="en-US" sz="1700" dirty="0">
                <a:solidFill>
                  <a:srgbClr val="003300"/>
                </a:solidFill>
              </a:rPr>
              <a:t>; </a:t>
            </a:r>
            <a:r>
              <a:rPr lang="en-US" sz="1700" dirty="0" err="1">
                <a:solidFill>
                  <a:srgbClr val="003300"/>
                </a:solidFill>
              </a:rPr>
              <a:t>situasi</a:t>
            </a:r>
            <a:r>
              <a:rPr lang="en-US" sz="1700" dirty="0">
                <a:solidFill>
                  <a:srgbClr val="003300"/>
                </a:solidFill>
              </a:rPr>
              <a:t> </a:t>
            </a:r>
            <a:r>
              <a:rPr lang="en-US" sz="1700" dirty="0" err="1">
                <a:solidFill>
                  <a:srgbClr val="003300"/>
                </a:solidFill>
              </a:rPr>
              <a:t>kehidupannya</a:t>
            </a:r>
            <a:r>
              <a:rPr lang="en-US" sz="1700" dirty="0">
                <a:solidFill>
                  <a:srgbClr val="003300"/>
                </a:solidFill>
              </a:rPr>
              <a:t> </a:t>
            </a:r>
            <a:r>
              <a:rPr lang="en-US" sz="1700" dirty="0" err="1">
                <a:solidFill>
                  <a:srgbClr val="003300"/>
                </a:solidFill>
              </a:rPr>
              <a:t>diwarnai</a:t>
            </a:r>
            <a:r>
              <a:rPr lang="en-US" sz="1700" dirty="0">
                <a:solidFill>
                  <a:srgbClr val="003300"/>
                </a:solidFill>
              </a:rPr>
              <a:t> </a:t>
            </a:r>
            <a:r>
              <a:rPr lang="en-US" sz="1700" dirty="0" err="1">
                <a:solidFill>
                  <a:srgbClr val="003300"/>
                </a:solidFill>
              </a:rPr>
              <a:t>kebahagiaan</a:t>
            </a:r>
            <a:r>
              <a:rPr lang="en-US" sz="1700" dirty="0">
                <a:solidFill>
                  <a:srgbClr val="003300"/>
                </a:solidFill>
              </a:rPr>
              <a:t>, yang </a:t>
            </a:r>
            <a:r>
              <a:rPr lang="en-US" sz="1700" dirty="0" err="1">
                <a:solidFill>
                  <a:srgbClr val="003300"/>
                </a:solidFill>
              </a:rPr>
              <a:t>didukung</a:t>
            </a:r>
            <a:r>
              <a:rPr lang="en-US" sz="1700" dirty="0">
                <a:solidFill>
                  <a:srgbClr val="003300"/>
                </a:solidFill>
              </a:rPr>
              <a:t> </a:t>
            </a:r>
            <a:r>
              <a:rPr lang="en-US" sz="1700" dirty="0" err="1">
                <a:solidFill>
                  <a:srgbClr val="003300"/>
                </a:solidFill>
              </a:rPr>
              <a:t>oleh</a:t>
            </a:r>
            <a:r>
              <a:rPr lang="en-US" sz="1700" dirty="0">
                <a:solidFill>
                  <a:srgbClr val="003300"/>
                </a:solidFill>
              </a:rPr>
              <a:t> </a:t>
            </a:r>
            <a:r>
              <a:rPr lang="en-US" sz="1700" dirty="0" err="1">
                <a:solidFill>
                  <a:srgbClr val="003300"/>
                </a:solidFill>
              </a:rPr>
              <a:t>faktor-faktor</a:t>
            </a:r>
            <a:r>
              <a:rPr lang="en-US" sz="1700" dirty="0">
                <a:solidFill>
                  <a:srgbClr val="003300"/>
                </a:solidFill>
              </a:rPr>
              <a:t> </a:t>
            </a:r>
            <a:r>
              <a:rPr lang="en-US" sz="1700" i="1" dirty="0">
                <a:solidFill>
                  <a:srgbClr val="003300"/>
                </a:solidFill>
              </a:rPr>
              <a:t>achievement</a:t>
            </a:r>
            <a:r>
              <a:rPr lang="en-US" sz="1700" dirty="0">
                <a:solidFill>
                  <a:srgbClr val="003300"/>
                </a:solidFill>
              </a:rPr>
              <a:t> (</a:t>
            </a:r>
            <a:r>
              <a:rPr lang="en-US" sz="1700" dirty="0" err="1">
                <a:solidFill>
                  <a:srgbClr val="003300"/>
                </a:solidFill>
              </a:rPr>
              <a:t>prestasi</a:t>
            </a:r>
            <a:r>
              <a:rPr lang="en-US" sz="1700" dirty="0">
                <a:solidFill>
                  <a:srgbClr val="003300"/>
                </a:solidFill>
              </a:rPr>
              <a:t>), </a:t>
            </a:r>
            <a:r>
              <a:rPr lang="en-US" sz="1700" i="1" dirty="0">
                <a:solidFill>
                  <a:srgbClr val="003300"/>
                </a:solidFill>
              </a:rPr>
              <a:t>acceptance</a:t>
            </a:r>
            <a:r>
              <a:rPr lang="en-US" sz="1700" dirty="0">
                <a:solidFill>
                  <a:srgbClr val="003300"/>
                </a:solidFill>
              </a:rPr>
              <a:t> (</a:t>
            </a:r>
            <a:r>
              <a:rPr lang="en-US" sz="1700" dirty="0" err="1">
                <a:solidFill>
                  <a:srgbClr val="003300"/>
                </a:solidFill>
              </a:rPr>
              <a:t>penerimaan</a:t>
            </a:r>
            <a:r>
              <a:rPr lang="en-US" sz="1700" dirty="0">
                <a:solidFill>
                  <a:srgbClr val="003300"/>
                </a:solidFill>
              </a:rPr>
              <a:t>), </a:t>
            </a:r>
            <a:r>
              <a:rPr lang="en-US" sz="1700" dirty="0" err="1">
                <a:solidFill>
                  <a:srgbClr val="003300"/>
                </a:solidFill>
              </a:rPr>
              <a:t>dan</a:t>
            </a:r>
            <a:r>
              <a:rPr lang="en-US" sz="1700" dirty="0">
                <a:solidFill>
                  <a:srgbClr val="003300"/>
                </a:solidFill>
              </a:rPr>
              <a:t> </a:t>
            </a:r>
            <a:r>
              <a:rPr lang="en-US" sz="1700" i="1" dirty="0">
                <a:solidFill>
                  <a:srgbClr val="003300"/>
                </a:solidFill>
              </a:rPr>
              <a:t>affection</a:t>
            </a:r>
            <a:r>
              <a:rPr lang="en-US" sz="1700" dirty="0">
                <a:solidFill>
                  <a:srgbClr val="003300"/>
                </a:solidFill>
              </a:rPr>
              <a:t> (</a:t>
            </a:r>
            <a:r>
              <a:rPr lang="en-US" sz="1700" dirty="0" err="1">
                <a:solidFill>
                  <a:srgbClr val="003300"/>
                </a:solidFill>
              </a:rPr>
              <a:t>kasih</a:t>
            </a:r>
            <a:r>
              <a:rPr lang="en-US" sz="1700" dirty="0">
                <a:solidFill>
                  <a:srgbClr val="003300"/>
                </a:solidFill>
              </a:rPr>
              <a:t> </a:t>
            </a:r>
            <a:r>
              <a:rPr lang="en-US" sz="1700" dirty="0" err="1">
                <a:solidFill>
                  <a:srgbClr val="003300"/>
                </a:solidFill>
              </a:rPr>
              <a:t>sayang</a:t>
            </a:r>
            <a:r>
              <a:rPr lang="en-US" sz="1700" dirty="0">
                <a:solidFill>
                  <a:srgbClr val="003300"/>
                </a:solidFill>
              </a:rPr>
              <a:t>).</a:t>
            </a:r>
          </a:p>
          <a:p>
            <a:pPr marL="285750" indent="-285750" fontAlgn="auto">
              <a:spcBef>
                <a:spcPts val="0"/>
              </a:spcBef>
              <a:spcAft>
                <a:spcPts val="0"/>
              </a:spcAft>
              <a:buFont typeface="Wingdings" pitchFamily="2" charset="2"/>
              <a:buChar char="ü"/>
              <a:defRPr/>
            </a:pPr>
            <a:r>
              <a:rPr lang="en-US" sz="1700" dirty="0">
                <a:solidFill>
                  <a:srgbClr val="003300"/>
                </a:solidFill>
              </a:rPr>
              <a:t> </a:t>
            </a:r>
            <a:r>
              <a:rPr lang="en-US" sz="1700" dirty="0" err="1">
                <a:solidFill>
                  <a:srgbClr val="003300"/>
                </a:solidFill>
              </a:rPr>
              <a:t>dst</a:t>
            </a:r>
            <a:r>
              <a:rPr lang="en-US" sz="1700" dirty="0">
                <a:solidFill>
                  <a:srgbClr val="003300"/>
                </a:solidFill>
              </a:rPr>
              <a:t>.</a:t>
            </a:r>
            <a:endParaRPr lang="en-US" sz="1700" dirty="0">
              <a:solidFill>
                <a:srgbClr val="003300"/>
              </a:solidFill>
            </a:endParaRPr>
          </a:p>
          <a:p>
            <a:pPr marL="285750" indent="-285750" fontAlgn="auto">
              <a:spcBef>
                <a:spcPts val="0"/>
              </a:spcBef>
              <a:spcAft>
                <a:spcPts val="0"/>
              </a:spcAft>
              <a:buFont typeface="Wingdings" pitchFamily="2" charset="2"/>
              <a:buChar char="ü"/>
              <a:defRPr/>
            </a:pPr>
            <a:endParaRPr lang="en-US" sz="1700" dirty="0">
              <a:solidFill>
                <a:srgbClr val="003300"/>
              </a:solidFill>
            </a:endParaRPr>
          </a:p>
          <a:p>
            <a:pPr fontAlgn="auto">
              <a:spcBef>
                <a:spcPts val="0"/>
              </a:spcBef>
              <a:spcAft>
                <a:spcPts val="0"/>
              </a:spcAft>
              <a:defRPr/>
            </a:pPr>
            <a:endParaRPr lang="en-US" dirty="0">
              <a:solidFill>
                <a:srgbClr val="0033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3000" r="-6000" b="230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0" y="5257800"/>
            <a:ext cx="9144000" cy="1600200"/>
          </a:xfrm>
        </p:spPr>
        <p:txBody>
          <a:bodyPr/>
          <a:lstStyle/>
          <a:p>
            <a:r>
              <a:rPr lang="en-US" sz="4000" smtClean="0">
                <a:latin typeface="Copperplate Gothic Light" pitchFamily="34" charset="0"/>
              </a:rPr>
              <a:t>A. Sosialisasi</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890963" y="381000"/>
            <a:ext cx="4724400" cy="601980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Wingdings" pitchFamily="2" charset="2"/>
              <a:buChar char="q"/>
              <a:defRPr/>
            </a:pPr>
            <a:r>
              <a:rPr lang="en-US" dirty="0">
                <a:solidFill>
                  <a:srgbClr val="003300"/>
                </a:solidFill>
              </a:rPr>
              <a:t> </a:t>
            </a:r>
            <a:r>
              <a:rPr lang="en-US" dirty="0" err="1">
                <a:solidFill>
                  <a:srgbClr val="003300"/>
                </a:solidFill>
              </a:rPr>
              <a:t>Kepribadian</a:t>
            </a:r>
            <a:r>
              <a:rPr lang="en-US" dirty="0">
                <a:solidFill>
                  <a:srgbClr val="003300"/>
                </a:solidFill>
              </a:rPr>
              <a:t> </a:t>
            </a:r>
            <a:r>
              <a:rPr lang="en-US" dirty="0" err="1">
                <a:solidFill>
                  <a:srgbClr val="003300"/>
                </a:solidFill>
              </a:rPr>
              <a:t>Tidak</a:t>
            </a:r>
            <a:r>
              <a:rPr lang="en-US" dirty="0">
                <a:solidFill>
                  <a:srgbClr val="003300"/>
                </a:solidFill>
              </a:rPr>
              <a:t> </a:t>
            </a:r>
            <a:r>
              <a:rPr lang="en-US" dirty="0" err="1">
                <a:solidFill>
                  <a:srgbClr val="003300"/>
                </a:solidFill>
              </a:rPr>
              <a:t>Sehat</a:t>
            </a:r>
            <a:endParaRPr lang="en-US" dirty="0">
              <a:solidFill>
                <a:srgbClr val="003300"/>
              </a:solidFill>
            </a:endParaRPr>
          </a:p>
          <a:p>
            <a:pPr fontAlgn="auto">
              <a:spcBef>
                <a:spcPts val="0"/>
              </a:spcBef>
              <a:spcAft>
                <a:spcPts val="0"/>
              </a:spcAft>
              <a:defRPr/>
            </a:pPr>
            <a:endParaRPr lang="en-US"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Mudah</a:t>
            </a:r>
            <a:r>
              <a:rPr lang="en-US" sz="1700" dirty="0">
                <a:solidFill>
                  <a:srgbClr val="003300"/>
                </a:solidFill>
              </a:rPr>
              <a:t> </a:t>
            </a:r>
            <a:r>
              <a:rPr lang="en-US" sz="1700" dirty="0" err="1">
                <a:solidFill>
                  <a:srgbClr val="003300"/>
                </a:solidFill>
              </a:rPr>
              <a:t>marah</a:t>
            </a:r>
            <a:r>
              <a:rPr lang="en-US" sz="1700" dirty="0">
                <a:solidFill>
                  <a:srgbClr val="003300"/>
                </a:solidFill>
              </a:rPr>
              <a:t> (</a:t>
            </a:r>
            <a:r>
              <a:rPr lang="en-US" sz="1700" dirty="0" err="1">
                <a:solidFill>
                  <a:srgbClr val="003300"/>
                </a:solidFill>
              </a:rPr>
              <a:t>tersinggung</a:t>
            </a:r>
            <a:r>
              <a:rPr lang="en-US" sz="1700" dirty="0">
                <a:solidFill>
                  <a:srgbClr val="003300"/>
                </a:solidFill>
              </a:rPr>
              <a:t>)</a:t>
            </a:r>
          </a:p>
          <a:p>
            <a:pPr marL="285750" indent="-285750" fontAlgn="auto">
              <a:spcBef>
                <a:spcPts val="0"/>
              </a:spcBef>
              <a:spcAft>
                <a:spcPts val="0"/>
              </a:spcAft>
              <a:buFont typeface="Wingdings" pitchFamily="2" charset="2"/>
              <a:buChar char="ü"/>
              <a:defRPr/>
            </a:pPr>
            <a:r>
              <a:rPr lang="en-US" sz="1700" dirty="0" err="1">
                <a:solidFill>
                  <a:srgbClr val="003300"/>
                </a:solidFill>
              </a:rPr>
              <a:t>Menunjukkan</a:t>
            </a:r>
            <a:r>
              <a:rPr lang="en-US" sz="1700" dirty="0">
                <a:solidFill>
                  <a:srgbClr val="003300"/>
                </a:solidFill>
              </a:rPr>
              <a:t> </a:t>
            </a:r>
            <a:r>
              <a:rPr lang="en-US" sz="1700" dirty="0" err="1">
                <a:solidFill>
                  <a:srgbClr val="003300"/>
                </a:solidFill>
              </a:rPr>
              <a:t>kekhawatiran</a:t>
            </a:r>
            <a:r>
              <a:rPr lang="en-US" sz="1700" dirty="0">
                <a:solidFill>
                  <a:srgbClr val="003300"/>
                </a:solidFill>
              </a:rPr>
              <a:t> </a:t>
            </a:r>
            <a:r>
              <a:rPr lang="en-US" sz="1700" dirty="0" err="1">
                <a:solidFill>
                  <a:srgbClr val="003300"/>
                </a:solidFill>
              </a:rPr>
              <a:t>dan</a:t>
            </a:r>
            <a:r>
              <a:rPr lang="en-US" sz="1700" dirty="0">
                <a:solidFill>
                  <a:srgbClr val="003300"/>
                </a:solidFill>
              </a:rPr>
              <a:t> </a:t>
            </a:r>
            <a:r>
              <a:rPr lang="en-US" sz="1700" dirty="0" err="1">
                <a:solidFill>
                  <a:srgbClr val="003300"/>
                </a:solidFill>
              </a:rPr>
              <a:t>kecemasan</a:t>
            </a:r>
            <a:endParaRPr lang="en-US" sz="1700"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Sering</a:t>
            </a:r>
            <a:r>
              <a:rPr lang="en-US" sz="1700" dirty="0">
                <a:solidFill>
                  <a:srgbClr val="003300"/>
                </a:solidFill>
              </a:rPr>
              <a:t> </a:t>
            </a:r>
            <a:r>
              <a:rPr lang="en-US" sz="1700" dirty="0" err="1">
                <a:solidFill>
                  <a:srgbClr val="003300"/>
                </a:solidFill>
              </a:rPr>
              <a:t>merasa</a:t>
            </a:r>
            <a:r>
              <a:rPr lang="en-US" sz="1700" dirty="0">
                <a:solidFill>
                  <a:srgbClr val="003300"/>
                </a:solidFill>
              </a:rPr>
              <a:t> </a:t>
            </a:r>
            <a:r>
              <a:rPr lang="en-US" sz="1700" dirty="0" err="1">
                <a:solidFill>
                  <a:srgbClr val="003300"/>
                </a:solidFill>
              </a:rPr>
              <a:t>tertekan</a:t>
            </a:r>
            <a:r>
              <a:rPr lang="en-US" sz="1700" dirty="0">
                <a:solidFill>
                  <a:srgbClr val="003300"/>
                </a:solidFill>
              </a:rPr>
              <a:t> (stress </a:t>
            </a:r>
            <a:r>
              <a:rPr lang="en-US" sz="1700" dirty="0" err="1">
                <a:solidFill>
                  <a:srgbClr val="003300"/>
                </a:solidFill>
              </a:rPr>
              <a:t>atau</a:t>
            </a:r>
            <a:r>
              <a:rPr lang="en-US" sz="1700" dirty="0">
                <a:solidFill>
                  <a:srgbClr val="003300"/>
                </a:solidFill>
              </a:rPr>
              <a:t> </a:t>
            </a:r>
            <a:r>
              <a:rPr lang="en-US" sz="1700" dirty="0" err="1">
                <a:solidFill>
                  <a:srgbClr val="003300"/>
                </a:solidFill>
              </a:rPr>
              <a:t>depresi</a:t>
            </a:r>
            <a:r>
              <a:rPr lang="en-US" sz="1700" dirty="0">
                <a:solidFill>
                  <a:srgbClr val="003300"/>
                </a:solidFill>
              </a:rPr>
              <a:t>)</a:t>
            </a:r>
          </a:p>
          <a:p>
            <a:pPr marL="285750" indent="-285750" fontAlgn="auto">
              <a:spcBef>
                <a:spcPts val="0"/>
              </a:spcBef>
              <a:spcAft>
                <a:spcPts val="0"/>
              </a:spcAft>
              <a:buFont typeface="Wingdings" pitchFamily="2" charset="2"/>
              <a:buChar char="ü"/>
              <a:defRPr/>
            </a:pPr>
            <a:r>
              <a:rPr lang="en-US" sz="1700" dirty="0" err="1">
                <a:solidFill>
                  <a:srgbClr val="003300"/>
                </a:solidFill>
              </a:rPr>
              <a:t>Bersikap</a:t>
            </a:r>
            <a:r>
              <a:rPr lang="en-US" sz="1700" dirty="0">
                <a:solidFill>
                  <a:srgbClr val="003300"/>
                </a:solidFill>
              </a:rPr>
              <a:t> </a:t>
            </a:r>
            <a:r>
              <a:rPr lang="en-US" sz="1700" dirty="0" err="1">
                <a:solidFill>
                  <a:srgbClr val="003300"/>
                </a:solidFill>
              </a:rPr>
              <a:t>kejam</a:t>
            </a:r>
            <a:r>
              <a:rPr lang="en-US" sz="1700" dirty="0">
                <a:solidFill>
                  <a:srgbClr val="003300"/>
                </a:solidFill>
              </a:rPr>
              <a:t> </a:t>
            </a:r>
            <a:r>
              <a:rPr lang="en-US" sz="1700" dirty="0" err="1">
                <a:solidFill>
                  <a:srgbClr val="003300"/>
                </a:solidFill>
              </a:rPr>
              <a:t>atau</a:t>
            </a:r>
            <a:r>
              <a:rPr lang="en-US" sz="1700" dirty="0">
                <a:solidFill>
                  <a:srgbClr val="003300"/>
                </a:solidFill>
              </a:rPr>
              <a:t> </a:t>
            </a:r>
            <a:r>
              <a:rPr lang="en-US" sz="1700" dirty="0" err="1">
                <a:solidFill>
                  <a:srgbClr val="003300"/>
                </a:solidFill>
              </a:rPr>
              <a:t>senang</a:t>
            </a:r>
            <a:r>
              <a:rPr lang="en-US" sz="1700" dirty="0">
                <a:solidFill>
                  <a:srgbClr val="003300"/>
                </a:solidFill>
              </a:rPr>
              <a:t> </a:t>
            </a:r>
            <a:r>
              <a:rPr lang="en-US" sz="1700" dirty="0" err="1">
                <a:solidFill>
                  <a:srgbClr val="003300"/>
                </a:solidFill>
              </a:rPr>
              <a:t>mengganggu</a:t>
            </a:r>
            <a:r>
              <a:rPr lang="en-US" sz="1700" dirty="0">
                <a:solidFill>
                  <a:srgbClr val="003300"/>
                </a:solidFill>
              </a:rPr>
              <a:t> orang lain yang </a:t>
            </a:r>
            <a:r>
              <a:rPr lang="en-US" sz="1700" dirty="0" err="1">
                <a:solidFill>
                  <a:srgbClr val="003300"/>
                </a:solidFill>
              </a:rPr>
              <a:t>usianya</a:t>
            </a:r>
            <a:r>
              <a:rPr lang="en-US" sz="1700" dirty="0">
                <a:solidFill>
                  <a:srgbClr val="003300"/>
                </a:solidFill>
              </a:rPr>
              <a:t> </a:t>
            </a:r>
            <a:r>
              <a:rPr lang="en-US" sz="1700" dirty="0" err="1">
                <a:solidFill>
                  <a:srgbClr val="003300"/>
                </a:solidFill>
              </a:rPr>
              <a:t>lebih</a:t>
            </a:r>
            <a:r>
              <a:rPr lang="en-US" sz="1700" dirty="0">
                <a:solidFill>
                  <a:srgbClr val="003300"/>
                </a:solidFill>
              </a:rPr>
              <a:t> </a:t>
            </a:r>
            <a:r>
              <a:rPr lang="en-US" sz="1700" dirty="0" err="1">
                <a:solidFill>
                  <a:srgbClr val="003300"/>
                </a:solidFill>
              </a:rPr>
              <a:t>muda</a:t>
            </a:r>
            <a:r>
              <a:rPr lang="en-US" sz="1700" dirty="0">
                <a:solidFill>
                  <a:srgbClr val="003300"/>
                </a:solidFill>
              </a:rPr>
              <a:t> </a:t>
            </a:r>
            <a:r>
              <a:rPr lang="en-US" sz="1700" dirty="0" err="1">
                <a:solidFill>
                  <a:srgbClr val="003300"/>
                </a:solidFill>
              </a:rPr>
              <a:t>atau</a:t>
            </a:r>
            <a:r>
              <a:rPr lang="en-US" sz="1700" dirty="0">
                <a:solidFill>
                  <a:srgbClr val="003300"/>
                </a:solidFill>
              </a:rPr>
              <a:t> </a:t>
            </a:r>
            <a:r>
              <a:rPr lang="en-US" sz="1700" dirty="0" err="1">
                <a:solidFill>
                  <a:srgbClr val="003300"/>
                </a:solidFill>
              </a:rPr>
              <a:t>terhadap</a:t>
            </a:r>
            <a:r>
              <a:rPr lang="en-US" sz="1700" dirty="0">
                <a:solidFill>
                  <a:srgbClr val="003300"/>
                </a:solidFill>
              </a:rPr>
              <a:t> </a:t>
            </a:r>
            <a:r>
              <a:rPr lang="en-US" sz="1700" dirty="0" err="1">
                <a:solidFill>
                  <a:srgbClr val="003300"/>
                </a:solidFill>
              </a:rPr>
              <a:t>binatang</a:t>
            </a:r>
            <a:endParaRPr lang="en-US" sz="1700"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Ketidakmampuan</a:t>
            </a:r>
            <a:r>
              <a:rPr lang="en-US" sz="1700" dirty="0">
                <a:solidFill>
                  <a:srgbClr val="003300"/>
                </a:solidFill>
              </a:rPr>
              <a:t> </a:t>
            </a:r>
            <a:r>
              <a:rPr lang="en-US" sz="1700" dirty="0" err="1">
                <a:solidFill>
                  <a:srgbClr val="003300"/>
                </a:solidFill>
              </a:rPr>
              <a:t>untuk</a:t>
            </a:r>
            <a:r>
              <a:rPr lang="en-US" sz="1700" dirty="0">
                <a:solidFill>
                  <a:srgbClr val="003300"/>
                </a:solidFill>
              </a:rPr>
              <a:t> </a:t>
            </a:r>
            <a:r>
              <a:rPr lang="en-US" sz="1700" dirty="0" err="1">
                <a:solidFill>
                  <a:srgbClr val="003300"/>
                </a:solidFill>
              </a:rPr>
              <a:t>menghindar</a:t>
            </a:r>
            <a:r>
              <a:rPr lang="en-US" sz="1700" dirty="0">
                <a:solidFill>
                  <a:srgbClr val="003300"/>
                </a:solidFill>
              </a:rPr>
              <a:t> </a:t>
            </a:r>
            <a:r>
              <a:rPr lang="en-US" sz="1700" dirty="0" err="1">
                <a:solidFill>
                  <a:srgbClr val="003300"/>
                </a:solidFill>
              </a:rPr>
              <a:t>dari</a:t>
            </a:r>
            <a:r>
              <a:rPr lang="en-US" sz="1700" dirty="0">
                <a:solidFill>
                  <a:srgbClr val="003300"/>
                </a:solidFill>
              </a:rPr>
              <a:t> </a:t>
            </a:r>
            <a:r>
              <a:rPr lang="en-US" sz="1700" dirty="0" err="1">
                <a:solidFill>
                  <a:srgbClr val="003300"/>
                </a:solidFill>
              </a:rPr>
              <a:t>perilaku</a:t>
            </a:r>
            <a:r>
              <a:rPr lang="en-US" sz="1700" dirty="0">
                <a:solidFill>
                  <a:srgbClr val="003300"/>
                </a:solidFill>
              </a:rPr>
              <a:t> </a:t>
            </a:r>
            <a:r>
              <a:rPr lang="en-US" sz="1700" dirty="0" err="1">
                <a:solidFill>
                  <a:srgbClr val="003300"/>
                </a:solidFill>
              </a:rPr>
              <a:t>menyimpang</a:t>
            </a:r>
            <a:r>
              <a:rPr lang="en-US" sz="1700" dirty="0">
                <a:solidFill>
                  <a:srgbClr val="003300"/>
                </a:solidFill>
              </a:rPr>
              <a:t> </a:t>
            </a:r>
            <a:r>
              <a:rPr lang="en-US" sz="1700" dirty="0" err="1">
                <a:solidFill>
                  <a:srgbClr val="003300"/>
                </a:solidFill>
              </a:rPr>
              <a:t>meskipun</a:t>
            </a:r>
            <a:r>
              <a:rPr lang="en-US" sz="1700" dirty="0">
                <a:solidFill>
                  <a:srgbClr val="003300"/>
                </a:solidFill>
              </a:rPr>
              <a:t> </a:t>
            </a:r>
            <a:r>
              <a:rPr lang="en-US" sz="1700" dirty="0" err="1">
                <a:solidFill>
                  <a:srgbClr val="003300"/>
                </a:solidFill>
              </a:rPr>
              <a:t>sudah</a:t>
            </a:r>
            <a:r>
              <a:rPr lang="en-US" sz="1700" dirty="0">
                <a:solidFill>
                  <a:srgbClr val="003300"/>
                </a:solidFill>
              </a:rPr>
              <a:t> </a:t>
            </a:r>
            <a:r>
              <a:rPr lang="en-US" sz="1700" dirty="0" err="1">
                <a:solidFill>
                  <a:srgbClr val="003300"/>
                </a:solidFill>
              </a:rPr>
              <a:t>diperingati</a:t>
            </a:r>
            <a:r>
              <a:rPr lang="en-US" sz="1700" dirty="0">
                <a:solidFill>
                  <a:srgbClr val="003300"/>
                </a:solidFill>
              </a:rPr>
              <a:t> </a:t>
            </a:r>
            <a:r>
              <a:rPr lang="en-US" sz="1700" dirty="0" err="1">
                <a:solidFill>
                  <a:srgbClr val="003300"/>
                </a:solidFill>
              </a:rPr>
              <a:t>atau</a:t>
            </a:r>
            <a:r>
              <a:rPr lang="en-US" sz="1700" dirty="0">
                <a:solidFill>
                  <a:srgbClr val="003300"/>
                </a:solidFill>
              </a:rPr>
              <a:t> </a:t>
            </a:r>
            <a:r>
              <a:rPr lang="en-US" sz="1700" dirty="0" err="1">
                <a:solidFill>
                  <a:srgbClr val="003300"/>
                </a:solidFill>
              </a:rPr>
              <a:t>dihukum</a:t>
            </a:r>
            <a:endParaRPr lang="en-US" sz="1700"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Kebiasaan</a:t>
            </a:r>
            <a:r>
              <a:rPr lang="en-US" sz="1700" dirty="0">
                <a:solidFill>
                  <a:srgbClr val="003300"/>
                </a:solidFill>
              </a:rPr>
              <a:t> </a:t>
            </a:r>
            <a:r>
              <a:rPr lang="en-US" sz="1700" dirty="0" err="1">
                <a:solidFill>
                  <a:srgbClr val="003300"/>
                </a:solidFill>
              </a:rPr>
              <a:t>berbohong</a:t>
            </a:r>
            <a:endParaRPr lang="en-US" sz="1700"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Hiperaktif</a:t>
            </a:r>
            <a:endParaRPr lang="en-US" sz="1700" dirty="0">
              <a:solidFill>
                <a:srgbClr val="003300"/>
              </a:solidFill>
            </a:endParaRPr>
          </a:p>
          <a:p>
            <a:pPr marL="285750" indent="-285750" fontAlgn="auto">
              <a:spcBef>
                <a:spcPts val="0"/>
              </a:spcBef>
              <a:spcAft>
                <a:spcPts val="0"/>
              </a:spcAft>
              <a:buFont typeface="Wingdings" pitchFamily="2" charset="2"/>
              <a:buChar char="ü"/>
              <a:defRPr/>
            </a:pPr>
            <a:r>
              <a:rPr lang="en-US" sz="1700" dirty="0" err="1">
                <a:solidFill>
                  <a:srgbClr val="003300"/>
                </a:solidFill>
              </a:rPr>
              <a:t>Bersikap</a:t>
            </a:r>
            <a:r>
              <a:rPr lang="en-US" sz="1700" dirty="0">
                <a:solidFill>
                  <a:srgbClr val="003300"/>
                </a:solidFill>
              </a:rPr>
              <a:t> </a:t>
            </a:r>
            <a:r>
              <a:rPr lang="en-US" sz="1700" dirty="0" err="1">
                <a:solidFill>
                  <a:srgbClr val="003300"/>
                </a:solidFill>
              </a:rPr>
              <a:t>memusuhi</a:t>
            </a:r>
            <a:r>
              <a:rPr lang="en-US" sz="1700" dirty="0">
                <a:solidFill>
                  <a:srgbClr val="003300"/>
                </a:solidFill>
              </a:rPr>
              <a:t> </a:t>
            </a:r>
            <a:r>
              <a:rPr lang="en-US" sz="1700" dirty="0" err="1">
                <a:solidFill>
                  <a:srgbClr val="003300"/>
                </a:solidFill>
              </a:rPr>
              <a:t>semua</a:t>
            </a:r>
            <a:r>
              <a:rPr lang="en-US" sz="1700" dirty="0">
                <a:solidFill>
                  <a:srgbClr val="003300"/>
                </a:solidFill>
              </a:rPr>
              <a:t> </a:t>
            </a:r>
            <a:r>
              <a:rPr lang="en-US" sz="1700" dirty="0" err="1">
                <a:solidFill>
                  <a:srgbClr val="003300"/>
                </a:solidFill>
              </a:rPr>
              <a:t>bentuk</a:t>
            </a:r>
            <a:r>
              <a:rPr lang="en-US" sz="1700" dirty="0">
                <a:solidFill>
                  <a:srgbClr val="003300"/>
                </a:solidFill>
              </a:rPr>
              <a:t> </a:t>
            </a:r>
            <a:r>
              <a:rPr lang="en-US" sz="1700" dirty="0" err="1">
                <a:solidFill>
                  <a:srgbClr val="003300"/>
                </a:solidFill>
              </a:rPr>
              <a:t>otoritas</a:t>
            </a:r>
            <a:endParaRPr lang="en-US" sz="1700" dirty="0">
              <a:solidFill>
                <a:srgbClr val="003300"/>
              </a:solidFill>
            </a:endParaRPr>
          </a:p>
          <a:p>
            <a:pPr fontAlgn="auto">
              <a:spcBef>
                <a:spcPts val="0"/>
              </a:spcBef>
              <a:spcAft>
                <a:spcPts val="0"/>
              </a:spcAft>
              <a:defRPr/>
            </a:pPr>
            <a:r>
              <a:rPr lang="en-US" sz="1700" dirty="0" err="1">
                <a:solidFill>
                  <a:srgbClr val="003300"/>
                </a:solidFill>
              </a:rPr>
              <a:t>Senang</a:t>
            </a:r>
            <a:r>
              <a:rPr lang="en-US" sz="1700" dirty="0">
                <a:solidFill>
                  <a:srgbClr val="003300"/>
                </a:solidFill>
              </a:rPr>
              <a:t> </a:t>
            </a:r>
            <a:r>
              <a:rPr lang="en-US" sz="1700" dirty="0" err="1">
                <a:solidFill>
                  <a:srgbClr val="003300"/>
                </a:solidFill>
              </a:rPr>
              <a:t>mengkritik</a:t>
            </a:r>
            <a:r>
              <a:rPr lang="en-US" sz="1700" dirty="0">
                <a:solidFill>
                  <a:srgbClr val="003300"/>
                </a:solidFill>
              </a:rPr>
              <a:t>/</a:t>
            </a:r>
            <a:r>
              <a:rPr lang="en-US" sz="1700" dirty="0" err="1">
                <a:solidFill>
                  <a:srgbClr val="003300"/>
                </a:solidFill>
              </a:rPr>
              <a:t>mencemooh</a:t>
            </a:r>
            <a:r>
              <a:rPr lang="en-US" sz="1700" dirty="0">
                <a:solidFill>
                  <a:srgbClr val="003300"/>
                </a:solidFill>
              </a:rPr>
              <a:t> orang </a:t>
            </a:r>
            <a:r>
              <a:rPr lang="en-US" sz="1700" dirty="0">
                <a:solidFill>
                  <a:srgbClr val="003300"/>
                </a:solidFill>
              </a:rPr>
              <a:t>lain, </a:t>
            </a:r>
            <a:r>
              <a:rPr lang="en-US" sz="1700" dirty="0" err="1">
                <a:solidFill>
                  <a:srgbClr val="003300"/>
                </a:solidFill>
              </a:rPr>
              <a:t>dst</a:t>
            </a:r>
            <a:r>
              <a:rPr lang="en-US" sz="1700" dirty="0">
                <a:solidFill>
                  <a:srgbClr val="003300"/>
                </a:solidFill>
              </a:rPr>
              <a:t>.</a:t>
            </a:r>
            <a:r>
              <a:rPr lang="id-ID" sz="1600" dirty="0"/>
              <a:t> </a:t>
            </a:r>
          </a:p>
          <a:p>
            <a:pPr marL="285750" indent="-285750" fontAlgn="auto">
              <a:spcBef>
                <a:spcPts val="0"/>
              </a:spcBef>
              <a:spcAft>
                <a:spcPts val="0"/>
              </a:spcAft>
              <a:buFont typeface="Wingdings" pitchFamily="2" charset="2"/>
              <a:buChar char="ü"/>
              <a:defRPr/>
            </a:pPr>
            <a:endParaRPr lang="en-US" sz="1700" dirty="0">
              <a:solidFill>
                <a:srgbClr val="0033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1"/>
          <p:cNvSpPr txBox="1">
            <a:spLocks/>
          </p:cNvSpPr>
          <p:nvPr/>
        </p:nvSpPr>
        <p:spPr bwMode="auto">
          <a:xfrm>
            <a:off x="485775" y="412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d-ID" sz="4400" b="1">
                <a:solidFill>
                  <a:schemeClr val="bg1"/>
                </a:solidFill>
                <a:latin typeface="Lucida Handwriting" pitchFamily="66" charset="0"/>
              </a:rPr>
              <a:t>Kesimpulan</a:t>
            </a:r>
            <a:endParaRPr lang="id-ID" sz="4400">
              <a:solidFill>
                <a:schemeClr val="bg1"/>
              </a:solidFill>
              <a:latin typeface="Lucida Handwriting" pitchFamily="66" charset="0"/>
            </a:endParaRPr>
          </a:p>
        </p:txBody>
      </p:sp>
      <p:sp>
        <p:nvSpPr>
          <p:cNvPr id="22531" name="Content Placeholder 2"/>
          <p:cNvSpPr txBox="1">
            <a:spLocks/>
          </p:cNvSpPr>
          <p:nvPr/>
        </p:nvSpPr>
        <p:spPr bwMode="auto">
          <a:xfrm>
            <a:off x="485775" y="15557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id-ID" sz="2100">
                <a:solidFill>
                  <a:schemeClr val="bg1"/>
                </a:solidFill>
              </a:rPr>
              <a:t>	Sosialisasi adalah suatu proses belajar seorang anggota masyarakat untuk mengenal dan menghayati kebudayaan masyarakat dilingkungannya.</a:t>
            </a:r>
          </a:p>
          <a:p>
            <a:pPr>
              <a:spcBef>
                <a:spcPct val="20000"/>
              </a:spcBef>
              <a:buFont typeface="Arial" charset="0"/>
              <a:buNone/>
            </a:pPr>
            <a:r>
              <a:rPr lang="id-ID" sz="2100">
                <a:solidFill>
                  <a:schemeClr val="bg1"/>
                </a:solidFill>
              </a:rPr>
              <a:t>	Kepribadian merupakan organisasi sikap yang dimiliki seseorang sebagai latar belakang dari prilakunya. Hal ini berarti kepribadian menunjuk pada organisasi dari sikap-sikap seorang individu untuk berbuat, mengetahui, berpikir, dan merasakan secara khusus apabila ia berhubungan dengan orang lain atau ketika ia menanggapi suatu masalah atau keadaan.</a:t>
            </a:r>
            <a:r>
              <a:rPr lang="id-ID" sz="2400">
                <a:solidFill>
                  <a:schemeClr val="bg1"/>
                </a:solidFill>
              </a:rPr>
              <a:t> </a:t>
            </a:r>
            <a:endParaRPr lang="id-ID" sz="2100">
              <a:solidFill>
                <a:schemeClr val="bg1"/>
              </a:solidFill>
            </a:endParaRPr>
          </a:p>
          <a:p>
            <a:pPr>
              <a:spcBef>
                <a:spcPct val="20000"/>
              </a:spcBef>
              <a:buFont typeface="Arial" charset="0"/>
              <a:buNone/>
            </a:pPr>
            <a:r>
              <a:rPr lang="id-ID" sz="2100">
                <a:solidFill>
                  <a:schemeClr val="bg1"/>
                </a:solidFill>
              </a:rPr>
              <a:t>	</a:t>
            </a:r>
          </a:p>
        </p:txBody>
      </p:sp>
      <p:sp>
        <p:nvSpPr>
          <p:cNvPr id="22532" name="Title 1"/>
          <p:cNvSpPr txBox="1">
            <a:spLocks/>
          </p:cNvSpPr>
          <p:nvPr/>
        </p:nvSpPr>
        <p:spPr bwMode="auto">
          <a:xfrm>
            <a:off x="1628775" y="4494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id-ID" sz="4400"/>
          </a:p>
        </p:txBody>
      </p:sp>
      <p:sp>
        <p:nvSpPr>
          <p:cNvPr id="22533" name="Title 1"/>
          <p:cNvSpPr txBox="1">
            <a:spLocks/>
          </p:cNvSpPr>
          <p:nvPr/>
        </p:nvSpPr>
        <p:spPr bwMode="auto">
          <a:xfrm>
            <a:off x="2743200" y="4476750"/>
            <a:ext cx="586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sz="2100">
                <a:solidFill>
                  <a:schemeClr val="bg1"/>
                </a:solidFill>
              </a:rPr>
              <a:t>Setiap manusia dilahirkan dengan kepribadian yang berbeda. Kepribadian seseorang erat kaitannya dengan proses sosialisasi yang berlangsung dalam masyarakat.</a:t>
            </a:r>
          </a:p>
          <a:p>
            <a:endParaRPr lang="id-ID" sz="210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1071166">
            <a:off x="2784475" y="3389313"/>
            <a:ext cx="5181600" cy="1570037"/>
          </a:xfrm>
          <a:prstGeom prst="rect">
            <a:avLst/>
          </a:prstGeom>
          <a:noFill/>
        </p:spPr>
        <p:txBody>
          <a:bodyPr>
            <a:spAutoFit/>
          </a:bodyPr>
          <a:lstStyle/>
          <a:p>
            <a:pPr fontAlgn="auto">
              <a:spcBef>
                <a:spcPts val="0"/>
              </a:spcBef>
              <a:spcAft>
                <a:spcPts val="0"/>
              </a:spcAft>
              <a:defRPr/>
            </a:pPr>
            <a:r>
              <a:rPr lang="en-US" sz="2400" dirty="0" err="1">
                <a:solidFill>
                  <a:schemeClr val="bg1"/>
                </a:solidFill>
                <a:latin typeface="+mj-lt"/>
                <a:cs typeface="+mn-cs"/>
              </a:rPr>
              <a:t>Sumber</a:t>
            </a:r>
            <a:r>
              <a:rPr lang="en-US" sz="2400" dirty="0">
                <a:solidFill>
                  <a:schemeClr val="bg1"/>
                </a:solidFill>
                <a:latin typeface="+mj-lt"/>
                <a:cs typeface="+mn-cs"/>
              </a:rPr>
              <a:t> :</a:t>
            </a:r>
          </a:p>
          <a:p>
            <a:pPr fontAlgn="auto">
              <a:spcBef>
                <a:spcPts val="0"/>
              </a:spcBef>
              <a:spcAft>
                <a:spcPts val="0"/>
              </a:spcAft>
              <a:defRPr/>
            </a:pPr>
            <a:r>
              <a:rPr lang="en-US" sz="2400" dirty="0" err="1">
                <a:solidFill>
                  <a:schemeClr val="bg1"/>
                </a:solidFill>
                <a:latin typeface="+mj-lt"/>
                <a:cs typeface="+mn-cs"/>
              </a:rPr>
              <a:t>Sosialisasi</a:t>
            </a:r>
            <a:r>
              <a:rPr lang="en-US" sz="2400" dirty="0">
                <a:solidFill>
                  <a:schemeClr val="bg1"/>
                </a:solidFill>
                <a:latin typeface="+mj-lt"/>
                <a:cs typeface="+mn-cs"/>
              </a:rPr>
              <a:t> </a:t>
            </a:r>
            <a:r>
              <a:rPr lang="en-US" sz="2400" dirty="0" err="1">
                <a:solidFill>
                  <a:schemeClr val="bg1"/>
                </a:solidFill>
                <a:latin typeface="+mj-lt"/>
                <a:cs typeface="+mn-cs"/>
              </a:rPr>
              <a:t>Kelas</a:t>
            </a:r>
            <a:r>
              <a:rPr lang="en-US" sz="2400" dirty="0">
                <a:solidFill>
                  <a:schemeClr val="bg1"/>
                </a:solidFill>
                <a:latin typeface="+mj-lt"/>
                <a:cs typeface="+mn-cs"/>
              </a:rPr>
              <a:t> X </a:t>
            </a:r>
            <a:r>
              <a:rPr lang="en-US" sz="2400" dirty="0" err="1">
                <a:solidFill>
                  <a:schemeClr val="bg1"/>
                </a:solidFill>
                <a:latin typeface="+mj-lt"/>
                <a:cs typeface="+mn-cs"/>
              </a:rPr>
              <a:t>Penerbit</a:t>
            </a:r>
            <a:r>
              <a:rPr lang="en-US" sz="2400" dirty="0">
                <a:solidFill>
                  <a:schemeClr val="bg1"/>
                </a:solidFill>
                <a:latin typeface="+mj-lt"/>
                <a:cs typeface="+mn-cs"/>
              </a:rPr>
              <a:t> </a:t>
            </a:r>
            <a:r>
              <a:rPr lang="en-US" sz="2400" dirty="0" err="1">
                <a:solidFill>
                  <a:schemeClr val="bg1"/>
                </a:solidFill>
                <a:latin typeface="+mj-lt"/>
                <a:cs typeface="+mn-cs"/>
              </a:rPr>
              <a:t>Erlangga</a:t>
            </a:r>
            <a:endParaRPr lang="en-US" sz="2400" dirty="0">
              <a:solidFill>
                <a:schemeClr val="bg1"/>
              </a:solidFill>
              <a:latin typeface="+mj-lt"/>
              <a:cs typeface="+mn-cs"/>
            </a:endParaRPr>
          </a:p>
          <a:p>
            <a:pPr fontAlgn="auto">
              <a:spcBef>
                <a:spcPts val="0"/>
              </a:spcBef>
              <a:spcAft>
                <a:spcPts val="0"/>
              </a:spcAft>
              <a:defRPr/>
            </a:pPr>
            <a:r>
              <a:rPr lang="en-US" sz="2400" u="sng" dirty="0">
                <a:solidFill>
                  <a:srgbClr val="00B0F0"/>
                </a:solidFill>
                <a:latin typeface="+mj-lt"/>
                <a:cs typeface="+mn-cs"/>
              </a:rPr>
              <a:t>wikipedia.org/</a:t>
            </a:r>
            <a:r>
              <a:rPr lang="en-US" sz="2400" u="sng" dirty="0" err="1">
                <a:solidFill>
                  <a:srgbClr val="00B0F0"/>
                </a:solidFill>
                <a:latin typeface="+mj-lt"/>
                <a:cs typeface="+mn-cs"/>
              </a:rPr>
              <a:t>sosialisasi-dan-kepribadian</a:t>
            </a:r>
            <a:endParaRPr lang="en-US" sz="2400" u="sng" dirty="0">
              <a:solidFill>
                <a:srgbClr val="00B0F0"/>
              </a:solidFill>
              <a:latin typeface="+mj-lt"/>
              <a:cs typeface="+mn-cs"/>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Box 1"/>
          <p:cNvSpPr txBox="1">
            <a:spLocks noChangeArrowheads="1"/>
          </p:cNvSpPr>
          <p:nvPr/>
        </p:nvSpPr>
        <p:spPr bwMode="auto">
          <a:xfrm rot="-528834">
            <a:off x="2725738" y="3898900"/>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solidFill>
                  <a:schemeClr val="bg1"/>
                </a:solidFill>
                <a:latin typeface="Lucida Handwriting" pitchFamily="66" charset="0"/>
              </a:rPr>
              <a:t>Terima Kasih</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09600"/>
            <a:ext cx="4953000" cy="6049963"/>
          </a:xfrm>
        </p:spPr>
        <p:txBody>
          <a:bodyPr/>
          <a:lstStyle/>
          <a:p>
            <a:pPr algn="l"/>
            <a:r>
              <a:rPr lang="en-US" sz="2000" b="1" smtClean="0">
                <a:solidFill>
                  <a:schemeClr val="bg1"/>
                </a:solidFill>
              </a:rPr>
              <a:t>Sosialisasi</a:t>
            </a:r>
            <a:r>
              <a:rPr lang="en-US" sz="2000" smtClean="0">
                <a:solidFill>
                  <a:schemeClr val="bg1"/>
                </a:solidFill>
              </a:rPr>
              <a:t> adalah sebuah proses penanaman atau transfer kebiasaan atau nilai dan aturan dari satu generasi ke generasi lainnya dalam sebuah kelompok atau masyarakat. Sejumlah sosiolog menyebut sosialisasi sebagai teori mengenai peranan (</a:t>
            </a:r>
            <a:r>
              <a:rPr lang="en-US" sz="2000" i="1" smtClean="0">
                <a:solidFill>
                  <a:schemeClr val="bg1"/>
                </a:solidFill>
              </a:rPr>
              <a:t>role theory</a:t>
            </a:r>
            <a:r>
              <a:rPr lang="en-US" sz="2000" smtClean="0">
                <a:solidFill>
                  <a:schemeClr val="bg1"/>
                </a:solidFill>
              </a:rPr>
              <a:t>). Karena dalam proses sosialisasi diajarkan peran-peran yang harus dijalankan oleh individu.</a:t>
            </a:r>
            <a:br>
              <a:rPr lang="en-US" sz="2000" smtClean="0">
                <a:solidFill>
                  <a:schemeClr val="bg1"/>
                </a:solidFill>
              </a:rPr>
            </a:br>
            <a:endParaRPr lang="en-US" sz="200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4953000" cy="6049963"/>
          </a:xfrm>
        </p:spPr>
        <p:txBody>
          <a:bodyPr/>
          <a:lstStyle/>
          <a:p>
            <a:pPr algn="l"/>
            <a:r>
              <a:rPr lang="en-US" sz="2000" smtClean="0">
                <a:solidFill>
                  <a:schemeClr val="bg1"/>
                </a:solidFill>
              </a:rPr>
              <a:t>Definisi Sosialisasi menurut para ahli :</a:t>
            </a:r>
            <a:br>
              <a:rPr lang="en-US" sz="2000" smtClean="0">
                <a:solidFill>
                  <a:schemeClr val="bg1"/>
                </a:solidFill>
              </a:rPr>
            </a:br>
            <a:r>
              <a:rPr lang="en-US" sz="2000" smtClean="0">
                <a:solidFill>
                  <a:schemeClr val="bg1"/>
                </a:solidFill>
              </a:rPr>
              <a:t/>
            </a:r>
            <a:br>
              <a:rPr lang="en-US" sz="2000" smtClean="0">
                <a:solidFill>
                  <a:schemeClr val="bg1"/>
                </a:solidFill>
              </a:rPr>
            </a:br>
            <a:r>
              <a:rPr lang="en-US" sz="2000" smtClean="0">
                <a:solidFill>
                  <a:schemeClr val="bg1"/>
                </a:solidFill>
              </a:rPr>
              <a:t>1. Charlotte Buhler : ” Sosialisasi adalah proses membantu individu untuk belajar dan menyesuaikan diri terhadap cara hidup dan cara berpikir kelompok.”</a:t>
            </a:r>
            <a:br>
              <a:rPr lang="en-US" sz="2000" smtClean="0">
                <a:solidFill>
                  <a:schemeClr val="bg1"/>
                </a:solidFill>
              </a:rPr>
            </a:br>
            <a:r>
              <a:rPr lang="en-US" sz="2000" smtClean="0">
                <a:solidFill>
                  <a:schemeClr val="bg1"/>
                </a:solidFill>
              </a:rPr>
              <a:t/>
            </a:r>
            <a:br>
              <a:rPr lang="en-US" sz="2000" smtClean="0">
                <a:solidFill>
                  <a:schemeClr val="bg1"/>
                </a:solidFill>
              </a:rPr>
            </a:br>
            <a:r>
              <a:rPr lang="en-US" sz="2000" smtClean="0">
                <a:solidFill>
                  <a:schemeClr val="bg1"/>
                </a:solidFill>
              </a:rPr>
              <a:t>2. Peter Berger : “ Sosialisasi adalah suatu proses dimana seorang anak belajar menjadi anggota yang berpartisipasi dalam masyarakat.”</a:t>
            </a:r>
            <a:br>
              <a:rPr lang="en-US" sz="2000" smtClean="0">
                <a:solidFill>
                  <a:schemeClr val="bg1"/>
                </a:solidFill>
              </a:rPr>
            </a:br>
            <a:r>
              <a:rPr lang="en-US" sz="2000" smtClean="0">
                <a:solidFill>
                  <a:schemeClr val="bg1"/>
                </a:solidFill>
              </a:rPr>
              <a:t/>
            </a:r>
            <a:br>
              <a:rPr lang="en-US" sz="2000" smtClean="0">
                <a:solidFill>
                  <a:schemeClr val="bg1"/>
                </a:solidFill>
              </a:rPr>
            </a:br>
            <a:r>
              <a:rPr lang="en-US" sz="2000" smtClean="0">
                <a:solidFill>
                  <a:schemeClr val="bg1"/>
                </a:solidFill>
              </a:rPr>
              <a:t>3.Bruce J. Cohen : “ Sosialisasi adalah proses maanusia mempelajari tata cara kehidupan dalam masyrakat dalam memeroleh kepribadian dan membangun kapasitasnya agar berfungsi dengan baik.”</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ounded Rectangle 2"/>
          <p:cNvSpPr/>
          <p:nvPr/>
        </p:nvSpPr>
        <p:spPr>
          <a:xfrm>
            <a:off x="457200" y="457200"/>
            <a:ext cx="8229600" cy="6096000"/>
          </a:xfrm>
          <a:prstGeom prst="roundRect">
            <a:avLst/>
          </a:prstGeom>
          <a:solidFill>
            <a:srgbClr val="663300">
              <a:alpha val="60000"/>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Tx/>
              <a:buAutoNum type="arabicPeriod"/>
              <a:defRPr/>
            </a:pPr>
            <a:r>
              <a:rPr lang="en-US" sz="2400" dirty="0" err="1"/>
              <a:t>Tujuan</a:t>
            </a:r>
            <a:r>
              <a:rPr lang="en-US" sz="2400" dirty="0"/>
              <a:t> </a:t>
            </a:r>
            <a:r>
              <a:rPr lang="en-US" sz="2400" dirty="0" err="1"/>
              <a:t>Sosialisasi</a:t>
            </a:r>
            <a:endParaRPr lang="en-US" sz="2400" dirty="0"/>
          </a:p>
          <a:p>
            <a:pPr fontAlgn="auto">
              <a:spcBef>
                <a:spcPts val="0"/>
              </a:spcBef>
              <a:spcAft>
                <a:spcPts val="0"/>
              </a:spcAft>
              <a:defRPr/>
            </a:pPr>
            <a:endParaRPr lang="en-US" sz="2400" dirty="0"/>
          </a:p>
          <a:p>
            <a:pPr marL="285750" indent="-285750" fontAlgn="auto">
              <a:spcBef>
                <a:spcPts val="0"/>
              </a:spcBef>
              <a:spcAft>
                <a:spcPts val="0"/>
              </a:spcAft>
              <a:buFont typeface="Wingdings" pitchFamily="2" charset="2"/>
              <a:buChar char="v"/>
              <a:defRPr/>
            </a:pPr>
            <a:r>
              <a:rPr lang="en-US" sz="2300" dirty="0"/>
              <a:t> </a:t>
            </a:r>
            <a:r>
              <a:rPr lang="en-US" sz="2300" dirty="0" err="1"/>
              <a:t>Memberi</a:t>
            </a:r>
            <a:r>
              <a:rPr lang="en-US" sz="2300" dirty="0"/>
              <a:t> </a:t>
            </a:r>
            <a:r>
              <a:rPr lang="en-US" sz="2300" dirty="0" err="1"/>
              <a:t>keterampilan</a:t>
            </a:r>
            <a:r>
              <a:rPr lang="en-US" sz="2300" dirty="0"/>
              <a:t> </a:t>
            </a:r>
            <a:r>
              <a:rPr lang="en-US" sz="2300" dirty="0" err="1"/>
              <a:t>dan</a:t>
            </a:r>
            <a:r>
              <a:rPr lang="en-US" sz="2300" dirty="0"/>
              <a:t> </a:t>
            </a:r>
            <a:r>
              <a:rPr lang="en-US" sz="2300" dirty="0" err="1"/>
              <a:t>pengetahuan</a:t>
            </a:r>
            <a:r>
              <a:rPr lang="en-US" sz="2300" dirty="0"/>
              <a:t> yang </a:t>
            </a:r>
            <a:r>
              <a:rPr lang="en-US" sz="2300" dirty="0" err="1"/>
              <a:t>dibutuhkan</a:t>
            </a:r>
            <a:r>
              <a:rPr lang="en-US" sz="2300" dirty="0"/>
              <a:t> </a:t>
            </a:r>
            <a:r>
              <a:rPr lang="en-US" sz="2300" dirty="0" err="1"/>
              <a:t>untuk</a:t>
            </a:r>
            <a:r>
              <a:rPr lang="en-US" sz="2300" dirty="0"/>
              <a:t> </a:t>
            </a:r>
            <a:r>
              <a:rPr lang="en-US" sz="2300" dirty="0" err="1"/>
              <a:t>melangsungkan</a:t>
            </a:r>
            <a:r>
              <a:rPr lang="en-US" sz="2300" dirty="0"/>
              <a:t> </a:t>
            </a:r>
            <a:r>
              <a:rPr lang="en-US" sz="2300" dirty="0" err="1"/>
              <a:t>kehidupan</a:t>
            </a:r>
            <a:r>
              <a:rPr lang="en-US" sz="2300" dirty="0"/>
              <a:t> </a:t>
            </a:r>
            <a:r>
              <a:rPr lang="en-US" sz="2300" dirty="0" err="1"/>
              <a:t>seseorang</a:t>
            </a:r>
            <a:r>
              <a:rPr lang="en-US" sz="2300" dirty="0"/>
              <a:t> di </a:t>
            </a:r>
            <a:r>
              <a:rPr lang="en-US" sz="2300" dirty="0" err="1"/>
              <a:t>tengah</a:t>
            </a:r>
            <a:r>
              <a:rPr lang="en-US" sz="2300" dirty="0"/>
              <a:t> </a:t>
            </a:r>
            <a:r>
              <a:rPr lang="en-US" sz="2300" dirty="0" err="1"/>
              <a:t>masyarakat</a:t>
            </a:r>
            <a:r>
              <a:rPr lang="en-US" sz="2300" dirty="0"/>
              <a:t>.</a:t>
            </a:r>
          </a:p>
          <a:p>
            <a:pPr marL="285750" indent="-285750" fontAlgn="auto">
              <a:spcBef>
                <a:spcPts val="0"/>
              </a:spcBef>
              <a:spcAft>
                <a:spcPts val="0"/>
              </a:spcAft>
              <a:buFont typeface="Wingdings" pitchFamily="2" charset="2"/>
              <a:buChar char="v"/>
              <a:defRPr/>
            </a:pPr>
            <a:r>
              <a:rPr lang="en-US" sz="2300" dirty="0"/>
              <a:t> </a:t>
            </a:r>
            <a:r>
              <a:rPr lang="en-US" sz="2300" dirty="0" err="1"/>
              <a:t>Menambah</a:t>
            </a:r>
            <a:r>
              <a:rPr lang="en-US" sz="2300" dirty="0"/>
              <a:t> </a:t>
            </a:r>
            <a:r>
              <a:rPr lang="en-US" sz="2300" dirty="0" err="1"/>
              <a:t>dan</a:t>
            </a:r>
            <a:r>
              <a:rPr lang="en-US" sz="2300" dirty="0"/>
              <a:t> </a:t>
            </a:r>
            <a:r>
              <a:rPr lang="en-US" sz="2300" dirty="0" err="1"/>
              <a:t>mengembangkan</a:t>
            </a:r>
            <a:r>
              <a:rPr lang="en-US" sz="2300" dirty="0"/>
              <a:t> </a:t>
            </a:r>
            <a:r>
              <a:rPr lang="en-US" sz="2300" dirty="0" err="1"/>
              <a:t>kemampuan</a:t>
            </a:r>
            <a:r>
              <a:rPr lang="en-US" sz="2300" dirty="0"/>
              <a:t> </a:t>
            </a:r>
            <a:r>
              <a:rPr lang="en-US" sz="2300" dirty="0" err="1"/>
              <a:t>berkomunikasi</a:t>
            </a:r>
            <a:r>
              <a:rPr lang="en-US" sz="2300" dirty="0"/>
              <a:t> </a:t>
            </a:r>
            <a:r>
              <a:rPr lang="en-US" sz="2300" dirty="0" err="1"/>
              <a:t>secara</a:t>
            </a:r>
            <a:r>
              <a:rPr lang="en-US" sz="2300" dirty="0"/>
              <a:t> </a:t>
            </a:r>
            <a:r>
              <a:rPr lang="en-US" sz="2300" dirty="0" err="1"/>
              <a:t>efektif</a:t>
            </a:r>
            <a:r>
              <a:rPr lang="en-US" sz="2300" dirty="0"/>
              <a:t> </a:t>
            </a:r>
            <a:r>
              <a:rPr lang="en-US" sz="2300" dirty="0" err="1"/>
              <a:t>dan</a:t>
            </a:r>
            <a:r>
              <a:rPr lang="en-US" sz="2300" dirty="0"/>
              <a:t> </a:t>
            </a:r>
            <a:r>
              <a:rPr lang="en-US" sz="2300" dirty="0" err="1"/>
              <a:t>efisisen</a:t>
            </a:r>
            <a:r>
              <a:rPr lang="en-US" sz="2300" dirty="0"/>
              <a:t>.</a:t>
            </a:r>
          </a:p>
          <a:p>
            <a:pPr marL="285750" indent="-285750" fontAlgn="auto">
              <a:spcBef>
                <a:spcPts val="0"/>
              </a:spcBef>
              <a:spcAft>
                <a:spcPts val="0"/>
              </a:spcAft>
              <a:buFont typeface="Wingdings" pitchFamily="2" charset="2"/>
              <a:buChar char="v"/>
              <a:defRPr/>
            </a:pPr>
            <a:r>
              <a:rPr lang="en-US" sz="2300" dirty="0"/>
              <a:t> </a:t>
            </a:r>
            <a:r>
              <a:rPr lang="en-US" sz="2300" dirty="0" err="1"/>
              <a:t>Membantu</a:t>
            </a:r>
            <a:r>
              <a:rPr lang="en-US" sz="2300" dirty="0"/>
              <a:t> </a:t>
            </a:r>
            <a:r>
              <a:rPr lang="en-US" sz="2300" dirty="0" err="1"/>
              <a:t>pengendalian</a:t>
            </a:r>
            <a:r>
              <a:rPr lang="en-US" sz="2300" dirty="0"/>
              <a:t> </a:t>
            </a:r>
            <a:r>
              <a:rPr lang="en-US" sz="2300" dirty="0" err="1"/>
              <a:t>fungsi-fungsi</a:t>
            </a:r>
            <a:r>
              <a:rPr lang="en-US" sz="2300" dirty="0"/>
              <a:t> </a:t>
            </a:r>
            <a:r>
              <a:rPr lang="en-US" sz="2300" dirty="0" err="1"/>
              <a:t>organik</a:t>
            </a:r>
            <a:r>
              <a:rPr lang="en-US" sz="2300" dirty="0"/>
              <a:t> yang </a:t>
            </a:r>
            <a:r>
              <a:rPr lang="en-US" sz="2300" dirty="0" err="1"/>
              <a:t>dipelajari</a:t>
            </a:r>
            <a:r>
              <a:rPr lang="en-US" sz="2300" dirty="0"/>
              <a:t> </a:t>
            </a:r>
            <a:r>
              <a:rPr lang="en-US" sz="2300" dirty="0" err="1"/>
              <a:t>melalui</a:t>
            </a:r>
            <a:r>
              <a:rPr lang="en-US" sz="2300" dirty="0"/>
              <a:t> </a:t>
            </a:r>
            <a:r>
              <a:rPr lang="en-US" sz="2300" dirty="0" err="1"/>
              <a:t>latihan-latihan</a:t>
            </a:r>
            <a:r>
              <a:rPr lang="en-US" sz="2300" dirty="0"/>
              <a:t> </a:t>
            </a:r>
            <a:r>
              <a:rPr lang="en-US" sz="2300" dirty="0" err="1"/>
              <a:t>memawas</a:t>
            </a:r>
            <a:r>
              <a:rPr lang="en-US" sz="2300" dirty="0"/>
              <a:t> </a:t>
            </a:r>
            <a:r>
              <a:rPr lang="en-US" sz="2300" dirty="0" err="1"/>
              <a:t>diri</a:t>
            </a:r>
            <a:r>
              <a:rPr lang="en-US" sz="2300" dirty="0"/>
              <a:t> yang </a:t>
            </a:r>
            <a:r>
              <a:rPr lang="en-US" sz="2300" dirty="0" err="1"/>
              <a:t>tepat</a:t>
            </a:r>
            <a:r>
              <a:rPr lang="en-US" sz="2300" dirty="0"/>
              <a:t>.</a:t>
            </a:r>
          </a:p>
          <a:p>
            <a:pPr marL="285750" indent="-285750" fontAlgn="auto">
              <a:spcBef>
                <a:spcPts val="0"/>
              </a:spcBef>
              <a:spcAft>
                <a:spcPts val="0"/>
              </a:spcAft>
              <a:buFont typeface="Wingdings" pitchFamily="2" charset="2"/>
              <a:buChar char="v"/>
              <a:defRPr/>
            </a:pPr>
            <a:r>
              <a:rPr lang="en-US" sz="2300" dirty="0"/>
              <a:t> </a:t>
            </a:r>
            <a:r>
              <a:rPr lang="en-US" sz="2300" dirty="0" err="1"/>
              <a:t>Membiasakan</a:t>
            </a:r>
            <a:r>
              <a:rPr lang="en-US" sz="2300" dirty="0"/>
              <a:t> </a:t>
            </a:r>
            <a:r>
              <a:rPr lang="en-US" sz="2300" dirty="0" err="1"/>
              <a:t>individu</a:t>
            </a:r>
            <a:r>
              <a:rPr lang="en-US" sz="2300" dirty="0"/>
              <a:t> </a:t>
            </a:r>
            <a:r>
              <a:rPr lang="en-US" sz="2300" dirty="0" err="1"/>
              <a:t>dengan</a:t>
            </a:r>
            <a:r>
              <a:rPr lang="en-US" sz="2300" dirty="0"/>
              <a:t> </a:t>
            </a:r>
            <a:r>
              <a:rPr lang="en-US" sz="2300" dirty="0" err="1"/>
              <a:t>nilai-nilai</a:t>
            </a:r>
            <a:r>
              <a:rPr lang="en-US" sz="2300" dirty="0"/>
              <a:t> </a:t>
            </a:r>
            <a:r>
              <a:rPr lang="en-US" sz="2300" dirty="0" err="1"/>
              <a:t>dan</a:t>
            </a:r>
            <a:r>
              <a:rPr lang="en-US" sz="2300" dirty="0"/>
              <a:t> </a:t>
            </a:r>
            <a:r>
              <a:rPr lang="en-US" sz="2300" dirty="0" err="1"/>
              <a:t>kepercayaan</a:t>
            </a:r>
            <a:r>
              <a:rPr lang="en-US" sz="2300" dirty="0"/>
              <a:t> </a:t>
            </a:r>
            <a:r>
              <a:rPr lang="en-US" sz="2300" dirty="0" err="1"/>
              <a:t>pokok</a:t>
            </a:r>
            <a:r>
              <a:rPr lang="en-US" sz="2300" dirty="0"/>
              <a:t> yang </a:t>
            </a:r>
            <a:r>
              <a:rPr lang="en-US" sz="2300" dirty="0" err="1"/>
              <a:t>ada</a:t>
            </a:r>
            <a:r>
              <a:rPr lang="en-US" sz="2300" dirty="0"/>
              <a:t> </a:t>
            </a:r>
            <a:r>
              <a:rPr lang="en-US" sz="2300" dirty="0" err="1"/>
              <a:t>pada</a:t>
            </a:r>
            <a:r>
              <a:rPr lang="en-US" sz="2300" dirty="0"/>
              <a:t> </a:t>
            </a:r>
            <a:r>
              <a:rPr lang="en-US" sz="2300" dirty="0" err="1"/>
              <a:t>masyrakat</a:t>
            </a:r>
            <a:r>
              <a:rPr lang="en-US" sz="2300" dirty="0"/>
              <a:t>.</a:t>
            </a:r>
          </a:p>
          <a:p>
            <a:pPr marL="285750" indent="-285750" fontAlgn="auto">
              <a:spcBef>
                <a:spcPts val="0"/>
              </a:spcBef>
              <a:spcAft>
                <a:spcPts val="0"/>
              </a:spcAft>
              <a:buFont typeface="Wingdings" pitchFamily="2" charset="2"/>
              <a:buChar char="v"/>
              <a:defRPr/>
            </a:pPr>
            <a:endParaRPr lang="en-US" sz="2300" dirty="0"/>
          </a:p>
          <a:p>
            <a:pPr marL="285750" indent="-285750" fontAlgn="auto">
              <a:spcBef>
                <a:spcPts val="0"/>
              </a:spcBef>
              <a:spcAft>
                <a:spcPts val="0"/>
              </a:spcAft>
              <a:buFont typeface="Wingdings" pitchFamily="2" charset="2"/>
              <a:buChar char="v"/>
              <a:defRPr/>
            </a:pPr>
            <a:endParaRPr lang="en-US" sz="2300" dirty="0"/>
          </a:p>
          <a:p>
            <a:pPr fontAlgn="auto">
              <a:spcBef>
                <a:spcPts val="0"/>
              </a:spcBef>
              <a:spcAft>
                <a:spcPts val="0"/>
              </a:spcAft>
              <a:defRPr/>
            </a:pPr>
            <a:endParaRPr lang="en-US" sz="23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533400" y="533400"/>
            <a:ext cx="8229600" cy="6019800"/>
          </a:xfrm>
          <a:prstGeom prst="roundRect">
            <a:avLst/>
          </a:prstGeom>
          <a:solidFill>
            <a:schemeClr val="accent4">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solidFill>
                  <a:schemeClr val="bg1"/>
                </a:solidFill>
              </a:rPr>
              <a:t>2. </a:t>
            </a:r>
            <a:r>
              <a:rPr lang="en-US" sz="1700" dirty="0" err="1">
                <a:solidFill>
                  <a:schemeClr val="bg1"/>
                </a:solidFill>
              </a:rPr>
              <a:t>Jenis</a:t>
            </a:r>
            <a:r>
              <a:rPr lang="en-US" sz="1700" dirty="0">
                <a:solidFill>
                  <a:schemeClr val="bg1"/>
                </a:solidFill>
              </a:rPr>
              <a:t> </a:t>
            </a:r>
            <a:r>
              <a:rPr lang="en-US" sz="1700" dirty="0" err="1">
                <a:solidFill>
                  <a:schemeClr val="bg1"/>
                </a:solidFill>
              </a:rPr>
              <a:t>Sosialisasi</a:t>
            </a:r>
            <a:r>
              <a:rPr lang="en-US" sz="1700" dirty="0">
                <a:solidFill>
                  <a:schemeClr val="bg1"/>
                </a:solidFill>
              </a:rPr>
              <a:t/>
            </a:r>
            <a:br>
              <a:rPr lang="en-US" sz="1700" dirty="0">
                <a:solidFill>
                  <a:schemeClr val="bg1"/>
                </a:solidFill>
              </a:rPr>
            </a:br>
            <a:r>
              <a:rPr lang="en-US" sz="1700" dirty="0">
                <a:solidFill>
                  <a:schemeClr val="bg1"/>
                </a:solidFill>
              </a:rPr>
              <a:t/>
            </a:r>
            <a:br>
              <a:rPr lang="en-US" sz="1700" dirty="0">
                <a:solidFill>
                  <a:schemeClr val="bg1"/>
                </a:solidFill>
              </a:rPr>
            </a:br>
            <a:r>
              <a:rPr lang="en-US" sz="1700" dirty="0">
                <a:solidFill>
                  <a:schemeClr val="bg1"/>
                </a:solidFill>
              </a:rPr>
              <a:t>	</a:t>
            </a:r>
            <a:r>
              <a:rPr lang="en-US" sz="1700" dirty="0" err="1">
                <a:solidFill>
                  <a:schemeClr val="bg1"/>
                </a:solidFill>
              </a:rPr>
              <a:t>Menurut</a:t>
            </a:r>
            <a:r>
              <a:rPr lang="en-US" sz="1700" dirty="0">
                <a:solidFill>
                  <a:schemeClr val="bg1"/>
                </a:solidFill>
              </a:rPr>
              <a:t> </a:t>
            </a:r>
            <a:r>
              <a:rPr lang="en-US" sz="1700" b="1" dirty="0" err="1">
                <a:solidFill>
                  <a:schemeClr val="bg1"/>
                </a:solidFill>
              </a:rPr>
              <a:t>Goffman</a:t>
            </a:r>
            <a:r>
              <a:rPr lang="en-US" sz="1700" dirty="0">
                <a:solidFill>
                  <a:schemeClr val="bg1"/>
                </a:solidFill>
              </a:rPr>
              <a:t> </a:t>
            </a:r>
            <a:r>
              <a:rPr lang="en-US" sz="1700" dirty="0" err="1">
                <a:solidFill>
                  <a:schemeClr val="bg1"/>
                </a:solidFill>
              </a:rPr>
              <a:t>kedua</a:t>
            </a:r>
            <a:r>
              <a:rPr lang="en-US" sz="1700" dirty="0">
                <a:solidFill>
                  <a:schemeClr val="bg1"/>
                </a:solidFill>
              </a:rPr>
              <a:t> proses </a:t>
            </a:r>
            <a:r>
              <a:rPr lang="en-US" sz="1700" dirty="0" err="1">
                <a:solidFill>
                  <a:schemeClr val="bg1"/>
                </a:solidFill>
              </a:rPr>
              <a:t>tersebut</a:t>
            </a:r>
            <a:r>
              <a:rPr lang="en-US" sz="1700" dirty="0">
                <a:solidFill>
                  <a:schemeClr val="bg1"/>
                </a:solidFill>
              </a:rPr>
              <a:t> </a:t>
            </a:r>
            <a:r>
              <a:rPr lang="en-US" sz="1700" dirty="0" err="1">
                <a:solidFill>
                  <a:schemeClr val="bg1"/>
                </a:solidFill>
              </a:rPr>
              <a:t>berlangsung</a:t>
            </a:r>
            <a:r>
              <a:rPr lang="en-US" sz="1700" dirty="0">
                <a:solidFill>
                  <a:schemeClr val="bg1"/>
                </a:solidFill>
              </a:rPr>
              <a:t> </a:t>
            </a:r>
            <a:r>
              <a:rPr lang="en-US" sz="1700" dirty="0" err="1">
                <a:solidFill>
                  <a:schemeClr val="bg1"/>
                </a:solidFill>
              </a:rPr>
              <a:t>dalam</a:t>
            </a:r>
            <a:r>
              <a:rPr lang="en-US" sz="1700" dirty="0">
                <a:solidFill>
                  <a:schemeClr val="bg1"/>
                </a:solidFill>
              </a:rPr>
              <a:t> </a:t>
            </a:r>
            <a:r>
              <a:rPr lang="en-US" sz="1700" dirty="0" err="1">
                <a:solidFill>
                  <a:schemeClr val="bg1"/>
                </a:solidFill>
              </a:rPr>
              <a:t>institusi</a:t>
            </a:r>
            <a:r>
              <a:rPr lang="en-US" sz="1700" dirty="0">
                <a:solidFill>
                  <a:schemeClr val="bg1"/>
                </a:solidFill>
              </a:rPr>
              <a:t> total, </a:t>
            </a:r>
            <a:r>
              <a:rPr lang="en-US" sz="1700" dirty="0" err="1">
                <a:solidFill>
                  <a:schemeClr val="bg1"/>
                </a:solidFill>
              </a:rPr>
              <a:t>yaitu</a:t>
            </a:r>
            <a:r>
              <a:rPr lang="en-US" sz="1700" dirty="0">
                <a:solidFill>
                  <a:schemeClr val="bg1"/>
                </a:solidFill>
              </a:rPr>
              <a:t> </a:t>
            </a:r>
            <a:r>
              <a:rPr lang="en-US" sz="1700" dirty="0" err="1">
                <a:solidFill>
                  <a:schemeClr val="bg1"/>
                </a:solidFill>
              </a:rPr>
              <a:t>tempat</a:t>
            </a:r>
            <a:r>
              <a:rPr lang="en-US" sz="1700" dirty="0">
                <a:solidFill>
                  <a:schemeClr val="bg1"/>
                </a:solidFill>
              </a:rPr>
              <a:t> </a:t>
            </a:r>
            <a:r>
              <a:rPr lang="en-US" sz="1700" dirty="0" err="1">
                <a:solidFill>
                  <a:schemeClr val="bg1"/>
                </a:solidFill>
              </a:rPr>
              <a:t>tinggal</a:t>
            </a:r>
            <a:r>
              <a:rPr lang="en-US" sz="1700" dirty="0">
                <a:solidFill>
                  <a:schemeClr val="bg1"/>
                </a:solidFill>
              </a:rPr>
              <a:t> </a:t>
            </a:r>
            <a:r>
              <a:rPr lang="en-US" sz="1700" dirty="0" err="1">
                <a:solidFill>
                  <a:schemeClr val="bg1"/>
                </a:solidFill>
              </a:rPr>
              <a:t>dan</a:t>
            </a:r>
            <a:r>
              <a:rPr lang="en-US" sz="1700" dirty="0">
                <a:solidFill>
                  <a:schemeClr val="bg1"/>
                </a:solidFill>
              </a:rPr>
              <a:t> </a:t>
            </a:r>
            <a:r>
              <a:rPr lang="en-US" sz="1700" dirty="0" err="1">
                <a:solidFill>
                  <a:schemeClr val="bg1"/>
                </a:solidFill>
              </a:rPr>
              <a:t>tempat</a:t>
            </a:r>
            <a:r>
              <a:rPr lang="en-US" sz="1700" dirty="0">
                <a:solidFill>
                  <a:schemeClr val="bg1"/>
                </a:solidFill>
              </a:rPr>
              <a:t> </a:t>
            </a:r>
            <a:r>
              <a:rPr lang="en-US" sz="1700" dirty="0" err="1">
                <a:solidFill>
                  <a:schemeClr val="bg1"/>
                </a:solidFill>
              </a:rPr>
              <a:t>bekerja</a:t>
            </a:r>
            <a:r>
              <a:rPr lang="en-US" sz="1700" dirty="0">
                <a:solidFill>
                  <a:schemeClr val="bg1"/>
                </a:solidFill>
              </a:rPr>
              <a:t>. </a:t>
            </a:r>
            <a:r>
              <a:rPr lang="en-US" sz="1700" dirty="0" err="1">
                <a:solidFill>
                  <a:schemeClr val="bg1"/>
                </a:solidFill>
              </a:rPr>
              <a:t>Dalam</a:t>
            </a:r>
            <a:r>
              <a:rPr lang="en-US" sz="1700" dirty="0">
                <a:solidFill>
                  <a:schemeClr val="bg1"/>
                </a:solidFill>
              </a:rPr>
              <a:t> </a:t>
            </a:r>
            <a:r>
              <a:rPr lang="en-US" sz="1700" dirty="0" err="1">
                <a:solidFill>
                  <a:schemeClr val="bg1"/>
                </a:solidFill>
              </a:rPr>
              <a:t>kedua</a:t>
            </a:r>
            <a:r>
              <a:rPr lang="en-US" sz="1700" dirty="0">
                <a:solidFill>
                  <a:schemeClr val="bg1"/>
                </a:solidFill>
              </a:rPr>
              <a:t> </a:t>
            </a:r>
            <a:r>
              <a:rPr lang="en-US" sz="1700" dirty="0" err="1">
                <a:solidFill>
                  <a:schemeClr val="bg1"/>
                </a:solidFill>
              </a:rPr>
              <a:t>institusi</a:t>
            </a:r>
            <a:r>
              <a:rPr lang="en-US" sz="1700" dirty="0">
                <a:solidFill>
                  <a:schemeClr val="bg1"/>
                </a:solidFill>
              </a:rPr>
              <a:t> </a:t>
            </a:r>
            <a:r>
              <a:rPr lang="en-US" sz="1700" dirty="0" err="1">
                <a:solidFill>
                  <a:schemeClr val="bg1"/>
                </a:solidFill>
              </a:rPr>
              <a:t>tersebut</a:t>
            </a:r>
            <a:r>
              <a:rPr lang="en-US" sz="1700" dirty="0">
                <a:solidFill>
                  <a:schemeClr val="bg1"/>
                </a:solidFill>
              </a:rPr>
              <a:t>, </a:t>
            </a:r>
            <a:r>
              <a:rPr lang="en-US" sz="1700" dirty="0" err="1">
                <a:solidFill>
                  <a:schemeClr val="bg1"/>
                </a:solidFill>
              </a:rPr>
              <a:t>terdapat</a:t>
            </a:r>
            <a:r>
              <a:rPr lang="en-US" sz="1700" dirty="0">
                <a:solidFill>
                  <a:schemeClr val="bg1"/>
                </a:solidFill>
              </a:rPr>
              <a:t> </a:t>
            </a:r>
            <a:r>
              <a:rPr lang="en-US" sz="1700" dirty="0" err="1">
                <a:solidFill>
                  <a:schemeClr val="bg1"/>
                </a:solidFill>
              </a:rPr>
              <a:t>sejumlah</a:t>
            </a:r>
            <a:r>
              <a:rPr lang="en-US" sz="1700" dirty="0">
                <a:solidFill>
                  <a:schemeClr val="bg1"/>
                </a:solidFill>
              </a:rPr>
              <a:t> </a:t>
            </a:r>
            <a:r>
              <a:rPr lang="en-US" sz="1700" dirty="0" err="1">
                <a:solidFill>
                  <a:schemeClr val="bg1"/>
                </a:solidFill>
              </a:rPr>
              <a:t>individu</a:t>
            </a:r>
            <a:r>
              <a:rPr lang="en-US" sz="1700" dirty="0">
                <a:solidFill>
                  <a:schemeClr val="bg1"/>
                </a:solidFill>
              </a:rPr>
              <a:t> </a:t>
            </a:r>
            <a:r>
              <a:rPr lang="en-US" sz="1700" dirty="0" err="1">
                <a:solidFill>
                  <a:schemeClr val="bg1"/>
                </a:solidFill>
              </a:rPr>
              <a:t>dalam</a:t>
            </a:r>
            <a:r>
              <a:rPr lang="en-US" sz="1700" dirty="0">
                <a:solidFill>
                  <a:schemeClr val="bg1"/>
                </a:solidFill>
              </a:rPr>
              <a:t> </a:t>
            </a:r>
            <a:r>
              <a:rPr lang="en-US" sz="1700" dirty="0" err="1">
                <a:solidFill>
                  <a:schemeClr val="bg1"/>
                </a:solidFill>
              </a:rPr>
              <a:t>situasi</a:t>
            </a:r>
            <a:r>
              <a:rPr lang="en-US" sz="1700" dirty="0">
                <a:solidFill>
                  <a:schemeClr val="bg1"/>
                </a:solidFill>
              </a:rPr>
              <a:t> yang </a:t>
            </a:r>
            <a:r>
              <a:rPr lang="en-US" sz="1700" dirty="0" err="1">
                <a:solidFill>
                  <a:schemeClr val="bg1"/>
                </a:solidFill>
              </a:rPr>
              <a:t>sama</a:t>
            </a:r>
            <a:r>
              <a:rPr lang="en-US" sz="1700" dirty="0">
                <a:solidFill>
                  <a:schemeClr val="bg1"/>
                </a:solidFill>
              </a:rPr>
              <a:t>, </a:t>
            </a:r>
            <a:r>
              <a:rPr lang="en-US" sz="1700" dirty="0" err="1">
                <a:solidFill>
                  <a:schemeClr val="bg1"/>
                </a:solidFill>
              </a:rPr>
              <a:t>terpisah</a:t>
            </a:r>
            <a:r>
              <a:rPr lang="en-US" sz="1700" dirty="0">
                <a:solidFill>
                  <a:schemeClr val="bg1"/>
                </a:solidFill>
              </a:rPr>
              <a:t> </a:t>
            </a:r>
            <a:r>
              <a:rPr lang="en-US" sz="1700" dirty="0" err="1">
                <a:solidFill>
                  <a:schemeClr val="bg1"/>
                </a:solidFill>
              </a:rPr>
              <a:t>dari</a:t>
            </a:r>
            <a:r>
              <a:rPr lang="en-US" sz="1700" dirty="0">
                <a:solidFill>
                  <a:schemeClr val="bg1"/>
                </a:solidFill>
              </a:rPr>
              <a:t> </a:t>
            </a:r>
            <a:r>
              <a:rPr lang="en-US" sz="1700" dirty="0" err="1">
                <a:solidFill>
                  <a:schemeClr val="bg1"/>
                </a:solidFill>
              </a:rPr>
              <a:t>masyarakat</a:t>
            </a:r>
            <a:r>
              <a:rPr lang="en-US" sz="1700" dirty="0">
                <a:solidFill>
                  <a:schemeClr val="bg1"/>
                </a:solidFill>
              </a:rPr>
              <a:t> </a:t>
            </a:r>
            <a:r>
              <a:rPr lang="en-US" sz="1700" dirty="0" err="1">
                <a:solidFill>
                  <a:schemeClr val="bg1"/>
                </a:solidFill>
              </a:rPr>
              <a:t>luas</a:t>
            </a:r>
            <a:r>
              <a:rPr lang="en-US" sz="1700" dirty="0">
                <a:solidFill>
                  <a:schemeClr val="bg1"/>
                </a:solidFill>
              </a:rPr>
              <a:t> </a:t>
            </a:r>
            <a:r>
              <a:rPr lang="en-US" sz="1700" dirty="0" err="1">
                <a:solidFill>
                  <a:schemeClr val="bg1"/>
                </a:solidFill>
              </a:rPr>
              <a:t>dalam</a:t>
            </a:r>
            <a:r>
              <a:rPr lang="en-US" sz="1700" dirty="0">
                <a:solidFill>
                  <a:schemeClr val="bg1"/>
                </a:solidFill>
              </a:rPr>
              <a:t> </a:t>
            </a:r>
            <a:r>
              <a:rPr lang="en-US" sz="1700" dirty="0" err="1">
                <a:solidFill>
                  <a:schemeClr val="bg1"/>
                </a:solidFill>
              </a:rPr>
              <a:t>jangka</a:t>
            </a:r>
            <a:r>
              <a:rPr lang="en-US" sz="1700" dirty="0">
                <a:solidFill>
                  <a:schemeClr val="bg1"/>
                </a:solidFill>
              </a:rPr>
              <a:t> </a:t>
            </a:r>
            <a:r>
              <a:rPr lang="en-US" sz="1700" dirty="0" err="1">
                <a:solidFill>
                  <a:schemeClr val="bg1"/>
                </a:solidFill>
              </a:rPr>
              <a:t>waktu</a:t>
            </a:r>
            <a:r>
              <a:rPr lang="en-US" sz="1700" dirty="0">
                <a:solidFill>
                  <a:schemeClr val="bg1"/>
                </a:solidFill>
              </a:rPr>
              <a:t> </a:t>
            </a:r>
            <a:r>
              <a:rPr lang="en-US" sz="1700" dirty="0" err="1">
                <a:solidFill>
                  <a:schemeClr val="bg1"/>
                </a:solidFill>
              </a:rPr>
              <a:t>kurun</a:t>
            </a:r>
            <a:r>
              <a:rPr lang="en-US" sz="1700" dirty="0">
                <a:solidFill>
                  <a:schemeClr val="bg1"/>
                </a:solidFill>
              </a:rPr>
              <a:t> </a:t>
            </a:r>
            <a:r>
              <a:rPr lang="en-US" sz="1700" dirty="0" err="1">
                <a:solidFill>
                  <a:schemeClr val="bg1"/>
                </a:solidFill>
              </a:rPr>
              <a:t>tertentu</a:t>
            </a:r>
            <a:r>
              <a:rPr lang="en-US" sz="1700" dirty="0">
                <a:solidFill>
                  <a:schemeClr val="bg1"/>
                </a:solidFill>
              </a:rPr>
              <a:t>, </a:t>
            </a:r>
            <a:r>
              <a:rPr lang="en-US" sz="1700" dirty="0" err="1">
                <a:solidFill>
                  <a:schemeClr val="bg1"/>
                </a:solidFill>
              </a:rPr>
              <a:t>bersama-sama</a:t>
            </a:r>
            <a:r>
              <a:rPr lang="en-US" sz="1700" dirty="0">
                <a:solidFill>
                  <a:schemeClr val="bg1"/>
                </a:solidFill>
              </a:rPr>
              <a:t> </a:t>
            </a:r>
            <a:r>
              <a:rPr lang="en-US" sz="1700" dirty="0" err="1">
                <a:solidFill>
                  <a:schemeClr val="bg1"/>
                </a:solidFill>
              </a:rPr>
              <a:t>menjalani</a:t>
            </a:r>
            <a:r>
              <a:rPr lang="en-US" sz="1700" dirty="0">
                <a:solidFill>
                  <a:schemeClr val="bg1"/>
                </a:solidFill>
              </a:rPr>
              <a:t> </a:t>
            </a:r>
            <a:r>
              <a:rPr lang="en-US" sz="1700" dirty="0" err="1">
                <a:solidFill>
                  <a:schemeClr val="bg1"/>
                </a:solidFill>
              </a:rPr>
              <a:t>hidup</a:t>
            </a:r>
            <a:r>
              <a:rPr lang="en-US" sz="1700" dirty="0">
                <a:solidFill>
                  <a:schemeClr val="bg1"/>
                </a:solidFill>
              </a:rPr>
              <a:t> yang </a:t>
            </a:r>
            <a:r>
              <a:rPr lang="en-US" sz="1700" dirty="0" err="1">
                <a:solidFill>
                  <a:schemeClr val="bg1"/>
                </a:solidFill>
              </a:rPr>
              <a:t>terkukung</a:t>
            </a:r>
            <a:r>
              <a:rPr lang="en-US" sz="1700" dirty="0">
                <a:solidFill>
                  <a:schemeClr val="bg1"/>
                </a:solidFill>
              </a:rPr>
              <a:t>, </a:t>
            </a:r>
            <a:r>
              <a:rPr lang="en-US" sz="1700" dirty="0" err="1">
                <a:solidFill>
                  <a:schemeClr val="bg1"/>
                </a:solidFill>
              </a:rPr>
              <a:t>dan</a:t>
            </a:r>
            <a:r>
              <a:rPr lang="en-US" sz="1700" dirty="0">
                <a:solidFill>
                  <a:schemeClr val="bg1"/>
                </a:solidFill>
              </a:rPr>
              <a:t> </a:t>
            </a:r>
            <a:r>
              <a:rPr lang="en-US" sz="1700" dirty="0" err="1">
                <a:solidFill>
                  <a:schemeClr val="bg1"/>
                </a:solidFill>
              </a:rPr>
              <a:t>diatur</a:t>
            </a:r>
            <a:r>
              <a:rPr lang="en-US" sz="1700" dirty="0">
                <a:solidFill>
                  <a:schemeClr val="bg1"/>
                </a:solidFill>
              </a:rPr>
              <a:t> </a:t>
            </a:r>
            <a:r>
              <a:rPr lang="en-US" sz="1700" dirty="0" err="1">
                <a:solidFill>
                  <a:schemeClr val="bg1"/>
                </a:solidFill>
              </a:rPr>
              <a:t>secara</a:t>
            </a:r>
            <a:r>
              <a:rPr lang="en-US" sz="1700" dirty="0">
                <a:solidFill>
                  <a:schemeClr val="bg1"/>
                </a:solidFill>
              </a:rPr>
              <a:t> formal.</a:t>
            </a:r>
            <a:br>
              <a:rPr lang="en-US" sz="1700" dirty="0">
                <a:solidFill>
                  <a:schemeClr val="bg1"/>
                </a:solidFill>
              </a:rPr>
            </a:br>
            <a:r>
              <a:rPr lang="en-US" sz="1700" dirty="0">
                <a:solidFill>
                  <a:schemeClr val="bg1"/>
                </a:solidFill>
              </a:rPr>
              <a:t/>
            </a:r>
            <a:br>
              <a:rPr lang="en-US" sz="1700" dirty="0">
                <a:solidFill>
                  <a:schemeClr val="bg1"/>
                </a:solidFill>
              </a:rPr>
            </a:br>
            <a:r>
              <a:rPr lang="en-US" sz="1700" dirty="0">
                <a:solidFill>
                  <a:schemeClr val="bg1"/>
                </a:solidFill>
              </a:rPr>
              <a:t>~ </a:t>
            </a:r>
            <a:r>
              <a:rPr lang="en-US" sz="1700" b="1" dirty="0" err="1">
                <a:solidFill>
                  <a:schemeClr val="bg1"/>
                </a:solidFill>
              </a:rPr>
              <a:t>Sosialisasi</a:t>
            </a:r>
            <a:r>
              <a:rPr lang="en-US" sz="1700" b="1" dirty="0">
                <a:solidFill>
                  <a:schemeClr val="bg1"/>
                </a:solidFill>
              </a:rPr>
              <a:t> </a:t>
            </a:r>
            <a:r>
              <a:rPr lang="en-US" sz="1700" b="1" dirty="0">
                <a:solidFill>
                  <a:schemeClr val="bg1"/>
                </a:solidFill>
              </a:rPr>
              <a:t>primer</a:t>
            </a:r>
            <a:r>
              <a:rPr lang="en-US" sz="1700" dirty="0">
                <a:solidFill>
                  <a:schemeClr val="bg1"/>
                </a:solidFill>
              </a:rPr>
              <a:t/>
            </a:r>
            <a:br>
              <a:rPr lang="en-US" sz="1700" dirty="0">
                <a:solidFill>
                  <a:schemeClr val="bg1"/>
                </a:solidFill>
              </a:rPr>
            </a:br>
            <a:r>
              <a:rPr lang="en-US" sz="1700" dirty="0">
                <a:solidFill>
                  <a:schemeClr val="bg1"/>
                </a:solidFill>
              </a:rPr>
              <a:t>	</a:t>
            </a:r>
            <a:r>
              <a:rPr lang="en-US" sz="1700" b="1" dirty="0">
                <a:solidFill>
                  <a:schemeClr val="bg1"/>
                </a:solidFill>
              </a:rPr>
              <a:t>Peter L. Berger</a:t>
            </a:r>
            <a:r>
              <a:rPr lang="en-US" sz="1700" dirty="0">
                <a:solidFill>
                  <a:schemeClr val="bg1"/>
                </a:solidFill>
              </a:rPr>
              <a:t> </a:t>
            </a:r>
            <a:r>
              <a:rPr lang="en-US" sz="1700" dirty="0" err="1">
                <a:solidFill>
                  <a:schemeClr val="bg1"/>
                </a:solidFill>
              </a:rPr>
              <a:t>dan</a:t>
            </a:r>
            <a:r>
              <a:rPr lang="en-US" sz="1700" dirty="0">
                <a:solidFill>
                  <a:schemeClr val="bg1"/>
                </a:solidFill>
              </a:rPr>
              <a:t> </a:t>
            </a:r>
            <a:r>
              <a:rPr lang="en-US" sz="1700" b="1" dirty="0" err="1">
                <a:solidFill>
                  <a:schemeClr val="bg1"/>
                </a:solidFill>
              </a:rPr>
              <a:t>Luckmann</a:t>
            </a:r>
            <a:r>
              <a:rPr lang="en-US" sz="1700" dirty="0">
                <a:solidFill>
                  <a:schemeClr val="bg1"/>
                </a:solidFill>
              </a:rPr>
              <a:t> </a:t>
            </a:r>
            <a:r>
              <a:rPr lang="en-US" sz="1700" dirty="0" err="1">
                <a:solidFill>
                  <a:schemeClr val="bg1"/>
                </a:solidFill>
              </a:rPr>
              <a:t>mendefinisikan</a:t>
            </a:r>
            <a:r>
              <a:rPr lang="en-US" sz="1700" dirty="0">
                <a:solidFill>
                  <a:schemeClr val="bg1"/>
                </a:solidFill>
              </a:rPr>
              <a:t> </a:t>
            </a:r>
            <a:r>
              <a:rPr lang="en-US" sz="1700" dirty="0" err="1">
                <a:solidFill>
                  <a:schemeClr val="bg1"/>
                </a:solidFill>
              </a:rPr>
              <a:t>sosialisasi</a:t>
            </a:r>
            <a:r>
              <a:rPr lang="en-US" sz="1700" dirty="0">
                <a:solidFill>
                  <a:schemeClr val="bg1"/>
                </a:solidFill>
              </a:rPr>
              <a:t> primer </a:t>
            </a:r>
            <a:r>
              <a:rPr lang="en-US" sz="1700" dirty="0" err="1">
                <a:solidFill>
                  <a:schemeClr val="bg1"/>
                </a:solidFill>
              </a:rPr>
              <a:t>sebagai</a:t>
            </a:r>
            <a:r>
              <a:rPr lang="en-US" sz="1700" dirty="0">
                <a:solidFill>
                  <a:schemeClr val="bg1"/>
                </a:solidFill>
              </a:rPr>
              <a:t> </a:t>
            </a:r>
            <a:r>
              <a:rPr lang="en-US" sz="1700" dirty="0" err="1">
                <a:solidFill>
                  <a:schemeClr val="bg1"/>
                </a:solidFill>
              </a:rPr>
              <a:t>sosialisasi</a:t>
            </a:r>
            <a:r>
              <a:rPr lang="en-US" sz="1700" dirty="0">
                <a:solidFill>
                  <a:schemeClr val="bg1"/>
                </a:solidFill>
              </a:rPr>
              <a:t> </a:t>
            </a:r>
            <a:r>
              <a:rPr lang="en-US" sz="1700" dirty="0" err="1">
                <a:solidFill>
                  <a:schemeClr val="bg1"/>
                </a:solidFill>
              </a:rPr>
              <a:t>pertama</a:t>
            </a:r>
            <a:r>
              <a:rPr lang="en-US" sz="1700" dirty="0">
                <a:solidFill>
                  <a:schemeClr val="bg1"/>
                </a:solidFill>
              </a:rPr>
              <a:t> yang </a:t>
            </a:r>
            <a:r>
              <a:rPr lang="en-US" sz="1700" dirty="0" err="1">
                <a:solidFill>
                  <a:schemeClr val="bg1"/>
                </a:solidFill>
              </a:rPr>
              <a:t>dijalani</a:t>
            </a:r>
            <a:r>
              <a:rPr lang="en-US" sz="1700" dirty="0">
                <a:solidFill>
                  <a:schemeClr val="bg1"/>
                </a:solidFill>
              </a:rPr>
              <a:t> </a:t>
            </a:r>
            <a:r>
              <a:rPr lang="en-US" sz="1700" dirty="0" err="1">
                <a:solidFill>
                  <a:schemeClr val="bg1"/>
                </a:solidFill>
              </a:rPr>
              <a:t>individu</a:t>
            </a:r>
            <a:r>
              <a:rPr lang="en-US" sz="1700" dirty="0">
                <a:solidFill>
                  <a:schemeClr val="bg1"/>
                </a:solidFill>
              </a:rPr>
              <a:t> </a:t>
            </a:r>
            <a:r>
              <a:rPr lang="en-US" sz="1700" dirty="0" err="1">
                <a:solidFill>
                  <a:schemeClr val="bg1"/>
                </a:solidFill>
              </a:rPr>
              <a:t>semasa</a:t>
            </a:r>
            <a:r>
              <a:rPr lang="en-US" sz="1700" dirty="0">
                <a:solidFill>
                  <a:schemeClr val="bg1"/>
                </a:solidFill>
              </a:rPr>
              <a:t> </a:t>
            </a:r>
            <a:r>
              <a:rPr lang="en-US" sz="1700" dirty="0" err="1">
                <a:solidFill>
                  <a:schemeClr val="bg1"/>
                </a:solidFill>
              </a:rPr>
              <a:t>kecil</a:t>
            </a:r>
            <a:r>
              <a:rPr lang="en-US" sz="1700" dirty="0">
                <a:solidFill>
                  <a:schemeClr val="bg1"/>
                </a:solidFill>
              </a:rPr>
              <a:t> </a:t>
            </a:r>
            <a:r>
              <a:rPr lang="en-US" sz="1700" dirty="0" err="1">
                <a:solidFill>
                  <a:schemeClr val="bg1"/>
                </a:solidFill>
              </a:rPr>
              <a:t>dengan</a:t>
            </a:r>
            <a:r>
              <a:rPr lang="en-US" sz="1700" dirty="0">
                <a:solidFill>
                  <a:schemeClr val="bg1"/>
                </a:solidFill>
              </a:rPr>
              <a:t> </a:t>
            </a:r>
            <a:r>
              <a:rPr lang="en-US" sz="1700" dirty="0" err="1">
                <a:solidFill>
                  <a:schemeClr val="bg1"/>
                </a:solidFill>
              </a:rPr>
              <a:t>belajar</a:t>
            </a:r>
            <a:r>
              <a:rPr lang="en-US" sz="1700" dirty="0">
                <a:solidFill>
                  <a:schemeClr val="bg1"/>
                </a:solidFill>
              </a:rPr>
              <a:t> </a:t>
            </a:r>
            <a:r>
              <a:rPr lang="en-US" sz="1700" dirty="0" err="1">
                <a:solidFill>
                  <a:schemeClr val="bg1"/>
                </a:solidFill>
              </a:rPr>
              <a:t>menjadi</a:t>
            </a:r>
            <a:r>
              <a:rPr lang="en-US" sz="1700" dirty="0">
                <a:solidFill>
                  <a:schemeClr val="bg1"/>
                </a:solidFill>
              </a:rPr>
              <a:t> </a:t>
            </a:r>
            <a:r>
              <a:rPr lang="en-US" sz="1700" dirty="0" err="1">
                <a:solidFill>
                  <a:schemeClr val="bg1"/>
                </a:solidFill>
              </a:rPr>
              <a:t>anggota</a:t>
            </a:r>
            <a:r>
              <a:rPr lang="en-US" sz="1700" dirty="0">
                <a:solidFill>
                  <a:schemeClr val="bg1"/>
                </a:solidFill>
              </a:rPr>
              <a:t> </a:t>
            </a:r>
            <a:r>
              <a:rPr lang="en-US" sz="1700" dirty="0" err="1">
                <a:solidFill>
                  <a:schemeClr val="bg1"/>
                </a:solidFill>
              </a:rPr>
              <a:t>masyarakat</a:t>
            </a:r>
            <a:r>
              <a:rPr lang="en-US" sz="1700" dirty="0">
                <a:solidFill>
                  <a:schemeClr val="bg1"/>
                </a:solidFill>
              </a:rPr>
              <a:t> (</a:t>
            </a:r>
            <a:r>
              <a:rPr lang="en-US" sz="1700" dirty="0" err="1">
                <a:solidFill>
                  <a:schemeClr val="bg1"/>
                </a:solidFill>
              </a:rPr>
              <a:t>keluarga</a:t>
            </a:r>
            <a:r>
              <a:rPr lang="en-US" sz="1700" dirty="0">
                <a:solidFill>
                  <a:schemeClr val="bg1"/>
                </a:solidFill>
              </a:rPr>
              <a:t>). </a:t>
            </a:r>
            <a:r>
              <a:rPr lang="en-US" sz="1700" dirty="0" err="1">
                <a:solidFill>
                  <a:schemeClr val="bg1"/>
                </a:solidFill>
              </a:rPr>
              <a:t>Sosialisasi</a:t>
            </a:r>
            <a:r>
              <a:rPr lang="en-US" sz="1700" dirty="0">
                <a:solidFill>
                  <a:schemeClr val="bg1"/>
                </a:solidFill>
              </a:rPr>
              <a:t> primer </a:t>
            </a:r>
            <a:r>
              <a:rPr lang="en-US" sz="1700" dirty="0" err="1">
                <a:solidFill>
                  <a:schemeClr val="bg1"/>
                </a:solidFill>
              </a:rPr>
              <a:t>berlangsung</a:t>
            </a:r>
            <a:r>
              <a:rPr lang="en-US" sz="1700" dirty="0">
                <a:solidFill>
                  <a:schemeClr val="bg1"/>
                </a:solidFill>
              </a:rPr>
              <a:t> </a:t>
            </a:r>
            <a:r>
              <a:rPr lang="en-US" sz="1700" dirty="0" err="1">
                <a:solidFill>
                  <a:schemeClr val="bg1"/>
                </a:solidFill>
              </a:rPr>
              <a:t>saat</a:t>
            </a:r>
            <a:r>
              <a:rPr lang="en-US" sz="1700" dirty="0">
                <a:solidFill>
                  <a:schemeClr val="bg1"/>
                </a:solidFill>
              </a:rPr>
              <a:t> </a:t>
            </a:r>
            <a:r>
              <a:rPr lang="en-US" sz="1700" dirty="0" err="1">
                <a:solidFill>
                  <a:schemeClr val="bg1"/>
                </a:solidFill>
              </a:rPr>
              <a:t>anak</a:t>
            </a:r>
            <a:r>
              <a:rPr lang="en-US" sz="1700" dirty="0">
                <a:solidFill>
                  <a:schemeClr val="bg1"/>
                </a:solidFill>
              </a:rPr>
              <a:t> </a:t>
            </a:r>
            <a:r>
              <a:rPr lang="en-US" sz="1700" dirty="0" err="1">
                <a:solidFill>
                  <a:schemeClr val="bg1"/>
                </a:solidFill>
              </a:rPr>
              <a:t>berusia</a:t>
            </a:r>
            <a:r>
              <a:rPr lang="en-US" sz="1700" dirty="0">
                <a:solidFill>
                  <a:schemeClr val="bg1"/>
                </a:solidFill>
              </a:rPr>
              <a:t> 1-5 </a:t>
            </a:r>
            <a:r>
              <a:rPr lang="en-US" sz="1700" dirty="0" err="1">
                <a:solidFill>
                  <a:schemeClr val="bg1"/>
                </a:solidFill>
              </a:rPr>
              <a:t>tahun</a:t>
            </a:r>
            <a:r>
              <a:rPr lang="en-US" sz="1700" dirty="0">
                <a:solidFill>
                  <a:schemeClr val="bg1"/>
                </a:solidFill>
              </a:rPr>
              <a:t> </a:t>
            </a:r>
            <a:r>
              <a:rPr lang="en-US" sz="1700" dirty="0" err="1">
                <a:solidFill>
                  <a:schemeClr val="bg1"/>
                </a:solidFill>
              </a:rPr>
              <a:t>atau</a:t>
            </a:r>
            <a:r>
              <a:rPr lang="en-US" sz="1700" dirty="0">
                <a:solidFill>
                  <a:schemeClr val="bg1"/>
                </a:solidFill>
              </a:rPr>
              <a:t> </a:t>
            </a:r>
            <a:r>
              <a:rPr lang="en-US" sz="1700" dirty="0" err="1">
                <a:solidFill>
                  <a:schemeClr val="bg1"/>
                </a:solidFill>
              </a:rPr>
              <a:t>saat</a:t>
            </a:r>
            <a:r>
              <a:rPr lang="en-US" sz="1700" dirty="0">
                <a:solidFill>
                  <a:schemeClr val="bg1"/>
                </a:solidFill>
              </a:rPr>
              <a:t> </a:t>
            </a:r>
            <a:r>
              <a:rPr lang="en-US" sz="1700" dirty="0" err="1">
                <a:solidFill>
                  <a:schemeClr val="bg1"/>
                </a:solidFill>
              </a:rPr>
              <a:t>anak</a:t>
            </a:r>
            <a:r>
              <a:rPr lang="en-US" sz="1700" dirty="0">
                <a:solidFill>
                  <a:schemeClr val="bg1"/>
                </a:solidFill>
              </a:rPr>
              <a:t> </a:t>
            </a:r>
            <a:r>
              <a:rPr lang="en-US" sz="1700" dirty="0" err="1">
                <a:solidFill>
                  <a:schemeClr val="bg1"/>
                </a:solidFill>
              </a:rPr>
              <a:t>belum</a:t>
            </a:r>
            <a:r>
              <a:rPr lang="en-US" sz="1700" dirty="0">
                <a:solidFill>
                  <a:schemeClr val="bg1"/>
                </a:solidFill>
              </a:rPr>
              <a:t> </a:t>
            </a:r>
            <a:r>
              <a:rPr lang="en-US" sz="1700" dirty="0" err="1">
                <a:solidFill>
                  <a:schemeClr val="bg1"/>
                </a:solidFill>
              </a:rPr>
              <a:t>masuk</a:t>
            </a:r>
            <a:r>
              <a:rPr lang="en-US" sz="1700" dirty="0">
                <a:solidFill>
                  <a:schemeClr val="bg1"/>
                </a:solidFill>
              </a:rPr>
              <a:t> </a:t>
            </a:r>
            <a:r>
              <a:rPr lang="en-US" sz="1700" dirty="0" err="1">
                <a:solidFill>
                  <a:schemeClr val="bg1"/>
                </a:solidFill>
              </a:rPr>
              <a:t>ke</a:t>
            </a:r>
            <a:r>
              <a:rPr lang="en-US" sz="1700" dirty="0">
                <a:solidFill>
                  <a:schemeClr val="bg1"/>
                </a:solidFill>
              </a:rPr>
              <a:t> </a:t>
            </a:r>
            <a:r>
              <a:rPr lang="en-US" sz="1700" dirty="0" err="1">
                <a:solidFill>
                  <a:schemeClr val="bg1"/>
                </a:solidFill>
              </a:rPr>
              <a:t>sekolah</a:t>
            </a:r>
            <a:r>
              <a:rPr lang="en-US" sz="1700" dirty="0">
                <a:solidFill>
                  <a:schemeClr val="bg1"/>
                </a:solidFill>
              </a:rPr>
              <a:t>. </a:t>
            </a:r>
            <a:r>
              <a:rPr lang="en-US" sz="1700" dirty="0" err="1">
                <a:solidFill>
                  <a:schemeClr val="bg1"/>
                </a:solidFill>
              </a:rPr>
              <a:t>Anak</a:t>
            </a:r>
            <a:r>
              <a:rPr lang="en-US" sz="1700" dirty="0">
                <a:solidFill>
                  <a:schemeClr val="bg1"/>
                </a:solidFill>
              </a:rPr>
              <a:t> </a:t>
            </a:r>
            <a:r>
              <a:rPr lang="en-US" sz="1700" dirty="0" err="1">
                <a:solidFill>
                  <a:schemeClr val="bg1"/>
                </a:solidFill>
              </a:rPr>
              <a:t>mulai</a:t>
            </a:r>
            <a:r>
              <a:rPr lang="en-US" sz="1700" dirty="0">
                <a:solidFill>
                  <a:schemeClr val="bg1"/>
                </a:solidFill>
              </a:rPr>
              <a:t> </a:t>
            </a:r>
            <a:r>
              <a:rPr lang="en-US" sz="1700" dirty="0" err="1">
                <a:solidFill>
                  <a:schemeClr val="bg1"/>
                </a:solidFill>
              </a:rPr>
              <a:t>mengenal</a:t>
            </a:r>
            <a:r>
              <a:rPr lang="en-US" sz="1700" dirty="0">
                <a:solidFill>
                  <a:schemeClr val="bg1"/>
                </a:solidFill>
              </a:rPr>
              <a:t> </a:t>
            </a:r>
            <a:r>
              <a:rPr lang="en-US" sz="1700" dirty="0" err="1">
                <a:solidFill>
                  <a:schemeClr val="bg1"/>
                </a:solidFill>
              </a:rPr>
              <a:t>anggota</a:t>
            </a:r>
            <a:r>
              <a:rPr lang="en-US" sz="1700" dirty="0">
                <a:solidFill>
                  <a:schemeClr val="bg1"/>
                </a:solidFill>
              </a:rPr>
              <a:t> </a:t>
            </a:r>
            <a:r>
              <a:rPr lang="en-US" sz="1700" dirty="0" err="1">
                <a:solidFill>
                  <a:schemeClr val="bg1"/>
                </a:solidFill>
              </a:rPr>
              <a:t>keluargadan</a:t>
            </a:r>
            <a:r>
              <a:rPr lang="en-US" sz="1700" dirty="0">
                <a:solidFill>
                  <a:schemeClr val="bg1"/>
                </a:solidFill>
              </a:rPr>
              <a:t> </a:t>
            </a:r>
            <a:r>
              <a:rPr lang="en-US" sz="1700" dirty="0" err="1">
                <a:solidFill>
                  <a:schemeClr val="bg1"/>
                </a:solidFill>
              </a:rPr>
              <a:t>lingkungan</a:t>
            </a:r>
            <a:r>
              <a:rPr lang="en-US" sz="1700" dirty="0">
                <a:solidFill>
                  <a:schemeClr val="bg1"/>
                </a:solidFill>
              </a:rPr>
              <a:t> </a:t>
            </a:r>
            <a:r>
              <a:rPr lang="en-US" sz="1700" dirty="0" err="1">
                <a:solidFill>
                  <a:schemeClr val="bg1"/>
                </a:solidFill>
              </a:rPr>
              <a:t>keluarga</a:t>
            </a:r>
            <a:r>
              <a:rPr lang="en-US" sz="1700" dirty="0">
                <a:solidFill>
                  <a:schemeClr val="bg1"/>
                </a:solidFill>
              </a:rPr>
              <a:t>. </a:t>
            </a:r>
            <a:r>
              <a:rPr lang="en-US" sz="1700" dirty="0" err="1">
                <a:solidFill>
                  <a:schemeClr val="bg1"/>
                </a:solidFill>
              </a:rPr>
              <a:t>Secara</a:t>
            </a:r>
            <a:r>
              <a:rPr lang="en-US" sz="1700" dirty="0">
                <a:solidFill>
                  <a:schemeClr val="bg1"/>
                </a:solidFill>
              </a:rPr>
              <a:t> </a:t>
            </a:r>
            <a:r>
              <a:rPr lang="en-US" sz="1700" dirty="0" err="1">
                <a:solidFill>
                  <a:schemeClr val="bg1"/>
                </a:solidFill>
              </a:rPr>
              <a:t>bertahap</a:t>
            </a:r>
            <a:r>
              <a:rPr lang="en-US" sz="1700" dirty="0">
                <a:solidFill>
                  <a:schemeClr val="bg1"/>
                </a:solidFill>
              </a:rPr>
              <a:t> </a:t>
            </a:r>
            <a:r>
              <a:rPr lang="en-US" sz="1700" dirty="0" err="1">
                <a:solidFill>
                  <a:schemeClr val="bg1"/>
                </a:solidFill>
              </a:rPr>
              <a:t>dia</a:t>
            </a:r>
            <a:r>
              <a:rPr lang="en-US" sz="1700" dirty="0">
                <a:solidFill>
                  <a:schemeClr val="bg1"/>
                </a:solidFill>
              </a:rPr>
              <a:t> </a:t>
            </a:r>
            <a:r>
              <a:rPr lang="en-US" sz="1700" dirty="0" err="1">
                <a:solidFill>
                  <a:schemeClr val="bg1"/>
                </a:solidFill>
              </a:rPr>
              <a:t>mulai</a:t>
            </a:r>
            <a:r>
              <a:rPr lang="en-US" sz="1700" dirty="0">
                <a:solidFill>
                  <a:schemeClr val="bg1"/>
                </a:solidFill>
              </a:rPr>
              <a:t> </a:t>
            </a:r>
            <a:r>
              <a:rPr lang="en-US" sz="1700" dirty="0" err="1">
                <a:solidFill>
                  <a:schemeClr val="bg1"/>
                </a:solidFill>
              </a:rPr>
              <a:t>mampu</a:t>
            </a:r>
            <a:r>
              <a:rPr lang="en-US" sz="1700" dirty="0">
                <a:solidFill>
                  <a:schemeClr val="bg1"/>
                </a:solidFill>
              </a:rPr>
              <a:t> </a:t>
            </a:r>
            <a:r>
              <a:rPr lang="en-US" sz="1700" dirty="0" err="1">
                <a:solidFill>
                  <a:schemeClr val="bg1"/>
                </a:solidFill>
              </a:rPr>
              <a:t>membedakan</a:t>
            </a:r>
            <a:r>
              <a:rPr lang="en-US" sz="1700" dirty="0">
                <a:solidFill>
                  <a:schemeClr val="bg1"/>
                </a:solidFill>
              </a:rPr>
              <a:t> </a:t>
            </a:r>
            <a:r>
              <a:rPr lang="en-US" sz="1700" dirty="0" err="1">
                <a:solidFill>
                  <a:schemeClr val="bg1"/>
                </a:solidFill>
              </a:rPr>
              <a:t>dirinya</a:t>
            </a:r>
            <a:r>
              <a:rPr lang="en-US" sz="1700" dirty="0">
                <a:solidFill>
                  <a:schemeClr val="bg1"/>
                </a:solidFill>
              </a:rPr>
              <a:t> </a:t>
            </a:r>
            <a:r>
              <a:rPr lang="en-US" sz="1700" dirty="0" err="1">
                <a:solidFill>
                  <a:schemeClr val="bg1"/>
                </a:solidFill>
              </a:rPr>
              <a:t>dengan</a:t>
            </a:r>
            <a:r>
              <a:rPr lang="en-US" sz="1700" dirty="0">
                <a:solidFill>
                  <a:schemeClr val="bg1"/>
                </a:solidFill>
              </a:rPr>
              <a:t> orang lain di </a:t>
            </a:r>
            <a:r>
              <a:rPr lang="en-US" sz="1700" dirty="0" err="1">
                <a:solidFill>
                  <a:schemeClr val="bg1"/>
                </a:solidFill>
              </a:rPr>
              <a:t>sekitar</a:t>
            </a:r>
            <a:r>
              <a:rPr lang="en-US" sz="1700" dirty="0">
                <a:solidFill>
                  <a:schemeClr val="bg1"/>
                </a:solidFill>
              </a:rPr>
              <a:t> </a:t>
            </a:r>
            <a:r>
              <a:rPr lang="en-US" sz="1700" dirty="0" err="1">
                <a:solidFill>
                  <a:schemeClr val="bg1"/>
                </a:solidFill>
              </a:rPr>
              <a:t>keluarganya</a:t>
            </a:r>
            <a:r>
              <a:rPr lang="en-US" sz="1700" dirty="0">
                <a:solidFill>
                  <a:schemeClr val="bg1"/>
                </a:solidFill>
              </a:rPr>
              <a:t>.</a:t>
            </a:r>
            <a:r>
              <a:rPr lang="en-US" sz="1700" dirty="0">
                <a:solidFill>
                  <a:schemeClr val="bg1"/>
                </a:solidFill>
              </a:rPr>
              <a:t>	</a:t>
            </a:r>
            <a:br>
              <a:rPr lang="en-US" sz="1700" dirty="0">
                <a:solidFill>
                  <a:schemeClr val="bg1"/>
                </a:solidFill>
              </a:rPr>
            </a:br>
            <a:r>
              <a:rPr lang="en-US" sz="1700" b="1" dirty="0">
                <a:solidFill>
                  <a:schemeClr val="bg1"/>
                </a:solidFill>
              </a:rPr>
              <a:t>~ </a:t>
            </a:r>
            <a:r>
              <a:rPr lang="en-US" sz="1700" b="1" dirty="0" err="1">
                <a:solidFill>
                  <a:schemeClr val="bg1"/>
                </a:solidFill>
              </a:rPr>
              <a:t>Sosialisasi</a:t>
            </a:r>
            <a:r>
              <a:rPr lang="en-US" sz="1700" b="1" dirty="0">
                <a:solidFill>
                  <a:schemeClr val="bg1"/>
                </a:solidFill>
              </a:rPr>
              <a:t> </a:t>
            </a:r>
            <a:r>
              <a:rPr lang="en-US" sz="1700" b="1" dirty="0" err="1">
                <a:solidFill>
                  <a:schemeClr val="bg1"/>
                </a:solidFill>
              </a:rPr>
              <a:t>sekunder</a:t>
            </a:r>
            <a:r>
              <a:rPr lang="en-US" sz="1700" dirty="0">
                <a:solidFill>
                  <a:schemeClr val="bg1"/>
                </a:solidFill>
              </a:rPr>
              <a:t/>
            </a:r>
            <a:br>
              <a:rPr lang="en-US" sz="1700" dirty="0">
                <a:solidFill>
                  <a:schemeClr val="bg1"/>
                </a:solidFill>
              </a:rPr>
            </a:br>
            <a:r>
              <a:rPr lang="en-US" sz="1700" dirty="0">
                <a:solidFill>
                  <a:schemeClr val="bg1"/>
                </a:solidFill>
              </a:rPr>
              <a:t>	</a:t>
            </a:r>
            <a:r>
              <a:rPr lang="en-US" sz="1700" dirty="0" err="1">
                <a:solidFill>
                  <a:schemeClr val="bg1"/>
                </a:solidFill>
              </a:rPr>
              <a:t>Sosialisasi</a:t>
            </a:r>
            <a:r>
              <a:rPr lang="en-US" sz="1700" dirty="0">
                <a:solidFill>
                  <a:schemeClr val="bg1"/>
                </a:solidFill>
              </a:rPr>
              <a:t> </a:t>
            </a:r>
            <a:r>
              <a:rPr lang="en-US" sz="1700" dirty="0" err="1">
                <a:solidFill>
                  <a:schemeClr val="bg1"/>
                </a:solidFill>
              </a:rPr>
              <a:t>sekunder</a:t>
            </a:r>
            <a:r>
              <a:rPr lang="en-US" sz="1700" dirty="0">
                <a:solidFill>
                  <a:schemeClr val="bg1"/>
                </a:solidFill>
              </a:rPr>
              <a:t> </a:t>
            </a:r>
            <a:r>
              <a:rPr lang="en-US" sz="1700" dirty="0" err="1">
                <a:solidFill>
                  <a:schemeClr val="bg1"/>
                </a:solidFill>
              </a:rPr>
              <a:t>adalah</a:t>
            </a:r>
            <a:r>
              <a:rPr lang="en-US" sz="1700" dirty="0">
                <a:solidFill>
                  <a:schemeClr val="bg1"/>
                </a:solidFill>
              </a:rPr>
              <a:t> </a:t>
            </a:r>
            <a:r>
              <a:rPr lang="en-US" sz="1700" dirty="0" err="1">
                <a:solidFill>
                  <a:schemeClr val="bg1"/>
                </a:solidFill>
              </a:rPr>
              <a:t>suatu</a:t>
            </a:r>
            <a:r>
              <a:rPr lang="en-US" sz="1700" dirty="0">
                <a:solidFill>
                  <a:schemeClr val="bg1"/>
                </a:solidFill>
              </a:rPr>
              <a:t> proses </a:t>
            </a:r>
            <a:r>
              <a:rPr lang="en-US" sz="1700" dirty="0" err="1">
                <a:solidFill>
                  <a:schemeClr val="bg1"/>
                </a:solidFill>
              </a:rPr>
              <a:t>sosialisasi</a:t>
            </a:r>
            <a:r>
              <a:rPr lang="en-US" sz="1700" dirty="0">
                <a:solidFill>
                  <a:schemeClr val="bg1"/>
                </a:solidFill>
              </a:rPr>
              <a:t> </a:t>
            </a:r>
            <a:r>
              <a:rPr lang="en-US" sz="1700" dirty="0" err="1">
                <a:solidFill>
                  <a:schemeClr val="bg1"/>
                </a:solidFill>
              </a:rPr>
              <a:t>lanjutan</a:t>
            </a:r>
            <a:r>
              <a:rPr lang="en-US" sz="1700" dirty="0">
                <a:solidFill>
                  <a:schemeClr val="bg1"/>
                </a:solidFill>
              </a:rPr>
              <a:t> </a:t>
            </a:r>
            <a:r>
              <a:rPr lang="en-US" sz="1700" dirty="0" err="1">
                <a:solidFill>
                  <a:schemeClr val="bg1"/>
                </a:solidFill>
              </a:rPr>
              <a:t>setelah</a:t>
            </a:r>
            <a:r>
              <a:rPr lang="en-US" sz="1700" dirty="0">
                <a:solidFill>
                  <a:schemeClr val="bg1"/>
                </a:solidFill>
              </a:rPr>
              <a:t> </a:t>
            </a:r>
            <a:r>
              <a:rPr lang="en-US" sz="1700" dirty="0" err="1">
                <a:solidFill>
                  <a:schemeClr val="bg1"/>
                </a:solidFill>
              </a:rPr>
              <a:t>sosialisasi</a:t>
            </a:r>
            <a:r>
              <a:rPr lang="en-US" sz="1700" dirty="0">
                <a:solidFill>
                  <a:schemeClr val="bg1"/>
                </a:solidFill>
              </a:rPr>
              <a:t> primer yang </a:t>
            </a:r>
            <a:r>
              <a:rPr lang="en-US" sz="1700" dirty="0" err="1">
                <a:solidFill>
                  <a:schemeClr val="bg1"/>
                </a:solidFill>
              </a:rPr>
              <a:t>memperkenalkan</a:t>
            </a:r>
            <a:r>
              <a:rPr lang="en-US" sz="1700" dirty="0">
                <a:solidFill>
                  <a:schemeClr val="bg1"/>
                </a:solidFill>
              </a:rPr>
              <a:t> </a:t>
            </a:r>
            <a:r>
              <a:rPr lang="en-US" sz="1700" dirty="0" err="1">
                <a:solidFill>
                  <a:schemeClr val="bg1"/>
                </a:solidFill>
              </a:rPr>
              <a:t>individu</a:t>
            </a:r>
            <a:r>
              <a:rPr lang="en-US" sz="1700" dirty="0">
                <a:solidFill>
                  <a:schemeClr val="bg1"/>
                </a:solidFill>
              </a:rPr>
              <a:t> </a:t>
            </a:r>
            <a:r>
              <a:rPr lang="en-US" sz="1700" dirty="0" err="1">
                <a:solidFill>
                  <a:schemeClr val="bg1"/>
                </a:solidFill>
              </a:rPr>
              <a:t>ke</a:t>
            </a:r>
            <a:r>
              <a:rPr lang="en-US" sz="1700" dirty="0">
                <a:solidFill>
                  <a:schemeClr val="bg1"/>
                </a:solidFill>
              </a:rPr>
              <a:t> </a:t>
            </a:r>
            <a:r>
              <a:rPr lang="en-US" sz="1700" dirty="0" err="1">
                <a:solidFill>
                  <a:schemeClr val="bg1"/>
                </a:solidFill>
              </a:rPr>
              <a:t>dalam</a:t>
            </a:r>
            <a:r>
              <a:rPr lang="en-US" sz="1700" dirty="0">
                <a:solidFill>
                  <a:schemeClr val="bg1"/>
                </a:solidFill>
              </a:rPr>
              <a:t> </a:t>
            </a:r>
            <a:r>
              <a:rPr lang="en-US" sz="1700" dirty="0" err="1">
                <a:solidFill>
                  <a:schemeClr val="bg1"/>
                </a:solidFill>
              </a:rPr>
              <a:t>kelompok</a:t>
            </a:r>
            <a:r>
              <a:rPr lang="en-US" sz="1700" dirty="0">
                <a:solidFill>
                  <a:schemeClr val="bg1"/>
                </a:solidFill>
              </a:rPr>
              <a:t> </a:t>
            </a:r>
            <a:r>
              <a:rPr lang="en-US" sz="1700" dirty="0" err="1">
                <a:solidFill>
                  <a:schemeClr val="bg1"/>
                </a:solidFill>
              </a:rPr>
              <a:t>tertentu</a:t>
            </a:r>
            <a:r>
              <a:rPr lang="en-US" sz="1700" dirty="0">
                <a:solidFill>
                  <a:schemeClr val="bg1"/>
                </a:solidFill>
              </a:rPr>
              <a:t> </a:t>
            </a:r>
            <a:r>
              <a:rPr lang="en-US" sz="1700" dirty="0" err="1">
                <a:solidFill>
                  <a:schemeClr val="bg1"/>
                </a:solidFill>
              </a:rPr>
              <a:t>dalam</a:t>
            </a:r>
            <a:r>
              <a:rPr lang="en-US" sz="1700" dirty="0">
                <a:solidFill>
                  <a:schemeClr val="bg1"/>
                </a:solidFill>
              </a:rPr>
              <a:t> </a:t>
            </a:r>
            <a:r>
              <a:rPr lang="en-US" sz="1700" dirty="0" err="1">
                <a:solidFill>
                  <a:schemeClr val="bg1"/>
                </a:solidFill>
              </a:rPr>
              <a:t>masyarakat</a:t>
            </a:r>
            <a:r>
              <a:rPr lang="en-US" sz="1700" dirty="0">
                <a:solidFill>
                  <a:schemeClr val="bg1"/>
                </a:solidFill>
              </a:rPr>
              <a:t>. </a:t>
            </a:r>
            <a:br>
              <a:rPr lang="en-US" sz="1700" dirty="0">
                <a:solidFill>
                  <a:schemeClr val="bg1"/>
                </a:solidFill>
              </a:rPr>
            </a:br>
            <a:r>
              <a:rPr lang="en-US" sz="1700" dirty="0">
                <a:solidFill>
                  <a:schemeClr val="bg1"/>
                </a:solidFill>
              </a:rPr>
              <a:t>1. Proses </a:t>
            </a:r>
            <a:r>
              <a:rPr lang="en-US" sz="1700" dirty="0" err="1">
                <a:solidFill>
                  <a:schemeClr val="bg1"/>
                </a:solidFill>
              </a:rPr>
              <a:t>Resosialisasi</a:t>
            </a:r>
            <a:r>
              <a:rPr lang="en-US" sz="1700" dirty="0">
                <a:solidFill>
                  <a:schemeClr val="bg1"/>
                </a:solidFill>
              </a:rPr>
              <a:t>, </a:t>
            </a:r>
            <a:r>
              <a:rPr lang="en-US" sz="1700" dirty="0" err="1">
                <a:solidFill>
                  <a:schemeClr val="bg1"/>
                </a:solidFill>
              </a:rPr>
              <a:t>seseorang</a:t>
            </a:r>
            <a:r>
              <a:rPr lang="en-US" sz="1700" dirty="0">
                <a:solidFill>
                  <a:schemeClr val="bg1"/>
                </a:solidFill>
              </a:rPr>
              <a:t> </a:t>
            </a:r>
            <a:r>
              <a:rPr lang="en-US" sz="1700" dirty="0" err="1">
                <a:solidFill>
                  <a:schemeClr val="bg1"/>
                </a:solidFill>
              </a:rPr>
              <a:t>diberi</a:t>
            </a:r>
            <a:r>
              <a:rPr lang="en-US" sz="1700" dirty="0">
                <a:solidFill>
                  <a:schemeClr val="bg1"/>
                </a:solidFill>
              </a:rPr>
              <a:t> </a:t>
            </a:r>
            <a:r>
              <a:rPr lang="en-US" sz="1700" dirty="0" err="1">
                <a:solidFill>
                  <a:schemeClr val="bg1"/>
                </a:solidFill>
              </a:rPr>
              <a:t>suatu</a:t>
            </a:r>
            <a:r>
              <a:rPr lang="en-US" sz="1700" dirty="0">
                <a:solidFill>
                  <a:schemeClr val="bg1"/>
                </a:solidFill>
              </a:rPr>
              <a:t> </a:t>
            </a:r>
            <a:r>
              <a:rPr lang="en-US" sz="1700" dirty="0" err="1">
                <a:solidFill>
                  <a:schemeClr val="bg1"/>
                </a:solidFill>
              </a:rPr>
              <a:t>identitas</a:t>
            </a:r>
            <a:r>
              <a:rPr lang="en-US" sz="1700" dirty="0">
                <a:solidFill>
                  <a:schemeClr val="bg1"/>
                </a:solidFill>
              </a:rPr>
              <a:t> </a:t>
            </a:r>
            <a:r>
              <a:rPr lang="en-US" sz="1700" dirty="0" err="1">
                <a:solidFill>
                  <a:schemeClr val="bg1"/>
                </a:solidFill>
              </a:rPr>
              <a:t>diri</a:t>
            </a:r>
            <a:r>
              <a:rPr lang="en-US" sz="1700" dirty="0">
                <a:solidFill>
                  <a:schemeClr val="bg1"/>
                </a:solidFill>
              </a:rPr>
              <a:t> yang </a:t>
            </a:r>
            <a:r>
              <a:rPr lang="en-US" sz="1700" dirty="0" err="1">
                <a:solidFill>
                  <a:schemeClr val="bg1"/>
                </a:solidFill>
              </a:rPr>
              <a:t>baru</a:t>
            </a:r>
            <a:r>
              <a:rPr lang="en-US" sz="1700" dirty="0">
                <a:solidFill>
                  <a:schemeClr val="bg1"/>
                </a:solidFill>
              </a:rPr>
              <a:t/>
            </a:r>
            <a:br>
              <a:rPr lang="en-US" sz="1700" dirty="0">
                <a:solidFill>
                  <a:schemeClr val="bg1"/>
                </a:solidFill>
              </a:rPr>
            </a:br>
            <a:r>
              <a:rPr lang="en-US" sz="1700" dirty="0">
                <a:solidFill>
                  <a:schemeClr val="bg1"/>
                </a:solidFill>
              </a:rPr>
              <a:t>2. Proses </a:t>
            </a:r>
            <a:r>
              <a:rPr lang="en-US" sz="1700" dirty="0" err="1">
                <a:solidFill>
                  <a:schemeClr val="bg1"/>
                </a:solidFill>
              </a:rPr>
              <a:t>Desosialisasi</a:t>
            </a:r>
            <a:r>
              <a:rPr lang="en-US" sz="1700" dirty="0">
                <a:solidFill>
                  <a:schemeClr val="bg1"/>
                </a:solidFill>
              </a:rPr>
              <a:t>, </a:t>
            </a:r>
            <a:r>
              <a:rPr lang="en-US" sz="1700" dirty="0" err="1">
                <a:solidFill>
                  <a:schemeClr val="bg1"/>
                </a:solidFill>
              </a:rPr>
              <a:t>seseorang</a:t>
            </a:r>
            <a:r>
              <a:rPr lang="en-US" sz="1700" dirty="0">
                <a:solidFill>
                  <a:schemeClr val="bg1"/>
                </a:solidFill>
              </a:rPr>
              <a:t> </a:t>
            </a:r>
            <a:r>
              <a:rPr lang="en-US" sz="1700" dirty="0" err="1">
                <a:solidFill>
                  <a:schemeClr val="bg1"/>
                </a:solidFill>
              </a:rPr>
              <a:t>mengalami</a:t>
            </a:r>
            <a:r>
              <a:rPr lang="en-US" sz="1700" dirty="0">
                <a:solidFill>
                  <a:schemeClr val="bg1"/>
                </a:solidFill>
              </a:rPr>
              <a:t> '</a:t>
            </a:r>
            <a:r>
              <a:rPr lang="en-US" sz="1700" dirty="0" err="1">
                <a:solidFill>
                  <a:schemeClr val="bg1"/>
                </a:solidFill>
              </a:rPr>
              <a:t>pencabutan</a:t>
            </a:r>
            <a:r>
              <a:rPr lang="en-US" sz="1700" dirty="0">
                <a:solidFill>
                  <a:schemeClr val="bg1"/>
                </a:solidFill>
              </a:rPr>
              <a:t>' </a:t>
            </a:r>
            <a:r>
              <a:rPr lang="en-US" sz="1700" dirty="0" err="1">
                <a:solidFill>
                  <a:schemeClr val="bg1"/>
                </a:solidFill>
              </a:rPr>
              <a:t>identitas</a:t>
            </a:r>
            <a:r>
              <a:rPr lang="en-US" sz="1700" dirty="0">
                <a:solidFill>
                  <a:schemeClr val="bg1"/>
                </a:solidFill>
              </a:rPr>
              <a:t> </a:t>
            </a:r>
            <a:r>
              <a:rPr lang="en-US" sz="1700" dirty="0" err="1">
                <a:solidFill>
                  <a:schemeClr val="bg1"/>
                </a:solidFill>
              </a:rPr>
              <a:t>diri</a:t>
            </a:r>
            <a:r>
              <a:rPr lang="en-US" sz="1700" dirty="0">
                <a:solidFill>
                  <a:schemeClr val="bg1"/>
                </a:solidFill>
              </a:rPr>
              <a:t> yang lama.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371600" y="2895600"/>
            <a:ext cx="7391400" cy="1143000"/>
          </a:xfrm>
        </p:spPr>
        <p:txBody>
          <a:bodyPr/>
          <a:lstStyle/>
          <a:p>
            <a:pPr algn="l"/>
            <a:r>
              <a:rPr lang="en-US" sz="1800" b="1" smtClean="0"/>
              <a:t/>
            </a:r>
            <a:br>
              <a:rPr lang="en-US" sz="1800" b="1" smtClean="0"/>
            </a:br>
            <a:r>
              <a:rPr lang="en-US" sz="1800" b="1" smtClean="0"/>
              <a:t/>
            </a:r>
            <a:br>
              <a:rPr lang="en-US" sz="1800" b="1" smtClean="0"/>
            </a:br>
            <a:r>
              <a:rPr lang="en-US" sz="1800" b="1" smtClean="0"/>
              <a:t/>
            </a:r>
            <a:br>
              <a:rPr lang="en-US" sz="1800" b="1" smtClean="0"/>
            </a:br>
            <a:r>
              <a:rPr lang="en-US" sz="2000" smtClean="0"/>
              <a:t/>
            </a:r>
            <a:br>
              <a:rPr lang="en-US" sz="2000" smtClean="0"/>
            </a:br>
            <a:r>
              <a:rPr lang="en-US" sz="2000" smtClean="0"/>
              <a:t/>
            </a:r>
            <a:br>
              <a:rPr lang="en-US" sz="2000" smtClean="0"/>
            </a:br>
            <a:endParaRPr lang="en-US" sz="2000" smtClean="0"/>
          </a:p>
        </p:txBody>
      </p:sp>
      <p:sp>
        <p:nvSpPr>
          <p:cNvPr id="8195" name="Title 1"/>
          <p:cNvSpPr txBox="1">
            <a:spLocks/>
          </p:cNvSpPr>
          <p:nvPr/>
        </p:nvSpPr>
        <p:spPr bwMode="auto">
          <a:xfrm>
            <a:off x="1524000" y="3048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sz="2000"/>
          </a:p>
        </p:txBody>
      </p:sp>
      <p:sp>
        <p:nvSpPr>
          <p:cNvPr id="8196" name="Title 1"/>
          <p:cNvSpPr txBox="1">
            <a:spLocks/>
          </p:cNvSpPr>
          <p:nvPr/>
        </p:nvSpPr>
        <p:spPr bwMode="auto">
          <a:xfrm>
            <a:off x="457200" y="33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a:p>
        </p:txBody>
      </p:sp>
      <p:sp>
        <p:nvSpPr>
          <p:cNvPr id="5" name="Rounded Rectangle 4"/>
          <p:cNvSpPr/>
          <p:nvPr/>
        </p:nvSpPr>
        <p:spPr>
          <a:xfrm>
            <a:off x="457200" y="457200"/>
            <a:ext cx="8229600" cy="6005513"/>
          </a:xfrm>
          <a:prstGeom prst="round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3</a:t>
            </a:r>
            <a:r>
              <a:rPr lang="en-US" dirty="0"/>
              <a:t>. </a:t>
            </a:r>
            <a:r>
              <a:rPr lang="en-US" dirty="0" err="1"/>
              <a:t>Pola</a:t>
            </a:r>
            <a:r>
              <a:rPr lang="en-US" dirty="0"/>
              <a:t> </a:t>
            </a:r>
            <a:r>
              <a:rPr lang="en-US" dirty="0" err="1"/>
              <a:t>Sosiolisasi</a:t>
            </a:r>
            <a:endParaRPr lang="en-US" dirty="0"/>
          </a:p>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v"/>
              <a:defRPr/>
            </a:pPr>
            <a:r>
              <a:rPr lang="en-US" dirty="0"/>
              <a:t>  </a:t>
            </a:r>
            <a:r>
              <a:rPr lang="en-US" b="1" dirty="0" err="1"/>
              <a:t>Sosialisasi</a:t>
            </a:r>
            <a:r>
              <a:rPr lang="en-US" b="1" dirty="0"/>
              <a:t> </a:t>
            </a:r>
            <a:r>
              <a:rPr lang="en-US" b="1" dirty="0" err="1"/>
              <a:t>represif</a:t>
            </a:r>
            <a:r>
              <a:rPr lang="en-US" dirty="0"/>
              <a:t> (</a:t>
            </a:r>
            <a:r>
              <a:rPr lang="en-US" i="1" dirty="0"/>
              <a:t>repressive socialization</a:t>
            </a:r>
            <a:r>
              <a:rPr lang="en-US" dirty="0"/>
              <a:t>) </a:t>
            </a:r>
            <a:br>
              <a:rPr lang="en-US" dirty="0"/>
            </a:br>
            <a:r>
              <a:rPr lang="en-US" dirty="0" err="1"/>
              <a:t>Menekankan</a:t>
            </a:r>
            <a:r>
              <a:rPr lang="en-US" dirty="0"/>
              <a:t> </a:t>
            </a:r>
            <a:r>
              <a:rPr lang="en-US" dirty="0" err="1"/>
              <a:t>pada</a:t>
            </a:r>
            <a:r>
              <a:rPr lang="en-US" dirty="0"/>
              <a:t> </a:t>
            </a:r>
            <a:r>
              <a:rPr lang="en-US" dirty="0" err="1"/>
              <a:t>penggunaan</a:t>
            </a:r>
            <a:r>
              <a:rPr lang="en-US" dirty="0"/>
              <a:t> </a:t>
            </a:r>
            <a:r>
              <a:rPr lang="en-US" dirty="0" err="1"/>
              <a:t>hukuman</a:t>
            </a:r>
            <a:r>
              <a:rPr lang="en-US" dirty="0"/>
              <a:t> </a:t>
            </a:r>
            <a:r>
              <a:rPr lang="en-US" dirty="0" err="1"/>
              <a:t>terhadap</a:t>
            </a:r>
            <a:r>
              <a:rPr lang="en-US" dirty="0"/>
              <a:t> </a:t>
            </a:r>
            <a:r>
              <a:rPr lang="en-US" dirty="0" err="1"/>
              <a:t>kesalahan</a:t>
            </a:r>
            <a:r>
              <a:rPr lang="en-US" dirty="0"/>
              <a:t>. </a:t>
            </a:r>
            <a:r>
              <a:rPr lang="en-US" dirty="0" err="1"/>
              <a:t>Ciri</a:t>
            </a:r>
            <a:r>
              <a:rPr lang="en-US" dirty="0"/>
              <a:t> lain </a:t>
            </a:r>
            <a:r>
              <a:rPr lang="en-US" dirty="0" err="1"/>
              <a:t>dari</a:t>
            </a:r>
            <a:r>
              <a:rPr lang="en-US" dirty="0"/>
              <a:t> </a:t>
            </a:r>
            <a:r>
              <a:rPr lang="en-US" dirty="0" err="1"/>
              <a:t>sosialisasi</a:t>
            </a:r>
            <a:r>
              <a:rPr lang="en-US" dirty="0"/>
              <a:t> </a:t>
            </a:r>
            <a:r>
              <a:rPr lang="en-US" dirty="0" err="1"/>
              <a:t>represif</a:t>
            </a:r>
            <a:r>
              <a:rPr lang="en-US" dirty="0"/>
              <a:t> </a:t>
            </a:r>
            <a:r>
              <a:rPr lang="en-US" dirty="0" err="1"/>
              <a:t>adalah</a:t>
            </a:r>
            <a:r>
              <a:rPr lang="en-US" dirty="0"/>
              <a:t> </a:t>
            </a:r>
            <a:r>
              <a:rPr lang="en-US" dirty="0" err="1"/>
              <a:t>penekanan</a:t>
            </a:r>
            <a:r>
              <a:rPr lang="en-US" dirty="0"/>
              <a:t> </a:t>
            </a:r>
            <a:r>
              <a:rPr lang="en-US" dirty="0" err="1"/>
              <a:t>pada</a:t>
            </a:r>
            <a:r>
              <a:rPr lang="en-US" dirty="0"/>
              <a:t> </a:t>
            </a:r>
            <a:r>
              <a:rPr lang="en-US" dirty="0" err="1"/>
              <a:t>penggunaan</a:t>
            </a:r>
            <a:r>
              <a:rPr lang="en-US" dirty="0"/>
              <a:t> </a:t>
            </a:r>
            <a:r>
              <a:rPr lang="en-US" dirty="0" err="1"/>
              <a:t>materi</a:t>
            </a:r>
            <a:r>
              <a:rPr lang="en-US" dirty="0"/>
              <a:t> </a:t>
            </a:r>
            <a:r>
              <a:rPr lang="en-US" dirty="0" err="1"/>
              <a:t>dalam</a:t>
            </a:r>
            <a:r>
              <a:rPr lang="en-US" dirty="0"/>
              <a:t> </a:t>
            </a:r>
            <a:r>
              <a:rPr lang="en-US" dirty="0" err="1"/>
              <a:t>hukuman</a:t>
            </a:r>
            <a:r>
              <a:rPr lang="en-US" dirty="0"/>
              <a:t> </a:t>
            </a:r>
            <a:r>
              <a:rPr lang="en-US" dirty="0" err="1"/>
              <a:t>dan</a:t>
            </a:r>
            <a:r>
              <a:rPr lang="en-US" dirty="0"/>
              <a:t> </a:t>
            </a:r>
            <a:r>
              <a:rPr lang="en-US" dirty="0" err="1"/>
              <a:t>imbalan</a:t>
            </a:r>
            <a:r>
              <a:rPr lang="en-US" dirty="0"/>
              <a:t>. </a:t>
            </a:r>
            <a:r>
              <a:rPr lang="en-US" dirty="0" err="1"/>
              <a:t>Penekanan</a:t>
            </a:r>
            <a:r>
              <a:rPr lang="en-US" dirty="0"/>
              <a:t> </a:t>
            </a:r>
            <a:r>
              <a:rPr lang="en-US" dirty="0" err="1"/>
              <a:t>pada</a:t>
            </a:r>
            <a:r>
              <a:rPr lang="en-US" dirty="0"/>
              <a:t> </a:t>
            </a:r>
            <a:r>
              <a:rPr lang="en-US" dirty="0" err="1"/>
              <a:t>kepatuhan</a:t>
            </a:r>
            <a:r>
              <a:rPr lang="en-US" dirty="0"/>
              <a:t> </a:t>
            </a:r>
            <a:r>
              <a:rPr lang="en-US" dirty="0" err="1"/>
              <a:t>anak</a:t>
            </a:r>
            <a:r>
              <a:rPr lang="en-US" dirty="0"/>
              <a:t> </a:t>
            </a:r>
            <a:r>
              <a:rPr lang="en-US" dirty="0" err="1"/>
              <a:t>dan</a:t>
            </a:r>
            <a:r>
              <a:rPr lang="en-US" dirty="0"/>
              <a:t> orang </a:t>
            </a:r>
            <a:r>
              <a:rPr lang="en-US" dirty="0" err="1"/>
              <a:t>tua</a:t>
            </a:r>
            <a:r>
              <a:rPr lang="en-US" dirty="0"/>
              <a:t>. </a:t>
            </a:r>
            <a:r>
              <a:rPr lang="en-US" dirty="0" err="1"/>
              <a:t>Penekanan</a:t>
            </a:r>
            <a:r>
              <a:rPr lang="en-US" dirty="0"/>
              <a:t> </a:t>
            </a:r>
            <a:r>
              <a:rPr lang="en-US" dirty="0" err="1"/>
              <a:t>pada</a:t>
            </a:r>
            <a:r>
              <a:rPr lang="en-US" dirty="0"/>
              <a:t> </a:t>
            </a:r>
            <a:r>
              <a:rPr lang="en-US" dirty="0" err="1"/>
              <a:t>komunikasi</a:t>
            </a:r>
            <a:r>
              <a:rPr lang="en-US" dirty="0"/>
              <a:t> yang </a:t>
            </a:r>
            <a:r>
              <a:rPr lang="en-US" dirty="0" err="1"/>
              <a:t>bersifat</a:t>
            </a:r>
            <a:r>
              <a:rPr lang="en-US" dirty="0"/>
              <a:t> </a:t>
            </a:r>
            <a:r>
              <a:rPr lang="en-US" dirty="0" err="1"/>
              <a:t>satu</a:t>
            </a:r>
            <a:r>
              <a:rPr lang="en-US" dirty="0"/>
              <a:t> </a:t>
            </a:r>
            <a:r>
              <a:rPr lang="en-US" dirty="0" err="1"/>
              <a:t>arah</a:t>
            </a:r>
            <a:r>
              <a:rPr lang="en-US" dirty="0"/>
              <a:t>, nonverbal </a:t>
            </a:r>
            <a:r>
              <a:rPr lang="en-US" dirty="0" err="1"/>
              <a:t>dan</a:t>
            </a:r>
            <a:r>
              <a:rPr lang="en-US" dirty="0"/>
              <a:t> </a:t>
            </a:r>
            <a:r>
              <a:rPr lang="en-US" dirty="0" err="1"/>
              <a:t>berisi</a:t>
            </a:r>
            <a:r>
              <a:rPr lang="en-US" dirty="0"/>
              <a:t> </a:t>
            </a:r>
            <a:r>
              <a:rPr lang="en-US" dirty="0" err="1"/>
              <a:t>perintah</a:t>
            </a:r>
            <a:r>
              <a:rPr lang="en-US" dirty="0"/>
              <a:t>, </a:t>
            </a:r>
            <a:r>
              <a:rPr lang="en-US" dirty="0" err="1"/>
              <a:t>penekanan</a:t>
            </a:r>
            <a:r>
              <a:rPr lang="en-US" dirty="0"/>
              <a:t> </a:t>
            </a:r>
            <a:r>
              <a:rPr lang="en-US" dirty="0" err="1"/>
              <a:t>sosialisasi</a:t>
            </a:r>
            <a:r>
              <a:rPr lang="en-US" dirty="0"/>
              <a:t> </a:t>
            </a:r>
            <a:r>
              <a:rPr lang="en-US" dirty="0" err="1"/>
              <a:t>terletak</a:t>
            </a:r>
            <a:r>
              <a:rPr lang="en-US" dirty="0"/>
              <a:t> </a:t>
            </a:r>
            <a:r>
              <a:rPr lang="en-US" dirty="0" err="1"/>
              <a:t>pada</a:t>
            </a:r>
            <a:r>
              <a:rPr lang="en-US" dirty="0"/>
              <a:t> orang </a:t>
            </a:r>
            <a:r>
              <a:rPr lang="en-US" dirty="0" err="1"/>
              <a:t>tua</a:t>
            </a:r>
            <a:r>
              <a:rPr lang="en-US" dirty="0"/>
              <a:t> </a:t>
            </a:r>
            <a:r>
              <a:rPr lang="en-US" dirty="0" err="1"/>
              <a:t>dan</a:t>
            </a:r>
            <a:r>
              <a:rPr lang="en-US" dirty="0"/>
              <a:t> </a:t>
            </a:r>
            <a:r>
              <a:rPr lang="en-US" dirty="0" err="1"/>
              <a:t>keinginan</a:t>
            </a:r>
            <a:r>
              <a:rPr lang="en-US" dirty="0"/>
              <a:t> orang </a:t>
            </a:r>
            <a:r>
              <a:rPr lang="en-US" dirty="0" err="1"/>
              <a:t>tua</a:t>
            </a:r>
            <a:r>
              <a:rPr lang="en-US" dirty="0"/>
              <a:t>, </a:t>
            </a:r>
            <a:r>
              <a:rPr lang="en-US" dirty="0" err="1"/>
              <a:t>dan</a:t>
            </a:r>
            <a:r>
              <a:rPr lang="en-US" dirty="0"/>
              <a:t> </a:t>
            </a:r>
            <a:r>
              <a:rPr lang="en-US" dirty="0" err="1"/>
              <a:t>peran</a:t>
            </a:r>
            <a:r>
              <a:rPr lang="en-US" dirty="0"/>
              <a:t> </a:t>
            </a:r>
            <a:r>
              <a:rPr lang="en-US" dirty="0" err="1"/>
              <a:t>keluarga</a:t>
            </a:r>
            <a:r>
              <a:rPr lang="en-US" dirty="0"/>
              <a:t> </a:t>
            </a:r>
            <a:r>
              <a:rPr lang="en-US" dirty="0" err="1"/>
              <a:t>sebagai</a:t>
            </a:r>
            <a:r>
              <a:rPr lang="en-US" dirty="0"/>
              <a:t> </a:t>
            </a:r>
            <a:r>
              <a:rPr lang="en-US" i="1" dirty="0"/>
              <a:t>significant other</a:t>
            </a:r>
            <a:r>
              <a:rPr lang="en-US" dirty="0"/>
              <a:t>. </a:t>
            </a:r>
            <a:br>
              <a:rPr lang="en-US" dirty="0"/>
            </a:br>
            <a:endParaRPr lang="en-US" dirty="0"/>
          </a:p>
          <a:p>
            <a:pPr marL="285750" indent="-285750" fontAlgn="auto">
              <a:spcBef>
                <a:spcPts val="0"/>
              </a:spcBef>
              <a:spcAft>
                <a:spcPts val="0"/>
              </a:spcAft>
              <a:buFont typeface="Wingdings" pitchFamily="2" charset="2"/>
              <a:buChar char="v"/>
              <a:defRPr/>
            </a:pPr>
            <a:r>
              <a:rPr lang="en-US" dirty="0"/>
              <a:t> </a:t>
            </a:r>
            <a:r>
              <a:rPr lang="en-US" b="1" dirty="0" err="1"/>
              <a:t>Sosialisasi</a:t>
            </a:r>
            <a:r>
              <a:rPr lang="en-US" b="1" dirty="0"/>
              <a:t> </a:t>
            </a:r>
            <a:r>
              <a:rPr lang="en-US" b="1" dirty="0" err="1"/>
              <a:t>partisipatoris</a:t>
            </a:r>
            <a:r>
              <a:rPr lang="en-US" b="1" dirty="0"/>
              <a:t> </a:t>
            </a:r>
            <a:r>
              <a:rPr lang="en-US" dirty="0"/>
              <a:t>(participatory socialization) </a:t>
            </a:r>
            <a:br>
              <a:rPr lang="en-US" dirty="0"/>
            </a:br>
            <a:r>
              <a:rPr lang="en-US" dirty="0" err="1"/>
              <a:t>Merupakan</a:t>
            </a:r>
            <a:r>
              <a:rPr lang="en-US" dirty="0"/>
              <a:t> </a:t>
            </a:r>
            <a:r>
              <a:rPr lang="en-US" dirty="0" err="1"/>
              <a:t>pola</a:t>
            </a:r>
            <a:r>
              <a:rPr lang="en-US" dirty="0"/>
              <a:t> di </a:t>
            </a:r>
            <a:r>
              <a:rPr lang="en-US" dirty="0" err="1"/>
              <a:t>mana</a:t>
            </a:r>
            <a:r>
              <a:rPr lang="en-US" dirty="0"/>
              <a:t> </a:t>
            </a:r>
            <a:r>
              <a:rPr lang="en-US" dirty="0" err="1"/>
              <a:t>anak</a:t>
            </a:r>
            <a:r>
              <a:rPr lang="en-US" dirty="0"/>
              <a:t> </a:t>
            </a:r>
            <a:r>
              <a:rPr lang="en-US" dirty="0" err="1"/>
              <a:t>diberi</a:t>
            </a:r>
            <a:r>
              <a:rPr lang="en-US" dirty="0"/>
              <a:t> </a:t>
            </a:r>
            <a:r>
              <a:rPr lang="en-US" dirty="0" err="1"/>
              <a:t>imbalan</a:t>
            </a:r>
            <a:r>
              <a:rPr lang="en-US" dirty="0"/>
              <a:t> </a:t>
            </a:r>
            <a:r>
              <a:rPr lang="en-US" dirty="0" err="1"/>
              <a:t>ketika</a:t>
            </a:r>
            <a:r>
              <a:rPr lang="en-US" dirty="0"/>
              <a:t> </a:t>
            </a:r>
            <a:r>
              <a:rPr lang="en-US" dirty="0" err="1"/>
              <a:t>berprilaku</a:t>
            </a:r>
            <a:r>
              <a:rPr lang="en-US" dirty="0"/>
              <a:t> </a:t>
            </a:r>
            <a:r>
              <a:rPr lang="en-US" dirty="0" err="1"/>
              <a:t>baik</a:t>
            </a:r>
            <a:r>
              <a:rPr lang="en-US" dirty="0"/>
              <a:t>. </a:t>
            </a:r>
            <a:r>
              <a:rPr lang="en-US" dirty="0" err="1"/>
              <a:t>Selain</a:t>
            </a:r>
            <a:r>
              <a:rPr lang="en-US" dirty="0"/>
              <a:t> </a:t>
            </a:r>
            <a:r>
              <a:rPr lang="en-US" dirty="0" err="1"/>
              <a:t>itu</a:t>
            </a:r>
            <a:r>
              <a:rPr lang="en-US" dirty="0"/>
              <a:t>, </a:t>
            </a:r>
            <a:r>
              <a:rPr lang="en-US" dirty="0" err="1"/>
              <a:t>hukuman</a:t>
            </a:r>
            <a:r>
              <a:rPr lang="en-US" dirty="0"/>
              <a:t> </a:t>
            </a:r>
            <a:r>
              <a:rPr lang="en-US" dirty="0" err="1"/>
              <a:t>dan</a:t>
            </a:r>
            <a:r>
              <a:rPr lang="en-US" dirty="0"/>
              <a:t> </a:t>
            </a:r>
            <a:r>
              <a:rPr lang="en-US" dirty="0" err="1"/>
              <a:t>imbalan</a:t>
            </a:r>
            <a:r>
              <a:rPr lang="en-US" dirty="0"/>
              <a:t> </a:t>
            </a:r>
            <a:r>
              <a:rPr lang="en-US" dirty="0" err="1"/>
              <a:t>bersifat</a:t>
            </a:r>
            <a:r>
              <a:rPr lang="en-US" dirty="0"/>
              <a:t> </a:t>
            </a:r>
            <a:r>
              <a:rPr lang="en-US" dirty="0" err="1"/>
              <a:t>simbolik</a:t>
            </a:r>
            <a:r>
              <a:rPr lang="en-US" dirty="0"/>
              <a:t>. </a:t>
            </a:r>
            <a:r>
              <a:rPr lang="en-US" dirty="0" err="1"/>
              <a:t>Dalam</a:t>
            </a:r>
            <a:r>
              <a:rPr lang="en-US" dirty="0"/>
              <a:t> proses </a:t>
            </a:r>
            <a:r>
              <a:rPr lang="en-US" dirty="0" err="1"/>
              <a:t>sosialisasi</a:t>
            </a:r>
            <a:r>
              <a:rPr lang="en-US" dirty="0"/>
              <a:t> </a:t>
            </a:r>
            <a:r>
              <a:rPr lang="en-US" dirty="0" err="1"/>
              <a:t>ini</a:t>
            </a:r>
            <a:r>
              <a:rPr lang="en-US" dirty="0"/>
              <a:t> </a:t>
            </a:r>
            <a:r>
              <a:rPr lang="en-US" dirty="0" err="1"/>
              <a:t>anak</a:t>
            </a:r>
            <a:r>
              <a:rPr lang="en-US" dirty="0"/>
              <a:t> </a:t>
            </a:r>
            <a:r>
              <a:rPr lang="en-US" dirty="0" err="1"/>
              <a:t>diberi</a:t>
            </a:r>
            <a:r>
              <a:rPr lang="en-US" dirty="0"/>
              <a:t> </a:t>
            </a:r>
            <a:r>
              <a:rPr lang="en-US" dirty="0" err="1"/>
              <a:t>kebebasan</a:t>
            </a:r>
            <a:r>
              <a:rPr lang="en-US" dirty="0"/>
              <a:t>. </a:t>
            </a:r>
            <a:r>
              <a:rPr lang="en-US" dirty="0" err="1"/>
              <a:t>Penekanan</a:t>
            </a:r>
            <a:r>
              <a:rPr lang="en-US" dirty="0"/>
              <a:t> </a:t>
            </a:r>
            <a:r>
              <a:rPr lang="en-US" dirty="0" err="1"/>
              <a:t>diletakkan</a:t>
            </a:r>
            <a:r>
              <a:rPr lang="en-US" dirty="0"/>
              <a:t> </a:t>
            </a:r>
            <a:r>
              <a:rPr lang="en-US" dirty="0" err="1"/>
              <a:t>pada</a:t>
            </a:r>
            <a:r>
              <a:rPr lang="en-US" dirty="0"/>
              <a:t> </a:t>
            </a:r>
            <a:r>
              <a:rPr lang="en-US" dirty="0" err="1"/>
              <a:t>interaksi</a:t>
            </a:r>
            <a:r>
              <a:rPr lang="en-US" dirty="0"/>
              <a:t> </a:t>
            </a:r>
            <a:r>
              <a:rPr lang="en-US" dirty="0" err="1"/>
              <a:t>dan</a:t>
            </a:r>
            <a:r>
              <a:rPr lang="en-US" dirty="0"/>
              <a:t> </a:t>
            </a:r>
            <a:r>
              <a:rPr lang="en-US" dirty="0" err="1"/>
              <a:t>komunikasi</a:t>
            </a:r>
            <a:r>
              <a:rPr lang="en-US" dirty="0"/>
              <a:t> </a:t>
            </a:r>
            <a:r>
              <a:rPr lang="en-US" dirty="0" err="1"/>
              <a:t>bersifat</a:t>
            </a:r>
            <a:r>
              <a:rPr lang="en-US" dirty="0"/>
              <a:t> </a:t>
            </a:r>
            <a:r>
              <a:rPr lang="en-US" dirty="0" err="1"/>
              <a:t>lisan</a:t>
            </a:r>
            <a:r>
              <a:rPr lang="en-US" dirty="0"/>
              <a:t> yang </a:t>
            </a:r>
            <a:r>
              <a:rPr lang="en-US" dirty="0" err="1"/>
              <a:t>menjadi</a:t>
            </a:r>
            <a:r>
              <a:rPr lang="en-US" dirty="0"/>
              <a:t> </a:t>
            </a:r>
            <a:r>
              <a:rPr lang="en-US" dirty="0" err="1"/>
              <a:t>pusat</a:t>
            </a:r>
            <a:r>
              <a:rPr lang="en-US" dirty="0"/>
              <a:t> </a:t>
            </a:r>
            <a:r>
              <a:rPr lang="en-US" dirty="0" err="1"/>
              <a:t>sosialisasi</a:t>
            </a:r>
            <a:r>
              <a:rPr lang="en-US" dirty="0"/>
              <a:t> </a:t>
            </a:r>
            <a:r>
              <a:rPr lang="en-US" dirty="0" err="1"/>
              <a:t>adalah</a:t>
            </a:r>
            <a:r>
              <a:rPr lang="en-US" dirty="0"/>
              <a:t> </a:t>
            </a:r>
            <a:r>
              <a:rPr lang="en-US" dirty="0" err="1"/>
              <a:t>anak</a:t>
            </a:r>
            <a:r>
              <a:rPr lang="en-US" dirty="0"/>
              <a:t> </a:t>
            </a:r>
            <a:r>
              <a:rPr lang="en-US" dirty="0" err="1"/>
              <a:t>dan</a:t>
            </a:r>
            <a:r>
              <a:rPr lang="en-US" dirty="0"/>
              <a:t> </a:t>
            </a:r>
            <a:r>
              <a:rPr lang="en-US" dirty="0" err="1"/>
              <a:t>keperluan</a:t>
            </a:r>
            <a:r>
              <a:rPr lang="en-US" dirty="0"/>
              <a:t> </a:t>
            </a:r>
            <a:r>
              <a:rPr lang="en-US" dirty="0" err="1"/>
              <a:t>anak</a:t>
            </a:r>
            <a:r>
              <a:rPr lang="en-US" dirty="0"/>
              <a:t>. </a:t>
            </a:r>
            <a:r>
              <a:rPr lang="en-US" dirty="0" err="1"/>
              <a:t>Keluarga</a:t>
            </a:r>
            <a:r>
              <a:rPr lang="en-US" dirty="0"/>
              <a:t> </a:t>
            </a:r>
            <a:r>
              <a:rPr lang="en-US" dirty="0" err="1"/>
              <a:t>menjadi</a:t>
            </a:r>
            <a:r>
              <a:rPr lang="en-US" dirty="0"/>
              <a:t> </a:t>
            </a:r>
            <a:r>
              <a:rPr lang="en-US" i="1" dirty="0"/>
              <a:t>generalized other</a:t>
            </a:r>
            <a:r>
              <a:rPr lang="en-US"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4343400" y="392113"/>
            <a:ext cx="4572000" cy="617220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2" name="Rectangle 1"/>
          <p:cNvSpPr>
            <a:spLocks noChangeArrowheads="1"/>
          </p:cNvSpPr>
          <p:nvPr/>
        </p:nvSpPr>
        <p:spPr bwMode="auto">
          <a:xfrm>
            <a:off x="4648200" y="655638"/>
            <a:ext cx="3810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4. Tipe sosialisasi (Standar kelompok)</a:t>
            </a:r>
            <a:br>
              <a:rPr lang="en-US">
                <a:latin typeface="Calibri" pitchFamily="34" charset="0"/>
              </a:rPr>
            </a:br>
            <a:r>
              <a:rPr lang="en-US">
                <a:latin typeface="Calibri" pitchFamily="34" charset="0"/>
              </a:rPr>
              <a:t/>
            </a:r>
            <a:br>
              <a:rPr lang="en-US">
                <a:latin typeface="Calibri" pitchFamily="34" charset="0"/>
              </a:rPr>
            </a:br>
            <a:r>
              <a:rPr lang="en-US">
                <a:latin typeface="Arial Rounded MT Bold" pitchFamily="34" charset="0"/>
              </a:rPr>
              <a:t>◊</a:t>
            </a:r>
            <a:r>
              <a:rPr lang="en-US">
                <a:latin typeface="Calibri" pitchFamily="34" charset="0"/>
              </a:rPr>
              <a:t> </a:t>
            </a:r>
            <a:r>
              <a:rPr lang="en-US" b="1">
                <a:latin typeface="Calibri" pitchFamily="34" charset="0"/>
              </a:rPr>
              <a:t>Formal</a:t>
            </a:r>
            <a:r>
              <a:rPr lang="en-US">
                <a:latin typeface="Calibri" pitchFamily="34" charset="0"/>
              </a:rPr>
              <a:t/>
            </a:r>
            <a:br>
              <a:rPr lang="en-US">
                <a:latin typeface="Calibri" pitchFamily="34" charset="0"/>
              </a:rPr>
            </a:br>
            <a:r>
              <a:rPr lang="en-US">
                <a:latin typeface="Calibri" pitchFamily="34" charset="0"/>
              </a:rPr>
              <a:t>Sosialisasi tipe ini terjadi melalui lembaga-lembaga yang berwenang menurut ketentuan yang berlaku dalam negara, seperti pendidikan di sekolah dan pendidikan militer.</a:t>
            </a:r>
            <a:br>
              <a:rPr lang="en-US">
                <a:latin typeface="Calibri" pitchFamily="34" charset="0"/>
              </a:rPr>
            </a:br>
            <a:r>
              <a:rPr lang="en-US">
                <a:latin typeface="Arial Rounded MT Bold" pitchFamily="34" charset="0"/>
              </a:rPr>
              <a:t>◊</a:t>
            </a:r>
            <a:r>
              <a:rPr lang="en-US">
                <a:latin typeface="Calibri" pitchFamily="34" charset="0"/>
              </a:rPr>
              <a:t> </a:t>
            </a:r>
            <a:r>
              <a:rPr lang="en-US" b="1">
                <a:latin typeface="Calibri" pitchFamily="34" charset="0"/>
              </a:rPr>
              <a:t>Informal</a:t>
            </a:r>
            <a:r>
              <a:rPr lang="en-US">
                <a:latin typeface="Calibri" pitchFamily="34" charset="0"/>
              </a:rPr>
              <a:t/>
            </a:r>
            <a:br>
              <a:rPr lang="en-US">
                <a:latin typeface="Calibri" pitchFamily="34" charset="0"/>
              </a:rPr>
            </a:br>
            <a:r>
              <a:rPr lang="en-US">
                <a:latin typeface="Calibri" pitchFamily="34" charset="0"/>
              </a:rPr>
              <a:t>Sosialisasi tipe ini terdapat di masyarakat atau dalam pergaulan yang bersifat kekeluargaan, seperti antara teman, sahabat sesama anggota klub, dan kelompok-kelompok sosial yang ada di dalam masyarakat.</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endParaRPr 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381000" y="381000"/>
            <a:ext cx="8382000" cy="617220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5. </a:t>
            </a:r>
            <a:r>
              <a:rPr lang="en-US" dirty="0" err="1">
                <a:solidFill>
                  <a:schemeClr val="tx1"/>
                </a:solidFill>
              </a:rPr>
              <a:t>Agen</a:t>
            </a:r>
            <a:r>
              <a:rPr lang="en-US" dirty="0">
                <a:solidFill>
                  <a:schemeClr val="tx1"/>
                </a:solidFill>
              </a:rPr>
              <a:t> </a:t>
            </a:r>
            <a:r>
              <a:rPr lang="en-US" dirty="0" err="1">
                <a:solidFill>
                  <a:schemeClr val="tx1"/>
                </a:solidFill>
              </a:rPr>
              <a:t>Sosialisasi</a:t>
            </a:r>
            <a:endParaRPr lang="en-US" dirty="0">
              <a:solidFill>
                <a:schemeClr val="tx1"/>
              </a:solidFill>
            </a:endParaRPr>
          </a:p>
          <a:p>
            <a:pPr fontAlgn="auto">
              <a:spcBef>
                <a:spcPts val="0"/>
              </a:spcBef>
              <a:spcAft>
                <a:spcPts val="0"/>
              </a:spcAft>
              <a:defRPr/>
            </a:pPr>
            <a:endParaRPr lang="en-US" dirty="0">
              <a:solidFill>
                <a:schemeClr val="tx1"/>
              </a:solidFill>
            </a:endParaRPr>
          </a:p>
          <a:p>
            <a:pPr marL="285750" indent="-285750" fontAlgn="auto">
              <a:spcBef>
                <a:spcPts val="0"/>
              </a:spcBef>
              <a:spcAft>
                <a:spcPts val="0"/>
              </a:spcAft>
              <a:buFont typeface="Wingdings" pitchFamily="2" charset="2"/>
              <a:buChar char="v"/>
              <a:defRPr/>
            </a:pPr>
            <a:r>
              <a:rPr lang="en-US" sz="1700" dirty="0" err="1">
                <a:solidFill>
                  <a:schemeClr val="tx1"/>
                </a:solidFill>
              </a:rPr>
              <a:t>Keluarga</a:t>
            </a:r>
            <a:r>
              <a:rPr lang="en-US" sz="1700" dirty="0">
                <a:solidFill>
                  <a:schemeClr val="tx1"/>
                </a:solidFill>
              </a:rPr>
              <a:t> </a:t>
            </a:r>
            <a:r>
              <a:rPr lang="en-US" sz="1700" dirty="0">
                <a:solidFill>
                  <a:schemeClr val="tx1"/>
                </a:solidFill>
              </a:rPr>
              <a:t>(</a:t>
            </a:r>
            <a:r>
              <a:rPr lang="en-US" sz="1700" i="1" dirty="0">
                <a:solidFill>
                  <a:schemeClr val="tx1"/>
                </a:solidFill>
              </a:rPr>
              <a:t>kinship</a:t>
            </a:r>
            <a:r>
              <a:rPr lang="en-US" sz="1700" dirty="0">
                <a:solidFill>
                  <a:schemeClr val="tx1"/>
                </a:solidFill>
              </a:rPr>
              <a:t>)</a:t>
            </a:r>
          </a:p>
          <a:p>
            <a:pPr fontAlgn="auto">
              <a:spcBef>
                <a:spcPts val="0"/>
              </a:spcBef>
              <a:spcAft>
                <a:spcPts val="0"/>
              </a:spcAft>
              <a:defRPr/>
            </a:pPr>
            <a:r>
              <a:rPr lang="en-US" sz="1700" dirty="0" err="1">
                <a:solidFill>
                  <a:schemeClr val="tx1"/>
                </a:solidFill>
              </a:rPr>
              <a:t>Bagi</a:t>
            </a:r>
            <a:r>
              <a:rPr lang="en-US" sz="1700" dirty="0">
                <a:solidFill>
                  <a:schemeClr val="tx1"/>
                </a:solidFill>
              </a:rPr>
              <a:t> </a:t>
            </a:r>
            <a:r>
              <a:rPr lang="en-US" sz="1700" dirty="0" err="1">
                <a:solidFill>
                  <a:schemeClr val="tx1"/>
                </a:solidFill>
              </a:rPr>
              <a:t>keluarga</a:t>
            </a:r>
            <a:r>
              <a:rPr lang="en-US" sz="1700" dirty="0">
                <a:solidFill>
                  <a:schemeClr val="tx1"/>
                </a:solidFill>
              </a:rPr>
              <a:t> </a:t>
            </a:r>
            <a:r>
              <a:rPr lang="en-US" sz="1700" dirty="0" err="1">
                <a:solidFill>
                  <a:schemeClr val="tx1"/>
                </a:solidFill>
              </a:rPr>
              <a:t>inti</a:t>
            </a:r>
            <a:r>
              <a:rPr lang="en-US" sz="1700" dirty="0">
                <a:solidFill>
                  <a:schemeClr val="tx1"/>
                </a:solidFill>
              </a:rPr>
              <a:t> (</a:t>
            </a:r>
            <a:r>
              <a:rPr lang="en-US" sz="1700" i="1" dirty="0">
                <a:solidFill>
                  <a:schemeClr val="tx1"/>
                </a:solidFill>
              </a:rPr>
              <a:t>nuclear family</a:t>
            </a:r>
            <a:r>
              <a:rPr lang="en-US" sz="1700" dirty="0">
                <a:solidFill>
                  <a:schemeClr val="tx1"/>
                </a:solidFill>
              </a:rPr>
              <a:t>) </a:t>
            </a:r>
            <a:r>
              <a:rPr lang="en-US" sz="1700" dirty="0" err="1">
                <a:solidFill>
                  <a:schemeClr val="tx1"/>
                </a:solidFill>
              </a:rPr>
              <a:t>agen</a:t>
            </a:r>
            <a:r>
              <a:rPr lang="en-US" sz="1700" dirty="0">
                <a:solidFill>
                  <a:schemeClr val="tx1"/>
                </a:solidFill>
              </a:rPr>
              <a:t> </a:t>
            </a:r>
            <a:r>
              <a:rPr lang="en-US" sz="1700" dirty="0" err="1">
                <a:solidFill>
                  <a:schemeClr val="tx1"/>
                </a:solidFill>
              </a:rPr>
              <a:t>sosialisasi</a:t>
            </a:r>
            <a:r>
              <a:rPr lang="en-US" sz="1700" dirty="0">
                <a:solidFill>
                  <a:schemeClr val="tx1"/>
                </a:solidFill>
              </a:rPr>
              <a:t> </a:t>
            </a:r>
            <a:r>
              <a:rPr lang="en-US" sz="1700" dirty="0" err="1">
                <a:solidFill>
                  <a:schemeClr val="tx1"/>
                </a:solidFill>
              </a:rPr>
              <a:t>meliputi</a:t>
            </a:r>
            <a:r>
              <a:rPr lang="en-US" sz="1700" dirty="0">
                <a:solidFill>
                  <a:schemeClr val="tx1"/>
                </a:solidFill>
              </a:rPr>
              <a:t> ayah, </a:t>
            </a:r>
            <a:r>
              <a:rPr lang="en-US" sz="1700" dirty="0" err="1">
                <a:solidFill>
                  <a:schemeClr val="tx1"/>
                </a:solidFill>
              </a:rPr>
              <a:t>ibu</a:t>
            </a:r>
            <a:r>
              <a:rPr lang="en-US" sz="1700" dirty="0">
                <a:solidFill>
                  <a:schemeClr val="tx1"/>
                </a:solidFill>
              </a:rPr>
              <a:t>, </a:t>
            </a:r>
            <a:r>
              <a:rPr lang="en-US" sz="1700" dirty="0" err="1">
                <a:solidFill>
                  <a:schemeClr val="tx1"/>
                </a:solidFill>
              </a:rPr>
              <a:t>saudara</a:t>
            </a:r>
            <a:r>
              <a:rPr lang="en-US" sz="1700" dirty="0">
                <a:solidFill>
                  <a:schemeClr val="tx1"/>
                </a:solidFill>
              </a:rPr>
              <a:t> </a:t>
            </a:r>
            <a:r>
              <a:rPr lang="en-US" sz="1700" dirty="0" err="1">
                <a:solidFill>
                  <a:schemeClr val="tx1"/>
                </a:solidFill>
              </a:rPr>
              <a:t>kandung</a:t>
            </a:r>
            <a:r>
              <a:rPr lang="en-US" sz="1700" dirty="0">
                <a:solidFill>
                  <a:schemeClr val="tx1"/>
                </a:solidFill>
              </a:rPr>
              <a:t>, </a:t>
            </a:r>
            <a:r>
              <a:rPr lang="en-US" sz="1700" dirty="0" err="1">
                <a:solidFill>
                  <a:schemeClr val="tx1"/>
                </a:solidFill>
              </a:rPr>
              <a:t>dan</a:t>
            </a:r>
            <a:r>
              <a:rPr lang="en-US" sz="1700" dirty="0">
                <a:solidFill>
                  <a:schemeClr val="tx1"/>
                </a:solidFill>
              </a:rPr>
              <a:t> </a:t>
            </a:r>
            <a:r>
              <a:rPr lang="en-US" sz="1700" dirty="0" err="1">
                <a:solidFill>
                  <a:schemeClr val="tx1"/>
                </a:solidFill>
              </a:rPr>
              <a:t>saudara</a:t>
            </a:r>
            <a:r>
              <a:rPr lang="en-US" sz="1700" dirty="0">
                <a:solidFill>
                  <a:schemeClr val="tx1"/>
                </a:solidFill>
              </a:rPr>
              <a:t> </a:t>
            </a:r>
            <a:r>
              <a:rPr lang="en-US" sz="1700" dirty="0" err="1">
                <a:solidFill>
                  <a:schemeClr val="tx1"/>
                </a:solidFill>
              </a:rPr>
              <a:t>angkat</a:t>
            </a:r>
            <a:r>
              <a:rPr lang="en-US" sz="1700" dirty="0">
                <a:solidFill>
                  <a:schemeClr val="tx1"/>
                </a:solidFill>
              </a:rPr>
              <a:t> yang </a:t>
            </a:r>
            <a:r>
              <a:rPr lang="en-US" sz="1700" dirty="0" err="1">
                <a:solidFill>
                  <a:schemeClr val="tx1"/>
                </a:solidFill>
              </a:rPr>
              <a:t>belum</a:t>
            </a:r>
            <a:r>
              <a:rPr lang="en-US" sz="1700" dirty="0">
                <a:solidFill>
                  <a:schemeClr val="tx1"/>
                </a:solidFill>
              </a:rPr>
              <a:t> </a:t>
            </a:r>
            <a:r>
              <a:rPr lang="en-US" sz="1700" dirty="0" err="1">
                <a:solidFill>
                  <a:schemeClr val="tx1"/>
                </a:solidFill>
              </a:rPr>
              <a:t>menikah</a:t>
            </a:r>
            <a:r>
              <a:rPr lang="en-US" sz="1700" dirty="0">
                <a:solidFill>
                  <a:schemeClr val="tx1"/>
                </a:solidFill>
              </a:rPr>
              <a:t> </a:t>
            </a:r>
            <a:r>
              <a:rPr lang="en-US" sz="1700" dirty="0" err="1">
                <a:solidFill>
                  <a:schemeClr val="tx1"/>
                </a:solidFill>
              </a:rPr>
              <a:t>dan</a:t>
            </a:r>
            <a:r>
              <a:rPr lang="en-US" sz="1700" dirty="0">
                <a:solidFill>
                  <a:schemeClr val="tx1"/>
                </a:solidFill>
              </a:rPr>
              <a:t> </a:t>
            </a:r>
            <a:r>
              <a:rPr lang="en-US" sz="1700" dirty="0" err="1">
                <a:solidFill>
                  <a:schemeClr val="tx1"/>
                </a:solidFill>
              </a:rPr>
              <a:t>tinggal</a:t>
            </a:r>
            <a:r>
              <a:rPr lang="en-US" sz="1700" dirty="0">
                <a:solidFill>
                  <a:schemeClr val="tx1"/>
                </a:solidFill>
              </a:rPr>
              <a:t> </a:t>
            </a:r>
            <a:r>
              <a:rPr lang="en-US" sz="1700" dirty="0" err="1">
                <a:solidFill>
                  <a:schemeClr val="tx1"/>
                </a:solidFill>
              </a:rPr>
              <a:t>secara</a:t>
            </a:r>
            <a:r>
              <a:rPr lang="en-US" sz="1700" dirty="0">
                <a:solidFill>
                  <a:schemeClr val="tx1"/>
                </a:solidFill>
              </a:rPr>
              <a:t> </a:t>
            </a:r>
            <a:r>
              <a:rPr lang="en-US" sz="1700" dirty="0" err="1">
                <a:solidFill>
                  <a:schemeClr val="tx1"/>
                </a:solidFill>
              </a:rPr>
              <a:t>bersama-sama</a:t>
            </a:r>
            <a:r>
              <a:rPr lang="en-US" sz="1700" dirty="0">
                <a:solidFill>
                  <a:schemeClr val="tx1"/>
                </a:solidFill>
              </a:rPr>
              <a:t> </a:t>
            </a:r>
            <a:r>
              <a:rPr lang="en-US" sz="1700" dirty="0" err="1">
                <a:solidFill>
                  <a:schemeClr val="tx1"/>
                </a:solidFill>
              </a:rPr>
              <a:t>dalam</a:t>
            </a:r>
            <a:r>
              <a:rPr lang="en-US" sz="1700" dirty="0">
                <a:solidFill>
                  <a:schemeClr val="tx1"/>
                </a:solidFill>
              </a:rPr>
              <a:t> </a:t>
            </a:r>
            <a:r>
              <a:rPr lang="en-US" sz="1700" dirty="0" err="1">
                <a:solidFill>
                  <a:schemeClr val="tx1"/>
                </a:solidFill>
              </a:rPr>
              <a:t>suatu</a:t>
            </a:r>
            <a:r>
              <a:rPr lang="en-US" sz="1700" dirty="0">
                <a:solidFill>
                  <a:schemeClr val="tx1"/>
                </a:solidFill>
              </a:rPr>
              <a:t> </a:t>
            </a:r>
            <a:r>
              <a:rPr lang="en-US" sz="1700" dirty="0" err="1">
                <a:solidFill>
                  <a:schemeClr val="tx1"/>
                </a:solidFill>
              </a:rPr>
              <a:t>rumah</a:t>
            </a:r>
            <a:r>
              <a:rPr lang="en-US" sz="1700" dirty="0">
                <a:solidFill>
                  <a:schemeClr val="tx1"/>
                </a:solidFill>
              </a:rPr>
              <a:t>. </a:t>
            </a:r>
            <a:r>
              <a:rPr lang="en-US" sz="1700" dirty="0" err="1">
                <a:solidFill>
                  <a:schemeClr val="tx1"/>
                </a:solidFill>
              </a:rPr>
              <a:t>Sedangkan</a:t>
            </a:r>
            <a:r>
              <a:rPr lang="en-US" sz="1700" dirty="0">
                <a:solidFill>
                  <a:schemeClr val="tx1"/>
                </a:solidFill>
              </a:rPr>
              <a:t> </a:t>
            </a:r>
            <a:r>
              <a:rPr lang="en-US" sz="1700" dirty="0" err="1">
                <a:solidFill>
                  <a:schemeClr val="tx1"/>
                </a:solidFill>
              </a:rPr>
              <a:t>pada</a:t>
            </a:r>
            <a:r>
              <a:rPr lang="en-US" sz="1700" dirty="0">
                <a:solidFill>
                  <a:schemeClr val="tx1"/>
                </a:solidFill>
              </a:rPr>
              <a:t> </a:t>
            </a:r>
            <a:r>
              <a:rPr lang="en-US" sz="1700" dirty="0" err="1">
                <a:solidFill>
                  <a:schemeClr val="tx1"/>
                </a:solidFill>
              </a:rPr>
              <a:t>masyarakat</a:t>
            </a:r>
            <a:r>
              <a:rPr lang="en-US" sz="1700" dirty="0">
                <a:solidFill>
                  <a:schemeClr val="tx1"/>
                </a:solidFill>
              </a:rPr>
              <a:t> yang </a:t>
            </a:r>
            <a:r>
              <a:rPr lang="en-US" sz="1700" dirty="0" err="1">
                <a:solidFill>
                  <a:schemeClr val="tx1"/>
                </a:solidFill>
              </a:rPr>
              <a:t>menganut</a:t>
            </a:r>
            <a:r>
              <a:rPr lang="en-US" sz="1700" dirty="0">
                <a:solidFill>
                  <a:schemeClr val="tx1"/>
                </a:solidFill>
              </a:rPr>
              <a:t> </a:t>
            </a:r>
            <a:r>
              <a:rPr lang="en-US" sz="1700" dirty="0" err="1">
                <a:solidFill>
                  <a:schemeClr val="tx1"/>
                </a:solidFill>
              </a:rPr>
              <a:t>sistem</a:t>
            </a:r>
            <a:r>
              <a:rPr lang="en-US" sz="1700" dirty="0">
                <a:solidFill>
                  <a:schemeClr val="tx1"/>
                </a:solidFill>
              </a:rPr>
              <a:t> </a:t>
            </a:r>
            <a:r>
              <a:rPr lang="en-US" sz="1700" dirty="0" err="1">
                <a:solidFill>
                  <a:schemeClr val="tx1"/>
                </a:solidFill>
              </a:rPr>
              <a:t>kekerabatan</a:t>
            </a:r>
            <a:r>
              <a:rPr lang="en-US" sz="1700" dirty="0">
                <a:solidFill>
                  <a:schemeClr val="tx1"/>
                </a:solidFill>
              </a:rPr>
              <a:t> </a:t>
            </a:r>
            <a:r>
              <a:rPr lang="en-US" sz="1700" dirty="0" err="1">
                <a:solidFill>
                  <a:schemeClr val="tx1"/>
                </a:solidFill>
              </a:rPr>
              <a:t>diperluas</a:t>
            </a:r>
            <a:r>
              <a:rPr lang="en-US" sz="1700" dirty="0">
                <a:solidFill>
                  <a:schemeClr val="tx1"/>
                </a:solidFill>
              </a:rPr>
              <a:t> (</a:t>
            </a:r>
            <a:r>
              <a:rPr lang="en-US" sz="1700" i="1" dirty="0">
                <a:solidFill>
                  <a:schemeClr val="tx1"/>
                </a:solidFill>
              </a:rPr>
              <a:t>extended family</a:t>
            </a:r>
            <a:r>
              <a:rPr lang="en-US" sz="1700" dirty="0">
                <a:solidFill>
                  <a:schemeClr val="tx1"/>
                </a:solidFill>
              </a:rPr>
              <a:t>)</a:t>
            </a:r>
          </a:p>
          <a:p>
            <a:pPr marL="285750" indent="-285750" fontAlgn="auto">
              <a:spcBef>
                <a:spcPts val="0"/>
              </a:spcBef>
              <a:spcAft>
                <a:spcPts val="0"/>
              </a:spcAft>
              <a:buFont typeface="Wingdings" pitchFamily="2" charset="2"/>
              <a:buChar char="v"/>
              <a:defRPr/>
            </a:pPr>
            <a:r>
              <a:rPr lang="en-US" sz="1700" dirty="0" err="1">
                <a:solidFill>
                  <a:schemeClr val="tx1"/>
                </a:solidFill>
              </a:rPr>
              <a:t>Teman</a:t>
            </a:r>
            <a:r>
              <a:rPr lang="en-US" sz="1700" dirty="0">
                <a:solidFill>
                  <a:schemeClr val="tx1"/>
                </a:solidFill>
              </a:rPr>
              <a:t> </a:t>
            </a:r>
            <a:r>
              <a:rPr lang="en-US" sz="1700" dirty="0" err="1">
                <a:solidFill>
                  <a:schemeClr val="tx1"/>
                </a:solidFill>
              </a:rPr>
              <a:t>pergaulan</a:t>
            </a:r>
            <a:endParaRPr lang="en-US" sz="1700" dirty="0">
              <a:solidFill>
                <a:schemeClr val="tx1"/>
              </a:solidFill>
            </a:endParaRPr>
          </a:p>
          <a:p>
            <a:pPr fontAlgn="auto">
              <a:spcBef>
                <a:spcPts val="0"/>
              </a:spcBef>
              <a:spcAft>
                <a:spcPts val="0"/>
              </a:spcAft>
              <a:defRPr/>
            </a:pPr>
            <a:r>
              <a:rPr lang="en-US" sz="1700" dirty="0" err="1">
                <a:solidFill>
                  <a:schemeClr val="tx1"/>
                </a:solidFill>
              </a:rPr>
              <a:t>Teman</a:t>
            </a:r>
            <a:r>
              <a:rPr lang="en-US" sz="1700" dirty="0">
                <a:solidFill>
                  <a:schemeClr val="tx1"/>
                </a:solidFill>
              </a:rPr>
              <a:t> </a:t>
            </a:r>
            <a:r>
              <a:rPr lang="en-US" sz="1700" dirty="0" err="1">
                <a:solidFill>
                  <a:schemeClr val="tx1"/>
                </a:solidFill>
              </a:rPr>
              <a:t>pergaulan</a:t>
            </a:r>
            <a:r>
              <a:rPr lang="en-US" sz="1700" dirty="0">
                <a:solidFill>
                  <a:schemeClr val="tx1"/>
                </a:solidFill>
              </a:rPr>
              <a:t> (</a:t>
            </a:r>
            <a:r>
              <a:rPr lang="en-US" sz="1700" dirty="0" err="1">
                <a:solidFill>
                  <a:schemeClr val="tx1"/>
                </a:solidFill>
              </a:rPr>
              <a:t>sering</a:t>
            </a:r>
            <a:r>
              <a:rPr lang="en-US" sz="1700" dirty="0">
                <a:solidFill>
                  <a:schemeClr val="tx1"/>
                </a:solidFill>
              </a:rPr>
              <a:t> </a:t>
            </a:r>
            <a:r>
              <a:rPr lang="en-US" sz="1700" dirty="0" err="1">
                <a:solidFill>
                  <a:schemeClr val="tx1"/>
                </a:solidFill>
              </a:rPr>
              <a:t>juga</a:t>
            </a:r>
            <a:r>
              <a:rPr lang="en-US" sz="1700" dirty="0">
                <a:solidFill>
                  <a:schemeClr val="tx1"/>
                </a:solidFill>
              </a:rPr>
              <a:t> </a:t>
            </a:r>
            <a:r>
              <a:rPr lang="en-US" sz="1700" dirty="0" err="1">
                <a:solidFill>
                  <a:schemeClr val="tx1"/>
                </a:solidFill>
              </a:rPr>
              <a:t>disebut</a:t>
            </a:r>
            <a:r>
              <a:rPr lang="en-US" sz="1700" dirty="0">
                <a:solidFill>
                  <a:schemeClr val="tx1"/>
                </a:solidFill>
              </a:rPr>
              <a:t> </a:t>
            </a:r>
            <a:r>
              <a:rPr lang="en-US" sz="1700" dirty="0" err="1">
                <a:solidFill>
                  <a:schemeClr val="tx1"/>
                </a:solidFill>
              </a:rPr>
              <a:t>teman</a:t>
            </a:r>
            <a:r>
              <a:rPr lang="en-US" sz="1700" dirty="0">
                <a:solidFill>
                  <a:schemeClr val="tx1"/>
                </a:solidFill>
              </a:rPr>
              <a:t> </a:t>
            </a:r>
            <a:r>
              <a:rPr lang="en-US" sz="1700" dirty="0" err="1">
                <a:solidFill>
                  <a:schemeClr val="tx1"/>
                </a:solidFill>
              </a:rPr>
              <a:t>bermain</a:t>
            </a:r>
            <a:r>
              <a:rPr lang="en-US" sz="1700" dirty="0">
                <a:solidFill>
                  <a:schemeClr val="tx1"/>
                </a:solidFill>
              </a:rPr>
              <a:t>) </a:t>
            </a:r>
            <a:r>
              <a:rPr lang="en-US" sz="1700" dirty="0" err="1">
                <a:solidFill>
                  <a:schemeClr val="tx1"/>
                </a:solidFill>
              </a:rPr>
              <a:t>pertama</a:t>
            </a:r>
            <a:r>
              <a:rPr lang="en-US" sz="1700" dirty="0">
                <a:solidFill>
                  <a:schemeClr val="tx1"/>
                </a:solidFill>
              </a:rPr>
              <a:t> kali </a:t>
            </a:r>
            <a:r>
              <a:rPr lang="en-US" sz="1700" dirty="0" err="1">
                <a:solidFill>
                  <a:schemeClr val="tx1"/>
                </a:solidFill>
              </a:rPr>
              <a:t>didapatkan</a:t>
            </a:r>
            <a:r>
              <a:rPr lang="en-US" sz="1700" dirty="0">
                <a:solidFill>
                  <a:schemeClr val="tx1"/>
                </a:solidFill>
              </a:rPr>
              <a:t> </a:t>
            </a:r>
            <a:r>
              <a:rPr lang="en-US" sz="1700" dirty="0" err="1">
                <a:solidFill>
                  <a:schemeClr val="tx1"/>
                </a:solidFill>
              </a:rPr>
              <a:t>manusia</a:t>
            </a:r>
            <a:r>
              <a:rPr lang="en-US" sz="1700" dirty="0">
                <a:solidFill>
                  <a:schemeClr val="tx1"/>
                </a:solidFill>
              </a:rPr>
              <a:t> </a:t>
            </a:r>
            <a:r>
              <a:rPr lang="en-US" sz="1700" dirty="0" err="1">
                <a:solidFill>
                  <a:schemeClr val="tx1"/>
                </a:solidFill>
              </a:rPr>
              <a:t>ketika</a:t>
            </a:r>
            <a:r>
              <a:rPr lang="en-US" sz="1700" dirty="0">
                <a:solidFill>
                  <a:schemeClr val="tx1"/>
                </a:solidFill>
              </a:rPr>
              <a:t> </a:t>
            </a:r>
            <a:r>
              <a:rPr lang="en-US" sz="1700" dirty="0" err="1">
                <a:solidFill>
                  <a:schemeClr val="tx1"/>
                </a:solidFill>
              </a:rPr>
              <a:t>ia</a:t>
            </a:r>
            <a:r>
              <a:rPr lang="en-US" sz="1700" dirty="0">
                <a:solidFill>
                  <a:schemeClr val="tx1"/>
                </a:solidFill>
              </a:rPr>
              <a:t> </a:t>
            </a:r>
            <a:r>
              <a:rPr lang="en-US" sz="1700" dirty="0" err="1">
                <a:solidFill>
                  <a:schemeClr val="tx1"/>
                </a:solidFill>
              </a:rPr>
              <a:t>mampu</a:t>
            </a:r>
            <a:r>
              <a:rPr lang="en-US" sz="1700" dirty="0">
                <a:solidFill>
                  <a:schemeClr val="tx1"/>
                </a:solidFill>
              </a:rPr>
              <a:t> </a:t>
            </a:r>
            <a:r>
              <a:rPr lang="en-US" sz="1700" dirty="0" err="1">
                <a:solidFill>
                  <a:schemeClr val="tx1"/>
                </a:solidFill>
              </a:rPr>
              <a:t>berpergian</a:t>
            </a:r>
            <a:r>
              <a:rPr lang="en-US" sz="1700" dirty="0">
                <a:solidFill>
                  <a:schemeClr val="tx1"/>
                </a:solidFill>
              </a:rPr>
              <a:t> </a:t>
            </a:r>
            <a:r>
              <a:rPr lang="en-US" sz="1700" dirty="0" err="1">
                <a:solidFill>
                  <a:schemeClr val="tx1"/>
                </a:solidFill>
              </a:rPr>
              <a:t>ke</a:t>
            </a:r>
            <a:r>
              <a:rPr lang="en-US" sz="1700" dirty="0">
                <a:solidFill>
                  <a:schemeClr val="tx1"/>
                </a:solidFill>
              </a:rPr>
              <a:t> </a:t>
            </a:r>
            <a:r>
              <a:rPr lang="en-US" sz="1700" dirty="0" err="1">
                <a:solidFill>
                  <a:schemeClr val="tx1"/>
                </a:solidFill>
              </a:rPr>
              <a:t>luar</a:t>
            </a:r>
            <a:r>
              <a:rPr lang="en-US" sz="1700" dirty="0">
                <a:solidFill>
                  <a:schemeClr val="tx1"/>
                </a:solidFill>
              </a:rPr>
              <a:t> </a:t>
            </a:r>
            <a:r>
              <a:rPr lang="en-US" sz="1700" dirty="0" err="1">
                <a:solidFill>
                  <a:schemeClr val="tx1"/>
                </a:solidFill>
              </a:rPr>
              <a:t>rumah</a:t>
            </a:r>
            <a:r>
              <a:rPr lang="en-US" sz="1700" dirty="0">
                <a:solidFill>
                  <a:schemeClr val="tx1"/>
                </a:solidFill>
              </a:rPr>
              <a:t>. </a:t>
            </a:r>
            <a:r>
              <a:rPr lang="en-US" sz="1700" dirty="0" err="1">
                <a:solidFill>
                  <a:schemeClr val="tx1"/>
                </a:solidFill>
              </a:rPr>
              <a:t>Pada</a:t>
            </a:r>
            <a:r>
              <a:rPr lang="en-US" sz="1700" dirty="0">
                <a:solidFill>
                  <a:schemeClr val="tx1"/>
                </a:solidFill>
              </a:rPr>
              <a:t> </a:t>
            </a:r>
            <a:r>
              <a:rPr lang="en-US" sz="1700" dirty="0" err="1">
                <a:solidFill>
                  <a:schemeClr val="tx1"/>
                </a:solidFill>
              </a:rPr>
              <a:t>awalnya</a:t>
            </a:r>
            <a:r>
              <a:rPr lang="en-US" sz="1700" dirty="0">
                <a:solidFill>
                  <a:schemeClr val="tx1"/>
                </a:solidFill>
              </a:rPr>
              <a:t>, </a:t>
            </a:r>
            <a:r>
              <a:rPr lang="en-US" sz="1700" dirty="0" err="1">
                <a:solidFill>
                  <a:schemeClr val="tx1"/>
                </a:solidFill>
              </a:rPr>
              <a:t>teman</a:t>
            </a:r>
            <a:r>
              <a:rPr lang="en-US" sz="1700" dirty="0">
                <a:solidFill>
                  <a:schemeClr val="tx1"/>
                </a:solidFill>
              </a:rPr>
              <a:t> </a:t>
            </a:r>
            <a:r>
              <a:rPr lang="en-US" sz="1700" dirty="0" err="1">
                <a:solidFill>
                  <a:schemeClr val="tx1"/>
                </a:solidFill>
              </a:rPr>
              <a:t>bermain</a:t>
            </a:r>
            <a:r>
              <a:rPr lang="en-US" sz="1700" dirty="0">
                <a:solidFill>
                  <a:schemeClr val="tx1"/>
                </a:solidFill>
              </a:rPr>
              <a:t> </a:t>
            </a:r>
            <a:r>
              <a:rPr lang="en-US" sz="1700" dirty="0" err="1">
                <a:solidFill>
                  <a:schemeClr val="tx1"/>
                </a:solidFill>
              </a:rPr>
              <a:t>dimaksudkan</a:t>
            </a:r>
            <a:r>
              <a:rPr lang="en-US" sz="1700" dirty="0">
                <a:solidFill>
                  <a:schemeClr val="tx1"/>
                </a:solidFill>
              </a:rPr>
              <a:t> </a:t>
            </a:r>
            <a:r>
              <a:rPr lang="en-US" sz="1700" dirty="0" err="1">
                <a:solidFill>
                  <a:schemeClr val="tx1"/>
                </a:solidFill>
              </a:rPr>
              <a:t>sebagai</a:t>
            </a:r>
            <a:r>
              <a:rPr lang="en-US" sz="1700" dirty="0">
                <a:solidFill>
                  <a:schemeClr val="tx1"/>
                </a:solidFill>
              </a:rPr>
              <a:t> </a:t>
            </a:r>
            <a:r>
              <a:rPr lang="en-US" sz="1700" dirty="0" err="1">
                <a:solidFill>
                  <a:schemeClr val="tx1"/>
                </a:solidFill>
              </a:rPr>
              <a:t>kelompok</a:t>
            </a:r>
            <a:r>
              <a:rPr lang="en-US" sz="1700" dirty="0">
                <a:solidFill>
                  <a:schemeClr val="tx1"/>
                </a:solidFill>
              </a:rPr>
              <a:t> yang </a:t>
            </a:r>
            <a:r>
              <a:rPr lang="en-US" sz="1700" dirty="0" err="1">
                <a:solidFill>
                  <a:schemeClr val="tx1"/>
                </a:solidFill>
              </a:rPr>
              <a:t>bersifat</a:t>
            </a:r>
            <a:r>
              <a:rPr lang="en-US" sz="1700" dirty="0">
                <a:solidFill>
                  <a:schemeClr val="tx1"/>
                </a:solidFill>
              </a:rPr>
              <a:t> </a:t>
            </a:r>
            <a:r>
              <a:rPr lang="en-US" sz="1700" dirty="0" err="1">
                <a:solidFill>
                  <a:schemeClr val="tx1"/>
                </a:solidFill>
              </a:rPr>
              <a:t>rekreatif</a:t>
            </a:r>
            <a:r>
              <a:rPr lang="en-US" sz="1700" dirty="0">
                <a:solidFill>
                  <a:schemeClr val="tx1"/>
                </a:solidFill>
              </a:rPr>
              <a:t>, </a:t>
            </a:r>
            <a:r>
              <a:rPr lang="en-US" sz="1700" dirty="0" err="1">
                <a:solidFill>
                  <a:schemeClr val="tx1"/>
                </a:solidFill>
              </a:rPr>
              <a:t>namun</a:t>
            </a:r>
            <a:r>
              <a:rPr lang="en-US" sz="1700" dirty="0">
                <a:solidFill>
                  <a:schemeClr val="tx1"/>
                </a:solidFill>
              </a:rPr>
              <a:t> </a:t>
            </a:r>
            <a:r>
              <a:rPr lang="en-US" sz="1700" dirty="0" err="1">
                <a:solidFill>
                  <a:schemeClr val="tx1"/>
                </a:solidFill>
              </a:rPr>
              <a:t>dapat</a:t>
            </a:r>
            <a:r>
              <a:rPr lang="en-US" sz="1700" dirty="0">
                <a:solidFill>
                  <a:schemeClr val="tx1"/>
                </a:solidFill>
              </a:rPr>
              <a:t> pula </a:t>
            </a:r>
            <a:r>
              <a:rPr lang="en-US" sz="1700" dirty="0" err="1">
                <a:solidFill>
                  <a:schemeClr val="tx1"/>
                </a:solidFill>
              </a:rPr>
              <a:t>memberikan</a:t>
            </a:r>
            <a:r>
              <a:rPr lang="en-US" sz="1700" dirty="0">
                <a:solidFill>
                  <a:schemeClr val="tx1"/>
                </a:solidFill>
              </a:rPr>
              <a:t> </a:t>
            </a:r>
            <a:r>
              <a:rPr lang="en-US" sz="1700" dirty="0" err="1">
                <a:solidFill>
                  <a:schemeClr val="tx1"/>
                </a:solidFill>
              </a:rPr>
              <a:t>pengaruh</a:t>
            </a:r>
            <a:r>
              <a:rPr lang="en-US" sz="1700" dirty="0">
                <a:solidFill>
                  <a:schemeClr val="tx1"/>
                </a:solidFill>
              </a:rPr>
              <a:t> </a:t>
            </a:r>
            <a:r>
              <a:rPr lang="en-US" sz="1700" dirty="0" err="1">
                <a:solidFill>
                  <a:schemeClr val="tx1"/>
                </a:solidFill>
              </a:rPr>
              <a:t>dalam</a:t>
            </a:r>
            <a:r>
              <a:rPr lang="en-US" sz="1700" dirty="0">
                <a:solidFill>
                  <a:schemeClr val="tx1"/>
                </a:solidFill>
              </a:rPr>
              <a:t> proses </a:t>
            </a:r>
            <a:r>
              <a:rPr lang="en-US" sz="1700" dirty="0" err="1">
                <a:solidFill>
                  <a:schemeClr val="tx1"/>
                </a:solidFill>
              </a:rPr>
              <a:t>sosialisasi</a:t>
            </a:r>
            <a:r>
              <a:rPr lang="en-US" sz="1700" dirty="0">
                <a:solidFill>
                  <a:schemeClr val="tx1"/>
                </a:solidFill>
              </a:rPr>
              <a:t> </a:t>
            </a:r>
            <a:r>
              <a:rPr lang="en-US" sz="1700" dirty="0" err="1">
                <a:solidFill>
                  <a:schemeClr val="tx1"/>
                </a:solidFill>
              </a:rPr>
              <a:t>setelah</a:t>
            </a:r>
            <a:r>
              <a:rPr lang="en-US" sz="1700" dirty="0">
                <a:solidFill>
                  <a:schemeClr val="tx1"/>
                </a:solidFill>
              </a:rPr>
              <a:t> </a:t>
            </a:r>
            <a:r>
              <a:rPr lang="en-US" sz="1700" dirty="0" err="1">
                <a:solidFill>
                  <a:schemeClr val="tx1"/>
                </a:solidFill>
              </a:rPr>
              <a:t>keluarga</a:t>
            </a:r>
            <a:r>
              <a:rPr lang="en-US" sz="1700" dirty="0">
                <a:solidFill>
                  <a:schemeClr val="tx1"/>
                </a:solidFill>
              </a:rPr>
              <a:t>. </a:t>
            </a:r>
            <a:endParaRPr lang="en-US" sz="1700" dirty="0">
              <a:solidFill>
                <a:schemeClr val="tx1"/>
              </a:solidFill>
            </a:endParaRPr>
          </a:p>
          <a:p>
            <a:pPr marL="285750" indent="-285750" fontAlgn="auto">
              <a:spcBef>
                <a:spcPts val="0"/>
              </a:spcBef>
              <a:spcAft>
                <a:spcPts val="0"/>
              </a:spcAft>
              <a:buFont typeface="Wingdings" pitchFamily="2" charset="2"/>
              <a:buChar char="v"/>
              <a:defRPr/>
            </a:pPr>
            <a:r>
              <a:rPr lang="en-US" sz="1700" dirty="0" err="1">
                <a:solidFill>
                  <a:schemeClr val="tx1"/>
                </a:solidFill>
              </a:rPr>
              <a:t>Lembaga</a:t>
            </a:r>
            <a:r>
              <a:rPr lang="en-US" sz="1700" dirty="0">
                <a:solidFill>
                  <a:schemeClr val="tx1"/>
                </a:solidFill>
              </a:rPr>
              <a:t> </a:t>
            </a:r>
            <a:r>
              <a:rPr lang="en-US" sz="1700" dirty="0" err="1">
                <a:solidFill>
                  <a:schemeClr val="tx1"/>
                </a:solidFill>
              </a:rPr>
              <a:t>pendidikan</a:t>
            </a:r>
            <a:r>
              <a:rPr lang="en-US" sz="1700" dirty="0">
                <a:solidFill>
                  <a:schemeClr val="tx1"/>
                </a:solidFill>
              </a:rPr>
              <a:t> formal (</a:t>
            </a:r>
            <a:r>
              <a:rPr lang="en-US" sz="1700" dirty="0" err="1">
                <a:solidFill>
                  <a:schemeClr val="tx1"/>
                </a:solidFill>
              </a:rPr>
              <a:t>sekolah</a:t>
            </a:r>
            <a:r>
              <a:rPr lang="en-US" sz="1700" dirty="0">
                <a:solidFill>
                  <a:schemeClr val="tx1"/>
                </a:solidFill>
              </a:rPr>
              <a:t>)</a:t>
            </a:r>
          </a:p>
          <a:p>
            <a:pPr fontAlgn="auto">
              <a:spcBef>
                <a:spcPts val="0"/>
              </a:spcBef>
              <a:spcAft>
                <a:spcPts val="0"/>
              </a:spcAft>
              <a:defRPr/>
            </a:pPr>
            <a:r>
              <a:rPr lang="en-US" sz="1700" dirty="0" err="1">
                <a:solidFill>
                  <a:schemeClr val="tx1"/>
                </a:solidFill>
              </a:rPr>
              <a:t>Menurut</a:t>
            </a:r>
            <a:r>
              <a:rPr lang="en-US" sz="1700" dirty="0">
                <a:solidFill>
                  <a:schemeClr val="tx1"/>
                </a:solidFill>
              </a:rPr>
              <a:t> </a:t>
            </a:r>
            <a:r>
              <a:rPr lang="en-US" sz="1700" b="1" dirty="0" err="1">
                <a:solidFill>
                  <a:schemeClr val="tx1"/>
                </a:solidFill>
              </a:rPr>
              <a:t>Dreeben</a:t>
            </a:r>
            <a:r>
              <a:rPr lang="en-US" sz="1700" dirty="0">
                <a:solidFill>
                  <a:schemeClr val="tx1"/>
                </a:solidFill>
              </a:rPr>
              <a:t>, </a:t>
            </a:r>
            <a:r>
              <a:rPr lang="en-US" sz="1700" dirty="0" err="1">
                <a:solidFill>
                  <a:schemeClr val="tx1"/>
                </a:solidFill>
              </a:rPr>
              <a:t>dalam</a:t>
            </a:r>
            <a:r>
              <a:rPr lang="en-US" sz="1700" dirty="0">
                <a:solidFill>
                  <a:schemeClr val="tx1"/>
                </a:solidFill>
              </a:rPr>
              <a:t> </a:t>
            </a:r>
            <a:r>
              <a:rPr lang="en-US" sz="1700" dirty="0" err="1">
                <a:solidFill>
                  <a:schemeClr val="tx1"/>
                </a:solidFill>
              </a:rPr>
              <a:t>lembaga</a:t>
            </a:r>
            <a:r>
              <a:rPr lang="en-US" sz="1700" dirty="0">
                <a:solidFill>
                  <a:schemeClr val="tx1"/>
                </a:solidFill>
              </a:rPr>
              <a:t> </a:t>
            </a:r>
            <a:r>
              <a:rPr lang="en-US" sz="1700" dirty="0" err="1">
                <a:solidFill>
                  <a:schemeClr val="tx1"/>
                </a:solidFill>
              </a:rPr>
              <a:t>pendidikan</a:t>
            </a:r>
            <a:r>
              <a:rPr lang="en-US" sz="1700" dirty="0">
                <a:solidFill>
                  <a:schemeClr val="tx1"/>
                </a:solidFill>
              </a:rPr>
              <a:t> formal </a:t>
            </a:r>
            <a:r>
              <a:rPr lang="en-US" sz="1700" dirty="0" err="1">
                <a:solidFill>
                  <a:schemeClr val="tx1"/>
                </a:solidFill>
              </a:rPr>
              <a:t>seseorang</a:t>
            </a:r>
            <a:r>
              <a:rPr lang="en-US" sz="1700" dirty="0">
                <a:solidFill>
                  <a:schemeClr val="tx1"/>
                </a:solidFill>
              </a:rPr>
              <a:t> </a:t>
            </a:r>
            <a:r>
              <a:rPr lang="en-US" sz="1700" dirty="0" err="1">
                <a:solidFill>
                  <a:schemeClr val="tx1"/>
                </a:solidFill>
              </a:rPr>
              <a:t>belajar</a:t>
            </a:r>
            <a:r>
              <a:rPr lang="en-US" sz="1700" dirty="0">
                <a:solidFill>
                  <a:schemeClr val="tx1"/>
                </a:solidFill>
              </a:rPr>
              <a:t> </a:t>
            </a:r>
            <a:r>
              <a:rPr lang="en-US" sz="1700" dirty="0" err="1">
                <a:solidFill>
                  <a:schemeClr val="tx1"/>
                </a:solidFill>
              </a:rPr>
              <a:t>membaca</a:t>
            </a:r>
            <a:r>
              <a:rPr lang="en-US" sz="1700" dirty="0">
                <a:solidFill>
                  <a:schemeClr val="tx1"/>
                </a:solidFill>
              </a:rPr>
              <a:t>, </a:t>
            </a:r>
            <a:r>
              <a:rPr lang="en-US" sz="1700" dirty="0" err="1">
                <a:solidFill>
                  <a:schemeClr val="tx1"/>
                </a:solidFill>
              </a:rPr>
              <a:t>menulis</a:t>
            </a:r>
            <a:r>
              <a:rPr lang="en-US" sz="1700" dirty="0">
                <a:solidFill>
                  <a:schemeClr val="tx1"/>
                </a:solidFill>
              </a:rPr>
              <a:t>, </a:t>
            </a:r>
            <a:r>
              <a:rPr lang="en-US" sz="1700" dirty="0" err="1">
                <a:solidFill>
                  <a:schemeClr val="tx1"/>
                </a:solidFill>
              </a:rPr>
              <a:t>dan</a:t>
            </a:r>
            <a:r>
              <a:rPr lang="en-US" sz="1700" dirty="0">
                <a:solidFill>
                  <a:schemeClr val="tx1"/>
                </a:solidFill>
              </a:rPr>
              <a:t> </a:t>
            </a:r>
            <a:r>
              <a:rPr lang="en-US" sz="1700" dirty="0" err="1">
                <a:solidFill>
                  <a:schemeClr val="tx1"/>
                </a:solidFill>
              </a:rPr>
              <a:t>berhitung</a:t>
            </a:r>
            <a:r>
              <a:rPr lang="en-US" sz="1700" dirty="0">
                <a:solidFill>
                  <a:schemeClr val="tx1"/>
                </a:solidFill>
              </a:rPr>
              <a:t>. </a:t>
            </a:r>
            <a:r>
              <a:rPr lang="en-US" sz="1700" dirty="0" err="1">
                <a:solidFill>
                  <a:schemeClr val="tx1"/>
                </a:solidFill>
              </a:rPr>
              <a:t>Aspek</a:t>
            </a:r>
            <a:r>
              <a:rPr lang="en-US" sz="1700" dirty="0">
                <a:solidFill>
                  <a:schemeClr val="tx1"/>
                </a:solidFill>
              </a:rPr>
              <a:t> lain yang </a:t>
            </a:r>
            <a:r>
              <a:rPr lang="en-US" sz="1700" dirty="0" err="1">
                <a:solidFill>
                  <a:schemeClr val="tx1"/>
                </a:solidFill>
              </a:rPr>
              <a:t>juga</a:t>
            </a:r>
            <a:r>
              <a:rPr lang="en-US" sz="1700" dirty="0">
                <a:solidFill>
                  <a:schemeClr val="tx1"/>
                </a:solidFill>
              </a:rPr>
              <a:t> </a:t>
            </a:r>
            <a:r>
              <a:rPr lang="en-US" sz="1700" dirty="0" err="1">
                <a:solidFill>
                  <a:schemeClr val="tx1"/>
                </a:solidFill>
              </a:rPr>
              <a:t>dipelajari</a:t>
            </a:r>
            <a:r>
              <a:rPr lang="en-US" sz="1700" dirty="0">
                <a:solidFill>
                  <a:schemeClr val="tx1"/>
                </a:solidFill>
              </a:rPr>
              <a:t> </a:t>
            </a:r>
            <a:r>
              <a:rPr lang="en-US" sz="1700" dirty="0" err="1">
                <a:solidFill>
                  <a:schemeClr val="tx1"/>
                </a:solidFill>
              </a:rPr>
              <a:t>adalah</a:t>
            </a:r>
            <a:r>
              <a:rPr lang="en-US" sz="1700" dirty="0">
                <a:solidFill>
                  <a:schemeClr val="tx1"/>
                </a:solidFill>
              </a:rPr>
              <a:t> </a:t>
            </a:r>
            <a:r>
              <a:rPr lang="en-US" sz="1700" dirty="0" err="1">
                <a:solidFill>
                  <a:schemeClr val="tx1"/>
                </a:solidFill>
              </a:rPr>
              <a:t>aturan-aturan</a:t>
            </a:r>
            <a:r>
              <a:rPr lang="en-US" sz="1700" dirty="0">
                <a:solidFill>
                  <a:schemeClr val="tx1"/>
                </a:solidFill>
              </a:rPr>
              <a:t> </a:t>
            </a:r>
            <a:r>
              <a:rPr lang="en-US" sz="1700" dirty="0" err="1">
                <a:solidFill>
                  <a:schemeClr val="tx1"/>
                </a:solidFill>
              </a:rPr>
              <a:t>mengenai</a:t>
            </a:r>
            <a:r>
              <a:rPr lang="en-US" sz="1700" dirty="0">
                <a:solidFill>
                  <a:schemeClr val="tx1"/>
                </a:solidFill>
              </a:rPr>
              <a:t> </a:t>
            </a:r>
            <a:r>
              <a:rPr lang="en-US" sz="1700" dirty="0" err="1">
                <a:solidFill>
                  <a:schemeClr val="tx1"/>
                </a:solidFill>
              </a:rPr>
              <a:t>kemandirian</a:t>
            </a:r>
            <a:r>
              <a:rPr lang="en-US" sz="1700" dirty="0">
                <a:solidFill>
                  <a:schemeClr val="tx1"/>
                </a:solidFill>
              </a:rPr>
              <a:t> (</a:t>
            </a:r>
            <a:r>
              <a:rPr lang="en-US" sz="1700" i="1" dirty="0">
                <a:solidFill>
                  <a:schemeClr val="tx1"/>
                </a:solidFill>
              </a:rPr>
              <a:t>independence</a:t>
            </a:r>
            <a:r>
              <a:rPr lang="en-US" sz="1700" dirty="0">
                <a:solidFill>
                  <a:schemeClr val="tx1"/>
                </a:solidFill>
              </a:rPr>
              <a:t>), </a:t>
            </a:r>
            <a:r>
              <a:rPr lang="en-US" sz="1700" dirty="0" err="1">
                <a:solidFill>
                  <a:schemeClr val="tx1"/>
                </a:solidFill>
              </a:rPr>
              <a:t>prestasi</a:t>
            </a:r>
            <a:r>
              <a:rPr lang="en-US" sz="1700" dirty="0">
                <a:solidFill>
                  <a:schemeClr val="tx1"/>
                </a:solidFill>
              </a:rPr>
              <a:t> (</a:t>
            </a:r>
            <a:r>
              <a:rPr lang="en-US" sz="1700" i="1" dirty="0">
                <a:solidFill>
                  <a:schemeClr val="tx1"/>
                </a:solidFill>
              </a:rPr>
              <a:t>achievement</a:t>
            </a:r>
            <a:r>
              <a:rPr lang="en-US" sz="1700" dirty="0">
                <a:solidFill>
                  <a:schemeClr val="tx1"/>
                </a:solidFill>
              </a:rPr>
              <a:t>), </a:t>
            </a:r>
            <a:r>
              <a:rPr lang="en-US" sz="1700" dirty="0" err="1">
                <a:solidFill>
                  <a:schemeClr val="tx1"/>
                </a:solidFill>
              </a:rPr>
              <a:t>universalisme</a:t>
            </a:r>
            <a:r>
              <a:rPr lang="en-US" sz="1700" dirty="0">
                <a:solidFill>
                  <a:schemeClr val="tx1"/>
                </a:solidFill>
              </a:rPr>
              <a:t>, </a:t>
            </a:r>
            <a:r>
              <a:rPr lang="en-US" sz="1700" dirty="0" err="1">
                <a:solidFill>
                  <a:schemeClr val="tx1"/>
                </a:solidFill>
              </a:rPr>
              <a:t>dan</a:t>
            </a:r>
            <a:r>
              <a:rPr lang="en-US" sz="1700" dirty="0">
                <a:solidFill>
                  <a:schemeClr val="tx1"/>
                </a:solidFill>
              </a:rPr>
              <a:t> </a:t>
            </a:r>
            <a:r>
              <a:rPr lang="en-US" sz="1700" dirty="0" err="1">
                <a:solidFill>
                  <a:schemeClr val="tx1"/>
                </a:solidFill>
              </a:rPr>
              <a:t>kekhasan</a:t>
            </a:r>
            <a:r>
              <a:rPr lang="en-US" sz="1700" dirty="0">
                <a:solidFill>
                  <a:schemeClr val="tx1"/>
                </a:solidFill>
              </a:rPr>
              <a:t> (</a:t>
            </a:r>
            <a:r>
              <a:rPr lang="en-US" sz="1700" i="1" dirty="0">
                <a:solidFill>
                  <a:schemeClr val="tx1"/>
                </a:solidFill>
              </a:rPr>
              <a:t>specificity</a:t>
            </a:r>
            <a:r>
              <a:rPr lang="en-US" sz="1700" dirty="0">
                <a:solidFill>
                  <a:schemeClr val="tx1"/>
                </a:solidFill>
              </a:rPr>
              <a:t>).</a:t>
            </a:r>
          </a:p>
          <a:p>
            <a:pPr marL="285750" indent="-285750" fontAlgn="auto">
              <a:spcBef>
                <a:spcPts val="0"/>
              </a:spcBef>
              <a:spcAft>
                <a:spcPts val="0"/>
              </a:spcAft>
              <a:buFont typeface="Wingdings" pitchFamily="2" charset="2"/>
              <a:buChar char="v"/>
              <a:defRPr/>
            </a:pPr>
            <a:r>
              <a:rPr lang="en-US" sz="1700" dirty="0">
                <a:solidFill>
                  <a:schemeClr val="tx1"/>
                </a:solidFill>
              </a:rPr>
              <a:t>Media Massa </a:t>
            </a:r>
          </a:p>
          <a:p>
            <a:pPr fontAlgn="auto">
              <a:spcBef>
                <a:spcPts val="0"/>
              </a:spcBef>
              <a:spcAft>
                <a:spcPts val="0"/>
              </a:spcAft>
              <a:defRPr/>
            </a:pPr>
            <a:r>
              <a:rPr lang="en-US" sz="1700" dirty="0">
                <a:solidFill>
                  <a:schemeClr val="tx1"/>
                </a:solidFill>
              </a:rPr>
              <a:t>-</a:t>
            </a:r>
            <a:r>
              <a:rPr lang="id-ID" sz="1700" dirty="0">
                <a:solidFill>
                  <a:schemeClr val="tx1"/>
                </a:solidFill>
              </a:rPr>
              <a:t> </a:t>
            </a:r>
            <a:r>
              <a:rPr lang="id-ID" sz="1700" dirty="0">
                <a:solidFill>
                  <a:schemeClr val="tx1"/>
                </a:solidFill>
              </a:rPr>
              <a:t>(televisi, radio, film, internet, surat kabar, makalah, buku, dst.)</a:t>
            </a:r>
            <a:endParaRPr lang="en-US" sz="1700" dirty="0">
              <a:solidFill>
                <a:schemeClr val="tx1"/>
              </a:solidFill>
            </a:endParaRPr>
          </a:p>
          <a:p>
            <a:pPr fontAlgn="auto">
              <a:spcBef>
                <a:spcPts val="0"/>
              </a:spcBef>
              <a:spcAft>
                <a:spcPts val="0"/>
              </a:spcAft>
              <a:defRPr/>
            </a:pPr>
            <a:endParaRPr lang="en-US"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1038</Words>
  <Application>Microsoft Office PowerPoint</Application>
  <PresentationFormat>On-screen Show (4:3)</PresentationFormat>
  <Paragraphs>125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Arial</vt:lpstr>
      <vt:lpstr>Lucida Handwriting</vt:lpstr>
      <vt:lpstr>Copperplate Gothic Light</vt:lpstr>
      <vt:lpstr>Wingdings</vt:lpstr>
      <vt:lpstr>Arial Rounded MT Bold</vt:lpstr>
      <vt:lpstr>Office Theme</vt:lpstr>
      <vt:lpstr>Sosialisasi  dan Kepribadian</vt:lpstr>
      <vt:lpstr>A. Sosialisasi</vt:lpstr>
      <vt:lpstr>Sosialisasi adalah sebuah proses penanaman atau transfer kebiasaan atau nilai dan aturan dari satu generasi ke generasi lainnya dalam sebuah kelompok atau masyarakat. Sejumlah sosiolog menyebut sosialisasi sebagai teori mengenai peranan (role theory). Karena dalam proses sosialisasi diajarkan peran-peran yang harus dijalankan oleh individu. </vt:lpstr>
      <vt:lpstr>Definisi Sosialisasi menurut para ahli :  1. Charlotte Buhler : ” Sosialisasi adalah proses membantu individu untuk belajar dan menyesuaikan diri terhadap cara hidup dan cara berpikir kelompok.”  2. Peter Berger : “ Sosialisasi adalah suatu proses dimana seorang anak belajar menjadi anggota yang berpartisipasi dalam masyarakat.”  3.Bruce J. Cohen : “ Sosialisasi adalah proses maanusia mempelajari tata cara kehidupan dalam masyrakat dalam memeroleh kepribadian dan membangun kapasitasnya agar berfungsi dengan baik.”</vt:lpstr>
      <vt:lpstr>PowerPoint Presentation</vt:lpstr>
      <vt:lpstr>PowerPoint Presentation</vt:lpstr>
      <vt:lpstr>     </vt:lpstr>
      <vt:lpstr>PowerPoint Presentation</vt:lpstr>
      <vt:lpstr>PowerPoint Presentation</vt:lpstr>
      <vt:lpstr>PowerPoint Presentation</vt:lpstr>
      <vt:lpstr>PowerPoint Presentation</vt:lpstr>
      <vt:lpstr>B. Kepribadian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dan Kepribadian</dc:title>
  <dc:creator>Nurul Wakhidah</dc:creator>
  <cp:lastModifiedBy>acer</cp:lastModifiedBy>
  <cp:revision>26</cp:revision>
  <dcterms:created xsi:type="dcterms:W3CDTF">2007-04-25T22:05:15Z</dcterms:created>
  <dcterms:modified xsi:type="dcterms:W3CDTF">2020-06-16T08:05:40Z</dcterms:modified>
</cp:coreProperties>
</file>