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handoutMasterIdLst>
    <p:handoutMasterId r:id="rId20"/>
  </p:handoutMasterIdLst>
  <p:sldIdLst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3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66FF33"/>
    <a:srgbClr val="FF9966"/>
    <a:srgbClr val="FFFF66"/>
    <a:srgbClr val="FF0000"/>
    <a:srgbClr val="F4AAD1"/>
    <a:srgbClr val="DCB9E5"/>
    <a:srgbClr val="DEE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1438" y="0"/>
            <a:ext cx="2970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CCA9D46-1D9E-40F1-939E-F49266DB2217}" type="datetimeFigureOut">
              <a:rPr lang="en-US"/>
              <a:pPr>
                <a:defRPr/>
              </a:pPr>
              <a:t>6/16/2020</a:t>
            </a:fld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1438" y="8772525"/>
            <a:ext cx="2970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AA21525-C590-4F6A-A323-459DF3C61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54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9E32A-A745-496D-9068-25FFB91EA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8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FD45B-FCD6-4C59-AB10-C57C72643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9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24FDE-8516-485C-B8B8-160093F65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id-ID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id-ID" sz="2400"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id-ID" sz="2400">
              <a:latin typeface="Times New Roman" pitchFamily="18" charset="0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B6284-1C09-4A78-AC88-932D91C847B0}" type="datetimeFigureOut">
              <a:rPr lang="en-US"/>
              <a:pPr>
                <a:defRPr/>
              </a:pPr>
              <a:t>6/16/2020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9501C-B189-4F6D-90A9-258E1E6CB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137DB-BE15-4102-8880-41EF69405260}" type="datetimeFigureOut">
              <a:rPr lang="en-US"/>
              <a:pPr>
                <a:defRPr/>
              </a:pPr>
              <a:t>6/16/2020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967E2-10F8-4E9B-9BAF-660E1FCA1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84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3B4AA-0652-4D64-9F3E-20E4079391AE}" type="datetimeFigureOut">
              <a:rPr lang="en-US"/>
              <a:pPr>
                <a:defRPr/>
              </a:pPr>
              <a:t>6/16/2020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9A942-A7BA-4CEF-8060-8E3F74793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48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68932-ABB2-46FF-8DA7-9E8196B50E5F}" type="datetimeFigureOut">
              <a:rPr lang="en-US"/>
              <a:pPr>
                <a:defRPr/>
              </a:pPr>
              <a:t>6/16/2020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A9B7D-8DDD-4779-B4D8-6DDB3CDD3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19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5C067-702E-42E2-92D6-FF93A940B9A6}" type="datetimeFigureOut">
              <a:rPr lang="en-US"/>
              <a:pPr>
                <a:defRPr/>
              </a:pPr>
              <a:t>6/16/2020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5FA6B-C1D7-42EC-BEF5-5976B4E36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27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A7059-6E56-4072-A14D-6EC3C36B6A8E}" type="datetimeFigureOut">
              <a:rPr lang="en-US"/>
              <a:pPr>
                <a:defRPr/>
              </a:pPr>
              <a:t>6/16/2020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0CE71-4D4C-4EC4-B220-7D22A13CD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71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244D6-29D7-48D3-9CBD-7E6E43C0714C}" type="datetimeFigureOut">
              <a:rPr lang="en-US"/>
              <a:pPr>
                <a:defRPr/>
              </a:pPr>
              <a:t>6/16/2020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740A3-51D2-4CEF-A28B-3C3996C02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3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B6037-6313-4438-87AB-A3D5C5044003}" type="datetimeFigureOut">
              <a:rPr lang="en-US"/>
              <a:pPr>
                <a:defRPr/>
              </a:pPr>
              <a:t>6/16/2020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2ACCD-7421-41BF-81FE-C74605129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1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F3902-E5D1-45F3-A3CF-FDAA45D0B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635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D6685-FFAD-4859-BA3E-50669B51FE8C}" type="datetimeFigureOut">
              <a:rPr lang="en-US"/>
              <a:pPr>
                <a:defRPr/>
              </a:pPr>
              <a:t>6/16/2020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9F470-5385-40AC-A2D6-6A64E4FD7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27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5D748-C099-4E70-A069-084F1E2B5CC8}" type="datetimeFigureOut">
              <a:rPr lang="en-US"/>
              <a:pPr>
                <a:defRPr/>
              </a:pPr>
              <a:t>6/16/2020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652D8-70D3-4A40-AE54-DB5A1F9E2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17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63103-A75E-4F2D-A2E0-B633031510CE}" type="datetimeFigureOut">
              <a:rPr lang="en-US"/>
              <a:pPr>
                <a:defRPr/>
              </a:pPr>
              <a:t>6/16/2020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5070D-D5DA-41E8-81B8-8CCA4A9EF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2C7A0-23F0-42C1-A9FB-72D3CB877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7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E3CCE-37E5-4938-84C2-15199CBE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67166-AB39-4D5A-B934-6731D0A05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4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3EBD-D049-44E6-A77A-625EBC581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2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94230-3BFE-4223-A6BE-84C27D529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0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9D805-64F9-43D9-9AE5-3420FCE42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6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B3B50-F15A-4D2B-AF8D-1A0F1C9D9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1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97A0C6-3CED-4A40-A584-813D1B848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id-ID" sz="2400">
              <a:latin typeface="Times New Roman" pitchFamily="18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id-ID" sz="2400">
              <a:latin typeface="Times New Roman" pitchFamily="18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id-ID" sz="2400">
              <a:latin typeface="Times New Roman" pitchFamily="18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id-ID" sz="2400">
              <a:latin typeface="Times New Roman" pitchFamily="18" charset="0"/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fld id="{F70150D3-153C-41DF-A37C-9E11C611249A}" type="datetimeFigureOut">
              <a:rPr lang="en-US"/>
              <a:pPr>
                <a:defRPr/>
              </a:pPr>
              <a:t>6/16/2020</a:t>
            </a:fld>
            <a:endParaRPr lang="en-US"/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3A9B9B10-7FAC-4D46-BDF4-9A2144388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hyperlink" Target="SLD%2017%20Conflict%20Mangment2.ppt" TargetMode="External"/><Relationship Id="rId4" Type="http://schemas.openxmlformats.org/officeDocument/2006/relationships/image" Target="../media/image2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2296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accent2"/>
                </a:solidFill>
              </a:rPr>
              <a:t>PROSES KOMUNIKASI DAN   KONFLIK</a:t>
            </a:r>
            <a:r>
              <a:rPr lang="en-US" sz="3600" b="1" smtClean="0">
                <a:solidFill>
                  <a:schemeClr val="accent2"/>
                </a:solidFill>
              </a:rPr>
              <a:t/>
            </a:r>
            <a:br>
              <a:rPr lang="en-US" sz="3600" b="1" smtClean="0">
                <a:solidFill>
                  <a:schemeClr val="accent2"/>
                </a:solidFill>
              </a:rPr>
            </a:br>
            <a:endParaRPr lang="en-US" sz="36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467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524000" y="304800"/>
            <a:ext cx="6172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Sumber konflik dalam suatu organisasi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menurut Andrew Dubrin 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685800" y="2362200"/>
            <a:ext cx="7239000" cy="2292350"/>
          </a:xfrm>
          <a:prstGeom prst="rect">
            <a:avLst/>
          </a:prstGeom>
          <a:solidFill>
            <a:srgbClr val="F4AAD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</a:rPr>
              <a:t>1. Ketidakcocokan tujuan, value atau interest</a:t>
            </a:r>
          </a:p>
          <a:p>
            <a:pPr eaLnBrk="1" hangingPunct="1"/>
            <a:r>
              <a:rPr lang="en-US" sz="2400">
                <a:solidFill>
                  <a:srgbClr val="000000"/>
                </a:solidFill>
              </a:rPr>
              <a:t>2. Tanggung jawab yang tidak dideskripsikan secara jelas</a:t>
            </a:r>
          </a:p>
          <a:p>
            <a:pPr eaLnBrk="1" hangingPunct="1"/>
            <a:r>
              <a:rPr lang="en-US" sz="2400">
                <a:solidFill>
                  <a:srgbClr val="000000"/>
                </a:solidFill>
              </a:rPr>
              <a:t>3. Konflik peran</a:t>
            </a:r>
          </a:p>
          <a:p>
            <a:pPr eaLnBrk="1" hangingPunct="1"/>
            <a:r>
              <a:rPr lang="en-US" sz="2400">
                <a:solidFill>
                  <a:srgbClr val="000000"/>
                </a:solidFill>
              </a:rPr>
              <a:t>4. Orientasi akan adanya perubahan </a:t>
            </a:r>
          </a:p>
          <a:p>
            <a:pPr eaLnBrk="1" hangingPunct="1"/>
            <a:r>
              <a:rPr lang="en-US" sz="2400">
                <a:solidFill>
                  <a:srgbClr val="000000"/>
                </a:solidFill>
              </a:rPr>
              <a:t>5. Iklim organisasi</a:t>
            </a:r>
          </a:p>
        </p:txBody>
      </p:sp>
      <p:pic>
        <p:nvPicPr>
          <p:cNvPr id="13317" name="Picture 7" descr="Butterfly35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889500"/>
            <a:ext cx="34290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Crystal11372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5344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953000" cy="571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PROSES KONFLIK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276600" y="1371600"/>
            <a:ext cx="2590800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KONDISI-KONDISI YG MENDAHULUI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1143000" y="2514600"/>
            <a:ext cx="1752600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KONFLIK YG DIPERSEPSI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6248400" y="2514600"/>
            <a:ext cx="2209800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KONFLIK YG DIRASAKAN</a:t>
            </a: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3352800" y="3581400"/>
            <a:ext cx="2362200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PERILAKU YG DINYATAKAN</a:t>
            </a:r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1828800" y="4724400"/>
            <a:ext cx="5562600" cy="376238"/>
          </a:xfrm>
          <a:prstGeom prst="rect">
            <a:avLst/>
          </a:prstGeom>
          <a:solidFill>
            <a:srgbClr val="F4AAD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PENYELESAIAN ATAU PENEKANAN KONFLIK</a:t>
            </a: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2514600" y="5715000"/>
            <a:ext cx="44196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PENYELESAIAN AKIBAT KONFLIK</a:t>
            </a:r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 flipH="1">
            <a:off x="2286000" y="1676400"/>
            <a:ext cx="914400" cy="7620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/>
        </p:nvSpPr>
        <p:spPr bwMode="auto">
          <a:xfrm>
            <a:off x="5867400" y="1676400"/>
            <a:ext cx="1371600" cy="7620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/>
        </p:nvSpPr>
        <p:spPr bwMode="auto">
          <a:xfrm flipH="1">
            <a:off x="5791200" y="3276600"/>
            <a:ext cx="1295400" cy="7620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/>
        </p:nvSpPr>
        <p:spPr bwMode="auto">
          <a:xfrm>
            <a:off x="1981200" y="3276600"/>
            <a:ext cx="1219200" cy="6858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/>
        </p:nvSpPr>
        <p:spPr bwMode="auto">
          <a:xfrm flipH="1">
            <a:off x="4495800" y="4267200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/>
        </p:nvSpPr>
        <p:spPr bwMode="auto">
          <a:xfrm flipH="1">
            <a:off x="4495800" y="51054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/>
        </p:nvSpPr>
        <p:spPr bwMode="auto">
          <a:xfrm flipH="1">
            <a:off x="5943600" y="1600200"/>
            <a:ext cx="2667000" cy="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/>
        </p:nvSpPr>
        <p:spPr bwMode="auto">
          <a:xfrm>
            <a:off x="838200" y="1600200"/>
            <a:ext cx="2209800" cy="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0"/>
          <p:cNvSpPr>
            <a:spLocks noChangeShapeType="1"/>
          </p:cNvSpPr>
          <p:nvPr/>
        </p:nvSpPr>
        <p:spPr bwMode="auto">
          <a:xfrm>
            <a:off x="838200" y="1600200"/>
            <a:ext cx="0" cy="43434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1"/>
          <p:cNvSpPr>
            <a:spLocks noChangeShapeType="1"/>
          </p:cNvSpPr>
          <p:nvPr/>
        </p:nvSpPr>
        <p:spPr bwMode="auto">
          <a:xfrm>
            <a:off x="8610600" y="1676400"/>
            <a:ext cx="0" cy="42672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2"/>
          <p:cNvSpPr>
            <a:spLocks noChangeShapeType="1"/>
          </p:cNvSpPr>
          <p:nvPr/>
        </p:nvSpPr>
        <p:spPr bwMode="auto">
          <a:xfrm>
            <a:off x="838200" y="5943600"/>
            <a:ext cx="1600200" cy="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3"/>
          <p:cNvSpPr>
            <a:spLocks noChangeShapeType="1"/>
          </p:cNvSpPr>
          <p:nvPr/>
        </p:nvSpPr>
        <p:spPr bwMode="auto">
          <a:xfrm>
            <a:off x="6934200" y="5943600"/>
            <a:ext cx="1676400" cy="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4"/>
          <p:cNvSpPr>
            <a:spLocks noChangeShapeType="1"/>
          </p:cNvSpPr>
          <p:nvPr/>
        </p:nvSpPr>
        <p:spPr bwMode="auto">
          <a:xfrm>
            <a:off x="2971800" y="2743200"/>
            <a:ext cx="3276600" cy="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5"/>
          <p:cNvSpPr>
            <a:spLocks noChangeShapeType="1"/>
          </p:cNvSpPr>
          <p:nvPr/>
        </p:nvSpPr>
        <p:spPr bwMode="auto">
          <a:xfrm flipH="1">
            <a:off x="2971800" y="2971800"/>
            <a:ext cx="3276600" cy="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1219200" y="381000"/>
            <a:ext cx="64389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PENYELESAIAN KONFLIK</a:t>
            </a:r>
          </a:p>
        </p:txBody>
      </p:sp>
      <p:pic>
        <p:nvPicPr>
          <p:cNvPr id="15363" name="Picture 5" descr="FlashingSign3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7467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WordArt 6"/>
          <p:cNvSpPr>
            <a:spLocks noChangeArrowheads="1" noChangeShapeType="1" noTextEdit="1"/>
          </p:cNvSpPr>
          <p:nvPr/>
        </p:nvSpPr>
        <p:spPr bwMode="auto">
          <a:xfrm>
            <a:off x="2362200" y="3352800"/>
            <a:ext cx="4171950" cy="1285875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BAGAIMANA CARANYA ?</a:t>
            </a:r>
          </a:p>
        </p:txBody>
      </p:sp>
      <p:pic>
        <p:nvPicPr>
          <p:cNvPr id="15365" name="Picture 7" descr="0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724400"/>
            <a:ext cx="2857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j01753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82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2286000" y="533400"/>
            <a:ext cx="4114800" cy="466725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LANGKAH-LANGKAHNYA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609600" y="1143000"/>
            <a:ext cx="7772400" cy="4610100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PENGKAJIAN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 b="1">
                <a:solidFill>
                  <a:schemeClr val="bg1"/>
                </a:solidFill>
              </a:rPr>
              <a:t>ANALISA SITUASI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 b="1">
                <a:solidFill>
                  <a:schemeClr val="bg1"/>
                </a:solidFill>
              </a:rPr>
              <a:t>ANALISA DAN MEMATIKAN ISU YG BERKEMBANG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 b="1">
                <a:solidFill>
                  <a:schemeClr val="bg1"/>
                </a:solidFill>
              </a:rPr>
              <a:t>MENYUSUN TUJUAN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IDENTIFIKASI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4"/>
              </a:buBlip>
            </a:pPr>
            <a:r>
              <a:rPr lang="en-US" sz="2000" b="1">
                <a:solidFill>
                  <a:schemeClr val="bg1"/>
                </a:solidFill>
              </a:rPr>
              <a:t>MENGELOLA PERASAAN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INTERVENSI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US" sz="2000" b="1">
                <a:solidFill>
                  <a:schemeClr val="bg1"/>
                </a:solidFill>
              </a:rPr>
              <a:t>MASUK PD KONFLIK YG DIYAKINI DPT DISELESAIKAN DG BAIK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5"/>
              </a:buBlip>
            </a:pPr>
            <a:r>
              <a:rPr lang="en-US" sz="2000" b="1">
                <a:solidFill>
                  <a:schemeClr val="bg1"/>
                </a:solidFill>
              </a:rPr>
              <a:t>MENYELEKASI METODE DLM PENYELESAIAN KONFLIK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2743200" y="609600"/>
            <a:ext cx="3581400" cy="52387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STRATEGI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3657600" y="1447800"/>
            <a:ext cx="3352800" cy="3570288"/>
          </a:xfrm>
          <a:prstGeom prst="rect">
            <a:avLst/>
          </a:prstGeom>
          <a:solidFill>
            <a:srgbClr val="F4AAD1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KOMPROMI ATAU NEGOISASI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KOMPETISI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AKOMODASI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SMOOTHING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MENGHINDAR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KOLABORASI</a:t>
            </a:r>
          </a:p>
        </p:txBody>
      </p:sp>
      <p:pic>
        <p:nvPicPr>
          <p:cNvPr id="17412" name="Picture 6" descr="0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28575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7" descr="Runninghearts1340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343400"/>
            <a:ext cx="21907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8">
            <a:hlinkClick r:id="rId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2133600" y="5715000"/>
            <a:ext cx="434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Pencapain Tujuan dan Hubungan teradap strategi manajemen konflik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DontWorryBeHappy3292"/>
          <p:cNvPicPr>
            <a:picLocks noChangeAspect="1" noChangeArrowheads="1" noCrop="1"/>
          </p:cNvPicPr>
          <p:nvPr/>
        </p:nvPicPr>
        <p:blipFill>
          <a:blip r:embed="rId2">
            <a:lum contrast="-6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610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8610600" cy="406400"/>
          </a:xfrm>
          <a:prstGeom prst="rect">
            <a:avLst/>
          </a:prstGeom>
          <a:solidFill>
            <a:srgbClr val="F4AAD1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MANAJEMEN KONFLIK ANTAR KELOMPOK LEWAT PENYELESAIAN 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676400" y="1371600"/>
            <a:ext cx="6248400" cy="4521200"/>
          </a:xfrm>
          <a:prstGeom prst="rect">
            <a:avLst/>
          </a:prstGeom>
          <a:solidFill>
            <a:srgbClr val="FF0000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 b="1">
                <a:solidFill>
                  <a:schemeClr val="accent2"/>
                </a:solidFill>
              </a:rPr>
              <a:t> PENYELESAIAN MASALAH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	- TUJUAN TINGKAT TINGGI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 b="1">
                <a:solidFill>
                  <a:schemeClr val="accent2"/>
                </a:solidFill>
              </a:rPr>
              <a:t> PERLUASAN SUMBER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	- MENGHINDARI KONFLIK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 b="1">
                <a:solidFill>
                  <a:schemeClr val="accent2"/>
                </a:solidFill>
              </a:rPr>
              <a:t> MELICINKAN KONFLIK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	- KOMPROMI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 b="1">
                <a:solidFill>
                  <a:schemeClr val="accent2"/>
                </a:solidFill>
              </a:rPr>
              <a:t> PERINTAH YANG BERWENANG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	- MENGUBAH VARIABEL MANUSIA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 b="1">
                <a:solidFill>
                  <a:schemeClr val="accent2"/>
                </a:solidFill>
              </a:rPr>
              <a:t> MENGUBAH VARIABEL STRUKTUR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	- MENGIDENTIFIKASI MUSUH BERSAMA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SheepHurdles700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90600" y="457200"/>
            <a:ext cx="7315200" cy="1014413"/>
          </a:xfrm>
          <a:prstGeom prst="rect">
            <a:avLst/>
          </a:prstGeom>
          <a:solidFill>
            <a:srgbClr val="FFFF66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MANAJEMEN KONFLIK ANTAR KELOMPOK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/>
              <a:t>LEWAT STIMULASI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524000" y="1981200"/>
            <a:ext cx="6248400" cy="2840038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KOMUNIKASI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MEMASUKKAN ORANG LAIN KE DALAM KELOMPOK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MENGUBAH STRUKTUR ORGANISASI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MENSTIMULASI PERSAINGAN DG CARA MEMBERIKAN INSENTIF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Daisy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6106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5" descr="LoveBox80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6324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2667000" y="4876800"/>
            <a:ext cx="3762375" cy="647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  <p:sp>
        <p:nvSpPr>
          <p:cNvPr id="20485" name="WordArt 7"/>
          <p:cNvSpPr>
            <a:spLocks noChangeArrowheads="1" noChangeShapeType="1" noTextEdit="1"/>
          </p:cNvSpPr>
          <p:nvPr/>
        </p:nvSpPr>
        <p:spPr bwMode="auto">
          <a:xfrm>
            <a:off x="2895600" y="4648200"/>
            <a:ext cx="3762375" cy="647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  <p:sp>
        <p:nvSpPr>
          <p:cNvPr id="20486" name="WordArt 8"/>
          <p:cNvSpPr>
            <a:spLocks noChangeArrowheads="1" noChangeShapeType="1" noTextEdit="1"/>
          </p:cNvSpPr>
          <p:nvPr/>
        </p:nvSpPr>
        <p:spPr bwMode="auto">
          <a:xfrm>
            <a:off x="2667000" y="1676400"/>
            <a:ext cx="3762375" cy="647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  <p:sp>
        <p:nvSpPr>
          <p:cNvPr id="20487" name="WordArt 9"/>
          <p:cNvSpPr>
            <a:spLocks noChangeArrowheads="1" noChangeShapeType="1" noTextEdit="1"/>
          </p:cNvSpPr>
          <p:nvPr/>
        </p:nvSpPr>
        <p:spPr bwMode="auto">
          <a:xfrm>
            <a:off x="2743200" y="1447800"/>
            <a:ext cx="3762375" cy="647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5"/>
          <p:cNvSpPr>
            <a:spLocks noChangeArrowheads="1" noChangeShapeType="1" noTextEdit="1"/>
          </p:cNvSpPr>
          <p:nvPr/>
        </p:nvSpPr>
        <p:spPr bwMode="auto">
          <a:xfrm>
            <a:off x="685800" y="762000"/>
            <a:ext cx="1447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Peran </a:t>
            </a:r>
          </a:p>
        </p:txBody>
      </p:sp>
      <p:sp>
        <p:nvSpPr>
          <p:cNvPr id="5123" name="AutoShape 7"/>
          <p:cNvSpPr>
            <a:spLocks noChangeArrowheads="1"/>
          </p:cNvSpPr>
          <p:nvPr/>
        </p:nvSpPr>
        <p:spPr bwMode="auto">
          <a:xfrm>
            <a:off x="2286000" y="990600"/>
            <a:ext cx="2209800" cy="304800"/>
          </a:xfrm>
          <a:prstGeom prst="homePlate">
            <a:avLst>
              <a:gd name="adj" fmla="val 18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4648200" y="762000"/>
            <a:ext cx="3657600" cy="711200"/>
          </a:xfrm>
          <a:prstGeom prst="rect">
            <a:avLst/>
          </a:prstGeom>
          <a:solidFill>
            <a:srgbClr val="DEE6B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Posisi dlm kelompok atau organisasi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1371600" y="1828800"/>
            <a:ext cx="1828800" cy="1004888"/>
          </a:xfrm>
          <a:prstGeom prst="rect">
            <a:avLst/>
          </a:prstGeom>
          <a:solidFill>
            <a:srgbClr val="DCB9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400"/>
              <a:t> Harapan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400"/>
              <a:t> Persepsi</a:t>
            </a:r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1981200" y="2819400"/>
            <a:ext cx="160020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Blip>
                <a:blip r:embed="rId3"/>
              </a:buBlip>
            </a:pPr>
            <a:r>
              <a:rPr lang="en-US" sz="2400"/>
              <a:t> Sikap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/>
              <a:t> Nilai 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/>
              <a:t> Perilaku</a:t>
            </a:r>
          </a:p>
        </p:txBody>
      </p:sp>
      <p:pic>
        <p:nvPicPr>
          <p:cNvPr id="5127" name="Picture 11" descr="0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81200"/>
            <a:ext cx="4038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0"/>
            <a:ext cx="5029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8153400" cy="19272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Konflik hadir di dalam ketidak adaan integrasi total yang harmonis</a:t>
            </a:r>
          </a:p>
          <a:p>
            <a:pPr eaLnBrk="1" hangingPunct="1">
              <a:spcBef>
                <a:spcPct val="50000"/>
              </a:spcBef>
            </a:pPr>
            <a:endParaRPr lang="en-US" sz="2400"/>
          </a:p>
          <a:p>
            <a:pPr eaLnBrk="1" hangingPunct="1">
              <a:spcBef>
                <a:spcPct val="50000"/>
              </a:spcBef>
            </a:pPr>
            <a:r>
              <a:rPr lang="en-US" sz="2400"/>
              <a:t>Konflik selalu ada, meskipun mungkin ditekan. </a:t>
            </a:r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1828800" y="1752600"/>
            <a:ext cx="1600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5105400" y="3505200"/>
            <a:ext cx="3352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Konflik merupakan suatu sebuah kemutlakan, sehingga pemimpin harus belajar untuk secara efektif memfasilitasi penyelesaian konflik antara orang-orang agar tujuan dapat tercapai. </a:t>
            </a:r>
          </a:p>
          <a:p>
            <a:pPr eaLnBrk="1" hangingPunct="1">
              <a:spcBef>
                <a:spcPct val="50000"/>
              </a:spcBef>
            </a:pPr>
            <a:endParaRPr lang="en-US" sz="2000"/>
          </a:p>
        </p:txBody>
      </p:sp>
      <p:pic>
        <p:nvPicPr>
          <p:cNvPr id="6150" name="Picture 7" descr="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528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8001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95408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konflik sering terjadi pada setiap tatanan komunikasi. 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457200" y="2057400"/>
            <a:ext cx="6781800" cy="3935413"/>
          </a:xfrm>
          <a:prstGeom prst="rect">
            <a:avLst/>
          </a:prstGeom>
          <a:solidFill>
            <a:srgbClr val="DCB9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Manajer harus mempunyai dua </a:t>
            </a:r>
            <a:r>
              <a:rPr lang="en-US" sz="2400" b="1"/>
              <a:t>asumsi dasar tentang konflik</a:t>
            </a:r>
            <a:r>
              <a:rPr lang="en-US" sz="2400"/>
              <a:t> meliputi : </a:t>
            </a:r>
          </a:p>
          <a:p>
            <a:pPr eaLnBrk="1" hangingPunct="1">
              <a:buFontTx/>
              <a:buAutoNum type="arabicParenR"/>
            </a:pPr>
            <a:r>
              <a:rPr lang="en-US" sz="2400"/>
              <a:t>Konflik adalah sesuatu yang tidak dapat dihindari dalam suatu organisasi, </a:t>
            </a:r>
          </a:p>
          <a:p>
            <a:pPr eaLnBrk="1" hangingPunct="1">
              <a:buFontTx/>
              <a:buAutoNum type="arabicParenR"/>
            </a:pPr>
            <a:r>
              <a:rPr lang="en-US" sz="2400"/>
              <a:t>Jika konflik dapat kelola dengan baik, konflik dapat menghasilkan suatu kualitas produksi, penyelesaian yang kreatif dan berdampak terhadap peningkatan dan pemngembangan (Nursalam, 2002). </a:t>
            </a:r>
          </a:p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  <p:pic>
        <p:nvPicPr>
          <p:cNvPr id="7173" name="Picture 7" descr="1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657600"/>
            <a:ext cx="1752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5105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1295400" y="1219200"/>
            <a:ext cx="27241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apa itu konflik </a:t>
            </a:r>
          </a:p>
        </p:txBody>
      </p:sp>
      <p:pic>
        <p:nvPicPr>
          <p:cNvPr id="8196" name="Picture 5" descr="0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05000"/>
            <a:ext cx="28575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457200" y="609600"/>
            <a:ext cx="7696200" cy="3022600"/>
          </a:xfrm>
          <a:prstGeom prst="rect">
            <a:avLst/>
          </a:prstGeom>
          <a:solidFill>
            <a:srgbClr val="DCB9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r>
              <a:rPr lang="en-US" sz="2400"/>
              <a:t>1. Konflik sebagai suatu perselisihan atau perjuangan yang timbul bila keseimbangan antara perasaan, pikiran, hasrat, dan perilaku seseorang terancam (Deutsch, 1969, dalam La Monica,1998)</a:t>
            </a:r>
          </a:p>
          <a:p>
            <a:pPr lvl="2" eaLnBrk="1" hangingPunct="1"/>
            <a:r>
              <a:rPr lang="en-US" sz="2400"/>
              <a:t>2. Konflik adalah perjuangan diantara kekuatan-kekuatan interdependen (Douglass dan Bevis, 	1979 dalam La Monica,1998)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143000" y="4724400"/>
            <a:ext cx="5943600" cy="1320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Konflik adalah suatu keadaan dimana terjadi adanya pertentangan antara dua atau beberapa kekuatan yang berlawanan. Umumnya kekuatan yang dimaksud bersumber dari keinginan manusia.</a:t>
            </a:r>
          </a:p>
        </p:txBody>
      </p:sp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304800" y="3505200"/>
            <a:ext cx="762000" cy="2438400"/>
          </a:xfrm>
          <a:prstGeom prst="curvedRightArrow">
            <a:avLst>
              <a:gd name="adj1" fmla="val 64000"/>
              <a:gd name="adj2" fmla="val 128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9221" name="Picture 7" descr="Cat&amp;Mouse328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505200"/>
            <a:ext cx="1524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1295400" y="457200"/>
            <a:ext cx="4114800" cy="1285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Tipe atau jenis konflik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838200" y="2438400"/>
            <a:ext cx="5410200" cy="1927225"/>
          </a:xfrm>
          <a:prstGeom prst="rect">
            <a:avLst/>
          </a:prstGeom>
          <a:solidFill>
            <a:srgbClr val="F4AAD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/>
              <a:t>KONFLIK INTRAPERSONAL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/>
              <a:t>KONFLIK INTERPERSONAL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/>
              <a:t>KONFLIK INTERGROUP ATAU ANTAR KELOMPOK</a:t>
            </a:r>
          </a:p>
        </p:txBody>
      </p:sp>
      <p:pic>
        <p:nvPicPr>
          <p:cNvPr id="10244" name="Picture 6" descr="TheEyev2429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8800"/>
            <a:ext cx="1905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GarfieldDancing1350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800600"/>
            <a:ext cx="1905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0230H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3058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WordArt 5"/>
          <p:cNvSpPr>
            <a:spLocks noChangeArrowheads="1" noChangeShapeType="1" noTextEdit="1"/>
          </p:cNvSpPr>
          <p:nvPr/>
        </p:nvSpPr>
        <p:spPr bwMode="auto">
          <a:xfrm>
            <a:off x="1981200" y="762000"/>
            <a:ext cx="43719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Penyebab Konflik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143000" y="1524000"/>
            <a:ext cx="457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FF66"/>
                </a:solidFill>
              </a:rPr>
              <a:t>Edmun, 1979 dalam Nursalam, 2002 :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990600" y="1981200"/>
            <a:ext cx="4953000" cy="3752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/>
            <a:r>
              <a:rPr lang="en-US" sz="2400">
                <a:solidFill>
                  <a:srgbClr val="FFFF66"/>
                </a:solidFill>
              </a:rPr>
              <a:t>1. Spesialisasi</a:t>
            </a:r>
          </a:p>
          <a:p>
            <a:pPr lvl="2" eaLnBrk="1" hangingPunct="1"/>
            <a:r>
              <a:rPr lang="en-US" sz="2400">
                <a:solidFill>
                  <a:srgbClr val="FFFF66"/>
                </a:solidFill>
              </a:rPr>
              <a:t>2. Peran yang bertugas banyak</a:t>
            </a:r>
          </a:p>
          <a:p>
            <a:pPr lvl="2" eaLnBrk="1" hangingPunct="1"/>
            <a:r>
              <a:rPr lang="en-US" sz="2400">
                <a:solidFill>
                  <a:srgbClr val="FFFF66"/>
                </a:solidFill>
              </a:rPr>
              <a:t>3. Interdenpendensi peran</a:t>
            </a:r>
          </a:p>
          <a:p>
            <a:pPr lvl="2" eaLnBrk="1" hangingPunct="1"/>
            <a:r>
              <a:rPr lang="en-US" sz="2400">
                <a:solidFill>
                  <a:srgbClr val="FFFF66"/>
                </a:solidFill>
              </a:rPr>
              <a:t>4. Kekaburan tugas</a:t>
            </a:r>
          </a:p>
          <a:p>
            <a:pPr lvl="2" eaLnBrk="1" hangingPunct="1"/>
            <a:r>
              <a:rPr lang="en-US" sz="2400">
                <a:solidFill>
                  <a:srgbClr val="FFFF66"/>
                </a:solidFill>
              </a:rPr>
              <a:t>5. Penbedaan</a:t>
            </a:r>
          </a:p>
          <a:p>
            <a:pPr lvl="2" eaLnBrk="1" hangingPunct="1"/>
            <a:r>
              <a:rPr lang="en-US" sz="2400">
                <a:solidFill>
                  <a:srgbClr val="FFFF66"/>
                </a:solidFill>
              </a:rPr>
              <a:t>6. Kekurangan sumber daya</a:t>
            </a:r>
          </a:p>
          <a:p>
            <a:pPr lvl="2" eaLnBrk="1" hangingPunct="1"/>
            <a:r>
              <a:rPr lang="en-US" sz="2400">
                <a:solidFill>
                  <a:srgbClr val="FFFF66"/>
                </a:solidFill>
              </a:rPr>
              <a:t>7. Perubahan</a:t>
            </a:r>
          </a:p>
          <a:p>
            <a:pPr lvl="2" eaLnBrk="1" hangingPunct="1"/>
            <a:r>
              <a:rPr lang="en-US" sz="2400">
                <a:solidFill>
                  <a:srgbClr val="FFFF66"/>
                </a:solidFill>
              </a:rPr>
              <a:t>8. Konflik tentang imbalan</a:t>
            </a:r>
          </a:p>
          <a:p>
            <a:pPr lvl="2" eaLnBrk="1" hangingPunct="1"/>
            <a:r>
              <a:rPr lang="en-US" sz="2400">
                <a:solidFill>
                  <a:srgbClr val="FFFF66"/>
                </a:solidFill>
              </a:rPr>
              <a:t>9. Masalah komunikasi</a:t>
            </a:r>
          </a:p>
        </p:txBody>
      </p:sp>
      <p:pic>
        <p:nvPicPr>
          <p:cNvPr id="11270" name="Picture 8" descr="Rose133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86200"/>
            <a:ext cx="1905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Dolphin1330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82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304800" y="609600"/>
            <a:ext cx="7391400" cy="5699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Faktor-faktor yg mempengaruhi konflik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685800" y="1371600"/>
            <a:ext cx="6172200" cy="30257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Faktor internal :</a:t>
            </a:r>
          </a:p>
          <a:p>
            <a:pPr lvl="1" eaLnBrk="1" hangingPunct="1"/>
            <a:r>
              <a:rPr lang="en-US" sz="3200"/>
              <a:t>1. Karakteristik kepribadian</a:t>
            </a:r>
          </a:p>
          <a:p>
            <a:pPr lvl="1" eaLnBrk="1" hangingPunct="1"/>
            <a:r>
              <a:rPr lang="en-US" sz="3200"/>
              <a:t>2. Sistem nilai dan keyakinan yang dimiliki</a:t>
            </a:r>
          </a:p>
          <a:p>
            <a:pPr lvl="1" eaLnBrk="1" hangingPunct="1"/>
            <a:r>
              <a:rPr lang="en-US" sz="3200"/>
              <a:t>3. Kebutuhan</a:t>
            </a:r>
          </a:p>
          <a:p>
            <a:pPr lvl="1" eaLnBrk="1" hangingPunct="1"/>
            <a:r>
              <a:rPr lang="en-US" sz="3200"/>
              <a:t>4. Perbedaan persepsi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2362200" y="4495800"/>
            <a:ext cx="5943600" cy="180975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66FF33"/>
                </a:solidFill>
              </a:rPr>
              <a:t>Faktor eksternal :</a:t>
            </a:r>
          </a:p>
          <a:p>
            <a:pPr lvl="1" eaLnBrk="1" hangingPunct="1"/>
            <a:r>
              <a:rPr lang="en-US" sz="2800">
                <a:solidFill>
                  <a:srgbClr val="66FF33"/>
                </a:solidFill>
              </a:rPr>
              <a:t>1. Keterbatasan sumber daya</a:t>
            </a:r>
          </a:p>
          <a:p>
            <a:pPr lvl="1" eaLnBrk="1" hangingPunct="1"/>
            <a:r>
              <a:rPr lang="en-US" sz="2800">
                <a:solidFill>
                  <a:srgbClr val="66FF33"/>
                </a:solidFill>
              </a:rPr>
              <a:t>2. Kekaburan peraturan</a:t>
            </a:r>
          </a:p>
          <a:p>
            <a:pPr lvl="1" eaLnBrk="1" hangingPunct="1"/>
            <a:r>
              <a:rPr lang="en-US" sz="2800">
                <a:solidFill>
                  <a:srgbClr val="66FF33"/>
                </a:solidFill>
              </a:rPr>
              <a:t>3. Derajat ketergantungan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450</TotalTime>
  <Words>444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Project Overview</vt:lpstr>
      <vt:lpstr>PROSES KOMUNIKASI DAN   KONFLIK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acer</cp:lastModifiedBy>
  <cp:revision>29</cp:revision>
  <dcterms:created xsi:type="dcterms:W3CDTF">2007-04-02T04:36:53Z</dcterms:created>
  <dcterms:modified xsi:type="dcterms:W3CDTF">2020-06-16T08:06:56Z</dcterms:modified>
</cp:coreProperties>
</file>