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7" r:id="rId3"/>
    <p:sldId id="47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487" r:id="rId30"/>
    <p:sldId id="478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483" r:id="rId47"/>
    <p:sldId id="479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481" r:id="rId58"/>
  </p:sldIdLst>
  <p:sldSz cx="9144000" cy="6858000" type="screen4x3"/>
  <p:notesSz cx="7304088" cy="95900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992" autoAdjust="0"/>
    <p:restoredTop sz="75475" autoAdjust="0"/>
  </p:normalViewPr>
  <p:slideViewPr>
    <p:cSldViewPr snapToGrid="0" snapToObjects="1">
      <p:cViewPr varScale="1">
        <p:scale>
          <a:sx n="49" d="100"/>
          <a:sy n="49" d="100"/>
        </p:scale>
        <p:origin x="116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29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460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0FD29472-3254-4B52-BAD6-C39335F43F4B}" type="slidenum">
              <a:t>‹#›</a:t>
            </a:fld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37025" y="0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5392D-917D-4F0D-B33F-F525AFE32523}" type="datetimeFigureOut">
              <a:rPr lang="en-US"/>
              <a:t>6/17/2020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09075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37025" y="9109075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82209-91EF-4628-A1EE-5A715CBA63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58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37025" y="0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D9991-505F-4D7F-8E36-061EC94C824A}" type="datetimeFigureOut">
              <a:rPr lang="en-US"/>
              <a:t>6/17/2020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3838" y="1198563"/>
            <a:ext cx="4316412" cy="3236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250" y="4614863"/>
            <a:ext cx="5843588" cy="3776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1254600" y="728640"/>
            <a:ext cx="4794840" cy="359604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9" name="Notes Placeholder 8"/>
          <p:cNvSpPr txBox="1">
            <a:spLocks noGrp="1"/>
          </p:cNvSpPr>
          <p:nvPr>
            <p:ph type="body" sz="quarter" idx="3"/>
          </p:nvPr>
        </p:nvSpPr>
        <p:spPr>
          <a:xfrm>
            <a:off x="730440" y="4555440"/>
            <a:ext cx="5843160" cy="431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Header Placeholder 9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Date Placeholder 10"/>
          <p:cNvSpPr txBox="1">
            <a:spLocks noGrp="1"/>
          </p:cNvSpPr>
          <p:nvPr>
            <p:ph type="dt" idx="1"/>
          </p:nvPr>
        </p:nvSpPr>
        <p:spPr>
          <a:xfrm>
            <a:off x="413460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Footer Placeholder 11"/>
          <p:cNvSpPr txBox="1">
            <a:spLocks noGrp="1"/>
          </p:cNvSpPr>
          <p:nvPr>
            <p:ph type="ftr" sz="quarter" idx="4"/>
          </p:nvPr>
        </p:nvSpPr>
        <p:spPr>
          <a:xfrm>
            <a:off x="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Slide Number Placeholder 12"/>
          <p:cNvSpPr txBox="1">
            <a:spLocks noGrp="1"/>
          </p:cNvSpPr>
          <p:nvPr>
            <p:ph type="sldNum" sz="quarter" idx="5"/>
          </p:nvPr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Lucidasans" pitchFamily="2"/>
              </a:defRPr>
            </a:lvl1pPr>
          </a:lstStyle>
          <a:p>
            <a:pPr lvl="0"/>
            <a:fld id="{5DB25C50-FBFB-4AF6-B5D9-A13A3745874E}" type="slidenum"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09075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37025" y="9109075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8130B-2021-4B37-933F-C67F83DAEC5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830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en-US" sz="1200" b="0" i="0" u="none" strike="noStrike" baseline="0">
        <a:ln>
          <a:noFill/>
        </a:ln>
        <a:solidFill>
          <a:srgbClr val="000000"/>
        </a:solidFill>
        <a:latin typeface="Times New Roman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C758F00-32ED-474C-97D9-5B452B0E241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EFB9466-8887-4411-A2AF-6F9D4D9C250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3880" y="71892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080" y="455508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91DE959-C908-42C6-AE1B-F11C985C63B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0D1AE44-61ED-4EFB-AD2B-0A62EE87864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C6B8AE8-5698-4221-9971-6671774F7F0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2B52652-111F-492D-921A-76C6E6353E9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C9ED1D6-F88C-4C36-AFF3-93BCEDA0C9D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0A30650-80A2-4D13-954C-A56E97D50D7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0A6E838-4566-4C04-B2EB-7AE528F3A2A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370F11F-82AA-4A5B-B3D4-B5F899A960D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3250B05-B342-40D1-8D45-9B8E4822D0F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4738238-2CE1-4316-853F-0D0AF24D052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329CB81-33EC-4F25-9250-E97D726817B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DDBE7C8-0393-4952-B31A-2E63F074210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6BCBF96-B060-4EB5-9E63-FFC9DA6707B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C88F2F9-C44A-4EED-9652-27FD891F3FF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ABE36F9-0110-423F-A3CF-A58F80E6241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22E3C81-0E79-4ECC-A5FD-B9EC53A8E98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CBE1B4A-77D1-4586-88BD-77FE0CCBD67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E1CDC50-9C1A-4416-81EE-4E5CE39A005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3534D6-9F54-4035-A048-8521CF6A326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A93E1D9-EF24-429B-AE32-6F6B8AEE788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02C7D88-065A-4F8A-845D-02345AAFE85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B1A22F2-26BA-4767-B55C-265FD07498E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549046F-36D9-429E-9384-0F3AC5CA0A2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7CD72D5-7DD5-4CF2-8225-8C6CEADD81F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CED798C-4DD9-4995-89BF-7FFBD87768E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54A38C6-AE85-4C4C-89AE-29BDD0F286E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40A1BAD-FCBE-41E9-9B3E-954D742E600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F6237AA-3D56-4DEB-9453-DBD23BD2B32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A987963-5349-4C9B-9AD2-7DEC608A66C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ECA4EE5-6E11-4E03-BD31-73A03F9E6AB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73082CA-E492-4B4B-AAC9-EDB16AB2F83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FBBE637-9037-4D74-9DEA-77B0B1B7EC7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9135382-32F9-4B4F-AEE7-63804CD5D0C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502C004-0F68-48A2-83B7-C27B89AD655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3916F79-1AC2-49D2-BBED-C4BE40A0295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C2C01A1-93E7-4FD6-8435-5FAE895261F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F574B23-3BDF-40AB-ACE6-9C1B788F3B2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D897ACB-5E15-4B5D-83CD-60B4A7734AA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EB14C08-2F77-4F83-A13D-65B8C6989AE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3E55408-2A8A-49DA-A580-B45D6756E2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1879-774E-0543-A054-9A8E05C48EB5}" type="slidenum">
              <a:rPr lang="en-CA" smtClean="0"/>
              <a:pPr/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1879-774E-0543-A054-9A8E05C48EB5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7CD1603-5D6A-4A72-BA96-1BA678E93A6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7A5DBAA-EBB9-43AA-BCE3-9F33E4A4756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C6D3EB0-2FB4-4AE1-9D23-CFB2A887986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9B8C015-CB31-4285-A5F3-E4D7F4D6F7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B381BB2-7226-4EAA-B36C-CA6F58AF899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242BADA-095B-4A0C-A3E8-41D497FFB56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6464F5B-9987-479F-8DBA-71E28B40C24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C003854-6617-417B-A08D-52B25E83132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89733C8-A6BE-45C9-AE2A-CCEF2E850E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3EA333D-04D6-44EA-8D17-46897396513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6DD5252-DB29-4A1E-8C72-1AE1E760807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7B687A7-1F33-43A5-BB00-9134FED5EF9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E96FF77-70EF-42A8-A183-853DCD10702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873CA55-DF64-428E-8AF1-70E59B3BB0D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49126CE-C89A-4C66-A7AC-3F636BD8A76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716831C-01BF-49D4-8523-104B4BF1A86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B687F3C-2F7A-4CC9-9992-AE49FECD6C4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6176427-F0F2-46A2-8672-5C41389C660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EEA7CB6-5F48-46F6-8D7D-B73E4E706AE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E821AED-D967-4126-8034-6E4768E64D9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EC96A33-D8A2-48C6-BED1-76F5131A469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F9AEAFC-5D08-4231-BFF6-C1EFE615C4A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700E1B9-1228-4ED9-A204-F25B5036E93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4A57B9C-BE3A-4B74-9B63-5BF2FC757BA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358CC34-0535-4B2E-BC49-162674DDA12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B3871EB-8D9E-4449-BA14-7BA43AD8B1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2D9640B-60F5-4229-977F-CA29F783297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0A8B9F2-191A-40DA-A7A3-2881EAC1C5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7F0EF33-9FA9-4D14-83DD-C09C98DACF1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1E78D61-37BB-410F-83CE-C2A1DB7D650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8151563-ACE9-49A6-9AF3-9E29E4F17E3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A8F7559-A626-452B-B2AB-4257FF12DFB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DB25C50-FBFB-4AF6-B5D9-A13A3745874E}" type="slidenum">
              <a:rPr lang="uk-UA" smtClean="0"/>
              <a:t>46</a:t>
            </a:fld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8130B-2021-4B37-933F-C67F83DAEC53}" type="slidenum">
              <a:rPr lang="uk-UA" smtClean="0"/>
              <a:t>46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42179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1879-774E-0543-A054-9A8E05C48EB5}" type="slidenum">
              <a:rPr lang="en-CA" smtClean="0"/>
              <a:pPr/>
              <a:t>47</a:t>
            </a:fld>
            <a:endParaRPr lang="en-CA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8229415-E880-4521-ACA4-D1DB8246CAA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89FB2B2-B024-4150-88DA-9692E43906F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2FA1F17-2AA3-472F-9F69-28766FFC4DD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1C8FAF1-0B7A-436C-A2F7-A48F60F2DBA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CC2B066-5B87-4BF0-B001-9812BF6323C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C674F42-FF12-4DDC-BF51-DAEC1432BF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59B211C-1B0E-487F-A06C-5A8BCF82DD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1985E19-37B7-4568-BA83-36E71408C66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97E6FD7-DB3F-4303-84C5-FE356F5E25C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67BF88F-A4E8-4304-B078-36AD02320BF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4BC24F2-73C0-4AE1-88D8-78A52D27D72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60C93EF-7567-4396-9669-DA75F0FFCA7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09C0B3B-79D4-4E30-8F05-CA71F05B179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A39DDD0-6534-4C17-A71F-53421C47C3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2DECE18-6B60-4975-9E20-4F5FE78D9E5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5BDD9B5-8251-44D6-938D-A6E3447589E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9B28D6A-E266-45FF-BF0C-355F1BEBAD1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315E9B2-CDD1-4D71-AB68-D12ABDC9A3D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1B4EF1B-2616-4EB1-A9CB-92090D3D46E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A9853C7-1B76-421B-B34A-C0030E5C783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D641875-D3FE-47F1-A974-BD37E14325C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04D2ECA-9C9C-4C9E-93AA-6FAE2449F5A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C0B3538-F78B-4C09-9C7C-F180E74CF81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DCAD93E-50BA-4B13-BD2A-C120B75DFDA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E14D2D6-DA64-49EB-BCF8-EACA529B0C2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4C6AC43-932B-4A38-A39B-1E22A9E46B4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2C5858D-30C7-40DF-ADD5-86DA6E80075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FBC1A6E-5D34-4270-A5F4-0090ECC0113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37D1DA-5E1C-4273-A7C4-0B85F22D080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639351-2A3C-474E-8A4E-7795412621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CCEC39-3F40-4CF7-A37F-EF4CC4CBCAE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D3BC8F-1185-4F6B-96C6-4A761659E4B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C641CE-4933-4651-A6A2-A345D69EAEB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44736E-B941-4388-9143-427892EA57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E05BBB-A561-4033-9076-5C4E181B0F9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710665-DF5B-491E-AEFD-EDCE6A16CE6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FBA859-9025-4110-876D-BDE014A892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EC3423-E462-43A1-A482-7406E88E99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69CD0822-95E0-4F22-AC65-8002CEB536D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9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owerPoint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/>
          <p:cNvSpPr/>
          <p:nvPr/>
        </p:nvSpPr>
        <p:spPr>
          <a:xfrm>
            <a:off x="-360" y="990360"/>
            <a:ext cx="9144000" cy="80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5400" b="0" i="0" u="none" strike="noStrike" baseline="0" dirty="0" smtClean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Data </a:t>
            </a:r>
            <a:r>
              <a:rPr lang="en-AU" sz="5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Mining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8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Practical Machine Learning Tools and Techniques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solidFill>
                <a:srgbClr val="3DEB3D"/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Slides for Chapter </a:t>
            </a:r>
            <a:r>
              <a:rPr lang="en-AU" sz="2400" b="0" i="0" u="none" strike="noStrike" baseline="0" dirty="0" smtClean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6, Trees and Rules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400" dirty="0"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 smtClean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of </a:t>
            </a:r>
            <a:r>
              <a:rPr lang="en-AU" sz="2400" b="0" i="1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Data Mining</a:t>
            </a:r>
            <a:r>
              <a:rPr lang="en-AU" sz="2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 by I. H. Witten, E. </a:t>
            </a:r>
            <a:r>
              <a:rPr lang="en-AU" sz="2400" b="0" i="0" u="none" strike="noStrike" baseline="0" dirty="0" smtClean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Frank,</a:t>
            </a:r>
            <a:endParaRPr lang="en-AU" sz="2400" b="0" i="0" u="none" strike="noStrike" baseline="0" dirty="0">
              <a:ln>
                <a:noFill/>
              </a:ln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M. A. </a:t>
            </a:r>
            <a:r>
              <a:rPr lang="en-AU" sz="2400" b="0" i="0" u="none" strike="noStrike" baseline="0" dirty="0" smtClean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Hall and</a:t>
            </a:r>
            <a:r>
              <a:rPr lang="en-AU" sz="2400" b="0" i="0" u="none" strike="noStrike" dirty="0" smtClean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 C. J. Pal</a:t>
            </a:r>
            <a:endParaRPr lang="en-AU" sz="2200" b="0" i="0" u="none" strike="noStrike" baseline="0" dirty="0">
              <a:ln>
                <a:noFill/>
              </a:ln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solidFill>
                <a:srgbClr val="FFFF99"/>
              </a:solidFill>
              <a:latin typeface="Utopia" pitchFamily="34"/>
              <a:ea typeface="Gothic" pitchFamily="2"/>
              <a:cs typeface="Lucida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solidFill>
                <a:srgbClr val="FFFF99"/>
              </a:solidFill>
              <a:latin typeface="Utopia" pitchFamily="34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void repeated sorting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4400" dirty="0">
                <a:latin typeface="+mj-lt"/>
              </a:rPr>
              <a:t>Can avoid repeated sorting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84502" y="1184155"/>
            <a:ext cx="7668247" cy="2940975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Sort instances by the values of the numeric attribute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Time complexity for sorting: </a:t>
            </a:r>
            <a:r>
              <a:rPr lang="en-US" sz="2000" i="1" dirty="0"/>
              <a:t>O </a:t>
            </a:r>
            <a:r>
              <a:rPr lang="en-US" sz="2000" dirty="0"/>
              <a:t>(</a:t>
            </a:r>
            <a:r>
              <a:rPr lang="en-US" sz="2000" i="1" dirty="0"/>
              <a:t>n </a:t>
            </a:r>
            <a:r>
              <a:rPr lang="en-US" sz="2000" dirty="0"/>
              <a:t>log </a:t>
            </a:r>
            <a:r>
              <a:rPr lang="en-US" sz="2000" i="1" dirty="0"/>
              <a:t>n</a:t>
            </a:r>
            <a:r>
              <a:rPr lang="en-US" sz="2000" dirty="0"/>
              <a:t>)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Does this have to be repeated at each node of the tree?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No! Sort order for children can be derived from sort order for parent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Time complexity of derivation: </a:t>
            </a:r>
            <a:r>
              <a:rPr lang="en-US" sz="2000" i="1" dirty="0"/>
              <a:t>O 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)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Drawback: need to create and store an array of sorted indices for each numeric attribute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10</a:t>
            </a:fld>
            <a:endParaRPr lang="uk-U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inary vs multiway spl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Binary </a:t>
            </a:r>
            <a:r>
              <a:rPr lang="en-US" sz="3600" i="1" dirty="0" err="1">
                <a:latin typeface="+mj-lt"/>
              </a:rPr>
              <a:t>vs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multiway</a:t>
            </a:r>
            <a:r>
              <a:rPr lang="en-US" sz="3600" dirty="0">
                <a:latin typeface="+mj-lt"/>
              </a:rPr>
              <a:t> splits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36608" y="1273818"/>
            <a:ext cx="8310623" cy="3439444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Splitting (multi-way) on a nominal attribute exhausts all information in that attribute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Nominal attribute is tested (at most) once on any path in the tree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Not so for binary splits on numeric attributes!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Numeric attribute may be tested several times along a path in the tree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Disadvantage: tree is hard to read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Remedy: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pre-discretize numeric attributes, </a:t>
            </a:r>
            <a:r>
              <a:rPr lang="en-US" sz="2000" i="1" dirty="0"/>
              <a:t>or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use multi-way splits instead of binary 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11</a:t>
            </a:fld>
            <a:endParaRPr lang="uk-U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uting multi-way spl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Computing multi-way splits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94481" y="1387797"/>
            <a:ext cx="7543800" cy="3607824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Simple and efficient way of generating multi-way splits: greedy algorithm</a:t>
            </a:r>
          </a:p>
          <a:p>
            <a:pPr lvl="0">
              <a:spcBef>
                <a:spcPts val="697"/>
              </a:spcBef>
            </a:pPr>
            <a:r>
              <a:rPr lang="en-US" sz="2400" dirty="0" smtClean="0"/>
              <a:t>But: dynamic </a:t>
            </a:r>
            <a:r>
              <a:rPr lang="en-US" sz="2400" dirty="0"/>
              <a:t>programming can find optimum multi-way split in </a:t>
            </a:r>
            <a:r>
              <a:rPr lang="en-US" sz="2400" i="1" dirty="0"/>
              <a:t>O 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i="1" baseline="30000" dirty="0"/>
              <a:t>2</a:t>
            </a:r>
            <a:r>
              <a:rPr lang="en-US" sz="2400" dirty="0"/>
              <a:t>) time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imp (</a:t>
            </a:r>
            <a:r>
              <a:rPr lang="en-US" sz="2000" i="1" dirty="0"/>
              <a:t>k</a:t>
            </a:r>
            <a:r>
              <a:rPr lang="en-US" sz="2000" dirty="0"/>
              <a:t>,</a:t>
            </a:r>
            <a:r>
              <a:rPr lang="en-US" sz="2000" i="1" dirty="0"/>
              <a:t> </a:t>
            </a:r>
            <a:r>
              <a:rPr lang="en-US" sz="2000" i="1" dirty="0" err="1"/>
              <a:t>i</a:t>
            </a:r>
            <a:r>
              <a:rPr lang="en-US" sz="2000" dirty="0"/>
              <a:t>, </a:t>
            </a:r>
            <a:r>
              <a:rPr lang="en-US" sz="2000" i="1" dirty="0"/>
              <a:t>j </a:t>
            </a:r>
            <a:r>
              <a:rPr lang="en-US" sz="2000" dirty="0"/>
              <a:t>) is the impurity of the best split of values </a:t>
            </a:r>
            <a:r>
              <a:rPr lang="en-US" sz="2000" i="1" dirty="0"/>
              <a:t>x</a:t>
            </a:r>
            <a:r>
              <a:rPr lang="en-US" sz="2000" i="1" baseline="-25000" dirty="0"/>
              <a:t>i</a:t>
            </a:r>
            <a:r>
              <a:rPr lang="en-US" sz="2000" i="1" dirty="0"/>
              <a:t> … </a:t>
            </a:r>
            <a:r>
              <a:rPr lang="en-US" sz="2000" i="1" dirty="0" err="1"/>
              <a:t>x</a:t>
            </a:r>
            <a:r>
              <a:rPr lang="en-US" sz="2000" i="1" baseline="-25000" dirty="0" err="1"/>
              <a:t>j</a:t>
            </a:r>
            <a:r>
              <a:rPr lang="en-US" sz="2000" dirty="0"/>
              <a:t> into </a:t>
            </a:r>
            <a:r>
              <a:rPr lang="en-US" sz="2000" i="1" dirty="0"/>
              <a:t>k</a:t>
            </a:r>
            <a:r>
              <a:rPr lang="en-US" sz="2000" dirty="0"/>
              <a:t> sub-intervals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imp (</a:t>
            </a:r>
            <a:r>
              <a:rPr lang="en-US" sz="2000" i="1" dirty="0"/>
              <a:t>k</a:t>
            </a:r>
            <a:r>
              <a:rPr lang="en-US" sz="2000" dirty="0"/>
              <a:t>, 1, </a:t>
            </a:r>
            <a:r>
              <a:rPr lang="en-US" sz="2000" i="1" dirty="0" err="1"/>
              <a:t>i</a:t>
            </a:r>
            <a:r>
              <a:rPr lang="en-US" sz="2000" i="1" dirty="0"/>
              <a:t> </a:t>
            </a:r>
            <a:r>
              <a:rPr lang="en-US" sz="2000" dirty="0"/>
              <a:t>) =</a:t>
            </a:r>
            <a:br>
              <a:rPr lang="en-US" sz="2000" dirty="0"/>
            </a:br>
            <a:r>
              <a:rPr lang="en-US" sz="2000" dirty="0"/>
              <a:t>      min</a:t>
            </a:r>
            <a:r>
              <a:rPr lang="en-US" sz="2000" baseline="-25000" dirty="0"/>
              <a:t>0&lt;</a:t>
            </a:r>
            <a:r>
              <a:rPr lang="en-US" sz="2000" i="1" baseline="-25000" dirty="0"/>
              <a:t>j </a:t>
            </a:r>
            <a:r>
              <a:rPr lang="en-US" sz="2000" baseline="-25000" dirty="0"/>
              <a:t>&lt;</a:t>
            </a:r>
            <a:r>
              <a:rPr lang="en-US" sz="2000" i="1" baseline="-25000" dirty="0" err="1"/>
              <a:t>i</a:t>
            </a:r>
            <a:r>
              <a:rPr lang="en-US" sz="2000" dirty="0"/>
              <a:t>  imp (</a:t>
            </a:r>
            <a:r>
              <a:rPr lang="en-US" sz="2000" i="1" dirty="0"/>
              <a:t>k</a:t>
            </a:r>
            <a:r>
              <a:rPr lang="en-US" sz="2000" dirty="0">
                <a:ea typeface="Tahoma" pitchFamily="2"/>
                <a:cs typeface="Tahoma" pitchFamily="2"/>
              </a:rPr>
              <a:t>–</a:t>
            </a:r>
            <a:r>
              <a:rPr lang="en-US" sz="2000" dirty="0"/>
              <a:t>1, 1, </a:t>
            </a:r>
            <a:r>
              <a:rPr lang="en-US" sz="2000" i="1" dirty="0"/>
              <a:t>j </a:t>
            </a:r>
            <a:r>
              <a:rPr lang="en-US" sz="2000" dirty="0"/>
              <a:t>) + imp (1, </a:t>
            </a:r>
            <a:r>
              <a:rPr lang="en-US" sz="2000" i="1" dirty="0"/>
              <a:t>j</a:t>
            </a:r>
            <a:r>
              <a:rPr lang="en-US" sz="2000" dirty="0"/>
              <a:t>+1, </a:t>
            </a:r>
            <a:r>
              <a:rPr lang="en-US" sz="2000" i="1" dirty="0" err="1"/>
              <a:t>i</a:t>
            </a:r>
            <a:r>
              <a:rPr lang="en-US" sz="2000" i="1" dirty="0"/>
              <a:t> </a:t>
            </a:r>
            <a:r>
              <a:rPr lang="en-US" sz="2000" dirty="0"/>
              <a:t>)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imp (</a:t>
            </a:r>
            <a:r>
              <a:rPr lang="en-US" sz="2000" i="1" dirty="0"/>
              <a:t>k, </a:t>
            </a:r>
            <a:r>
              <a:rPr lang="en-US" sz="2000" dirty="0"/>
              <a:t>1</a:t>
            </a:r>
            <a:r>
              <a:rPr lang="en-US" sz="2000" i="1" dirty="0"/>
              <a:t>, N </a:t>
            </a:r>
            <a:r>
              <a:rPr lang="en-US" sz="2000" dirty="0"/>
              <a:t>) gives us the best </a:t>
            </a:r>
            <a:r>
              <a:rPr lang="en-US" sz="2000" i="1" dirty="0"/>
              <a:t>k</a:t>
            </a:r>
            <a:r>
              <a:rPr lang="en-US" sz="2000" dirty="0"/>
              <a:t>-way split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In practice, greedy algorithm </a:t>
            </a:r>
            <a:r>
              <a:rPr lang="en-US" sz="2400" dirty="0" smtClean="0"/>
              <a:t>works </a:t>
            </a:r>
            <a:r>
              <a:rPr lang="en-US" sz="2400" dirty="0"/>
              <a:t>as well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12</a:t>
            </a:fld>
            <a:endParaRPr lang="uk-U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issing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Missing values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7630" y="1492169"/>
            <a:ext cx="7918450" cy="3661044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 smtClean="0"/>
              <a:t>C4.5 applies method of fractional instances:</a:t>
            </a:r>
          </a:p>
          <a:p>
            <a:pPr lvl="1">
              <a:spcBef>
                <a:spcPts val="697"/>
              </a:spcBef>
            </a:pPr>
            <a:r>
              <a:rPr lang="en-US" sz="2000" dirty="0" smtClean="0"/>
              <a:t>Split </a:t>
            </a:r>
            <a:r>
              <a:rPr lang="en-US" sz="2000" dirty="0"/>
              <a:t>instances with missing values into pieces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A piece going down a branch receives a weight proportional to the popularity of the branch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weights sum to 1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Info gain works with fractional instances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use sums of weights instead of counts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During classification, split the instance into pieces in the same way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Merge probability distribution using weights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13</a:t>
            </a:fld>
            <a:endParaRPr lang="uk-U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u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>
                <a:latin typeface="+mj-lt"/>
              </a:rPr>
              <a:t>Pruning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75504" y="1219199"/>
            <a:ext cx="7268901" cy="3630266"/>
          </a:xfrm>
        </p:spPr>
        <p:txBody>
          <a:bodyPr wrap="square" lIns="90360" tIns="44280" rIns="90360" bIns="44280" anchor="t" anchorCtr="0">
            <a:spAutoFit/>
          </a:bodyPr>
          <a:lstStyle/>
          <a:p>
            <a:r>
              <a:rPr lang="en-US" sz="2400" dirty="0" smtClean="0"/>
              <a:t>Prevent </a:t>
            </a:r>
            <a:r>
              <a:rPr lang="en-US" sz="2400" dirty="0" err="1" smtClean="0"/>
              <a:t>overfitting</a:t>
            </a:r>
            <a:r>
              <a:rPr lang="en-US" sz="2400" dirty="0" smtClean="0"/>
              <a:t> the training data: “prune the decision tree</a:t>
            </a:r>
          </a:p>
          <a:p>
            <a:r>
              <a:rPr lang="en-US" sz="2400" dirty="0" smtClean="0"/>
              <a:t>Two strategies:</a:t>
            </a:r>
            <a:endParaRPr lang="en-US" sz="2800" dirty="0" smtClean="0"/>
          </a:p>
          <a:p>
            <a:pPr lvl="1"/>
            <a:r>
              <a:rPr lang="en-US" sz="2000" i="1" dirty="0" err="1" smtClean="0"/>
              <a:t>Postpruning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take a fully-grown decision tree and discard unreliable parts</a:t>
            </a:r>
          </a:p>
          <a:p>
            <a:pPr lvl="1"/>
            <a:r>
              <a:rPr lang="en-US" sz="2000" i="1" dirty="0" err="1" smtClean="0"/>
              <a:t>Prepruning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stop growing a branch when information becomes unreliable</a:t>
            </a:r>
            <a:endParaRPr lang="en-US" sz="2800" dirty="0" smtClean="0"/>
          </a:p>
          <a:p>
            <a:r>
              <a:rPr lang="en-US" sz="2400" dirty="0" err="1" smtClean="0"/>
              <a:t>Postpruning</a:t>
            </a:r>
            <a:r>
              <a:rPr lang="en-US" sz="2400" dirty="0" smtClean="0"/>
              <a:t> is preferred in practice—</a:t>
            </a:r>
            <a:r>
              <a:rPr lang="en-US" sz="2400" dirty="0" err="1" smtClean="0"/>
              <a:t>prepruning</a:t>
            </a:r>
            <a:r>
              <a:rPr lang="en-US" sz="2400" dirty="0" smtClean="0"/>
              <a:t> can “stop early”</a:t>
            </a:r>
          </a:p>
          <a:p>
            <a:pPr marL="0" lvl="0" indent="0">
              <a:lnSpc>
                <a:spcPct val="90000"/>
              </a:lnSpc>
              <a:spcBef>
                <a:spcPts val="697"/>
              </a:spcBef>
              <a:buSzPct val="45000"/>
              <a:buNone/>
            </a:pPr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14</a:t>
            </a:fld>
            <a:endParaRPr lang="uk-U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epru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 err="1">
                <a:latin typeface="+mj-lt"/>
              </a:rPr>
              <a:t>Prepruning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32437" y="1296367"/>
            <a:ext cx="8230826" cy="2864287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Based on statistical significance test</a:t>
            </a:r>
            <a:endParaRPr lang="en-US" sz="2800" dirty="0"/>
          </a:p>
          <a:p>
            <a:pPr lvl="1">
              <a:spcBef>
                <a:spcPts val="598"/>
              </a:spcBef>
            </a:pPr>
            <a:r>
              <a:rPr lang="en-US" sz="2000" dirty="0"/>
              <a:t>Stop growing the tree when there is no </a:t>
            </a:r>
            <a:r>
              <a:rPr lang="en-US" sz="2000" i="1" dirty="0"/>
              <a:t>statistically significant </a:t>
            </a:r>
            <a:r>
              <a:rPr lang="en-US" sz="2000" dirty="0"/>
              <a:t>association between any attribute and the class at a particular node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Most popular test: </a:t>
            </a:r>
            <a:r>
              <a:rPr lang="en-US" sz="2400" i="1" dirty="0"/>
              <a:t>chi-squared test</a:t>
            </a:r>
          </a:p>
          <a:p>
            <a:pPr lvl="0">
              <a:spcBef>
                <a:spcPts val="697"/>
              </a:spcBef>
            </a:pPr>
            <a:r>
              <a:rPr lang="en-US" sz="2400" dirty="0" smtClean="0"/>
              <a:t>Quinlan’s classic tree learner ID3 </a:t>
            </a:r>
            <a:r>
              <a:rPr lang="en-US" sz="2400" dirty="0"/>
              <a:t>used chi-squared test in addition to information gain</a:t>
            </a:r>
            <a:endParaRPr lang="en-US" sz="2800" dirty="0"/>
          </a:p>
          <a:p>
            <a:pPr lvl="1">
              <a:spcBef>
                <a:spcPts val="598"/>
              </a:spcBef>
            </a:pPr>
            <a:r>
              <a:rPr lang="en-US" sz="2000" dirty="0"/>
              <a:t>Only statistically significant attributes were allowed to be selected by </a:t>
            </a:r>
            <a:r>
              <a:rPr lang="en-US" sz="2000" dirty="0" smtClean="0"/>
              <a:t>the information </a:t>
            </a:r>
            <a:r>
              <a:rPr lang="en-US" sz="2000" dirty="0"/>
              <a:t>gain procedure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15</a:t>
            </a:fld>
            <a:endParaRPr lang="uk-U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arly stopp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-77788"/>
            <a:ext cx="7543800" cy="977901"/>
          </a:xfrm>
        </p:spPr>
        <p:txBody>
          <a:bodyPr wrap="square" lIns="90360" tIns="44280" rIns="90360" bIns="44280" anchorCtr="1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Early stopping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25034" y="1203374"/>
            <a:ext cx="7092472" cy="3696181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Pre-pruning may stop the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growth</a:t>
            </a:r>
            <a:r>
              <a:rPr lang="en-US" sz="2400" dirty="0"/>
              <a:t> </a:t>
            </a:r>
            <a:r>
              <a:rPr lang="en-US" sz="2400" dirty="0" smtClean="0"/>
              <a:t>process </a:t>
            </a:r>
            <a:r>
              <a:rPr lang="en-US" sz="2400" dirty="0"/>
              <a:t>prematurely: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i="1" dirty="0" smtClean="0"/>
              <a:t>early stopping</a:t>
            </a:r>
            <a:endParaRPr lang="en-US" sz="2400" i="1" dirty="0"/>
          </a:p>
          <a:p>
            <a:pPr lvl="0">
              <a:spcBef>
                <a:spcPts val="697"/>
              </a:spcBef>
            </a:pPr>
            <a:r>
              <a:rPr lang="en-US" sz="2400" dirty="0"/>
              <a:t>Classic example: XOR/Parity-problem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No </a:t>
            </a:r>
            <a:r>
              <a:rPr lang="en-US" sz="2000" i="1" dirty="0"/>
              <a:t>individual</a:t>
            </a:r>
            <a:r>
              <a:rPr lang="en-US" sz="2000" dirty="0"/>
              <a:t> attribute exhibits any significant association </a:t>
            </a:r>
            <a:r>
              <a:rPr lang="en-US" sz="2000" dirty="0" smtClean="0"/>
              <a:t>with the </a:t>
            </a:r>
            <a:r>
              <a:rPr lang="en-US" sz="2000" dirty="0"/>
              <a:t>class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Structure is only visible in fully expanded tree</a:t>
            </a:r>
          </a:p>
          <a:p>
            <a:pPr lvl="1">
              <a:spcBef>
                <a:spcPts val="598"/>
              </a:spcBef>
            </a:pPr>
            <a:r>
              <a:rPr lang="en-US" sz="2000" dirty="0" err="1"/>
              <a:t>Prepruning</a:t>
            </a:r>
            <a:r>
              <a:rPr lang="en-US" sz="2000" dirty="0"/>
              <a:t> won’t expand the root node</a:t>
            </a:r>
            <a:endParaRPr lang="en-US" sz="2400" dirty="0"/>
          </a:p>
          <a:p>
            <a:pPr lvl="0">
              <a:spcBef>
                <a:spcPts val="697"/>
              </a:spcBef>
            </a:pPr>
            <a:r>
              <a:rPr lang="en-US" sz="2400" dirty="0"/>
              <a:t>But: XOR-type problems rare in practice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And: </a:t>
            </a:r>
            <a:r>
              <a:rPr lang="en-US" sz="2400" dirty="0" err="1"/>
              <a:t>prepruning</a:t>
            </a:r>
            <a:r>
              <a:rPr lang="en-US" sz="2400" dirty="0"/>
              <a:t> faster than </a:t>
            </a:r>
            <a:r>
              <a:rPr lang="en-US" sz="2400" dirty="0" err="1"/>
              <a:t>postpruning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5658127" y="668507"/>
            <a:ext cx="3335400" cy="1674720"/>
            <a:chOff x="5808600" y="900000"/>
            <a:chExt cx="3335400" cy="1674720"/>
          </a:xfrm>
        </p:grpSpPr>
        <p:sp>
          <p:nvSpPr>
            <p:cNvPr id="5" name="Freeform: Shape 4"/>
            <p:cNvSpPr/>
            <p:nvPr/>
          </p:nvSpPr>
          <p:spPr>
            <a:xfrm>
              <a:off x="8310240" y="1234800"/>
              <a:ext cx="833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7476120" y="1234800"/>
              <a:ext cx="8341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6642360" y="1234800"/>
              <a:ext cx="833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5808600" y="1234800"/>
              <a:ext cx="833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</a:t>
              </a:r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8310240" y="1569960"/>
              <a:ext cx="833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</a:t>
              </a:r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7476120" y="1569960"/>
              <a:ext cx="8341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</a:t>
              </a: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6642360" y="1569960"/>
              <a:ext cx="833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5808600" y="1569960"/>
              <a:ext cx="833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6642360" y="2239920"/>
              <a:ext cx="833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</a:t>
              </a:r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6642360" y="1904760"/>
              <a:ext cx="833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</a:t>
              </a:r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6642360" y="900000"/>
              <a:ext cx="833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</a:t>
              </a:r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8310240" y="2239920"/>
              <a:ext cx="833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7476120" y="2239920"/>
              <a:ext cx="8341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</a:t>
              </a:r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5808600" y="2239920"/>
              <a:ext cx="833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</a:t>
              </a:r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8310240" y="1904760"/>
              <a:ext cx="833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</a:t>
              </a:r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7476120" y="1904760"/>
              <a:ext cx="8341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5808600" y="1904760"/>
              <a:ext cx="833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8310240" y="900000"/>
              <a:ext cx="833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class</a:t>
              </a:r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7476120" y="900000"/>
              <a:ext cx="8341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b</a:t>
              </a:r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5808600" y="900000"/>
              <a:ext cx="833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5" name="Straight Connector 24"/>
            <p:cNvSpPr/>
            <p:nvPr/>
          </p:nvSpPr>
          <p:spPr>
            <a:xfrm>
              <a:off x="5808600" y="900000"/>
              <a:ext cx="83376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6" name="Straight Connector 25"/>
            <p:cNvSpPr/>
            <p:nvPr/>
          </p:nvSpPr>
          <p:spPr>
            <a:xfrm>
              <a:off x="5808600" y="90000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7" name="Straight Connector 26"/>
            <p:cNvSpPr/>
            <p:nvPr/>
          </p:nvSpPr>
          <p:spPr>
            <a:xfrm>
              <a:off x="6642360" y="900000"/>
              <a:ext cx="83376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8" name="Straight Connector 27"/>
            <p:cNvSpPr/>
            <p:nvPr/>
          </p:nvSpPr>
          <p:spPr>
            <a:xfrm>
              <a:off x="5808600" y="123480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9" name="Straight Connector 28"/>
            <p:cNvSpPr/>
            <p:nvPr/>
          </p:nvSpPr>
          <p:spPr>
            <a:xfrm>
              <a:off x="7476120" y="900000"/>
              <a:ext cx="8341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0" name="Straight Connector 29"/>
            <p:cNvSpPr/>
            <p:nvPr/>
          </p:nvSpPr>
          <p:spPr>
            <a:xfrm>
              <a:off x="8310240" y="900000"/>
              <a:ext cx="83376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1" name="Straight Connector 30"/>
            <p:cNvSpPr/>
            <p:nvPr/>
          </p:nvSpPr>
          <p:spPr>
            <a:xfrm>
              <a:off x="9144000" y="1234800"/>
              <a:ext cx="0" cy="1339919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2" name="Straight Connector 31"/>
            <p:cNvSpPr/>
            <p:nvPr/>
          </p:nvSpPr>
          <p:spPr>
            <a:xfrm>
              <a:off x="5808600" y="156996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3" name="Straight Connector 32"/>
            <p:cNvSpPr/>
            <p:nvPr/>
          </p:nvSpPr>
          <p:spPr>
            <a:xfrm>
              <a:off x="5808600" y="190476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4" name="Straight Connector 33"/>
            <p:cNvSpPr/>
            <p:nvPr/>
          </p:nvSpPr>
          <p:spPr>
            <a:xfrm>
              <a:off x="5808600" y="2239920"/>
              <a:ext cx="0" cy="33479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5" name="Straight Connector 34"/>
            <p:cNvSpPr/>
            <p:nvPr/>
          </p:nvSpPr>
          <p:spPr>
            <a:xfrm>
              <a:off x="6642360" y="2574719"/>
              <a:ext cx="2501640" cy="0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6" name="Straight Connector 35"/>
            <p:cNvSpPr/>
            <p:nvPr/>
          </p:nvSpPr>
          <p:spPr>
            <a:xfrm>
              <a:off x="6642360" y="1234800"/>
              <a:ext cx="2501640" cy="0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7" name="Straight Connector 36"/>
            <p:cNvSpPr/>
            <p:nvPr/>
          </p:nvSpPr>
          <p:spPr>
            <a:xfrm>
              <a:off x="6642360" y="1234800"/>
              <a:ext cx="0" cy="1339919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8" name="Straight Connector 37"/>
            <p:cNvSpPr/>
            <p:nvPr/>
          </p:nvSpPr>
          <p:spPr>
            <a:xfrm>
              <a:off x="7476120" y="1234800"/>
              <a:ext cx="0" cy="1339919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9" name="Straight Connector 38"/>
            <p:cNvSpPr/>
            <p:nvPr/>
          </p:nvSpPr>
          <p:spPr>
            <a:xfrm>
              <a:off x="8310240" y="1234800"/>
              <a:ext cx="0" cy="1339919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0" name="Straight Connector 39"/>
            <p:cNvSpPr/>
            <p:nvPr/>
          </p:nvSpPr>
          <p:spPr>
            <a:xfrm>
              <a:off x="6642360" y="1569960"/>
              <a:ext cx="2501640" cy="0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1" name="Straight Connector 40"/>
            <p:cNvSpPr/>
            <p:nvPr/>
          </p:nvSpPr>
          <p:spPr>
            <a:xfrm>
              <a:off x="6642360" y="1904760"/>
              <a:ext cx="2501640" cy="0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2" name="Straight Connector 41"/>
            <p:cNvSpPr/>
            <p:nvPr/>
          </p:nvSpPr>
          <p:spPr>
            <a:xfrm>
              <a:off x="6642360" y="2239920"/>
              <a:ext cx="2501640" cy="0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3" name="Straight Connector 42"/>
            <p:cNvSpPr/>
            <p:nvPr/>
          </p:nvSpPr>
          <p:spPr>
            <a:xfrm>
              <a:off x="9144000" y="90000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4" name="Straight Connector 43"/>
            <p:cNvSpPr/>
            <p:nvPr/>
          </p:nvSpPr>
          <p:spPr>
            <a:xfrm>
              <a:off x="5808600" y="2574719"/>
              <a:ext cx="83376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733920" y="1447919"/>
            <a:ext cx="182520" cy="519120"/>
            <a:chOff x="3733920" y="1447919"/>
            <a:chExt cx="182520" cy="519120"/>
          </a:xfrm>
        </p:grpSpPr>
        <p:sp>
          <p:nvSpPr>
            <p:cNvPr id="46" name="Freeform: Shape 45"/>
            <p:cNvSpPr/>
            <p:nvPr/>
          </p:nvSpPr>
          <p:spPr>
            <a:xfrm>
              <a:off x="3733920" y="1447919"/>
              <a:ext cx="182520" cy="5191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7" name="Straight Connector 46"/>
            <p:cNvSpPr/>
            <p:nvPr/>
          </p:nvSpPr>
          <p:spPr>
            <a:xfrm>
              <a:off x="3733920" y="1447919"/>
              <a:ext cx="1825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8" name="Straight Connector 47"/>
            <p:cNvSpPr/>
            <p:nvPr/>
          </p:nvSpPr>
          <p:spPr>
            <a:xfrm>
              <a:off x="3733920" y="1967039"/>
              <a:ext cx="1825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9" name="Straight Connector 48"/>
            <p:cNvSpPr/>
            <p:nvPr/>
          </p:nvSpPr>
          <p:spPr>
            <a:xfrm>
              <a:off x="3733920" y="1447919"/>
              <a:ext cx="0" cy="5191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0" name="Straight Connector 49"/>
            <p:cNvSpPr/>
            <p:nvPr/>
          </p:nvSpPr>
          <p:spPr>
            <a:xfrm>
              <a:off x="3916440" y="1447919"/>
              <a:ext cx="0" cy="5191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16</a:t>
            </a:fld>
            <a:endParaRPr lang="uk-UA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ostpru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 err="1">
                <a:latin typeface="+mj-lt"/>
              </a:rPr>
              <a:t>Postpruning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00048" y="1048521"/>
            <a:ext cx="8085137" cy="4091803"/>
          </a:xfrm>
        </p:spPr>
        <p:txBody>
          <a:bodyPr wrap="square" lIns="90360" tIns="44280" rIns="90360" bIns="44280" anchor="t" anchorCtr="0">
            <a:spAutoFit/>
          </a:bodyPr>
          <a:lstStyle/>
          <a:p>
            <a:r>
              <a:rPr lang="en-US" sz="2400" dirty="0" smtClean="0"/>
              <a:t>First, build full tree</a:t>
            </a:r>
          </a:p>
          <a:p>
            <a:r>
              <a:rPr lang="en-US" sz="2400" dirty="0" smtClean="0"/>
              <a:t>Then, prune it</a:t>
            </a:r>
          </a:p>
          <a:p>
            <a:pPr lvl="1"/>
            <a:r>
              <a:rPr lang="en-US" sz="2000" dirty="0" smtClean="0"/>
              <a:t>Fully-grown tree shows all attribute interactions</a:t>
            </a:r>
          </a:p>
          <a:p>
            <a:r>
              <a:rPr lang="en-US" sz="2400" dirty="0" smtClean="0"/>
              <a:t>Problem: some subtrees might be due to chance effects</a:t>
            </a:r>
          </a:p>
          <a:p>
            <a:r>
              <a:rPr lang="en-US" sz="2400" dirty="0" smtClean="0"/>
              <a:t>Two pruning operations:</a:t>
            </a:r>
          </a:p>
          <a:p>
            <a:pPr lvl="1"/>
            <a:r>
              <a:rPr lang="en-US" sz="2000" dirty="0" smtClean="0"/>
              <a:t>Subtree replacement</a:t>
            </a:r>
          </a:p>
          <a:p>
            <a:pPr lvl="1"/>
            <a:r>
              <a:rPr lang="en-US" sz="2000" dirty="0" smtClean="0"/>
              <a:t>Subtree raising</a:t>
            </a:r>
            <a:endParaRPr lang="en-US" sz="2400" dirty="0" smtClean="0"/>
          </a:p>
          <a:p>
            <a:r>
              <a:rPr lang="en-US" sz="2400" dirty="0" smtClean="0"/>
              <a:t>Possible strategies:</a:t>
            </a:r>
          </a:p>
          <a:p>
            <a:pPr lvl="1"/>
            <a:r>
              <a:rPr lang="en-US" sz="2000" dirty="0" smtClean="0"/>
              <a:t>error estimation</a:t>
            </a:r>
          </a:p>
          <a:p>
            <a:pPr lvl="1"/>
            <a:r>
              <a:rPr lang="en-US" sz="2000" dirty="0" smtClean="0"/>
              <a:t>significance testing</a:t>
            </a:r>
          </a:p>
          <a:p>
            <a:pPr lvl="1"/>
            <a:r>
              <a:rPr lang="en-US" sz="2000" dirty="0" smtClean="0"/>
              <a:t>MDL principle</a:t>
            </a:r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17</a:t>
            </a:fld>
            <a:endParaRPr lang="uk-UA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ubtree repla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3600" y="2880000"/>
            <a:ext cx="5943600" cy="3665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0" y="-77788"/>
            <a:ext cx="7543800" cy="977901"/>
          </a:xfrm>
        </p:spPr>
        <p:txBody>
          <a:bodyPr wrap="square" lIns="90360" tIns="44280" rIns="90360" bIns="44280" anchorCtr="1">
            <a:normAutofit/>
          </a:bodyPr>
          <a:lstStyle/>
          <a:p>
            <a:pPr lvl="0"/>
            <a:r>
              <a:rPr lang="en-US" sz="4400" dirty="0" err="1">
                <a:latin typeface="+mj-lt"/>
              </a:rPr>
              <a:t>Subtree</a:t>
            </a:r>
            <a:r>
              <a:rPr lang="en-US" sz="4400" dirty="0">
                <a:latin typeface="+mj-lt"/>
              </a:rPr>
              <a:t> replacement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0" y="1104900"/>
            <a:ext cx="5040313" cy="1169464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598"/>
              </a:spcBef>
            </a:pPr>
            <a:r>
              <a:rPr lang="en-US" sz="2400" i="1" dirty="0"/>
              <a:t>Bottom-up</a:t>
            </a:r>
          </a:p>
          <a:p>
            <a:pPr lvl="0">
              <a:spcBef>
                <a:spcPts val="598"/>
              </a:spcBef>
            </a:pPr>
            <a:r>
              <a:rPr lang="en-US" sz="2400" dirty="0"/>
              <a:t>Consider replacing a tree only after considering all its </a:t>
            </a:r>
            <a:r>
              <a:rPr lang="en-US" sz="2400" dirty="0" err="1"/>
              <a:t>subtrees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5376960" y="900000"/>
            <a:ext cx="3767040" cy="4038479"/>
            <a:chOff x="5376960" y="900000"/>
            <a:chExt cx="3767040" cy="403847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5376960" y="900000"/>
              <a:ext cx="3767040" cy="40384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Freeform: Shape 6"/>
            <p:cNvSpPr/>
            <p:nvPr/>
          </p:nvSpPr>
          <p:spPr>
            <a:xfrm rot="18998809">
              <a:off x="5429915" y="4168195"/>
              <a:ext cx="762120" cy="457200"/>
            </a:xfrm>
            <a:custGeom>
              <a:avLst>
                <a:gd name="f0" fmla="val 162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008000"/>
            </a:solidFill>
            <a:ln w="3816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18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ubtree rai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-77788"/>
            <a:ext cx="7543800" cy="977901"/>
          </a:xfrm>
        </p:spPr>
        <p:txBody>
          <a:bodyPr wrap="square" lIns="90360" tIns="44280" rIns="90360" bIns="44280" anchorCtr="1"/>
          <a:lstStyle/>
          <a:p>
            <a:pPr lvl="0"/>
            <a:r>
              <a:rPr lang="en-US"/>
              <a:t>Subtree raising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5105400" y="1079500"/>
            <a:ext cx="4038600" cy="1987637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598"/>
              </a:spcBef>
            </a:pPr>
            <a:r>
              <a:rPr lang="en-US" sz="2400" dirty="0"/>
              <a:t>Delete node</a:t>
            </a:r>
          </a:p>
          <a:p>
            <a:pPr lvl="0">
              <a:spcBef>
                <a:spcPts val="598"/>
              </a:spcBef>
            </a:pPr>
            <a:r>
              <a:rPr lang="en-US" sz="2400" dirty="0"/>
              <a:t>Redistribute instances</a:t>
            </a:r>
          </a:p>
          <a:p>
            <a:pPr lvl="0">
              <a:spcBef>
                <a:spcPts val="598"/>
              </a:spcBef>
            </a:pPr>
            <a:r>
              <a:rPr lang="en-US" sz="2400" dirty="0"/>
              <a:t>Slower than </a:t>
            </a:r>
            <a:r>
              <a:rPr lang="en-US" sz="2400" dirty="0" err="1"/>
              <a:t>subtree</a:t>
            </a:r>
            <a:r>
              <a:rPr lang="en-US" sz="2400" dirty="0"/>
              <a:t> replacement</a:t>
            </a:r>
          </a:p>
          <a:p>
            <a:pPr marL="457200" lvl="0" indent="-457200">
              <a:spcBef>
                <a:spcPts val="598"/>
              </a:spcBef>
              <a:buNone/>
              <a:tabLst>
                <a:tab pos="457200" algn="l"/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/>
              <a:t>	</a:t>
            </a:r>
            <a:r>
              <a:rPr lang="en-US" sz="2400" i="1" dirty="0"/>
              <a:t>(Worthwhile?)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3080" y="1080000"/>
            <a:ext cx="4876920" cy="35989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Object 3"/>
          <p:cNvGraphicFramePr/>
          <p:nvPr/>
        </p:nvGraphicFramePr>
        <p:xfrm>
          <a:off x="5040000" y="3867119"/>
          <a:ext cx="3270240" cy="2612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2" r:id="rId5" imgW="9000000" imgH="7190476" progId="">
                  <p:embed/>
                </p:oleObj>
              </mc:Choice>
              <mc:Fallback>
                <p:oleObj r:id="rId5" imgW="9000000" imgH="7190476" progId="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40000" y="3867119"/>
                        <a:ext cx="3270240" cy="261288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0">
                        <a:solidFill>
                          <a:srgbClr val="00DCFF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eform: Shape 5"/>
          <p:cNvSpPr/>
          <p:nvPr/>
        </p:nvSpPr>
        <p:spPr>
          <a:xfrm rot="2236200">
            <a:off x="5105667" y="4038487"/>
            <a:ext cx="761759" cy="4572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008000"/>
          </a:solidFill>
          <a:ln w="38160">
            <a:solidFill>
              <a:srgbClr val="008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19</a:t>
            </a:fld>
            <a:endParaRPr lang="uk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mplementation: Real machine learning sche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28593" y="55423"/>
            <a:ext cx="8815407" cy="979488"/>
          </a:xfrm>
        </p:spPr>
        <p:txBody>
          <a:bodyPr wrap="square" lIns="90360" tIns="44280" rIns="90360" bIns="44280" anchor="t" anchorCtr="0">
            <a:noAutofit/>
          </a:bodyPr>
          <a:lstStyle/>
          <a:p>
            <a:pPr lvl="0"/>
            <a:r>
              <a:rPr lang="en-NZ" sz="3600" dirty="0" smtClean="0">
                <a:latin typeface="+mj-lt"/>
              </a:rPr>
              <a:t>Algorithms for learning trees and rules</a:t>
            </a:r>
            <a:endParaRPr lang="en-NZ" sz="3600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82906" y="1401791"/>
            <a:ext cx="8402774" cy="2271689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>
              <a:spcBef>
                <a:spcPts val="598"/>
              </a:spcBef>
            </a:pPr>
            <a:r>
              <a:rPr lang="en-NZ" sz="2400" dirty="0"/>
              <a:t>Decision </a:t>
            </a:r>
            <a:r>
              <a:rPr lang="en-NZ" sz="2400" dirty="0" smtClean="0"/>
              <a:t>trees</a:t>
            </a:r>
          </a:p>
          <a:p>
            <a:pPr lvl="1">
              <a:spcBef>
                <a:spcPts val="499"/>
              </a:spcBef>
            </a:pPr>
            <a:r>
              <a:rPr lang="en-NZ" sz="2000" dirty="0" smtClean="0"/>
              <a:t>From ID3 to C4.5 (pruning, numeric attributes, ...)</a:t>
            </a:r>
          </a:p>
          <a:p>
            <a:pPr>
              <a:spcBef>
                <a:spcPts val="598"/>
              </a:spcBef>
            </a:pPr>
            <a:r>
              <a:rPr lang="en-NZ" sz="2400" dirty="0" smtClean="0"/>
              <a:t>Classification </a:t>
            </a:r>
            <a:r>
              <a:rPr lang="en-NZ" sz="2400" dirty="0"/>
              <a:t>rules</a:t>
            </a:r>
          </a:p>
          <a:p>
            <a:pPr lvl="1">
              <a:spcBef>
                <a:spcPts val="499"/>
              </a:spcBef>
            </a:pPr>
            <a:r>
              <a:rPr lang="en-NZ" sz="2000" dirty="0"/>
              <a:t>From PRISM to RIPPER and PART (pruning, numeric data, …)</a:t>
            </a:r>
          </a:p>
          <a:p>
            <a:r>
              <a:rPr lang="en-NZ" sz="2400" dirty="0"/>
              <a:t>Association Rules</a:t>
            </a:r>
          </a:p>
          <a:p>
            <a:pPr lvl="1"/>
            <a:r>
              <a:rPr lang="en-NZ" sz="2000" dirty="0" smtClean="0"/>
              <a:t>Faster rule mining with frequent</a:t>
            </a:r>
            <a:r>
              <a:rPr lang="en-NZ" sz="2000" dirty="0"/>
              <a:t>-pattern </a:t>
            </a:r>
            <a:r>
              <a:rPr lang="en-NZ" sz="2000" dirty="0" smtClean="0"/>
              <a:t>trees</a:t>
            </a:r>
            <a:endParaRPr lang="en-NZ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</a:t>
            </a:fld>
            <a:endParaRPr lang="uk-U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stimating error r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Estimating error rates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63929" y="1174750"/>
            <a:ext cx="8199096" cy="3703748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697"/>
              </a:spcBef>
            </a:pPr>
            <a:r>
              <a:rPr lang="en-US" sz="2400" dirty="0"/>
              <a:t>Prune only if it does not increase the estimated error</a:t>
            </a:r>
          </a:p>
          <a:p>
            <a:pPr lvl="0">
              <a:lnSpc>
                <a:spcPct val="90000"/>
              </a:lnSpc>
              <a:spcBef>
                <a:spcPts val="598"/>
              </a:spcBef>
            </a:pPr>
            <a:r>
              <a:rPr lang="en-US" sz="2400" dirty="0"/>
              <a:t>Error on the training data is NOT a useful estimator</a:t>
            </a:r>
            <a:br>
              <a:rPr lang="en-US" sz="2400" dirty="0"/>
            </a:br>
            <a:r>
              <a:rPr lang="en-US" sz="2000" i="1" dirty="0"/>
              <a:t>(would result in almost no pruning)</a:t>
            </a:r>
          </a:p>
          <a:p>
            <a:pPr lvl="0">
              <a:lnSpc>
                <a:spcPct val="90000"/>
              </a:lnSpc>
              <a:spcBef>
                <a:spcPts val="697"/>
              </a:spcBef>
            </a:pPr>
            <a:r>
              <a:rPr lang="en-US" sz="2400" dirty="0" smtClean="0"/>
              <a:t>One possibility: use </a:t>
            </a:r>
            <a:r>
              <a:rPr lang="en-US" sz="2400" dirty="0"/>
              <a:t>hold-out set for pruning</a:t>
            </a:r>
            <a:br>
              <a:rPr lang="en-US" sz="2400" dirty="0"/>
            </a:br>
            <a:r>
              <a:rPr lang="en-US" sz="2400" dirty="0" smtClean="0"/>
              <a:t>(yields “</a:t>
            </a:r>
            <a:r>
              <a:rPr lang="en-US" sz="2400" dirty="0"/>
              <a:t>reduced-error pruning”)</a:t>
            </a:r>
          </a:p>
          <a:p>
            <a:pPr lvl="0">
              <a:lnSpc>
                <a:spcPct val="90000"/>
              </a:lnSpc>
              <a:spcBef>
                <a:spcPts val="697"/>
              </a:spcBef>
            </a:pPr>
            <a:r>
              <a:rPr lang="en-US" sz="2400" dirty="0"/>
              <a:t>C4.5’s method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000" dirty="0"/>
              <a:t>Derive confidence interval from training data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000" dirty="0"/>
              <a:t>Use a heuristic limit, derived from this, for pruning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000" dirty="0"/>
              <a:t>Standard Bernoulli-process-based method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000" dirty="0"/>
              <a:t>Shaky statistical assumptions (based on training data)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20</a:t>
            </a:fld>
            <a:endParaRPr lang="uk-UA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4.5’s meth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C4.5’s method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39454" y="1508125"/>
            <a:ext cx="8075896" cy="3712852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Error estimate for subtree is weighted sum of error estimates for all its leaves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Error estimate for a node</a:t>
            </a:r>
            <a:r>
              <a:rPr lang="en-US" sz="2400" dirty="0" smtClean="0"/>
              <a:t>:</a:t>
            </a:r>
          </a:p>
          <a:p>
            <a:pPr lvl="0">
              <a:spcBef>
                <a:spcPts val="697"/>
              </a:spcBef>
            </a:pPr>
            <a:endParaRPr lang="en-US" sz="2400" dirty="0"/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/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/>
          </a:p>
          <a:p>
            <a:pPr lvl="0">
              <a:spcBef>
                <a:spcPts val="697"/>
              </a:spcBef>
            </a:pPr>
            <a:r>
              <a:rPr lang="en-US" sz="2400" dirty="0"/>
              <a:t>If </a:t>
            </a:r>
            <a:r>
              <a:rPr lang="en-US" sz="2400" i="1" dirty="0"/>
              <a:t>c = </a:t>
            </a:r>
            <a:r>
              <a:rPr lang="en-US" sz="2400" dirty="0"/>
              <a:t>25% then </a:t>
            </a:r>
            <a:r>
              <a:rPr lang="en-US" sz="2400" i="1" dirty="0"/>
              <a:t>z</a:t>
            </a:r>
            <a:r>
              <a:rPr lang="en-US" sz="2400" dirty="0"/>
              <a:t> = 0.69 (from normal distribution)</a:t>
            </a:r>
          </a:p>
          <a:p>
            <a:pPr lvl="0">
              <a:spcBef>
                <a:spcPts val="697"/>
              </a:spcBef>
            </a:pPr>
            <a:r>
              <a:rPr lang="en-US" sz="2400" i="1" dirty="0"/>
              <a:t>f</a:t>
            </a:r>
            <a:r>
              <a:rPr lang="en-US" sz="2400" dirty="0"/>
              <a:t> is the error on the training data</a:t>
            </a:r>
          </a:p>
          <a:p>
            <a:pPr lvl="0">
              <a:spcBef>
                <a:spcPts val="697"/>
              </a:spcBef>
            </a:pPr>
            <a:r>
              <a:rPr lang="en-US" sz="2400" i="1" dirty="0"/>
              <a:t>N</a:t>
            </a:r>
            <a:r>
              <a:rPr lang="en-US" sz="2400" dirty="0"/>
              <a:t> is the number of instances covered by the leaf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191168"/>
              </p:ext>
            </p:extLst>
          </p:nvPr>
        </p:nvGraphicFramePr>
        <p:xfrm>
          <a:off x="1280673" y="2715788"/>
          <a:ext cx="5582542" cy="1127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4" imgW="2641600" imgH="533400" progId="Equation.3">
                  <p:embed/>
                </p:oleObj>
              </mc:Choice>
              <mc:Fallback>
                <p:oleObj name="Equation" r:id="rId4" imgW="26416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0673" y="2715788"/>
                        <a:ext cx="5582542" cy="1127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21</a:t>
            </a:fld>
            <a:endParaRPr lang="uk-UA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784975" y="-179388"/>
            <a:ext cx="2359025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Example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80200" y="82800"/>
            <a:ext cx="3767400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traight Connector 3"/>
          <p:cNvSpPr/>
          <p:nvPr/>
        </p:nvSpPr>
        <p:spPr>
          <a:xfrm flipV="1">
            <a:off x="2680200" y="4425840"/>
            <a:ext cx="762120" cy="609480"/>
          </a:xfrm>
          <a:prstGeom prst="line">
            <a:avLst/>
          </a:prstGeom>
          <a:noFill/>
          <a:ln w="44280">
            <a:solidFill>
              <a:srgbClr val="008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" name="Freeform: Shape 4"/>
          <p:cNvSpPr/>
          <p:nvPr/>
        </p:nvSpPr>
        <p:spPr>
          <a:xfrm>
            <a:off x="1813320" y="4959720"/>
            <a:ext cx="1302120" cy="1008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f=0.33 e=0.47</a:t>
            </a:r>
          </a:p>
        </p:txBody>
      </p:sp>
      <p:sp>
        <p:nvSpPr>
          <p:cNvPr id="6" name="Straight Connector 5"/>
          <p:cNvSpPr/>
          <p:nvPr/>
        </p:nvSpPr>
        <p:spPr>
          <a:xfrm flipV="1">
            <a:off x="4813920" y="4425840"/>
            <a:ext cx="0" cy="609480"/>
          </a:xfrm>
          <a:prstGeom prst="line">
            <a:avLst/>
          </a:prstGeom>
          <a:noFill/>
          <a:ln w="44280">
            <a:solidFill>
              <a:srgbClr val="008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" name="Freeform: Shape 6"/>
          <p:cNvSpPr/>
          <p:nvPr/>
        </p:nvSpPr>
        <p:spPr>
          <a:xfrm>
            <a:off x="4204440" y="4959720"/>
            <a:ext cx="1208879" cy="1008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f=0.5 e=0.72</a:t>
            </a:r>
          </a:p>
        </p:txBody>
      </p:sp>
      <p:sp>
        <p:nvSpPr>
          <p:cNvPr id="8" name="Straight Connector 7"/>
          <p:cNvSpPr/>
          <p:nvPr/>
        </p:nvSpPr>
        <p:spPr>
          <a:xfrm flipH="1" flipV="1">
            <a:off x="6337440" y="4425840"/>
            <a:ext cx="155880" cy="648360"/>
          </a:xfrm>
          <a:prstGeom prst="line">
            <a:avLst/>
          </a:prstGeom>
          <a:noFill/>
          <a:ln w="44280">
            <a:solidFill>
              <a:srgbClr val="008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" name="Freeform: Shape 8"/>
          <p:cNvSpPr/>
          <p:nvPr/>
        </p:nvSpPr>
        <p:spPr>
          <a:xfrm>
            <a:off x="5773320" y="4959720"/>
            <a:ext cx="1456920" cy="1008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f=0.33 e=0.47</a:t>
            </a:r>
          </a:p>
        </p:txBody>
      </p:sp>
      <p:sp>
        <p:nvSpPr>
          <p:cNvPr id="10" name="Straight Connector 9"/>
          <p:cNvSpPr/>
          <p:nvPr/>
        </p:nvSpPr>
        <p:spPr>
          <a:xfrm flipH="1" flipV="1">
            <a:off x="6185160" y="2902320"/>
            <a:ext cx="1219319" cy="380879"/>
          </a:xfrm>
          <a:prstGeom prst="line">
            <a:avLst/>
          </a:prstGeom>
          <a:noFill/>
          <a:ln w="44280">
            <a:solidFill>
              <a:srgbClr val="008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" name="Freeform: Shape 10"/>
          <p:cNvSpPr/>
          <p:nvPr/>
        </p:nvSpPr>
        <p:spPr>
          <a:xfrm>
            <a:off x="7391520" y="3200400"/>
            <a:ext cx="1608480" cy="1923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f = 5/14 </a:t>
            </a:r>
            <a:br>
              <a:rPr lang="en-US" sz="2000" b="1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</a:br>
            <a:r>
              <a:rPr lang="en-US" sz="2000" b="1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e = 0.46</a:t>
            </a:r>
            <a:br>
              <a:rPr lang="en-US" sz="2000" b="1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</a:br>
            <a:r>
              <a:rPr lang="en-US" sz="2000" b="1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e &lt; 0.51</a:t>
            </a:r>
            <a:br>
              <a:rPr lang="en-US" sz="2000" b="1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</a:br>
            <a:r>
              <a:rPr lang="en-US" sz="2000" b="1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so prune!</a:t>
            </a:r>
          </a:p>
        </p:txBody>
      </p:sp>
      <p:sp>
        <p:nvSpPr>
          <p:cNvPr id="12" name="Freeform: Shape 11"/>
          <p:cNvSpPr/>
          <p:nvPr/>
        </p:nvSpPr>
        <p:spPr>
          <a:xfrm>
            <a:off x="1633320" y="6154200"/>
            <a:ext cx="5390280" cy="703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Combined using ratios 6:2:6 gives 0.51</a:t>
            </a:r>
          </a:p>
        </p:txBody>
      </p:sp>
      <p:sp>
        <p:nvSpPr>
          <p:cNvPr id="13" name="Freeform: Shape 12"/>
          <p:cNvSpPr/>
          <p:nvPr/>
        </p:nvSpPr>
        <p:spPr>
          <a:xfrm>
            <a:off x="1080000" y="4807080"/>
            <a:ext cx="6629400" cy="9907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200 f10 1"/>
              <a:gd name="f16" fmla="*/ 18400 f10 1"/>
              <a:gd name="f17" fmla="*/ 18400 f11 1"/>
              <a:gd name="f18" fmla="*/ 3200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3160 f10 1"/>
              <a:gd name="f25" fmla="*/ 3160 f11 1"/>
              <a:gd name="f26" fmla="*/ 0 f10 1"/>
              <a:gd name="f27" fmla="*/ 10800 f11 1"/>
              <a:gd name="f28" fmla="*/ 18440 f11 1"/>
              <a:gd name="f29" fmla="*/ 21600 f11 1"/>
              <a:gd name="f30" fmla="*/ 18440 f10 1"/>
              <a:gd name="f31" fmla="*/ 21600 f10 1"/>
              <a:gd name="f32" fmla="+- 0 0 f19"/>
              <a:gd name="f33" fmla="+- f20 0 f1"/>
              <a:gd name="f34" fmla="+- f21 0 f1"/>
              <a:gd name="f35" fmla="*/ f32 f0 1"/>
              <a:gd name="f36" fmla="+- f34 0 f33"/>
              <a:gd name="f37" fmla="*/ f35 1 f5"/>
              <a:gd name="f38" fmla="+- f37 0 f1"/>
              <a:gd name="f39" fmla="cos 1 f38"/>
              <a:gd name="f40" fmla="sin 1 f38"/>
              <a:gd name="f41" fmla="+- 0 0 f39"/>
              <a:gd name="f42" fmla="+- 0 0 f40"/>
              <a:gd name="f43" fmla="*/ 10800 f41 1"/>
              <a:gd name="f44" fmla="*/ 10800 f42 1"/>
              <a:gd name="f45" fmla="*/ f43 f43 1"/>
              <a:gd name="f46" fmla="*/ f44 f44 1"/>
              <a:gd name="f47" fmla="+- f45 f46 0"/>
              <a:gd name="f48" fmla="sqrt f47"/>
              <a:gd name="f49" fmla="*/ f6 1 f48"/>
              <a:gd name="f50" fmla="*/ f41 f49 1"/>
              <a:gd name="f51" fmla="*/ f42 f49 1"/>
              <a:gd name="f52" fmla="+- 10800 0 f50"/>
              <a:gd name="f53" fmla="+- 10800 0 f5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22" y="f23"/>
              </a:cxn>
              <a:cxn ang="f33">
                <a:pos x="f24" y="f25"/>
              </a:cxn>
              <a:cxn ang="f33">
                <a:pos x="f26" y="f27"/>
              </a:cxn>
              <a:cxn ang="f33">
                <a:pos x="f24" y="f28"/>
              </a:cxn>
              <a:cxn ang="f33">
                <a:pos x="f22" y="f29"/>
              </a:cxn>
              <a:cxn ang="f33">
                <a:pos x="f30" y="f28"/>
              </a:cxn>
              <a:cxn ang="f33">
                <a:pos x="f31" y="f27"/>
              </a:cxn>
              <a:cxn ang="f33">
                <a:pos x="f30" y="f25"/>
              </a:cxn>
            </a:cxnLst>
            <a:rect l="f15" t="f18" r="f16" b="f17"/>
            <a:pathLst>
              <a:path w="21600" h="21600">
                <a:moveTo>
                  <a:pt x="f52" y="f53"/>
                </a:moveTo>
                <a:arcTo wR="f9" hR="f9" stAng="f33" swAng="f36"/>
                <a:close/>
              </a:path>
            </a:pathLst>
          </a:custGeom>
          <a:noFill/>
          <a:ln w="4428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>
            <a:off x="4433040" y="5797800"/>
            <a:ext cx="0" cy="380880"/>
          </a:xfrm>
          <a:prstGeom prst="line">
            <a:avLst/>
          </a:prstGeom>
          <a:noFill/>
          <a:ln w="44280">
            <a:solidFill>
              <a:srgbClr val="008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22</a:t>
            </a:fld>
            <a:endParaRPr lang="uk-UA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lexity of tree in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Complexity of tree induction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56247" y="1022350"/>
            <a:ext cx="7659103" cy="4216965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Assume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i="1" dirty="0"/>
              <a:t>m </a:t>
            </a:r>
            <a:r>
              <a:rPr lang="en-US" sz="2000" dirty="0"/>
              <a:t>attributes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i="1" dirty="0"/>
              <a:t>n </a:t>
            </a:r>
            <a:r>
              <a:rPr lang="en-US" sz="2000" dirty="0"/>
              <a:t>training instances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tree depth </a:t>
            </a:r>
            <a:r>
              <a:rPr lang="en-US" sz="2000" i="1" dirty="0"/>
              <a:t>O </a:t>
            </a:r>
            <a:r>
              <a:rPr lang="en-US" sz="2000" dirty="0"/>
              <a:t>(log </a:t>
            </a:r>
            <a:r>
              <a:rPr lang="en-US" sz="2000" i="1" dirty="0"/>
              <a:t>n</a:t>
            </a:r>
            <a:r>
              <a:rPr lang="en-US" sz="2000" dirty="0"/>
              <a:t>)</a:t>
            </a:r>
          </a:p>
          <a:p>
            <a:pPr>
              <a:spcBef>
                <a:spcPts val="697"/>
              </a:spcBef>
              <a:buSzPct val="100000"/>
              <a:tabLst>
                <a:tab pos="366047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en-US" sz="2400" dirty="0"/>
              <a:t>Building a tree	</a:t>
            </a:r>
            <a:r>
              <a:rPr lang="en-US" sz="2400" i="1" dirty="0"/>
              <a:t>O </a:t>
            </a:r>
            <a:r>
              <a:rPr lang="en-US" sz="2400" dirty="0"/>
              <a:t>(</a:t>
            </a:r>
            <a:r>
              <a:rPr lang="en-US" sz="2400" i="1" dirty="0"/>
              <a:t>m n </a:t>
            </a:r>
            <a:r>
              <a:rPr lang="en-US" sz="2400" dirty="0"/>
              <a:t>log</a:t>
            </a:r>
            <a:r>
              <a:rPr lang="en-US" sz="2400" i="1" dirty="0"/>
              <a:t> n</a:t>
            </a:r>
            <a:r>
              <a:rPr lang="en-US" sz="2400" dirty="0"/>
              <a:t>)</a:t>
            </a:r>
          </a:p>
          <a:p>
            <a:pPr>
              <a:spcBef>
                <a:spcPts val="697"/>
              </a:spcBef>
              <a:buSzPct val="100000"/>
              <a:tabLst>
                <a:tab pos="366047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en-US" sz="2400" dirty="0" err="1"/>
              <a:t>Subtree</a:t>
            </a:r>
            <a:r>
              <a:rPr lang="en-US" sz="2400" dirty="0"/>
              <a:t> replacement	</a:t>
            </a:r>
            <a:r>
              <a:rPr lang="en-US" sz="2400" i="1" dirty="0"/>
              <a:t>O 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dirty="0"/>
              <a:t>)</a:t>
            </a:r>
          </a:p>
          <a:p>
            <a:pPr>
              <a:spcBef>
                <a:spcPts val="697"/>
              </a:spcBef>
              <a:buSzPct val="100000"/>
              <a:tabLst>
                <a:tab pos="366047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en-US" sz="2400" dirty="0" err="1"/>
              <a:t>Subtree</a:t>
            </a:r>
            <a:r>
              <a:rPr lang="en-US" sz="2400" dirty="0"/>
              <a:t> raising	</a:t>
            </a:r>
            <a:r>
              <a:rPr lang="en-US" sz="2400" i="1" dirty="0"/>
              <a:t>O </a:t>
            </a:r>
            <a:r>
              <a:rPr lang="en-US" sz="2400" dirty="0"/>
              <a:t>(</a:t>
            </a:r>
            <a:r>
              <a:rPr lang="en-US" sz="2400" i="1" dirty="0"/>
              <a:t>n </a:t>
            </a:r>
            <a:r>
              <a:rPr lang="en-US" sz="2400" dirty="0"/>
              <a:t>(log </a:t>
            </a:r>
            <a:r>
              <a:rPr lang="en-US" sz="2400" i="1" dirty="0"/>
              <a:t>n</a:t>
            </a:r>
            <a:r>
              <a:rPr lang="en-US" sz="2400" dirty="0"/>
              <a:t>)</a:t>
            </a:r>
            <a:r>
              <a:rPr lang="en-US" sz="2400" baseline="30000" dirty="0"/>
              <a:t>2</a:t>
            </a:r>
            <a:r>
              <a:rPr lang="en-US" sz="2400" dirty="0"/>
              <a:t>)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Every instance may have to be redistributed at every node between its leaf and the root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Cost for redistribution (on average): </a:t>
            </a:r>
            <a:r>
              <a:rPr lang="en-US" sz="2000" i="1" dirty="0"/>
              <a:t>O </a:t>
            </a:r>
            <a:r>
              <a:rPr lang="en-US" sz="2000" dirty="0"/>
              <a:t>(log </a:t>
            </a:r>
            <a:r>
              <a:rPr lang="en-US" sz="2000" i="1" dirty="0"/>
              <a:t>n</a:t>
            </a:r>
            <a:r>
              <a:rPr lang="en-US" sz="2000" dirty="0"/>
              <a:t>)</a:t>
            </a:r>
          </a:p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Total cost: </a:t>
            </a:r>
            <a:r>
              <a:rPr lang="en-US" sz="2400" i="1" dirty="0"/>
              <a:t>O </a:t>
            </a:r>
            <a:r>
              <a:rPr lang="en-US" sz="2400" dirty="0"/>
              <a:t>(</a:t>
            </a:r>
            <a:r>
              <a:rPr lang="en-US" sz="2400" i="1" dirty="0"/>
              <a:t>m n </a:t>
            </a:r>
            <a:r>
              <a:rPr lang="en-US" sz="2400" dirty="0"/>
              <a:t>log</a:t>
            </a:r>
            <a:r>
              <a:rPr lang="en-US" sz="2400" i="1" dirty="0"/>
              <a:t> n</a:t>
            </a:r>
            <a:r>
              <a:rPr lang="en-US" sz="2400" dirty="0"/>
              <a:t>) + </a:t>
            </a:r>
            <a:r>
              <a:rPr lang="en-US" sz="2400" i="1" dirty="0"/>
              <a:t>O </a:t>
            </a:r>
            <a:r>
              <a:rPr lang="en-US" sz="2400" dirty="0"/>
              <a:t>(</a:t>
            </a:r>
            <a:r>
              <a:rPr lang="en-US" sz="2400" i="1" dirty="0"/>
              <a:t>n </a:t>
            </a:r>
            <a:r>
              <a:rPr lang="en-US" sz="2400" dirty="0"/>
              <a:t>(log </a:t>
            </a:r>
            <a:r>
              <a:rPr lang="en-US" sz="2400" i="1" dirty="0"/>
              <a:t>n</a:t>
            </a:r>
            <a:r>
              <a:rPr lang="en-US" sz="2400" dirty="0"/>
              <a:t>)</a:t>
            </a:r>
            <a:r>
              <a:rPr lang="en-US" sz="2400" baseline="30000" dirty="0"/>
              <a:t>2</a:t>
            </a:r>
            <a:r>
              <a:rPr lang="en-US" sz="2400" dirty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23</a:t>
            </a:fld>
            <a:endParaRPr lang="uk-UA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rom trees to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From trees to rules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71543" y="1165193"/>
            <a:ext cx="7743807" cy="4432536"/>
          </a:xfrm>
        </p:spPr>
        <p:txBody>
          <a:bodyPr wrap="square" lIns="90360" tIns="44280" rIns="90360" bIns="44280" anchor="t" anchorCtr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ea typeface="Times New Roman"/>
                <a:cs typeface="Arial"/>
              </a:rPr>
              <a:t>Simple </a:t>
            </a:r>
            <a:r>
              <a:rPr lang="en-US" sz="2400" dirty="0">
                <a:solidFill>
                  <a:srgbClr val="000000"/>
                </a:solidFill>
                <a:ea typeface="Times New Roman"/>
                <a:cs typeface="Arial"/>
              </a:rPr>
              <a:t>way: one rule for each leaf</a:t>
            </a:r>
          </a:p>
          <a:p>
            <a:r>
              <a:rPr lang="en-US" sz="2400" dirty="0">
                <a:solidFill>
                  <a:srgbClr val="000000"/>
                </a:solidFill>
                <a:ea typeface="Times New Roman"/>
                <a:cs typeface="Arial"/>
              </a:rPr>
              <a:t>C4.5rules: greedily prune conditions from each rule if this reduces its estimated error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ea typeface="Times New Roman"/>
                <a:cs typeface="Arial"/>
              </a:rPr>
              <a:t>Can produce duplicate rules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ea typeface="Times New Roman"/>
                <a:cs typeface="Arial"/>
              </a:rPr>
              <a:t>Check for this at the end</a:t>
            </a:r>
            <a:endParaRPr lang="en-US" sz="2400" dirty="0">
              <a:solidFill>
                <a:srgbClr val="000000"/>
              </a:solidFill>
              <a:ea typeface="Times New Roman"/>
              <a:cs typeface="Arial"/>
            </a:endParaRPr>
          </a:p>
          <a:p>
            <a:r>
              <a:rPr lang="en-US" sz="2400" dirty="0">
                <a:solidFill>
                  <a:srgbClr val="000000"/>
                </a:solidFill>
                <a:ea typeface="Times New Roman"/>
                <a:cs typeface="Arial"/>
              </a:rPr>
              <a:t>Then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ea typeface="Times New Roman"/>
                <a:cs typeface="Arial"/>
              </a:rPr>
              <a:t>look at each class in turn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ea typeface="Times New Roman"/>
                <a:cs typeface="Arial"/>
              </a:rPr>
              <a:t>consider the rules for that class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ea typeface="Times New Roman"/>
                <a:cs typeface="Arial"/>
              </a:rPr>
              <a:t>find a “good” subset (guided by MDL)</a:t>
            </a:r>
            <a:endParaRPr lang="en-US" sz="2400" dirty="0">
              <a:solidFill>
                <a:srgbClr val="000000"/>
              </a:solidFill>
              <a:ea typeface="Times New Roman"/>
              <a:cs typeface="Arial"/>
            </a:endParaRPr>
          </a:p>
          <a:p>
            <a:r>
              <a:rPr lang="en-US" sz="2400" dirty="0">
                <a:solidFill>
                  <a:srgbClr val="000000"/>
                </a:solidFill>
                <a:ea typeface="Times New Roman"/>
                <a:cs typeface="Arial"/>
              </a:rPr>
              <a:t>Then rank the subsets to avoid conflicts</a:t>
            </a:r>
          </a:p>
          <a:p>
            <a:r>
              <a:rPr lang="en-US" sz="2400" dirty="0">
                <a:solidFill>
                  <a:srgbClr val="000000"/>
                </a:solidFill>
                <a:ea typeface="Times New Roman"/>
                <a:cs typeface="Arial"/>
              </a:rPr>
              <a:t>Finally, remove rules (greedily) if this decreases error on the training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24</a:t>
            </a:fld>
            <a:endParaRPr lang="uk-UA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4.5: choices and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C4.5: choices and options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1119" y="1317625"/>
            <a:ext cx="8064231" cy="4257745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C4.5rules slow for large and noisy datasets</a:t>
            </a:r>
          </a:p>
          <a:p>
            <a:pPr lvl="0">
              <a:spcBef>
                <a:spcPts val="697"/>
              </a:spcBef>
            </a:pPr>
            <a:r>
              <a:rPr lang="en-US" sz="2400" dirty="0" smtClean="0"/>
              <a:t>Successor algorithm C5.0rules </a:t>
            </a:r>
            <a:r>
              <a:rPr lang="en-US" sz="2400" dirty="0"/>
              <a:t>uses a different technique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Much faster and a bit more accurate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C4.5 has two parameters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Confidence value (default 25%):</a:t>
            </a:r>
            <a:br>
              <a:rPr lang="en-US" sz="2000" dirty="0"/>
            </a:br>
            <a:r>
              <a:rPr lang="en-US" sz="2000" dirty="0"/>
              <a:t>lower values incur heavier pruning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Minimum number of instances in the two most popular branches (default 2</a:t>
            </a:r>
            <a:r>
              <a:rPr lang="en-US" sz="2000" dirty="0" smtClean="0"/>
              <a:t>)</a:t>
            </a:r>
          </a:p>
          <a:p>
            <a:pPr>
              <a:spcBef>
                <a:spcPts val="598"/>
              </a:spcBef>
            </a:pPr>
            <a:r>
              <a:rPr lang="en-US" sz="2400" dirty="0" smtClean="0"/>
              <a:t>Time complexity of C4.5 is actually greater than what was stated above:</a:t>
            </a:r>
          </a:p>
          <a:p>
            <a:pPr lvl="1">
              <a:spcBef>
                <a:spcPts val="598"/>
              </a:spcBef>
            </a:pPr>
            <a:r>
              <a:rPr lang="en-US" sz="2000" dirty="0" smtClean="0"/>
              <a:t>For each numeric split point that has been identified, the </a:t>
            </a:r>
            <a:r>
              <a:rPr lang="en-US" sz="2000" i="1" dirty="0" smtClean="0"/>
              <a:t>entire</a:t>
            </a:r>
            <a:r>
              <a:rPr lang="en-US" sz="2000" dirty="0" smtClean="0"/>
              <a:t> training set is scanned to find the closest actual point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25</a:t>
            </a:fld>
            <a:endParaRPr lang="uk-UA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st-complexity pru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84948" y="-179388"/>
            <a:ext cx="655320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Cost-complexity pruning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01591" y="1329926"/>
            <a:ext cx="7655339" cy="4548869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C4.5's </a:t>
            </a:r>
            <a:r>
              <a:rPr lang="en-US" sz="2400" dirty="0" err="1"/>
              <a:t>postpruning</a:t>
            </a:r>
            <a:r>
              <a:rPr lang="en-US" sz="2400" dirty="0"/>
              <a:t> often does not prune enough</a:t>
            </a:r>
          </a:p>
          <a:p>
            <a:pPr lvl="1"/>
            <a:r>
              <a:rPr lang="en-US" sz="2000" dirty="0"/>
              <a:t>Tree size continues to grow when more instances are added even if performance on independent data does not improve</a:t>
            </a:r>
          </a:p>
          <a:p>
            <a:pPr lvl="1"/>
            <a:r>
              <a:rPr lang="en-US" sz="2000" dirty="0" smtClean="0"/>
              <a:t>But: it is very </a:t>
            </a:r>
            <a:r>
              <a:rPr lang="en-US" sz="2000" dirty="0"/>
              <a:t>fast and popular in practice</a:t>
            </a:r>
          </a:p>
          <a:p>
            <a:pPr lvl="0"/>
            <a:r>
              <a:rPr lang="en-US" sz="2400" dirty="0"/>
              <a:t>Can be worthwhile in some cases to strive for a more compact </a:t>
            </a:r>
            <a:r>
              <a:rPr lang="en-US" sz="2400" dirty="0" smtClean="0"/>
              <a:t>tree at </a:t>
            </a:r>
            <a:r>
              <a:rPr lang="en-US" sz="2400" dirty="0"/>
              <a:t>the expense of more computational effort</a:t>
            </a:r>
          </a:p>
          <a:p>
            <a:pPr lvl="1"/>
            <a:r>
              <a:rPr lang="en-US" sz="2000" i="1" dirty="0"/>
              <a:t>Cost-complexity pruning</a:t>
            </a:r>
            <a:r>
              <a:rPr lang="en-US" sz="2000" dirty="0"/>
              <a:t> method from the CART (Classification and Regression Trees) learning </a:t>
            </a:r>
            <a:r>
              <a:rPr lang="en-US" sz="2000" dirty="0" smtClean="0"/>
              <a:t>system achieves this</a:t>
            </a:r>
          </a:p>
          <a:p>
            <a:pPr lvl="1"/>
            <a:r>
              <a:rPr lang="en-US" sz="2000" dirty="0" smtClean="0"/>
              <a:t>Applies cross-validation or a hold-out set to choose an appropriate tree size for the final tree</a:t>
            </a:r>
          </a:p>
          <a:p>
            <a:pPr lvl="1"/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26</a:t>
            </a:fld>
            <a:endParaRPr lang="uk-UA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st-complexity pruning co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3538" y="-164406"/>
            <a:ext cx="7661153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Cost-complexity </a:t>
            </a:r>
            <a:r>
              <a:rPr lang="en-US" sz="3600" dirty="0" smtClean="0">
                <a:latin typeface="+mj-lt"/>
              </a:rPr>
              <a:t>pruning details</a:t>
            </a:r>
            <a:endParaRPr lang="en-US" sz="3600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3539" y="1250579"/>
            <a:ext cx="7791843" cy="4984940"/>
          </a:xfrm>
        </p:spPr>
        <p:txBody>
          <a:bodyPr/>
          <a:lstStyle/>
          <a:p>
            <a:pPr lvl="0"/>
            <a:r>
              <a:rPr lang="en-US" sz="2400" dirty="0"/>
              <a:t>Basic idea:</a:t>
            </a:r>
          </a:p>
          <a:p>
            <a:pPr lvl="1"/>
            <a:r>
              <a:rPr lang="en-US" sz="2000" dirty="0"/>
              <a:t>First prune </a:t>
            </a:r>
            <a:r>
              <a:rPr lang="en-US" sz="2000" dirty="0" err="1"/>
              <a:t>subtrees</a:t>
            </a:r>
            <a:r>
              <a:rPr lang="en-US" sz="2000" dirty="0"/>
              <a:t> that, relative to their size, lead to the smallest increase in error on the training data</a:t>
            </a:r>
          </a:p>
          <a:p>
            <a:pPr lvl="1"/>
            <a:r>
              <a:rPr lang="en-US" sz="2000" dirty="0"/>
              <a:t>Increase in error (α</a:t>
            </a:r>
            <a:r>
              <a:rPr lang="en-US" sz="2000" dirty="0" smtClean="0"/>
              <a:t>): </a:t>
            </a:r>
            <a:r>
              <a:rPr lang="en-US" sz="2000" dirty="0"/>
              <a:t>average error increase per leaf of </a:t>
            </a:r>
            <a:r>
              <a:rPr lang="en-US" sz="2000" dirty="0" err="1"/>
              <a:t>subtree</a:t>
            </a:r>
            <a:endParaRPr lang="en-US" sz="2000" dirty="0"/>
          </a:p>
          <a:p>
            <a:pPr lvl="1"/>
            <a:r>
              <a:rPr lang="en-US" sz="2000" dirty="0" smtClean="0"/>
              <a:t>Bottom-up pruning based on this criterion generates </a:t>
            </a:r>
            <a:r>
              <a:rPr lang="en-US" sz="2000" dirty="0"/>
              <a:t>a </a:t>
            </a:r>
            <a:r>
              <a:rPr lang="en-US" sz="2000" i="1" dirty="0"/>
              <a:t>sequence</a:t>
            </a:r>
            <a:r>
              <a:rPr lang="en-US" sz="2000" dirty="0"/>
              <a:t> of successively smaller trees</a:t>
            </a:r>
          </a:p>
          <a:p>
            <a:pPr lvl="1"/>
            <a:r>
              <a:rPr lang="en-US" sz="2000" dirty="0"/>
              <a:t>Each candidate tree in the sequence corresponds to one particular threshold </a:t>
            </a:r>
            <a:r>
              <a:rPr lang="en-US" sz="2000" dirty="0" smtClean="0"/>
              <a:t>value </a:t>
            </a:r>
            <a:r>
              <a:rPr lang="en-US" sz="2000" i="1" dirty="0"/>
              <a:t>α</a:t>
            </a:r>
            <a:r>
              <a:rPr lang="en-US" sz="2000" i="1" baseline="-25000" dirty="0" err="1"/>
              <a:t>i</a:t>
            </a:r>
            <a:endParaRPr lang="en-US" sz="2000" i="1" baseline="-25000" dirty="0"/>
          </a:p>
          <a:p>
            <a:r>
              <a:rPr lang="en-US" sz="2400" dirty="0"/>
              <a:t>Which tree to chose as the final model?</a:t>
            </a:r>
          </a:p>
          <a:p>
            <a:pPr lvl="1"/>
            <a:r>
              <a:rPr lang="en-US" sz="2000" dirty="0"/>
              <a:t>Use either a hold-out set or cross-validation to </a:t>
            </a:r>
            <a:r>
              <a:rPr lang="en-US" sz="2000" dirty="0" smtClean="0"/>
              <a:t>estimate </a:t>
            </a:r>
            <a:r>
              <a:rPr lang="en-US" sz="2000" dirty="0"/>
              <a:t>the error </a:t>
            </a:r>
            <a:r>
              <a:rPr lang="en-US" sz="2000" dirty="0" smtClean="0"/>
              <a:t>for each </a:t>
            </a:r>
            <a:r>
              <a:rPr lang="en-US" sz="2000" i="1" dirty="0"/>
              <a:t>α</a:t>
            </a:r>
            <a:r>
              <a:rPr lang="en-US" sz="2000" i="1" baseline="-25000" dirty="0" err="1"/>
              <a:t>i</a:t>
            </a:r>
            <a:endParaRPr lang="en-US" sz="2000" i="1" baseline="-25000" dirty="0"/>
          </a:p>
          <a:p>
            <a:pPr lvl="1"/>
            <a:r>
              <a:rPr lang="en-US" sz="2000" dirty="0" smtClean="0"/>
              <a:t>Rebuild tree on entire training set using chosen value of  </a:t>
            </a:r>
            <a:r>
              <a:rPr lang="en-US" sz="2000" i="1" dirty="0"/>
              <a:t>α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27</a:t>
            </a:fld>
            <a:endParaRPr lang="uk-UA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Discussion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02981" y="1770063"/>
            <a:ext cx="7543800" cy="3777101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The most extensively studied method of machine learning used in data mining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Different criteria for attribute/test selection rarely make a large difference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Different pruning methods mainly change the size of the resulting pruned tree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C4.5 builds </a:t>
            </a:r>
            <a:r>
              <a:rPr lang="en-US" sz="2400" i="1" dirty="0" err="1"/>
              <a:t>univariate</a:t>
            </a:r>
            <a:r>
              <a:rPr lang="en-US" sz="2400" i="1" dirty="0"/>
              <a:t> </a:t>
            </a:r>
            <a:r>
              <a:rPr lang="en-US" sz="2400" dirty="0"/>
              <a:t>decision </a:t>
            </a:r>
            <a:r>
              <a:rPr lang="en-US" sz="2400" dirty="0" smtClean="0"/>
              <a:t>trees: each node tests a single attribute</a:t>
            </a:r>
            <a:endParaRPr lang="en-US" sz="2400" dirty="0"/>
          </a:p>
          <a:p>
            <a:pPr lvl="0">
              <a:spcBef>
                <a:spcPts val="697"/>
              </a:spcBef>
            </a:pPr>
            <a:r>
              <a:rPr lang="en-US" sz="2400" dirty="0"/>
              <a:t>Some TDITDT systems can build </a:t>
            </a:r>
            <a:r>
              <a:rPr lang="en-US" sz="2400" i="1" dirty="0"/>
              <a:t>multivariate</a:t>
            </a:r>
            <a:r>
              <a:rPr lang="en-US" sz="2400" dirty="0"/>
              <a:t> trees (e.g</a:t>
            </a:r>
            <a:r>
              <a:rPr lang="en-US" sz="2400" dirty="0" smtClean="0"/>
              <a:t>., the famous CART tree learner)</a:t>
            </a:r>
            <a:endParaRPr lang="en-US" sz="2400" dirty="0"/>
          </a:p>
        </p:txBody>
      </p:sp>
      <p:sp>
        <p:nvSpPr>
          <p:cNvPr id="4" name="Freeform: Shape 3"/>
          <p:cNvSpPr/>
          <p:nvPr/>
        </p:nvSpPr>
        <p:spPr>
          <a:xfrm>
            <a:off x="620955" y="977621"/>
            <a:ext cx="7898699" cy="67874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457200" algn="l"/>
                <a:tab pos="1371600" algn="l"/>
                <a:tab pos="2286000" algn="l"/>
                <a:tab pos="3200399" algn="l"/>
                <a:tab pos="4114800" algn="l"/>
                <a:tab pos="5029200" algn="l"/>
                <a:tab pos="5943599" algn="l"/>
                <a:tab pos="6857999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40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TDIDT: Top-Down Induction of Decision Trees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28</a:t>
            </a:fld>
            <a:endParaRPr lang="uk-UA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439"/>
            <a:ext cx="7886700" cy="1325563"/>
          </a:xfrm>
        </p:spPr>
        <p:txBody>
          <a:bodyPr>
            <a:normAutofit/>
          </a:bodyPr>
          <a:lstStyle/>
          <a:p>
            <a:r>
              <a:rPr lang="en-CA" sz="3600" dirty="0" smtClean="0">
                <a:latin typeface="+mj-lt"/>
              </a:rPr>
              <a:t>Discussion and Bibliographic Notes</a:t>
            </a:r>
            <a:endParaRPr lang="en-CA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211" y="1376006"/>
            <a:ext cx="8232598" cy="4667789"/>
          </a:xfrm>
        </p:spPr>
        <p:txBody>
          <a:bodyPr>
            <a:noAutofit/>
          </a:bodyPr>
          <a:lstStyle/>
          <a:p>
            <a:r>
              <a:rPr lang="en-US" sz="2400" dirty="0" smtClean="0"/>
              <a:t>CART’s pruning method (</a:t>
            </a:r>
            <a:r>
              <a:rPr lang="en-US" sz="2400" dirty="0" err="1"/>
              <a:t>Breiman</a:t>
            </a:r>
            <a:r>
              <a:rPr lang="en-US" sz="2400" dirty="0"/>
              <a:t> et al. 1984) can often produce smaller trees than C4.5’s </a:t>
            </a:r>
            <a:r>
              <a:rPr lang="en-US" sz="2400" dirty="0" smtClean="0"/>
              <a:t>method</a:t>
            </a:r>
          </a:p>
          <a:p>
            <a:r>
              <a:rPr lang="en-US" sz="2400" dirty="0" smtClean="0"/>
              <a:t>C4.5’s </a:t>
            </a:r>
            <a:r>
              <a:rPr lang="en-US" sz="2400" dirty="0" err="1" smtClean="0"/>
              <a:t>overfitting</a:t>
            </a:r>
            <a:r>
              <a:rPr lang="en-US" sz="2400" dirty="0" smtClean="0"/>
              <a:t> problems have been </a:t>
            </a:r>
            <a:r>
              <a:rPr lang="en-US" sz="2400" dirty="0"/>
              <a:t>investigated empirically by Oates and Jensen (1997</a:t>
            </a:r>
            <a:r>
              <a:rPr lang="en-US" sz="2400" dirty="0" smtClean="0"/>
              <a:t>)</a:t>
            </a:r>
            <a:endParaRPr lang="en-CA" sz="2400" dirty="0"/>
          </a:p>
          <a:p>
            <a:r>
              <a:rPr lang="en-US" sz="2400" dirty="0" smtClean="0"/>
              <a:t>A </a:t>
            </a:r>
            <a:r>
              <a:rPr lang="en-US" sz="2400" dirty="0"/>
              <a:t>complete description of C4.5, the early 1990s version, appears as a excellent and readable book (Quinlan 1993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An MDL-based </a:t>
            </a:r>
            <a:r>
              <a:rPr lang="en-US" sz="2400" dirty="0"/>
              <a:t>heuristic for C4.5 Release 8 </a:t>
            </a:r>
            <a:r>
              <a:rPr lang="en-US" sz="2400" dirty="0" smtClean="0"/>
              <a:t>that combats </a:t>
            </a:r>
            <a:r>
              <a:rPr lang="en-US" sz="2400" dirty="0" err="1" smtClean="0"/>
              <a:t>overfitting</a:t>
            </a:r>
            <a:r>
              <a:rPr lang="en-US" sz="2400" dirty="0" smtClean="0"/>
              <a:t> of numeric attributes is </a:t>
            </a:r>
            <a:r>
              <a:rPr lang="en-US" sz="2400" dirty="0"/>
              <a:t>described by Quinlan (1998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more recent </a:t>
            </a:r>
            <a:r>
              <a:rPr lang="en-US" sz="2400" dirty="0" smtClean="0"/>
              <a:t>version of Quinlan’s tree learner, </a:t>
            </a:r>
            <a:r>
              <a:rPr lang="en-US" sz="2400" dirty="0"/>
              <a:t>C5.0, is also available as open-source </a:t>
            </a:r>
            <a:r>
              <a:rPr lang="en-US" sz="2400" dirty="0" smtClean="0"/>
              <a:t>code</a:t>
            </a:r>
            <a:endParaRPr lang="en-CA" sz="2400" dirty="0"/>
          </a:p>
          <a:p>
            <a:pPr marL="0" indent="0">
              <a:buNone/>
            </a:pPr>
            <a:endParaRPr lang="en-CA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D3BC8F-1185-4F6B-96C6-4A761659E4BA}" type="slidenum">
              <a:rPr lang="uk-UA" smtClean="0"/>
              <a:t>29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4669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Decision Trees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37D1DA-5E1C-4273-A7C4-0B85F22D0800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363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Classification Rules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37D1DA-5E1C-4273-A7C4-0B85F22D0800}" type="slidenum">
              <a:rPr lang="uk-UA" smtClean="0"/>
              <a:t>30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398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lassification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Classification rules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984684" y="1407686"/>
            <a:ext cx="7206742" cy="370477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Common procedure: </a:t>
            </a:r>
            <a:r>
              <a:rPr lang="en-US" sz="2400" i="1" dirty="0"/>
              <a:t>separate-and-conquer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Differences: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Search method (e.g. greedy, beam search, ...)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Test selection criteria (e.g. accuracy, ...)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Pruning method (e.g. MDL, hold-out set, ...)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Stopping criterion (e.g. minimum accuracy)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Post-processing step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Also: Decision list</a:t>
            </a:r>
            <a:br>
              <a:rPr lang="en-US" sz="2400" dirty="0"/>
            </a:br>
            <a:r>
              <a:rPr lang="en-US" sz="2400" dirty="0"/>
              <a:t>		vs.</a:t>
            </a:r>
            <a:br>
              <a:rPr lang="en-US" sz="2400" dirty="0"/>
            </a:br>
            <a:r>
              <a:rPr lang="en-US" sz="2400" dirty="0"/>
              <a:t>		     one rule set for each class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31</a:t>
            </a:fld>
            <a:endParaRPr lang="uk-UA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est selection crite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Test selection criteria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56457" y="984176"/>
            <a:ext cx="7744878" cy="5150169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598"/>
              </a:spcBef>
            </a:pPr>
            <a:r>
              <a:rPr lang="en-US" sz="2400" dirty="0"/>
              <a:t>Basic covering algorithm:</a:t>
            </a:r>
          </a:p>
          <a:p>
            <a:pPr lvl="1">
              <a:spcBef>
                <a:spcPts val="499"/>
              </a:spcBef>
            </a:pPr>
            <a:r>
              <a:rPr lang="en-US" sz="2000" dirty="0"/>
              <a:t>K</a:t>
            </a:r>
            <a:r>
              <a:rPr lang="en-US" sz="2000" dirty="0" smtClean="0"/>
              <a:t>eep </a:t>
            </a:r>
            <a:r>
              <a:rPr lang="en-US" sz="2000" dirty="0"/>
              <a:t>adding conditions to a rule to improve its accuracy</a:t>
            </a:r>
          </a:p>
          <a:p>
            <a:pPr lvl="1">
              <a:spcBef>
                <a:spcPts val="499"/>
              </a:spcBef>
            </a:pPr>
            <a:r>
              <a:rPr lang="en-US" sz="2000" dirty="0"/>
              <a:t>A</a:t>
            </a:r>
            <a:r>
              <a:rPr lang="en-US" sz="2000" dirty="0" smtClean="0"/>
              <a:t>dd </a:t>
            </a:r>
            <a:r>
              <a:rPr lang="en-US" sz="2000" dirty="0"/>
              <a:t>the condition that improves accuracy the most</a:t>
            </a:r>
          </a:p>
          <a:p>
            <a:pPr lvl="0">
              <a:spcBef>
                <a:spcPts val="598"/>
              </a:spcBef>
            </a:pPr>
            <a:r>
              <a:rPr lang="en-US" sz="2400" dirty="0" smtClean="0"/>
              <a:t>Accuracy measure </a:t>
            </a:r>
            <a:r>
              <a:rPr lang="en-US" sz="2400" dirty="0"/>
              <a:t>1: </a:t>
            </a:r>
            <a:r>
              <a:rPr lang="en-US" sz="2400" i="1" dirty="0"/>
              <a:t>p</a:t>
            </a:r>
            <a:r>
              <a:rPr lang="en-US" sz="2400" dirty="0"/>
              <a:t>/</a:t>
            </a:r>
            <a:r>
              <a:rPr lang="en-US" sz="2400" i="1" dirty="0"/>
              <a:t>t</a:t>
            </a:r>
          </a:p>
          <a:p>
            <a:pPr lvl="1">
              <a:spcBef>
                <a:spcPts val="499"/>
              </a:spcBef>
              <a:tabLst>
                <a:tab pos="406080" algn="l"/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</a:pPr>
            <a:r>
              <a:rPr lang="en-US" sz="2000" i="1" dirty="0"/>
              <a:t>t</a:t>
            </a:r>
            <a:r>
              <a:rPr lang="en-US" sz="2000" dirty="0"/>
              <a:t>	total instances covered by rule</a:t>
            </a:r>
            <a:br>
              <a:rPr lang="en-US" sz="2000" dirty="0"/>
            </a:br>
            <a:r>
              <a:rPr lang="en-US" sz="2000" i="1" dirty="0"/>
              <a:t>p</a:t>
            </a:r>
            <a:r>
              <a:rPr lang="en-US" sz="2000" dirty="0"/>
              <a:t>	number of these that are positive</a:t>
            </a:r>
          </a:p>
          <a:p>
            <a:pPr lvl="1">
              <a:spcBef>
                <a:spcPts val="499"/>
              </a:spcBef>
            </a:pPr>
            <a:r>
              <a:rPr lang="en-US" sz="2000" dirty="0"/>
              <a:t>Produce rules that don’t cover </a:t>
            </a:r>
            <a:r>
              <a:rPr lang="en-US" sz="2000" i="1" dirty="0"/>
              <a:t>negative</a:t>
            </a:r>
            <a:r>
              <a:rPr lang="en-US" sz="2000" dirty="0"/>
              <a:t> instances,</a:t>
            </a:r>
            <a:br>
              <a:rPr lang="en-US" sz="2000" dirty="0"/>
            </a:br>
            <a:r>
              <a:rPr lang="en-US" sz="2000" dirty="0"/>
              <a:t>as quickly as possible</a:t>
            </a:r>
          </a:p>
          <a:p>
            <a:pPr lvl="1">
              <a:spcBef>
                <a:spcPts val="499"/>
              </a:spcBef>
            </a:pPr>
            <a:r>
              <a:rPr lang="en-US" sz="2000" dirty="0"/>
              <a:t>May produce rules with very small coverage</a:t>
            </a:r>
            <a:br>
              <a:rPr lang="en-US" sz="2000" dirty="0"/>
            </a:br>
            <a:r>
              <a:rPr lang="en-US" sz="2000" dirty="0"/>
              <a:t>—special cases or noise?</a:t>
            </a:r>
          </a:p>
          <a:p>
            <a:pPr lvl="0">
              <a:spcBef>
                <a:spcPts val="598"/>
              </a:spcBef>
            </a:pPr>
            <a:r>
              <a:rPr lang="en-US" sz="2400" dirty="0"/>
              <a:t>Measure 2: Information gain </a:t>
            </a:r>
            <a:r>
              <a:rPr lang="en-US" sz="2400" i="1" dirty="0"/>
              <a:t>p</a:t>
            </a:r>
            <a:r>
              <a:rPr lang="en-US" sz="2400" dirty="0"/>
              <a:t> (log(</a:t>
            </a:r>
            <a:r>
              <a:rPr lang="en-US" sz="2400" i="1" dirty="0"/>
              <a:t>p</a:t>
            </a:r>
            <a:r>
              <a:rPr lang="en-US" sz="2400" dirty="0"/>
              <a:t>/</a:t>
            </a:r>
            <a:r>
              <a:rPr lang="en-US" sz="2400" i="1" dirty="0"/>
              <a:t>t</a:t>
            </a:r>
            <a:r>
              <a:rPr lang="en-US" sz="2400" dirty="0"/>
              <a:t>) – log(P/T))</a:t>
            </a:r>
          </a:p>
          <a:p>
            <a:pPr lvl="1">
              <a:spcBef>
                <a:spcPts val="499"/>
              </a:spcBef>
            </a:pPr>
            <a:r>
              <a:rPr lang="en-US" sz="2000" i="1" dirty="0"/>
              <a:t>P</a:t>
            </a:r>
            <a:r>
              <a:rPr lang="en-US" sz="2000" dirty="0"/>
              <a:t> and </a:t>
            </a:r>
            <a:r>
              <a:rPr lang="en-US" sz="2000" i="1" dirty="0"/>
              <a:t>T </a:t>
            </a:r>
            <a:r>
              <a:rPr lang="en-US" sz="2000" dirty="0"/>
              <a:t>the positive and total numbers before the new condition was added</a:t>
            </a:r>
          </a:p>
          <a:p>
            <a:pPr lvl="1">
              <a:spcBef>
                <a:spcPts val="499"/>
              </a:spcBef>
            </a:pPr>
            <a:r>
              <a:rPr lang="en-US" sz="2000" dirty="0"/>
              <a:t>Information gain emphasizes positive rather than negative instances</a:t>
            </a:r>
          </a:p>
          <a:p>
            <a:pPr lvl="0">
              <a:spcBef>
                <a:spcPts val="598"/>
              </a:spcBef>
            </a:pPr>
            <a:r>
              <a:rPr lang="en-US" sz="2400" dirty="0" smtClean="0"/>
              <a:t>These measures </a:t>
            </a:r>
            <a:r>
              <a:rPr lang="en-US" sz="2400" dirty="0"/>
              <a:t>interact with the pruning mechanism used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32</a:t>
            </a:fld>
            <a:endParaRPr lang="uk-UA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issing values, numeric attribu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Missing values, numeric attributes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913330" y="1327010"/>
            <a:ext cx="7718908" cy="4065641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Common treatment of missing values:</a:t>
            </a:r>
            <a:br>
              <a:rPr lang="en-US" sz="2400" dirty="0"/>
            </a:br>
            <a:r>
              <a:rPr lang="en-US" sz="2400" i="1" dirty="0"/>
              <a:t>for any test, they </a:t>
            </a:r>
            <a:r>
              <a:rPr lang="en-US" sz="2400" i="1" dirty="0" smtClean="0"/>
              <a:t>fail</a:t>
            </a:r>
          </a:p>
          <a:p>
            <a:pPr lvl="0">
              <a:spcBef>
                <a:spcPts val="697"/>
              </a:spcBef>
            </a:pPr>
            <a:r>
              <a:rPr lang="en-US" sz="2400" dirty="0" smtClean="0"/>
              <a:t>This means the algorithm </a:t>
            </a:r>
            <a:r>
              <a:rPr lang="en-US" sz="2400" dirty="0"/>
              <a:t>must </a:t>
            </a:r>
            <a:r>
              <a:rPr lang="en-US" sz="2400" dirty="0" smtClean="0"/>
              <a:t>either</a:t>
            </a:r>
          </a:p>
          <a:p>
            <a:pPr lvl="1">
              <a:spcBef>
                <a:spcPts val="697"/>
              </a:spcBef>
            </a:pPr>
            <a:r>
              <a:rPr lang="en-US" sz="2000" dirty="0" smtClean="0"/>
              <a:t>use </a:t>
            </a:r>
            <a:r>
              <a:rPr lang="en-US" sz="2000" dirty="0"/>
              <a:t>other tests to separate out positive </a:t>
            </a:r>
            <a:r>
              <a:rPr lang="en-US" sz="2000" dirty="0" smtClean="0"/>
              <a:t>instances</a:t>
            </a:r>
          </a:p>
          <a:p>
            <a:pPr lvl="1">
              <a:spcBef>
                <a:spcPts val="697"/>
              </a:spcBef>
            </a:pPr>
            <a:r>
              <a:rPr lang="en-US" sz="2000" dirty="0" smtClean="0"/>
              <a:t>leave them uncovered until later in the process</a:t>
            </a:r>
          </a:p>
          <a:p>
            <a:pPr lvl="0">
              <a:spcBef>
                <a:spcPts val="697"/>
              </a:spcBef>
            </a:pPr>
            <a:r>
              <a:rPr lang="en-US" sz="2400" dirty="0" smtClean="0"/>
              <a:t>In </a:t>
            </a:r>
            <a:r>
              <a:rPr lang="en-US" sz="2400" dirty="0"/>
              <a:t>some cases </a:t>
            </a:r>
            <a:r>
              <a:rPr lang="en-US" sz="2400" dirty="0" smtClean="0"/>
              <a:t>it</a:t>
            </a:r>
            <a:r>
              <a:rPr lang="en-US" sz="2400" dirty="0"/>
              <a:t> </a:t>
            </a:r>
            <a:r>
              <a:rPr lang="en-US" sz="2400" dirty="0" smtClean="0"/>
              <a:t>is </a:t>
            </a:r>
            <a:r>
              <a:rPr lang="en-US" sz="2400" dirty="0"/>
              <a:t>better to treat “missing” as a separate </a:t>
            </a:r>
            <a:r>
              <a:rPr lang="en-US" sz="2400" dirty="0" smtClean="0"/>
              <a:t>value (i.e., if “missing” has a special significance”</a:t>
            </a:r>
            <a:endParaRPr lang="en-US" sz="2400" dirty="0"/>
          </a:p>
          <a:p>
            <a:pPr lvl="0">
              <a:spcBef>
                <a:spcPts val="697"/>
              </a:spcBef>
            </a:pPr>
            <a:r>
              <a:rPr lang="en-US" sz="2400" dirty="0"/>
              <a:t>Numeric attributes are treated just like they are in decision </a:t>
            </a:r>
            <a:r>
              <a:rPr lang="en-US" sz="2400" dirty="0" smtClean="0"/>
              <a:t>trees, with binary split points</a:t>
            </a:r>
          </a:p>
          <a:p>
            <a:pPr lvl="1">
              <a:spcBef>
                <a:spcPts val="697"/>
              </a:spcBef>
            </a:pPr>
            <a:r>
              <a:rPr lang="en-US" sz="2000" dirty="0" smtClean="0"/>
              <a:t>Split points are found by optimizing test selection criterion, similar to what happens when finding a split in decision trees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33</a:t>
            </a:fld>
            <a:endParaRPr lang="uk-UA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uning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Pruning rules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176207" y="1362231"/>
            <a:ext cx="7189604" cy="3039976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Two main strategies:</a:t>
            </a:r>
          </a:p>
          <a:p>
            <a:pPr lvl="1">
              <a:spcBef>
                <a:spcPts val="598"/>
              </a:spcBef>
            </a:pPr>
            <a:r>
              <a:rPr lang="en-US" sz="2000" i="1" dirty="0"/>
              <a:t>Incremental </a:t>
            </a:r>
            <a:r>
              <a:rPr lang="en-US" sz="2000" dirty="0"/>
              <a:t>pruning</a:t>
            </a:r>
          </a:p>
          <a:p>
            <a:pPr lvl="1">
              <a:spcBef>
                <a:spcPts val="598"/>
              </a:spcBef>
            </a:pPr>
            <a:r>
              <a:rPr lang="en-US" sz="2000" i="1" dirty="0"/>
              <a:t>Global</a:t>
            </a:r>
            <a:r>
              <a:rPr lang="en-US" sz="2000" dirty="0"/>
              <a:t> pruning</a:t>
            </a:r>
            <a:endParaRPr lang="en-US" sz="2400" dirty="0"/>
          </a:p>
          <a:p>
            <a:pPr lvl="0">
              <a:spcBef>
                <a:spcPts val="697"/>
              </a:spcBef>
            </a:pPr>
            <a:r>
              <a:rPr lang="en-US" sz="2400" dirty="0"/>
              <a:t>Other difference: pruning criterion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Error on hold-out set (</a:t>
            </a:r>
            <a:r>
              <a:rPr lang="en-US" sz="2000" i="1" dirty="0"/>
              <a:t>reduced-error pruning</a:t>
            </a:r>
            <a:r>
              <a:rPr lang="en-US" sz="2000" dirty="0"/>
              <a:t>)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Statistical significance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MDL principle</a:t>
            </a:r>
            <a:endParaRPr lang="en-US" sz="2400" dirty="0"/>
          </a:p>
          <a:p>
            <a:pPr lvl="0">
              <a:spcBef>
                <a:spcPts val="697"/>
              </a:spcBef>
            </a:pPr>
            <a:r>
              <a:rPr lang="en-US" sz="2400" dirty="0"/>
              <a:t>Also: post-pruning vs. pre-pruning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34</a:t>
            </a:fld>
            <a:endParaRPr lang="uk-UA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Using a pruning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Using a pruning set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70518" y="1461919"/>
            <a:ext cx="7877469" cy="4083979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For statistical validity, must evaluate measure on data not used for </a:t>
            </a:r>
            <a:r>
              <a:rPr lang="en-US" sz="2400" dirty="0" smtClean="0"/>
              <a:t>growing the tree:</a:t>
            </a:r>
            <a:endParaRPr lang="en-US" sz="2400" dirty="0"/>
          </a:p>
          <a:p>
            <a:pPr lvl="1">
              <a:spcBef>
                <a:spcPts val="598"/>
              </a:spcBef>
            </a:pPr>
            <a:r>
              <a:rPr lang="en-US" sz="2000" dirty="0"/>
              <a:t>This requires a </a:t>
            </a:r>
            <a:r>
              <a:rPr lang="en-US" sz="2000" i="1" dirty="0"/>
              <a:t>growing set</a:t>
            </a:r>
            <a:r>
              <a:rPr lang="en-US" sz="2000" dirty="0"/>
              <a:t> and a </a:t>
            </a:r>
            <a:r>
              <a:rPr lang="en-US" sz="2000" i="1" dirty="0"/>
              <a:t>pruning </a:t>
            </a:r>
            <a:r>
              <a:rPr lang="en-US" sz="2000" i="1" dirty="0" smtClean="0"/>
              <a:t>set</a:t>
            </a:r>
          </a:p>
          <a:p>
            <a:pPr lvl="1">
              <a:spcBef>
                <a:spcPts val="598"/>
              </a:spcBef>
            </a:pPr>
            <a:r>
              <a:rPr lang="en-US" sz="2000" dirty="0" smtClean="0"/>
              <a:t>The full training set is split, randomly, into these two sets</a:t>
            </a:r>
            <a:endParaRPr lang="en-US" sz="2000" dirty="0"/>
          </a:p>
          <a:p>
            <a:pPr lvl="0">
              <a:spcBef>
                <a:spcPts val="697"/>
              </a:spcBef>
            </a:pPr>
            <a:r>
              <a:rPr lang="en-US" sz="2400" i="1" dirty="0"/>
              <a:t>Reduced-error pruning 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2400" dirty="0"/>
              <a:t>build full rule set </a:t>
            </a:r>
            <a:r>
              <a:rPr lang="en-US" sz="2400" dirty="0" smtClean="0"/>
              <a:t>on growing set and </a:t>
            </a:r>
            <a:r>
              <a:rPr lang="en-US" sz="2400" dirty="0"/>
              <a:t>then prune it</a:t>
            </a:r>
          </a:p>
          <a:p>
            <a:pPr lvl="0">
              <a:spcBef>
                <a:spcPts val="697"/>
              </a:spcBef>
            </a:pPr>
            <a:r>
              <a:rPr lang="en-US" sz="2400" i="1" dirty="0"/>
              <a:t>Incremental reduced-error pruning</a:t>
            </a:r>
            <a:r>
              <a:rPr lang="en-US" sz="2400" dirty="0"/>
              <a:t> :</a:t>
            </a:r>
            <a:r>
              <a:rPr lang="en-US" sz="2400" i="1" dirty="0"/>
              <a:t> </a:t>
            </a:r>
            <a:r>
              <a:rPr lang="en-US" sz="2400" dirty="0"/>
              <a:t>simplify each rule as soon as it </a:t>
            </a:r>
            <a:r>
              <a:rPr lang="en-US" sz="2400" dirty="0" smtClean="0"/>
              <a:t>has been built</a:t>
            </a:r>
            <a:endParaRPr lang="en-US" sz="2400" dirty="0"/>
          </a:p>
          <a:p>
            <a:pPr lvl="1">
              <a:spcBef>
                <a:spcPts val="598"/>
              </a:spcBef>
            </a:pPr>
            <a:r>
              <a:rPr lang="en-US" sz="2000" dirty="0"/>
              <a:t> Can re-split data after rule has been pruned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Stratification </a:t>
            </a:r>
            <a:r>
              <a:rPr lang="en-US" sz="2400" dirty="0" smtClean="0"/>
              <a:t>is advantageous when applying reduced-error pruning, so that class proportions are preserved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35</a:t>
            </a:fld>
            <a:endParaRPr lang="uk-UA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ncremental reduced-error pru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Incremental reduced-error pruning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38080" y="1499399"/>
            <a:ext cx="7620120" cy="4267441"/>
            <a:chOff x="838080" y="1499399"/>
            <a:chExt cx="7620120" cy="4267441"/>
          </a:xfrm>
        </p:grpSpPr>
        <p:sp>
          <p:nvSpPr>
            <p:cNvPr id="4" name="Freeform: Shape 3"/>
            <p:cNvSpPr/>
            <p:nvPr/>
          </p:nvSpPr>
          <p:spPr>
            <a:xfrm>
              <a:off x="838080" y="1499399"/>
              <a:ext cx="7620120" cy="4267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Initialize E to the instance set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Until E is empty do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290160" algn="l"/>
                  <a:tab pos="566640" algn="l"/>
                  <a:tab pos="855359" algn="l"/>
                  <a:tab pos="1145880" algn="l"/>
                  <a:tab pos="1807919" algn="l"/>
                  <a:tab pos="2566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Split E into Grow and Prune in the ratio 2:1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290160" algn="l"/>
                  <a:tab pos="566640" algn="l"/>
                  <a:tab pos="855359" algn="l"/>
                  <a:tab pos="1145880" algn="l"/>
                  <a:tab pos="1807919" algn="l"/>
                  <a:tab pos="2566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For each class C for which Grow contains an instance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290160" algn="l"/>
                  <a:tab pos="566640" algn="l"/>
                  <a:tab pos="855359" algn="l"/>
                  <a:tab pos="1145880" algn="l"/>
                  <a:tab pos="1807919" algn="l"/>
                  <a:tab pos="2566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	Use basic covering algorithm to create best perfect rule</a:t>
              </a:r>
              <a:b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		for C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290160" algn="l"/>
                  <a:tab pos="566640" algn="l"/>
                  <a:tab pos="855359" algn="l"/>
                  <a:tab pos="1145880" algn="l"/>
                  <a:tab pos="1807919" algn="l"/>
                  <a:tab pos="2566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	Calculate w(R):	worth of rule on Prune</a:t>
              </a:r>
              <a:b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			 and w(R-):	worth of rule with final condition</a:t>
              </a:r>
              <a:b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					omitted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290160" algn="l"/>
                  <a:tab pos="566640" algn="l"/>
                  <a:tab pos="855359" algn="l"/>
                  <a:tab pos="1145880" algn="l"/>
                  <a:tab pos="1807919" algn="l"/>
                  <a:tab pos="2566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	If w(R-) &gt; w(R), prune rule and repeat previous step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290160" algn="l"/>
                  <a:tab pos="566640" algn="l"/>
                  <a:tab pos="855359" algn="l"/>
                  <a:tab pos="1145880" algn="l"/>
                  <a:tab pos="1807919" algn="l"/>
                  <a:tab pos="2566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From the rules for the different classes, select the one</a:t>
              </a:r>
              <a:b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	that’s worth most (i.e. with largest w(R))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Print the rule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Remove the instances covered by rule from E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Continue</a:t>
              </a:r>
            </a:p>
          </p:txBody>
        </p:sp>
        <p:sp>
          <p:nvSpPr>
            <p:cNvPr id="5" name="Straight Connector 4"/>
            <p:cNvSpPr/>
            <p:nvPr/>
          </p:nvSpPr>
          <p:spPr>
            <a:xfrm>
              <a:off x="838080" y="1499399"/>
              <a:ext cx="76201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838080" y="5766840"/>
              <a:ext cx="76201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838080" y="1499399"/>
              <a:ext cx="0" cy="426744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8458200" y="1499399"/>
              <a:ext cx="0" cy="426744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36</a:t>
            </a:fld>
            <a:endParaRPr lang="uk-UA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easures used in incr. reduced-error pru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Measures </a:t>
            </a:r>
            <a:r>
              <a:rPr lang="en-US" sz="3600" dirty="0" smtClean="0">
                <a:latin typeface="+mj-lt"/>
              </a:rPr>
              <a:t>of worth used </a:t>
            </a:r>
            <a:r>
              <a:rPr lang="en-US" sz="3600" dirty="0">
                <a:latin typeface="+mj-lt"/>
              </a:rPr>
              <a:t>in IREP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14259" y="1350610"/>
            <a:ext cx="8533623" cy="4113860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697"/>
              </a:spcBef>
            </a:pPr>
            <a:r>
              <a:rPr lang="en-US" sz="2400" dirty="0"/>
              <a:t>[</a:t>
            </a:r>
            <a:r>
              <a:rPr lang="en-US" sz="2400" i="1" dirty="0"/>
              <a:t>p </a:t>
            </a:r>
            <a:r>
              <a:rPr lang="en-US" sz="2400" dirty="0"/>
              <a:t>+ (</a:t>
            </a:r>
            <a:r>
              <a:rPr lang="en-US" sz="2400" i="1" dirty="0"/>
              <a:t>N </a:t>
            </a:r>
            <a:r>
              <a:rPr lang="en-US" sz="2400" i="1" dirty="0">
                <a:ea typeface="Tahoma" pitchFamily="2"/>
                <a:cs typeface="Tahoma" pitchFamily="2"/>
              </a:rPr>
              <a:t>–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)] / </a:t>
            </a:r>
            <a:r>
              <a:rPr lang="en-US" sz="2400" i="1" dirty="0"/>
              <a:t>T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  is total number of negatives)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000" dirty="0"/>
              <a:t>Counterintuitive:</a:t>
            </a:r>
          </a:p>
          <a:p>
            <a:pPr lvl="2">
              <a:lnSpc>
                <a:spcPct val="90000"/>
              </a:lnSpc>
              <a:spcBef>
                <a:spcPts val="499"/>
              </a:spcBef>
            </a:pPr>
            <a:r>
              <a:rPr lang="en-US" sz="2000" i="1" dirty="0"/>
              <a:t>p</a:t>
            </a:r>
            <a:r>
              <a:rPr lang="en-US" sz="2000" dirty="0"/>
              <a:t> = 2000 and </a:t>
            </a:r>
            <a:r>
              <a:rPr lang="en-US" sz="2000" i="1" dirty="0"/>
              <a:t>n = </a:t>
            </a:r>
            <a:r>
              <a:rPr lang="en-US" sz="2000" dirty="0"/>
              <a:t>1000 vs. </a:t>
            </a:r>
            <a:r>
              <a:rPr lang="en-US" sz="2000" i="1" dirty="0"/>
              <a:t>p = </a:t>
            </a:r>
            <a:r>
              <a:rPr lang="en-US" sz="2000" dirty="0"/>
              <a:t>1000 and </a:t>
            </a:r>
            <a:r>
              <a:rPr lang="en-US" sz="2000" i="1" dirty="0"/>
              <a:t>n </a:t>
            </a:r>
            <a:r>
              <a:rPr lang="en-US" sz="2000" dirty="0"/>
              <a:t>= 1</a:t>
            </a:r>
            <a:endParaRPr lang="en-US" sz="2400" dirty="0"/>
          </a:p>
          <a:p>
            <a:pPr lvl="0">
              <a:lnSpc>
                <a:spcPct val="90000"/>
              </a:lnSpc>
              <a:spcBef>
                <a:spcPts val="697"/>
              </a:spcBef>
            </a:pPr>
            <a:r>
              <a:rPr lang="en-US" sz="2400" dirty="0"/>
              <a:t>Success rate</a:t>
            </a:r>
            <a:r>
              <a:rPr lang="en-US" sz="2400" i="1" dirty="0"/>
              <a:t> p / t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000" dirty="0"/>
              <a:t>Problem: </a:t>
            </a:r>
            <a:r>
              <a:rPr lang="en-US" sz="2000" i="1" dirty="0"/>
              <a:t>p</a:t>
            </a:r>
            <a:r>
              <a:rPr lang="en-US" sz="2000" dirty="0"/>
              <a:t> = 1 and </a:t>
            </a:r>
            <a:r>
              <a:rPr lang="en-US" sz="2000" i="1" dirty="0"/>
              <a:t>t</a:t>
            </a:r>
            <a:r>
              <a:rPr lang="en-US" sz="2000" dirty="0"/>
              <a:t> = 1</a:t>
            </a:r>
            <a:br>
              <a:rPr lang="en-US" sz="2000" dirty="0"/>
            </a:br>
            <a:r>
              <a:rPr lang="en-US" sz="2000" dirty="0"/>
              <a:t>        vs. </a:t>
            </a:r>
            <a:r>
              <a:rPr lang="en-US" sz="2000" i="1" dirty="0"/>
              <a:t>p </a:t>
            </a:r>
            <a:r>
              <a:rPr lang="en-US" sz="2000" dirty="0"/>
              <a:t>=</a:t>
            </a:r>
            <a:r>
              <a:rPr lang="en-US" sz="2000" i="1" dirty="0"/>
              <a:t> </a:t>
            </a:r>
            <a:r>
              <a:rPr lang="en-US" sz="2000" dirty="0"/>
              <a:t>1000 and </a:t>
            </a:r>
            <a:r>
              <a:rPr lang="en-US" sz="2000" i="1" dirty="0"/>
              <a:t>t </a:t>
            </a:r>
            <a:r>
              <a:rPr lang="en-US" sz="2000" dirty="0"/>
              <a:t>=</a:t>
            </a:r>
            <a:r>
              <a:rPr lang="en-US" sz="2000" i="1" dirty="0"/>
              <a:t> </a:t>
            </a:r>
            <a:r>
              <a:rPr lang="en-US" sz="2000" dirty="0"/>
              <a:t>1001</a:t>
            </a:r>
            <a:endParaRPr lang="en-US" sz="2400" dirty="0"/>
          </a:p>
          <a:p>
            <a:pPr lvl="0">
              <a:lnSpc>
                <a:spcPct val="90000"/>
              </a:lnSpc>
              <a:spcBef>
                <a:spcPts val="697"/>
              </a:spcBef>
            </a:pP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 </a:t>
            </a:r>
            <a:r>
              <a:rPr lang="en-US" sz="2400" i="1" dirty="0">
                <a:ea typeface="Tahoma" pitchFamily="2"/>
                <a:cs typeface="Tahoma" pitchFamily="2"/>
              </a:rPr>
              <a:t>–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) / </a:t>
            </a:r>
            <a:r>
              <a:rPr lang="en-US" sz="2400" i="1" dirty="0"/>
              <a:t>t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000" dirty="0"/>
              <a:t>Same effect as success rate because it equals 2</a:t>
            </a:r>
            <a:r>
              <a:rPr lang="en-US" sz="2000" i="1" dirty="0"/>
              <a:t>p</a:t>
            </a:r>
            <a:r>
              <a:rPr lang="en-US" sz="2000" dirty="0"/>
              <a:t>/</a:t>
            </a:r>
            <a:r>
              <a:rPr lang="en-US" sz="2000" i="1" dirty="0"/>
              <a:t>t  </a:t>
            </a:r>
            <a:r>
              <a:rPr lang="en-US" sz="2000" i="1" dirty="0">
                <a:ea typeface="Tahoma" pitchFamily="2"/>
                <a:cs typeface="Tahoma" pitchFamily="2"/>
              </a:rPr>
              <a:t>–</a:t>
            </a:r>
            <a:r>
              <a:rPr lang="en-US" sz="2000" dirty="0"/>
              <a:t> 1</a:t>
            </a:r>
            <a:endParaRPr lang="en-US" sz="2400" dirty="0"/>
          </a:p>
          <a:p>
            <a:pPr lvl="0">
              <a:lnSpc>
                <a:spcPct val="90000"/>
              </a:lnSpc>
              <a:spcBef>
                <a:spcPts val="697"/>
              </a:spcBef>
            </a:pPr>
            <a:r>
              <a:rPr lang="en-US" sz="2400" dirty="0"/>
              <a:t>Seems hard to find a simple measure of a rule’s worth that corresponds with intuition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37</a:t>
            </a:fld>
            <a:endParaRPr lang="uk-UA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Vari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Variations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46373" y="1303282"/>
            <a:ext cx="7668978" cy="4556032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Generating rules for classes in </a:t>
            </a:r>
            <a:r>
              <a:rPr lang="en-US" sz="2400" dirty="0" smtClean="0"/>
              <a:t>order, from smallest class to largest class</a:t>
            </a:r>
            <a:endParaRPr lang="en-US" sz="2400" dirty="0"/>
          </a:p>
          <a:p>
            <a:pPr lvl="1">
              <a:spcBef>
                <a:spcPts val="598"/>
              </a:spcBef>
            </a:pPr>
            <a:r>
              <a:rPr lang="en-US" sz="2000" dirty="0"/>
              <a:t>Start with the smallest </a:t>
            </a:r>
            <a:r>
              <a:rPr lang="en-US" sz="2000" dirty="0" smtClean="0"/>
              <a:t>class and learn a rule set for this class, treating all other classes together as the negative class</a:t>
            </a:r>
          </a:p>
          <a:p>
            <a:pPr lvl="1">
              <a:spcBef>
                <a:spcPts val="598"/>
              </a:spcBef>
            </a:pPr>
            <a:r>
              <a:rPr lang="en-US" sz="2000" dirty="0" smtClean="0"/>
              <a:t>Remove the smallest class and proceed to learn a rule set for the next-largest class, and so on</a:t>
            </a:r>
            <a:endParaRPr lang="en-US" sz="2000" dirty="0"/>
          </a:p>
          <a:p>
            <a:pPr lvl="1">
              <a:spcBef>
                <a:spcPts val="598"/>
              </a:spcBef>
            </a:pPr>
            <a:r>
              <a:rPr lang="en-US" sz="2000" dirty="0"/>
              <a:t>Leave the largest class </a:t>
            </a:r>
            <a:r>
              <a:rPr lang="en-US" sz="2000" dirty="0" smtClean="0"/>
              <a:t>to be covered </a:t>
            </a:r>
            <a:r>
              <a:rPr lang="en-US" sz="2000" dirty="0"/>
              <a:t>by the default rule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Stopping criterion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Stop rule </a:t>
            </a:r>
            <a:r>
              <a:rPr lang="en-US" sz="2000" dirty="0" smtClean="0"/>
              <a:t>production for each </a:t>
            </a:r>
            <a:r>
              <a:rPr lang="en-US" sz="2000" dirty="0"/>
              <a:t>if accuracy becomes too low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Rule learner </a:t>
            </a:r>
            <a:r>
              <a:rPr lang="en-US" sz="2400" dirty="0" smtClean="0"/>
              <a:t>RIPPER applies this strategy</a:t>
            </a:r>
            <a:endParaRPr lang="en-US" sz="2400" dirty="0"/>
          </a:p>
          <a:p>
            <a:pPr lvl="1">
              <a:spcBef>
                <a:spcPts val="598"/>
              </a:spcBef>
            </a:pPr>
            <a:r>
              <a:rPr lang="en-US" sz="2000" dirty="0" smtClean="0"/>
              <a:t>Employs an MDL</a:t>
            </a:r>
            <a:r>
              <a:rPr lang="en-US" sz="2000" dirty="0"/>
              <a:t>-based stopping criterion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Employs </a:t>
            </a:r>
            <a:r>
              <a:rPr lang="en-US" sz="2000" dirty="0" smtClean="0"/>
              <a:t>a post</a:t>
            </a:r>
            <a:r>
              <a:rPr lang="en-US" sz="2000" dirty="0"/>
              <a:t>-processing step to modify </a:t>
            </a:r>
            <a:r>
              <a:rPr lang="en-US" sz="2000" dirty="0" smtClean="0"/>
              <a:t>the generated rules, guided </a:t>
            </a:r>
            <a:r>
              <a:rPr lang="en-US" sz="2000" dirty="0"/>
              <a:t>by </a:t>
            </a:r>
            <a:r>
              <a:rPr lang="en-US" sz="2000" dirty="0" smtClean="0"/>
              <a:t>a criterion based on the MDL principle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38</a:t>
            </a:fld>
            <a:endParaRPr lang="uk-UA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21304" y="-179388"/>
            <a:ext cx="7945078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>
                <a:latin typeface="+mj-lt"/>
              </a:rPr>
              <a:t>Rule learning using </a:t>
            </a:r>
            <a:r>
              <a:rPr lang="en-US" sz="3600" dirty="0">
                <a:latin typeface="+mj-lt"/>
              </a:rPr>
              <a:t>global optimization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28123" y="1218940"/>
            <a:ext cx="8301806" cy="4919423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RIPPER: </a:t>
            </a:r>
            <a:r>
              <a:rPr lang="en-US" sz="2400" i="1" dirty="0"/>
              <a:t>Repeated Incremental Pruning to Produce Error Reduction </a:t>
            </a:r>
            <a:endParaRPr lang="en-US" sz="2400" i="1" dirty="0" smtClean="0"/>
          </a:p>
          <a:p>
            <a:pPr lvl="1"/>
            <a:r>
              <a:rPr lang="en-US" sz="2000" dirty="0" smtClean="0"/>
              <a:t>Performs global </a:t>
            </a:r>
            <a:r>
              <a:rPr lang="en-US" sz="2000" dirty="0"/>
              <a:t>optimization in an efficient </a:t>
            </a:r>
            <a:r>
              <a:rPr lang="en-US" sz="2000" dirty="0" smtClean="0"/>
              <a:t>way</a:t>
            </a:r>
            <a:endParaRPr lang="en-US" sz="2000" dirty="0"/>
          </a:p>
          <a:p>
            <a:pPr lvl="0"/>
            <a:r>
              <a:rPr lang="en-US" sz="2400" dirty="0"/>
              <a:t>Classes are processed in order of increasing size</a:t>
            </a:r>
          </a:p>
          <a:p>
            <a:pPr lvl="0"/>
            <a:r>
              <a:rPr lang="en-US" sz="2400" dirty="0"/>
              <a:t>Initial rule set for each class is generated using IREP</a:t>
            </a:r>
          </a:p>
          <a:p>
            <a:pPr lvl="0"/>
            <a:r>
              <a:rPr lang="en-US" sz="2400" dirty="0"/>
              <a:t>An MDL-based stopping condition is used</a:t>
            </a:r>
          </a:p>
          <a:p>
            <a:pPr lvl="1"/>
            <a:r>
              <a:rPr lang="en-US" sz="2000" i="1" dirty="0"/>
              <a:t>DL</a:t>
            </a:r>
            <a:r>
              <a:rPr lang="en-US" sz="2000" dirty="0"/>
              <a:t>: bits needs to send examples </a:t>
            </a:r>
            <a:r>
              <a:rPr lang="en-US" sz="2000" dirty="0" err="1"/>
              <a:t>wrt</a:t>
            </a:r>
            <a:r>
              <a:rPr lang="en-US" sz="2000" dirty="0"/>
              <a:t> set of rules,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bits </a:t>
            </a:r>
            <a:r>
              <a:rPr lang="en-US" sz="2000" dirty="0"/>
              <a:t>needed to send </a:t>
            </a:r>
            <a:r>
              <a:rPr lang="en-US" sz="2000" i="1" dirty="0"/>
              <a:t>k</a:t>
            </a:r>
            <a:r>
              <a:rPr lang="en-US" sz="2000" dirty="0"/>
              <a:t> tests</a:t>
            </a:r>
            <a:r>
              <a:rPr lang="en-US" sz="2000" i="1" dirty="0"/>
              <a:t>, </a:t>
            </a:r>
            <a:r>
              <a:rPr lang="en-US" sz="2000" dirty="0"/>
              <a:t>and bits for </a:t>
            </a:r>
            <a:r>
              <a:rPr lang="en-US" sz="2000" i="1" dirty="0"/>
              <a:t>k</a:t>
            </a:r>
          </a:p>
          <a:p>
            <a:pPr lvl="0"/>
            <a:r>
              <a:rPr lang="en-US" sz="2400" dirty="0"/>
              <a:t>Once a rule set has been produced for each class, each rule is re-considered and two variants are produced</a:t>
            </a:r>
          </a:p>
          <a:p>
            <a:pPr lvl="1"/>
            <a:r>
              <a:rPr lang="en-US" sz="2000" dirty="0"/>
              <a:t>One is an extended version, one is grown from scratch</a:t>
            </a:r>
          </a:p>
          <a:p>
            <a:pPr lvl="1"/>
            <a:r>
              <a:rPr lang="en-US" sz="2000" dirty="0"/>
              <a:t>Chooses among three candidates according to </a:t>
            </a:r>
            <a:r>
              <a:rPr lang="en-US" sz="2000" i="1" dirty="0"/>
              <a:t>DL</a:t>
            </a:r>
            <a:endParaRPr lang="en-US" sz="2400" i="1" dirty="0"/>
          </a:p>
          <a:p>
            <a:pPr lvl="0"/>
            <a:r>
              <a:rPr lang="en-US" sz="2400" dirty="0"/>
              <a:t>Final </a:t>
            </a:r>
            <a:r>
              <a:rPr lang="en-US" sz="2400" dirty="0" smtClean="0"/>
              <a:t>cleanup </a:t>
            </a:r>
            <a:r>
              <a:rPr lang="en-US" sz="2400" dirty="0"/>
              <a:t>step greedily deletes rules to minimize DL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39</a:t>
            </a:fld>
            <a:endParaRPr lang="uk-U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ndustrial-strength algorith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14810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Industrial-strength algorithms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27914" y="1412875"/>
            <a:ext cx="8191995" cy="2575619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For an algorithm to be useful in a wide range of real-world applications it must: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Permit numeric attributes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Allow missing values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Be robust in the presence of noise</a:t>
            </a:r>
          </a:p>
          <a:p>
            <a:pPr lvl="0">
              <a:spcBef>
                <a:spcPts val="697"/>
              </a:spcBef>
            </a:pPr>
            <a:r>
              <a:rPr lang="en-US" sz="2400" dirty="0" smtClean="0"/>
              <a:t>Basic scheme needs </a:t>
            </a:r>
            <a:r>
              <a:rPr lang="en-US" sz="2400" dirty="0"/>
              <a:t>to be extended to fulfill these requirements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</a:t>
            </a:fld>
            <a:endParaRPr lang="uk-UA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97155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 smtClean="0">
                <a:latin typeface="+mj-lt"/>
              </a:rPr>
              <a:t>PART: rule learning using partial trees</a:t>
            </a:r>
            <a:endParaRPr lang="en-US" sz="3600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3540" y="1430319"/>
            <a:ext cx="7439129" cy="4352258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 smtClean="0"/>
              <a:t>PART rule learner avoids </a:t>
            </a:r>
            <a:r>
              <a:rPr lang="en-US" sz="2400" dirty="0"/>
              <a:t>global optimization step used in C4.5rules and RIPPER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Generates an unrestricted decision list using </a:t>
            </a:r>
            <a:r>
              <a:rPr lang="en-US" sz="2400" dirty="0" smtClean="0"/>
              <a:t>the basic </a:t>
            </a:r>
            <a:r>
              <a:rPr lang="en-US" sz="2400" dirty="0"/>
              <a:t>separate-and-conquer </a:t>
            </a:r>
            <a:r>
              <a:rPr lang="en-US" sz="2400" dirty="0" smtClean="0"/>
              <a:t>procedure</a:t>
            </a:r>
          </a:p>
          <a:p>
            <a:pPr lvl="1">
              <a:spcBef>
                <a:spcPts val="697"/>
              </a:spcBef>
            </a:pPr>
            <a:r>
              <a:rPr lang="en-US" sz="2000" dirty="0" smtClean="0"/>
              <a:t>In each iteration of the separate-and-conquer algorithm, a rule predicting any of the classes may be added to the rule set</a:t>
            </a:r>
            <a:endParaRPr lang="en-US" sz="2000" dirty="0"/>
          </a:p>
          <a:p>
            <a:pPr lvl="0">
              <a:spcBef>
                <a:spcPts val="697"/>
              </a:spcBef>
            </a:pPr>
            <a:r>
              <a:rPr lang="en-US" sz="2400" dirty="0"/>
              <a:t>Builds a </a:t>
            </a:r>
            <a:r>
              <a:rPr lang="en-US" sz="2400" i="1" dirty="0"/>
              <a:t>partial</a:t>
            </a:r>
            <a:r>
              <a:rPr lang="en-US" sz="2400" dirty="0"/>
              <a:t> decision tree to obtain </a:t>
            </a:r>
            <a:r>
              <a:rPr lang="en-US" sz="2400" dirty="0" smtClean="0"/>
              <a:t>each rule</a:t>
            </a:r>
          </a:p>
          <a:p>
            <a:pPr lvl="1">
              <a:spcBef>
                <a:spcPts val="697"/>
              </a:spcBef>
            </a:pPr>
            <a:r>
              <a:rPr lang="en-US" sz="2000" dirty="0" smtClean="0"/>
              <a:t>Once partial tree has been generated, one of the leaves of this tree is turned into a rule</a:t>
            </a:r>
            <a:endParaRPr lang="en-US" dirty="0"/>
          </a:p>
          <a:p>
            <a:pPr lvl="1">
              <a:spcBef>
                <a:spcPts val="598"/>
              </a:spcBef>
            </a:pPr>
            <a:r>
              <a:rPr lang="en-US" sz="2000" dirty="0"/>
              <a:t>A rule is only pruned if all its implications are known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Prevents </a:t>
            </a:r>
            <a:r>
              <a:rPr lang="en-US" sz="2000" i="1" dirty="0"/>
              <a:t>hasty generalization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Uses C4.5’s </a:t>
            </a:r>
            <a:r>
              <a:rPr lang="en-US" sz="2400" dirty="0" smtClean="0"/>
              <a:t>tree building procedures </a:t>
            </a:r>
            <a:r>
              <a:rPr lang="en-US" sz="2400" dirty="0"/>
              <a:t>to build a tree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40</a:t>
            </a:fld>
            <a:endParaRPr lang="uk-UA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uilding a partial t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Building a partial tree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14400" y="1406520"/>
            <a:ext cx="7543800" cy="4268520"/>
            <a:chOff x="914400" y="1406520"/>
            <a:chExt cx="7543800" cy="4268520"/>
          </a:xfrm>
        </p:grpSpPr>
        <p:sp>
          <p:nvSpPr>
            <p:cNvPr id="4" name="Freeform: Shape 3"/>
            <p:cNvSpPr/>
            <p:nvPr/>
          </p:nvSpPr>
          <p:spPr>
            <a:xfrm>
              <a:off x="914400" y="1406520"/>
              <a:ext cx="7543799" cy="426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Expand-subset (S):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290160" algn="l"/>
                  <a:tab pos="566640" algn="l"/>
                  <a:tab pos="855359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Choose test T and use it to split set of examples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	into subsets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290160" algn="l"/>
                  <a:tab pos="566640" algn="l"/>
                  <a:tab pos="855359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Sort subsets into increasing order of average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	entropy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290160" algn="l"/>
                  <a:tab pos="566640" algn="l"/>
                  <a:tab pos="855359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while 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		there is a subset X not yet been expanded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		AND   all subsets expanded so far are leaves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expand-subset(X)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290160" algn="l"/>
                  <a:tab pos="566640" algn="l"/>
                  <a:tab pos="855359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if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		all subsets expanded are leaves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		AND estimated error for subtree 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					</a:t>
              </a: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</a:t>
              </a: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estimated error for node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   undo expansion into subsets and make node a leaf</a:t>
              </a:r>
            </a:p>
          </p:txBody>
        </p:sp>
        <p:sp>
          <p:nvSpPr>
            <p:cNvPr id="5" name="Straight Connector 4"/>
            <p:cNvSpPr/>
            <p:nvPr/>
          </p:nvSpPr>
          <p:spPr>
            <a:xfrm>
              <a:off x="914400" y="1406520"/>
              <a:ext cx="75438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914400" y="5675040"/>
              <a:ext cx="75438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914400" y="1406520"/>
              <a:ext cx="0" cy="42685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8458200" y="1406520"/>
              <a:ext cx="0" cy="42685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41</a:t>
            </a:fld>
            <a:endParaRPr lang="uk-UA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750200" y="852480"/>
            <a:ext cx="2346480" cy="21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1">
            <a:normAutofit/>
          </a:bodyPr>
          <a:lstStyle/>
          <a:p>
            <a:pPr lvl="0" algn="r"/>
            <a:r>
              <a:rPr lang="en-US" sz="3600" dirty="0">
                <a:latin typeface="+mj-lt"/>
              </a:rPr>
              <a:t>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26119" y="547920"/>
            <a:ext cx="2346480" cy="1287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778400" y="2986200"/>
            <a:ext cx="2346480" cy="29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232880" y="4357800"/>
            <a:ext cx="2346120" cy="213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6807600" y="3443400"/>
            <a:ext cx="2346480" cy="18097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reeform: Shape 7"/>
          <p:cNvSpPr/>
          <p:nvPr/>
        </p:nvSpPr>
        <p:spPr>
          <a:xfrm>
            <a:off x="3988440" y="852480"/>
            <a:ext cx="761759" cy="4572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008000"/>
          </a:solidFill>
          <a:ln w="38160">
            <a:solidFill>
              <a:srgbClr val="008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" name="Freeform: Shape 8"/>
          <p:cNvSpPr/>
          <p:nvPr/>
        </p:nvSpPr>
        <p:spPr>
          <a:xfrm rot="1870200">
            <a:off x="5656510" y="4675747"/>
            <a:ext cx="762120" cy="4572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008000"/>
          </a:solidFill>
          <a:ln w="38160">
            <a:solidFill>
              <a:srgbClr val="008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" name="Freeform: Shape 9"/>
          <p:cNvSpPr/>
          <p:nvPr/>
        </p:nvSpPr>
        <p:spPr>
          <a:xfrm rot="1401000">
            <a:off x="4140587" y="4205710"/>
            <a:ext cx="762120" cy="4572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008000"/>
          </a:solidFill>
          <a:ln w="38160">
            <a:solidFill>
              <a:srgbClr val="008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" name="Freeform: Shape 10"/>
          <p:cNvSpPr/>
          <p:nvPr/>
        </p:nvSpPr>
        <p:spPr>
          <a:xfrm rot="8966400">
            <a:off x="3683221" y="2376859"/>
            <a:ext cx="762120" cy="4572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008000"/>
          </a:solidFill>
          <a:ln w="38160">
            <a:solidFill>
              <a:srgbClr val="008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42</a:t>
            </a:fld>
            <a:endParaRPr lang="uk-UA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tes on 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Notes on PART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84213" y="1587500"/>
            <a:ext cx="7202029" cy="3567556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Make leaf with maximum coverage into a rule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Treat missing values just as C4.5 does</a:t>
            </a:r>
          </a:p>
          <a:p>
            <a:pPr marL="342900" lvl="1" indent="0">
              <a:spcBef>
                <a:spcPts val="598"/>
              </a:spcBef>
              <a:buNone/>
            </a:pPr>
            <a:r>
              <a:rPr lang="en-US" sz="2000" dirty="0" smtClean="0"/>
              <a:t> i.e</a:t>
            </a:r>
            <a:r>
              <a:rPr lang="en-US" sz="2000" dirty="0"/>
              <a:t>. split </a:t>
            </a:r>
            <a:r>
              <a:rPr lang="en-US" sz="2000" dirty="0" smtClean="0"/>
              <a:t>instance with a missing value </a:t>
            </a:r>
            <a:r>
              <a:rPr lang="en-US" sz="2000" dirty="0"/>
              <a:t>into pieces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Time taken to generate a rule: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Worst case: same as for building a pruned </a:t>
            </a:r>
            <a:r>
              <a:rPr lang="en-US" sz="2000" dirty="0" smtClean="0"/>
              <a:t>C4.5 tree</a:t>
            </a:r>
            <a:endParaRPr lang="en-US" sz="2000" dirty="0"/>
          </a:p>
          <a:p>
            <a:pPr marL="685800" lvl="2" indent="0">
              <a:spcBef>
                <a:spcPts val="499"/>
              </a:spcBef>
              <a:buNone/>
            </a:pPr>
            <a:r>
              <a:rPr lang="en-US" sz="2000" dirty="0" smtClean="0"/>
              <a:t>- Occurs </a:t>
            </a:r>
            <a:r>
              <a:rPr lang="en-US" sz="2000" dirty="0"/>
              <a:t>when data is </a:t>
            </a:r>
            <a:r>
              <a:rPr lang="en-US" sz="2000" dirty="0" smtClean="0"/>
              <a:t>noisy and the maximum amount of pruning occurs</a:t>
            </a:r>
            <a:endParaRPr lang="en-US" sz="2000" dirty="0"/>
          </a:p>
          <a:p>
            <a:pPr lvl="1">
              <a:spcBef>
                <a:spcPts val="598"/>
              </a:spcBef>
            </a:pPr>
            <a:r>
              <a:rPr lang="en-US" sz="2000" dirty="0"/>
              <a:t>Best case: same as for building a single </a:t>
            </a:r>
            <a:r>
              <a:rPr lang="en-US" sz="2000" dirty="0" smtClean="0"/>
              <a:t>if-then rule using the basic strategy employed by the PRISM rule learner</a:t>
            </a:r>
            <a:endParaRPr lang="en-US" sz="2000" dirty="0"/>
          </a:p>
          <a:p>
            <a:pPr marL="685800" lvl="2" indent="0">
              <a:spcBef>
                <a:spcPts val="499"/>
              </a:spcBef>
              <a:buNone/>
            </a:pPr>
            <a:r>
              <a:rPr lang="en-US" sz="2000" dirty="0" smtClean="0"/>
              <a:t>- Occurs </a:t>
            </a:r>
            <a:r>
              <a:rPr lang="en-US" sz="2000" dirty="0"/>
              <a:t>when data is noise </a:t>
            </a:r>
            <a:r>
              <a:rPr lang="en-US" sz="2000" dirty="0" smtClean="0"/>
              <a:t>free and no pruning occurs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43</a:t>
            </a:fld>
            <a:endParaRPr lang="uk-UA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Rules with exceptions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70518" y="1587500"/>
            <a:ext cx="8005906" cy="2633968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  <a:buSzPct val="100000"/>
            </a:pPr>
            <a:r>
              <a:rPr lang="en-US" sz="2400" dirty="0" smtClean="0"/>
              <a:t>Assume we have </a:t>
            </a:r>
            <a:r>
              <a:rPr lang="en-US" sz="2400" dirty="0"/>
              <a:t>a way of generating a single good rule</a:t>
            </a:r>
          </a:p>
          <a:p>
            <a:pPr lvl="0">
              <a:spcBef>
                <a:spcPts val="697"/>
              </a:spcBef>
              <a:buSzPct val="100000"/>
            </a:pPr>
            <a:r>
              <a:rPr lang="en-US" sz="2400" dirty="0" smtClean="0"/>
              <a:t>Then, in principle, it</a:t>
            </a:r>
            <a:r>
              <a:rPr lang="en-US" sz="2400" dirty="0"/>
              <a:t> </a:t>
            </a:r>
            <a:r>
              <a:rPr lang="en-US" sz="2400" dirty="0" smtClean="0"/>
              <a:t>is </a:t>
            </a:r>
            <a:r>
              <a:rPr lang="en-US" sz="2400" dirty="0"/>
              <a:t>easy to generate rules with </a:t>
            </a:r>
            <a:r>
              <a:rPr lang="en-US" sz="2400" dirty="0" smtClean="0"/>
              <a:t>exceptions</a:t>
            </a:r>
          </a:p>
          <a:p>
            <a:pPr lvl="0">
              <a:spcBef>
                <a:spcPts val="697"/>
              </a:spcBef>
              <a:buSzPct val="100000"/>
            </a:pPr>
            <a:r>
              <a:rPr lang="en-US" sz="2400" dirty="0" smtClean="0"/>
              <a:t>Algorithm for building a tree of rules:</a:t>
            </a:r>
            <a:endParaRPr lang="en-US" sz="2400" dirty="0"/>
          </a:p>
          <a:p>
            <a:pPr marL="514350" lvl="0" indent="-514350">
              <a:spcBef>
                <a:spcPts val="697"/>
              </a:spcBef>
              <a:buSzPct val="100000"/>
              <a:buFont typeface="+mj-lt"/>
              <a:buAutoNum type="arabicPeriod"/>
            </a:pPr>
            <a:r>
              <a:rPr lang="en-US" sz="2000" dirty="0"/>
              <a:t>Select default class for top-level rule</a:t>
            </a:r>
          </a:p>
          <a:p>
            <a:pPr marL="514350" lvl="0" indent="-514350">
              <a:spcBef>
                <a:spcPts val="697"/>
              </a:spcBef>
              <a:buSzPct val="100000"/>
              <a:buFont typeface="+mj-lt"/>
              <a:buAutoNum type="arabicPeriod"/>
            </a:pPr>
            <a:r>
              <a:rPr lang="en-US" sz="2000" dirty="0"/>
              <a:t>Generate a good rule for one of the remaining classes</a:t>
            </a:r>
          </a:p>
          <a:p>
            <a:pPr marL="514350" lvl="0" indent="-514350">
              <a:spcBef>
                <a:spcPts val="598"/>
              </a:spcBef>
              <a:buSzPct val="100000"/>
              <a:buFont typeface="+mj-lt"/>
              <a:buAutoNum type="arabicPeriod"/>
            </a:pPr>
            <a:r>
              <a:rPr lang="en-US" sz="2000" dirty="0"/>
              <a:t>Apply this method recursively to the two subsets produced by the rule</a:t>
            </a:r>
            <a:br>
              <a:rPr lang="en-US" sz="2000" dirty="0"/>
            </a:br>
            <a:r>
              <a:rPr lang="en-US" sz="2000" dirty="0" smtClean="0"/>
              <a:t>(i.e., </a:t>
            </a:r>
            <a:r>
              <a:rPr lang="en-US" sz="2000" dirty="0"/>
              <a:t>instances that are covered/not covered)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44</a:t>
            </a:fld>
            <a:endParaRPr lang="uk-UA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ris data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Iris data example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14400" y="1523880"/>
            <a:ext cx="7315200" cy="42865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: Shape 3"/>
          <p:cNvSpPr/>
          <p:nvPr/>
        </p:nvSpPr>
        <p:spPr>
          <a:xfrm>
            <a:off x="990719" y="3733920"/>
            <a:ext cx="2514600" cy="697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1400" b="0" i="0" u="none" strike="noStrike" baseline="0">
                <a:ln>
                  <a:noFill/>
                </a:ln>
                <a:solidFill>
                  <a:srgbClr val="FFFFFF"/>
                </a:solidFill>
                <a:latin typeface="Times" pitchFamily="18"/>
                <a:ea typeface="Gothic" pitchFamily="2"/>
                <a:cs typeface="Lucidasans" pitchFamily="2"/>
              </a:rPr>
              <a:t>Exceptions are represented as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1400" b="0" i="0" u="none" strike="noStrike" baseline="0">
                <a:ln>
                  <a:noFill/>
                </a:ln>
                <a:solidFill>
                  <a:srgbClr val="FFFFFF"/>
                </a:solidFill>
                <a:latin typeface="Times" pitchFamily="18"/>
                <a:ea typeface="Gothic" pitchFamily="2"/>
                <a:cs typeface="Lucidasans" pitchFamily="2"/>
              </a:rPr>
              <a:t>Dotted paths, alternatives as solid ones.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45</a:t>
            </a:fld>
            <a:endParaRPr lang="uk-UA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822"/>
            <a:ext cx="7886700" cy="1325563"/>
          </a:xfrm>
        </p:spPr>
        <p:txBody>
          <a:bodyPr>
            <a:normAutofit/>
          </a:bodyPr>
          <a:lstStyle/>
          <a:p>
            <a:r>
              <a:rPr lang="en-CA" sz="3600" dirty="0" smtClean="0">
                <a:latin typeface="+mj-lt"/>
              </a:rPr>
              <a:t>Discussion and Bibliographic Notes</a:t>
            </a:r>
            <a:endParaRPr lang="en-CA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9162"/>
            <a:ext cx="8225430" cy="53684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idea of incremental reduced-error pruning is due to </a:t>
            </a:r>
            <a:r>
              <a:rPr lang="en-US" sz="2400" dirty="0" err="1"/>
              <a:t>Fürnkranz</a:t>
            </a:r>
            <a:r>
              <a:rPr lang="en-US" sz="2400" dirty="0"/>
              <a:t> and </a:t>
            </a:r>
            <a:r>
              <a:rPr lang="en-US" sz="2400" dirty="0" err="1"/>
              <a:t>Widmer</a:t>
            </a:r>
            <a:r>
              <a:rPr lang="en-US" sz="2400" dirty="0"/>
              <a:t> (1994</a:t>
            </a:r>
            <a:r>
              <a:rPr lang="en-US" sz="2400" dirty="0" smtClean="0"/>
              <a:t>)</a:t>
            </a:r>
          </a:p>
          <a:p>
            <a:r>
              <a:rPr lang="en-US" sz="2400" dirty="0"/>
              <a:t>The RIPPER rule learner is due to Cohen (1995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/>
              <a:t>What we have presented here is the basic idea of the algorithm; there are many more details in the </a:t>
            </a:r>
            <a:r>
              <a:rPr lang="en-US" sz="2000" dirty="0" smtClean="0"/>
              <a:t>implementation</a:t>
            </a:r>
          </a:p>
          <a:p>
            <a:r>
              <a:rPr lang="en-US" sz="2400" dirty="0"/>
              <a:t>An extensive theoretical study of various </a:t>
            </a:r>
            <a:r>
              <a:rPr lang="en-US" sz="2400" dirty="0" smtClean="0"/>
              <a:t>test selection criteria for rules has </a:t>
            </a:r>
            <a:r>
              <a:rPr lang="en-US" sz="2400" dirty="0"/>
              <a:t>been performed by </a:t>
            </a:r>
            <a:r>
              <a:rPr lang="en-US" sz="2400" dirty="0" err="1"/>
              <a:t>Fürnkranz</a:t>
            </a:r>
            <a:r>
              <a:rPr lang="en-US" sz="2400" dirty="0"/>
              <a:t> and </a:t>
            </a:r>
            <a:r>
              <a:rPr lang="en-US" sz="2400" dirty="0" err="1"/>
              <a:t>Flach</a:t>
            </a:r>
            <a:r>
              <a:rPr lang="en-US" sz="2400" dirty="0"/>
              <a:t> (2005</a:t>
            </a:r>
            <a:r>
              <a:rPr lang="en-US" sz="2400" dirty="0" smtClean="0"/>
              <a:t>)</a:t>
            </a:r>
          </a:p>
          <a:p>
            <a:r>
              <a:rPr lang="en-US" sz="2400" dirty="0"/>
              <a:t>The rule-learning scheme based on partial decision trees was developed by Frank and Witten (1998</a:t>
            </a:r>
            <a:r>
              <a:rPr lang="en-US" sz="2400" dirty="0" smtClean="0"/>
              <a:t>)</a:t>
            </a:r>
          </a:p>
          <a:p>
            <a:r>
              <a:rPr lang="en-US" sz="2400" dirty="0"/>
              <a:t>The procedure for generating rules with exceptions was </a:t>
            </a:r>
            <a:r>
              <a:rPr lang="en-US" sz="2400" dirty="0" smtClean="0"/>
              <a:t>part of Gaines </a:t>
            </a:r>
            <a:r>
              <a:rPr lang="en-US" sz="2400" dirty="0"/>
              <a:t>and </a:t>
            </a:r>
            <a:r>
              <a:rPr lang="en-US" sz="2400" dirty="0" smtClean="0"/>
              <a:t>Compton’s </a:t>
            </a:r>
            <a:r>
              <a:rPr lang="en-US" sz="2400" i="1" dirty="0" smtClean="0"/>
              <a:t>Induct</a:t>
            </a:r>
            <a:r>
              <a:rPr lang="en-US" sz="2400" dirty="0" smtClean="0"/>
              <a:t> system </a:t>
            </a:r>
            <a:r>
              <a:rPr lang="en-US" sz="2400" dirty="0"/>
              <a:t>(1995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They called rules with exceptions </a:t>
            </a:r>
            <a:r>
              <a:rPr lang="en-US" sz="2000" i="1" dirty="0" smtClean="0"/>
              <a:t>ripple-down </a:t>
            </a:r>
            <a:r>
              <a:rPr lang="en-US" sz="2000" dirty="0" smtClean="0"/>
              <a:t>rules</a:t>
            </a:r>
          </a:p>
          <a:p>
            <a:pPr lvl="1"/>
            <a:r>
              <a:rPr lang="en-US" sz="2000" dirty="0" smtClean="0"/>
              <a:t>Richards </a:t>
            </a:r>
            <a:r>
              <a:rPr lang="en-US" sz="2000" dirty="0"/>
              <a:t>and Compton (1998) describe their role as an alternative to classic knowledge </a:t>
            </a:r>
            <a:r>
              <a:rPr lang="en-US" sz="2000" dirty="0" smtClean="0"/>
              <a:t>engineering</a:t>
            </a:r>
            <a:endParaRPr lang="en-CA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D3BC8F-1185-4F6B-96C6-4A761659E4BA}" type="slidenum">
              <a:rPr lang="uk-UA" smtClean="0"/>
              <a:t>46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93696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Association Rules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37D1DA-5E1C-4273-A7C4-0B85F22D0800}" type="slidenum">
              <a:rPr lang="uk-UA" smtClean="0"/>
              <a:t>47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89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90800" y="-179388"/>
            <a:ext cx="655320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Association rules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70831" y="1322619"/>
            <a:ext cx="7635124" cy="3899140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The </a:t>
            </a:r>
            <a:r>
              <a:rPr lang="en-US" sz="2400" dirty="0" err="1" smtClean="0"/>
              <a:t>Apriori</a:t>
            </a:r>
            <a:r>
              <a:rPr lang="en-US" sz="2400" dirty="0" smtClean="0"/>
              <a:t> </a:t>
            </a:r>
            <a:r>
              <a:rPr lang="en-US" sz="2400" dirty="0"/>
              <a:t>algorithm finds frequent item sets via a generate-and-test methodology</a:t>
            </a:r>
          </a:p>
          <a:p>
            <a:pPr lvl="1"/>
            <a:r>
              <a:rPr lang="en-US" sz="2000" dirty="0"/>
              <a:t>Successively longer item sets are formed from shorter ones</a:t>
            </a:r>
          </a:p>
          <a:p>
            <a:pPr lvl="1"/>
            <a:r>
              <a:rPr lang="en-US" sz="2000" dirty="0"/>
              <a:t>Each different size of candidate item set requires a full scan of the </a:t>
            </a:r>
            <a:r>
              <a:rPr lang="en-US" sz="2000" dirty="0" smtClean="0"/>
              <a:t>dataset</a:t>
            </a:r>
            <a:endParaRPr lang="en-US" sz="2000" dirty="0"/>
          </a:p>
          <a:p>
            <a:pPr lvl="1"/>
            <a:r>
              <a:rPr lang="en-US" sz="2000" dirty="0"/>
              <a:t>Combinatorial nature of generation process is costly – particularly if there are many item sets, or item sets are large</a:t>
            </a:r>
            <a:endParaRPr lang="en-US" sz="2400" dirty="0"/>
          </a:p>
          <a:p>
            <a:pPr lvl="0"/>
            <a:r>
              <a:rPr lang="en-US" sz="2400" dirty="0"/>
              <a:t>Appropriate data structures can help</a:t>
            </a:r>
          </a:p>
          <a:p>
            <a:pPr lvl="0"/>
            <a:r>
              <a:rPr lang="en-US" sz="2400" dirty="0" smtClean="0"/>
              <a:t>The </a:t>
            </a:r>
            <a:r>
              <a:rPr lang="en-US" sz="2400" i="1" dirty="0" smtClean="0"/>
              <a:t>FP</a:t>
            </a:r>
            <a:r>
              <a:rPr lang="en-US" sz="2400" i="1" dirty="0"/>
              <a:t>-growth</a:t>
            </a:r>
            <a:r>
              <a:rPr lang="en-US" sz="2400" dirty="0"/>
              <a:t> </a:t>
            </a:r>
            <a:r>
              <a:rPr lang="en-US" sz="2400" dirty="0" smtClean="0"/>
              <a:t>algorithm for finding frequent item sets employs </a:t>
            </a:r>
            <a:r>
              <a:rPr lang="en-US" sz="2400" dirty="0"/>
              <a:t>an extended prefix tree (FP-tree)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48</a:t>
            </a:fld>
            <a:endParaRPr lang="uk-UA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90800" y="-179388"/>
            <a:ext cx="655320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FP-growth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41979" y="1395707"/>
            <a:ext cx="7573144" cy="4756487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FP-growth uses a Frequent Pattern Tree (FP-tree) to store a compressed version of the data</a:t>
            </a:r>
          </a:p>
          <a:p>
            <a:pPr lvl="0"/>
            <a:r>
              <a:rPr lang="en-US" sz="2400" dirty="0"/>
              <a:t>Only two passes </a:t>
            </a:r>
            <a:r>
              <a:rPr lang="en-US" sz="2400" dirty="0" smtClean="0"/>
              <a:t>through a dataset are </a:t>
            </a:r>
            <a:r>
              <a:rPr lang="en-US" sz="2400" dirty="0"/>
              <a:t>required to map the data into an FP-tree</a:t>
            </a:r>
          </a:p>
          <a:p>
            <a:pPr lvl="0"/>
            <a:r>
              <a:rPr lang="en-US" sz="2400" dirty="0"/>
              <a:t>The tree is then processed recursively to “grow” large item sets directly</a:t>
            </a:r>
          </a:p>
          <a:p>
            <a:pPr lvl="1"/>
            <a:r>
              <a:rPr lang="en-US" sz="2000" dirty="0"/>
              <a:t>Avoids generating and testing candidate item sets against the entire database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49</a:t>
            </a:fld>
            <a:endParaRPr lang="uk-U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ecision 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61107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 smtClean="0">
                <a:latin typeface="+mj-lt"/>
              </a:rPr>
              <a:t>From ID3 to C4.5</a:t>
            </a:r>
            <a:endParaRPr lang="en-US" sz="3600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06055" y="1741120"/>
            <a:ext cx="7778187" cy="2480977"/>
          </a:xfrm>
        </p:spPr>
        <p:txBody>
          <a:bodyPr wrap="square" lIns="90360" tIns="44280" rIns="90360" bIns="44280" anchor="t" anchorCtr="0">
            <a:spAutoFit/>
          </a:bodyPr>
          <a:lstStyle/>
          <a:p>
            <a:r>
              <a:rPr lang="en-US" sz="2400" dirty="0" smtClean="0"/>
              <a:t>Extending ID3:</a:t>
            </a:r>
          </a:p>
          <a:p>
            <a:pPr lvl="1"/>
            <a:r>
              <a:rPr lang="en-US" sz="2000" dirty="0" smtClean="0"/>
              <a:t>to permit numeric attributes:  </a:t>
            </a:r>
            <a:r>
              <a:rPr lang="en-US" sz="2000" i="1" dirty="0" smtClean="0"/>
              <a:t>straightforward</a:t>
            </a:r>
          </a:p>
          <a:p>
            <a:pPr lvl="1"/>
            <a:r>
              <a:rPr lang="en-US" sz="2000" dirty="0" smtClean="0"/>
              <a:t>to deal sensibly with missing values:  </a:t>
            </a:r>
            <a:r>
              <a:rPr lang="en-US" sz="2000" i="1" dirty="0" smtClean="0"/>
              <a:t>trickier</a:t>
            </a:r>
          </a:p>
          <a:p>
            <a:pPr lvl="1"/>
            <a:r>
              <a:rPr lang="en-US" sz="2000" dirty="0" smtClean="0"/>
              <a:t>stability for noisy data: </a:t>
            </a:r>
            <a:r>
              <a:rPr lang="en-US" sz="2000" i="1" dirty="0" smtClean="0"/>
              <a:t>requires pruning mechanism</a:t>
            </a:r>
            <a:endParaRPr lang="en-US" sz="2400" i="1" dirty="0" smtClean="0"/>
          </a:p>
          <a:p>
            <a:r>
              <a:rPr lang="en-US" sz="2400" dirty="0" smtClean="0"/>
              <a:t>End result: C4.5 (Quinlan)</a:t>
            </a:r>
          </a:p>
          <a:p>
            <a:pPr lvl="1"/>
            <a:r>
              <a:rPr lang="en-US" sz="2000" dirty="0" smtClean="0"/>
              <a:t>Best-known and (probably) most widely-used learning algorithm</a:t>
            </a:r>
          </a:p>
          <a:p>
            <a:pPr lvl="1"/>
            <a:r>
              <a:rPr lang="en-US" sz="2000" dirty="0" smtClean="0"/>
              <a:t>Commercial successor: C5.0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</a:t>
            </a:fld>
            <a:endParaRPr lang="uk-UA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49309" y="-146645"/>
            <a:ext cx="6842125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Building a frequent pattern tree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56403" y="1079501"/>
            <a:ext cx="8409048" cy="4699412"/>
          </a:xfrm>
        </p:spPr>
        <p:txBody>
          <a:bodyPr>
            <a:normAutofit/>
          </a:bodyPr>
          <a:lstStyle/>
          <a:p>
            <a:pPr lvl="0">
              <a:buSzPct val="100000"/>
              <a:buAutoNum type="arabicParenR"/>
            </a:pPr>
            <a:r>
              <a:rPr lang="en-US" sz="2400" dirty="0"/>
              <a:t> First pass over the </a:t>
            </a:r>
            <a:r>
              <a:rPr lang="en-US" sz="2400" dirty="0" smtClean="0"/>
              <a:t>data: </a:t>
            </a:r>
            <a:r>
              <a:rPr lang="en-US" sz="2400" dirty="0"/>
              <a:t>count the number times individual items occur</a:t>
            </a:r>
          </a:p>
          <a:p>
            <a:pPr lvl="0">
              <a:buSzPct val="100000"/>
              <a:buAutoNum type="arabicParenR"/>
            </a:pPr>
            <a:r>
              <a:rPr lang="en-US" sz="2400" dirty="0"/>
              <a:t> Second pass over the </a:t>
            </a:r>
            <a:r>
              <a:rPr lang="en-US" sz="2400" dirty="0" smtClean="0"/>
              <a:t>data: </a:t>
            </a:r>
            <a:br>
              <a:rPr lang="en-US" sz="2400" dirty="0" smtClean="0"/>
            </a:br>
            <a:r>
              <a:rPr lang="en-US" sz="2400" dirty="0" smtClean="0"/>
              <a:t>before </a:t>
            </a:r>
            <a:r>
              <a:rPr lang="en-US" sz="2400" dirty="0"/>
              <a:t>inserting each instance into the FP-tree, sort its items in descending order of their frequency of </a:t>
            </a:r>
            <a:r>
              <a:rPr lang="en-US" sz="2400" dirty="0" smtClean="0"/>
              <a:t>occurrence</a:t>
            </a:r>
          </a:p>
          <a:p>
            <a:pPr marL="342900" lvl="1" indent="0">
              <a:buSzPct val="45000"/>
              <a:buNone/>
            </a:pPr>
            <a:r>
              <a:rPr lang="en-US" sz="2400" dirty="0" smtClean="0"/>
              <a:t>- </a:t>
            </a:r>
            <a:r>
              <a:rPr lang="en-US" sz="2000" dirty="0" smtClean="0"/>
              <a:t>Individual items that do not meet the minimum support are not inserted into the tree</a:t>
            </a:r>
          </a:p>
          <a:p>
            <a:pPr marL="342900" lvl="1" indent="0">
              <a:buSzPct val="45000"/>
              <a:buNone/>
            </a:pPr>
            <a:r>
              <a:rPr lang="en-US" sz="2000" dirty="0" smtClean="0"/>
              <a:t>- Ideally, many instances will share items that occur frequently individually, resulting in a high degree of compression close to the root of the tree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50</a:t>
            </a:fld>
            <a:endParaRPr lang="uk-UA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398588" y="-164406"/>
            <a:ext cx="7116762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An example using the weather data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1047750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Frequency of individual items (minimum support = 6)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24440" y="2146320"/>
            <a:ext cx="4276440" cy="3866399"/>
            <a:chOff x="2224440" y="2146320"/>
            <a:chExt cx="4276440" cy="3866399"/>
          </a:xfrm>
        </p:grpSpPr>
        <p:sp>
          <p:nvSpPr>
            <p:cNvPr id="5" name="Freeform: Shape 4"/>
            <p:cNvSpPr/>
            <p:nvPr/>
          </p:nvSpPr>
          <p:spPr>
            <a:xfrm>
              <a:off x="2224440" y="2146320"/>
              <a:ext cx="4276440" cy="38663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play = yes			9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windy = false			8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humidity = normal		7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humidity = high		7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windy = true			6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temperature = mild		6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play = no			5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outlook = sunny		5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outlook = rainy		5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temperature = hot		4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temperature = cool		4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outlook = overcast		4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 dirty="0">
                <a:ln>
                  <a:noFill/>
                </a:ln>
                <a:solidFill>
                  <a:srgbClr val="008000"/>
                </a:solidFill>
                <a:latin typeface="Courier New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2224440" y="2146320"/>
              <a:ext cx="42764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2224440" y="6012719"/>
              <a:ext cx="42764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2224440" y="2146320"/>
              <a:ext cx="0" cy="386639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6500880" y="2146320"/>
              <a:ext cx="0" cy="386639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51</a:t>
            </a:fld>
            <a:endParaRPr lang="uk-UA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127299" y="-179388"/>
            <a:ext cx="722630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An example using the weather data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26283" y="1079500"/>
            <a:ext cx="8229600" cy="587375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Instances with items sorted</a:t>
            </a:r>
          </a:p>
        </p:txBody>
      </p:sp>
      <p:sp>
        <p:nvSpPr>
          <p:cNvPr id="10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426283" y="4332288"/>
            <a:ext cx="7963080" cy="798512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Final answer: six single-item sets (previous slide) plus two multiple-item sets that meet minimum support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3240" y="1785960"/>
            <a:ext cx="9195120" cy="2381400"/>
            <a:chOff x="-3240" y="1785960"/>
            <a:chExt cx="9195120" cy="2381400"/>
          </a:xfrm>
        </p:grpSpPr>
        <p:sp>
          <p:nvSpPr>
            <p:cNvPr id="5" name="Freeform: Shape 4"/>
            <p:cNvSpPr/>
            <p:nvPr/>
          </p:nvSpPr>
          <p:spPr>
            <a:xfrm>
              <a:off x="-3240" y="1785960"/>
              <a:ext cx="9147240" cy="23813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 </a:t>
              </a: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windy=false, humidity=high, 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play=no, outlook=sunny, temperature=hot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2</a:t>
              </a: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humidity=high, windy=true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, play=no, outlook=sunny, temperature=hot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3</a:t>
              </a: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play=yes, windy=false, humidity=high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, temperature=hot, outlook=overcast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4</a:t>
              </a: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play=yes, windy=false, humidity=high, temperature=mild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, outlook=rainy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.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.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.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14 </a:t>
              </a: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humidity=high, windy=true, temperature=mild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, play=no, outlook=rainy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600" b="1" i="0" u="none" strike="noStrike" baseline="0" dirty="0">
                <a:ln>
                  <a:noFill/>
                </a:ln>
                <a:solidFill>
                  <a:srgbClr val="008000"/>
                </a:solidFill>
                <a:latin typeface="Courier New" pitchFamily="18"/>
                <a:ea typeface="Gothic" pitchFamily="2"/>
                <a:cs typeface="Lucidasans" pitchFamily="2"/>
              </a:endParaRP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600" b="0" i="0" u="none" strike="noStrike" baseline="0" dirty="0">
                <a:ln>
                  <a:noFill/>
                </a:ln>
                <a:solidFill>
                  <a:srgbClr val="008000"/>
                </a:solidFill>
                <a:latin typeface="Courier New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44640" y="1785960"/>
              <a:ext cx="91472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44640" y="4167360"/>
              <a:ext cx="91472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44640" y="1785960"/>
              <a:ext cx="0" cy="23814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9191880" y="1785960"/>
              <a:ext cx="0" cy="23814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47120" y="5495400"/>
            <a:ext cx="4916880" cy="822240"/>
            <a:chOff x="2247120" y="5495400"/>
            <a:chExt cx="4916880" cy="822240"/>
          </a:xfrm>
        </p:grpSpPr>
        <p:sp>
          <p:nvSpPr>
            <p:cNvPr id="12" name="Freeform: Shape 11"/>
            <p:cNvSpPr/>
            <p:nvPr/>
          </p:nvSpPr>
          <p:spPr>
            <a:xfrm>
              <a:off x="2247120" y="5495400"/>
              <a:ext cx="4916880" cy="822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play=yes and windy=false		6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play=yes and humidity=normal	6	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 dirty="0">
                <a:ln>
                  <a:noFill/>
                </a:ln>
                <a:solidFill>
                  <a:srgbClr val="008000"/>
                </a:solidFill>
                <a:latin typeface="Courier New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2247120" y="5495400"/>
              <a:ext cx="4916879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2247120" y="6317640"/>
              <a:ext cx="4916879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2247120" y="5495400"/>
              <a:ext cx="0" cy="8222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6" name="Straight Connector 15"/>
            <p:cNvSpPr/>
            <p:nvPr/>
          </p:nvSpPr>
          <p:spPr>
            <a:xfrm>
              <a:off x="7163999" y="5495400"/>
              <a:ext cx="0" cy="8222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52</a:t>
            </a:fld>
            <a:endParaRPr lang="uk-UA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90800" y="-179388"/>
            <a:ext cx="655320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Finding large item sets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096205"/>
            <a:ext cx="8229600" cy="650875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FP-tree for the weather data (min support 6)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57200" y="4745038"/>
            <a:ext cx="8686800" cy="1577975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Process header table </a:t>
            </a:r>
            <a:r>
              <a:rPr lang="en-US" sz="2400" dirty="0" smtClean="0"/>
              <a:t>(shown on left) from </a:t>
            </a:r>
            <a:r>
              <a:rPr lang="en-US" sz="2400" dirty="0"/>
              <a:t>bottom</a:t>
            </a:r>
          </a:p>
          <a:p>
            <a:pPr lvl="1"/>
            <a:r>
              <a:rPr lang="en-US" sz="2000" dirty="0"/>
              <a:t>Add </a:t>
            </a:r>
            <a:r>
              <a:rPr lang="en-US" sz="2000" i="1" dirty="0"/>
              <a:t>temperature=mild </a:t>
            </a:r>
            <a:r>
              <a:rPr lang="en-US" sz="2000" dirty="0"/>
              <a:t>to the list of large item sets</a:t>
            </a:r>
          </a:p>
          <a:p>
            <a:pPr lvl="1"/>
            <a:r>
              <a:rPr lang="en-US" sz="2000" dirty="0"/>
              <a:t>Are there any item sets containing temperature=mild </a:t>
            </a:r>
            <a:r>
              <a:rPr lang="en-US" sz="2000" dirty="0" smtClean="0"/>
              <a:t>that </a:t>
            </a:r>
            <a:r>
              <a:rPr lang="en-US" sz="2000" dirty="0"/>
              <a:t>meet </a:t>
            </a:r>
            <a:r>
              <a:rPr lang="en-US" sz="2000" dirty="0" smtClean="0"/>
              <a:t>the minimum </a:t>
            </a:r>
            <a:r>
              <a:rPr lang="en-US" sz="2000" dirty="0"/>
              <a:t>support?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667155"/>
            <a:ext cx="8976600" cy="29973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53</a:t>
            </a:fld>
            <a:endParaRPr lang="uk-UA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47900" y="-179388"/>
            <a:ext cx="6896100" cy="1144588"/>
          </a:xfrm>
        </p:spPr>
        <p:txBody>
          <a:bodyPr/>
          <a:lstStyle/>
          <a:p>
            <a:pPr lvl="0"/>
            <a:r>
              <a:rPr lang="en-US" sz="3600" dirty="0">
                <a:latin typeface="+mj-lt"/>
              </a:rPr>
              <a:t>Finding large item sets cont.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6413" y="1000125"/>
            <a:ext cx="8637587" cy="571500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FP-tree for the data conditioned on </a:t>
            </a:r>
            <a:r>
              <a:rPr lang="en-US" sz="2400" i="1" dirty="0"/>
              <a:t>temperature=mild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506413" y="4430713"/>
            <a:ext cx="8143587" cy="1925638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dirty="0"/>
              <a:t>Created by scanning the first (original) tree</a:t>
            </a:r>
          </a:p>
          <a:p>
            <a:pPr lvl="1"/>
            <a:r>
              <a:rPr lang="en-US" sz="2000" dirty="0"/>
              <a:t>Follow </a:t>
            </a:r>
            <a:r>
              <a:rPr lang="en-US" sz="2000" i="1" dirty="0"/>
              <a:t>temperature=mild</a:t>
            </a:r>
            <a:r>
              <a:rPr lang="en-US" sz="2000" dirty="0"/>
              <a:t> link from header table to find all instances that contain </a:t>
            </a:r>
            <a:r>
              <a:rPr lang="en-US" sz="2000" i="1" dirty="0"/>
              <a:t>temperature=mild</a:t>
            </a:r>
          </a:p>
          <a:p>
            <a:pPr lvl="1"/>
            <a:r>
              <a:rPr lang="en-US" sz="2000" dirty="0"/>
              <a:t>Project counts from original tree</a:t>
            </a:r>
          </a:p>
          <a:p>
            <a:pPr lvl="0"/>
            <a:r>
              <a:rPr lang="en-US" sz="2400" dirty="0"/>
              <a:t>Header table shows that </a:t>
            </a:r>
            <a:r>
              <a:rPr lang="en-US" sz="2400" i="1" dirty="0"/>
              <a:t>temperature=mild</a:t>
            </a:r>
            <a:r>
              <a:rPr lang="en-US" sz="2400" dirty="0"/>
              <a:t> </a:t>
            </a:r>
            <a:r>
              <a:rPr lang="en-US" sz="2400" dirty="0" smtClean="0"/>
              <a:t>cannot be </a:t>
            </a:r>
            <a:r>
              <a:rPr lang="en-US" sz="2400" dirty="0"/>
              <a:t>grown any longer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1240" y="1481399"/>
            <a:ext cx="8969400" cy="28472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54</a:t>
            </a:fld>
            <a:endParaRPr lang="uk-UA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38233" y="-179388"/>
            <a:ext cx="6553200" cy="1144588"/>
          </a:xfrm>
        </p:spPr>
        <p:txBody>
          <a:bodyPr/>
          <a:lstStyle/>
          <a:p>
            <a:pPr lvl="0"/>
            <a:r>
              <a:rPr lang="en-US" sz="3600" dirty="0">
                <a:latin typeface="+mj-lt"/>
              </a:rPr>
              <a:t>Finding large item sets cont.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46075" y="852488"/>
            <a:ext cx="8797925" cy="587375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FP-tree for the data conditioned on </a:t>
            </a:r>
            <a:r>
              <a:rPr lang="en-US" sz="2400" i="1" dirty="0"/>
              <a:t>humidity=normal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346074" y="4137024"/>
            <a:ext cx="8739605" cy="2480855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Created by scanning the first (original) tree</a:t>
            </a:r>
          </a:p>
          <a:p>
            <a:pPr lvl="1"/>
            <a:r>
              <a:rPr lang="en-US" sz="2000" dirty="0"/>
              <a:t>Follow </a:t>
            </a:r>
            <a:r>
              <a:rPr lang="en-US" sz="2000" i="1" dirty="0"/>
              <a:t>humidity=normal</a:t>
            </a:r>
            <a:r>
              <a:rPr lang="en-US" sz="2000" dirty="0"/>
              <a:t> link from header table to find all instances that contain </a:t>
            </a:r>
            <a:r>
              <a:rPr lang="en-US" sz="2000" i="1" dirty="0"/>
              <a:t>humidity=normal</a:t>
            </a:r>
          </a:p>
          <a:p>
            <a:pPr lvl="1"/>
            <a:r>
              <a:rPr lang="en-US" sz="2000" dirty="0"/>
              <a:t>Project counts from original tree</a:t>
            </a:r>
          </a:p>
          <a:p>
            <a:pPr lvl="0"/>
            <a:r>
              <a:rPr lang="en-US" sz="2400" dirty="0"/>
              <a:t>Header table shows that </a:t>
            </a:r>
            <a:r>
              <a:rPr lang="en-US" sz="2400" i="1" dirty="0" err="1"/>
              <a:t>humidty</a:t>
            </a:r>
            <a:r>
              <a:rPr lang="en-US" sz="2400" i="1" dirty="0"/>
              <a:t>=normal</a:t>
            </a:r>
            <a:r>
              <a:rPr lang="en-US" sz="2400" dirty="0"/>
              <a:t> </a:t>
            </a:r>
            <a:r>
              <a:rPr lang="en-US" sz="2400" b="1" dirty="0"/>
              <a:t>can</a:t>
            </a:r>
            <a:r>
              <a:rPr lang="en-US" sz="2400" dirty="0"/>
              <a:t> be grown to include </a:t>
            </a:r>
            <a:r>
              <a:rPr lang="en-US" sz="2400" i="1" dirty="0"/>
              <a:t>play=yes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14880" y="1283400"/>
            <a:ext cx="7850520" cy="28821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55</a:t>
            </a:fld>
            <a:endParaRPr lang="uk-UA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76400" y="-164406"/>
            <a:ext cx="6553200" cy="1144588"/>
          </a:xfrm>
        </p:spPr>
        <p:txBody>
          <a:bodyPr/>
          <a:lstStyle/>
          <a:p>
            <a:pPr lvl="0"/>
            <a:r>
              <a:rPr lang="en-US" sz="3600" dirty="0">
                <a:latin typeface="+mj-lt"/>
              </a:rPr>
              <a:t>Finding large item sets cont.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70622" y="1381440"/>
            <a:ext cx="7458978" cy="3200921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All large item sets have now been found</a:t>
            </a:r>
          </a:p>
          <a:p>
            <a:pPr lvl="0"/>
            <a:r>
              <a:rPr lang="en-US" sz="2400" dirty="0"/>
              <a:t>However, in order to be sure it is necessary to process the entire header link table from the original tree</a:t>
            </a:r>
          </a:p>
          <a:p>
            <a:pPr lvl="0"/>
            <a:r>
              <a:rPr lang="en-US" sz="2400" dirty="0"/>
              <a:t>Association rules are formed from large item sets in the same way as for </a:t>
            </a:r>
            <a:r>
              <a:rPr lang="en-US" sz="2400" dirty="0" err="1"/>
              <a:t>Apriori</a:t>
            </a:r>
            <a:endParaRPr lang="en-US" sz="2400" dirty="0"/>
          </a:p>
          <a:p>
            <a:pPr lvl="0"/>
            <a:r>
              <a:rPr lang="en-US" sz="2400" dirty="0"/>
              <a:t>FP-growth can be up to an order of magnitude faster than </a:t>
            </a:r>
            <a:r>
              <a:rPr lang="en-US" sz="2400" dirty="0" err="1"/>
              <a:t>Apriori</a:t>
            </a:r>
            <a:r>
              <a:rPr lang="en-US" sz="2400" dirty="0"/>
              <a:t> for finding large item 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56</a:t>
            </a:fld>
            <a:endParaRPr lang="uk-UA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848"/>
            <a:ext cx="7886700" cy="873587"/>
          </a:xfrm>
        </p:spPr>
        <p:txBody>
          <a:bodyPr>
            <a:normAutofit/>
          </a:bodyPr>
          <a:lstStyle/>
          <a:p>
            <a:r>
              <a:rPr lang="en-CA" sz="3600" dirty="0" smtClean="0">
                <a:latin typeface="+mj-lt"/>
              </a:rPr>
              <a:t>Discussion and Bibliographic Notes</a:t>
            </a:r>
            <a:endParaRPr lang="en-CA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184" y="1176320"/>
            <a:ext cx="8333982" cy="5180031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/>
              <a:t>The FP-tree </a:t>
            </a:r>
            <a:r>
              <a:rPr lang="en-US" sz="3100" dirty="0" smtClean="0"/>
              <a:t>and the FP</a:t>
            </a:r>
            <a:r>
              <a:rPr lang="en-US" sz="3100" dirty="0"/>
              <a:t>-growth algorithm </a:t>
            </a:r>
            <a:r>
              <a:rPr lang="en-US" sz="3100" dirty="0" smtClean="0"/>
              <a:t>were </a:t>
            </a:r>
            <a:r>
              <a:rPr lang="en-US" sz="3100" dirty="0"/>
              <a:t>introduced by Han et al. (2000) following pioneering work by </a:t>
            </a:r>
            <a:r>
              <a:rPr lang="en-US" sz="3100" dirty="0" err="1"/>
              <a:t>Zaki</a:t>
            </a:r>
            <a:r>
              <a:rPr lang="en-US" sz="3100" dirty="0"/>
              <a:t> et al. (1997</a:t>
            </a:r>
            <a:r>
              <a:rPr lang="en-US" sz="3100" dirty="0" smtClean="0"/>
              <a:t>)</a:t>
            </a:r>
          </a:p>
          <a:p>
            <a:r>
              <a:rPr lang="en-US" sz="3100" dirty="0" smtClean="0"/>
              <a:t>Han </a:t>
            </a:r>
            <a:r>
              <a:rPr lang="en-US" sz="3100" dirty="0"/>
              <a:t>et al. (2004) give a more comprehensive </a:t>
            </a:r>
            <a:r>
              <a:rPr lang="en-US" sz="3100" dirty="0" smtClean="0"/>
              <a:t>description; the algorithm has </a:t>
            </a:r>
            <a:r>
              <a:rPr lang="en-US" sz="3100" dirty="0"/>
              <a:t>been extended in various </a:t>
            </a:r>
            <a:r>
              <a:rPr lang="en-US" sz="3100" dirty="0" smtClean="0"/>
              <a:t>ways</a:t>
            </a:r>
          </a:p>
          <a:p>
            <a:r>
              <a:rPr lang="en-US" sz="3100" dirty="0" smtClean="0"/>
              <a:t>Wang </a:t>
            </a:r>
            <a:r>
              <a:rPr lang="en-US" sz="3100" dirty="0"/>
              <a:t>et al. (2003) develop an algorithm called CLOSET+ to mine </a:t>
            </a:r>
            <a:r>
              <a:rPr lang="en-US" sz="3100" i="1" dirty="0"/>
              <a:t>closed</a:t>
            </a:r>
            <a:r>
              <a:rPr lang="en-US" sz="3100" dirty="0"/>
              <a:t> item </a:t>
            </a:r>
            <a:r>
              <a:rPr lang="en-US" sz="3100" dirty="0" smtClean="0"/>
              <a:t>sets</a:t>
            </a:r>
            <a:endParaRPr lang="en-US" sz="3100" dirty="0"/>
          </a:p>
          <a:p>
            <a:pPr lvl="1"/>
            <a:r>
              <a:rPr lang="en-US" sz="2600" dirty="0" smtClean="0"/>
              <a:t>Close item sets are sets </a:t>
            </a:r>
            <a:r>
              <a:rPr lang="en-US" sz="2600" dirty="0"/>
              <a:t>for which there is no proper superset that has the same </a:t>
            </a:r>
            <a:r>
              <a:rPr lang="en-US" sz="2600" dirty="0" smtClean="0"/>
              <a:t>support</a:t>
            </a:r>
          </a:p>
          <a:p>
            <a:pPr lvl="1"/>
            <a:r>
              <a:rPr lang="en-US" sz="2600" dirty="0"/>
              <a:t>P</a:t>
            </a:r>
            <a:r>
              <a:rPr lang="en-US" sz="2600" dirty="0" smtClean="0"/>
              <a:t>roduces </a:t>
            </a:r>
            <a:r>
              <a:rPr lang="en-US" sz="2600" dirty="0"/>
              <a:t>few redundant rules and thus eases the task that users face when examining the output of the mining </a:t>
            </a:r>
            <a:r>
              <a:rPr lang="en-US" sz="2600" dirty="0" smtClean="0"/>
              <a:t>process </a:t>
            </a:r>
          </a:p>
          <a:p>
            <a:r>
              <a:rPr lang="en-US" sz="3100" dirty="0" smtClean="0"/>
              <a:t>GSP</a:t>
            </a:r>
            <a:r>
              <a:rPr lang="en-US" sz="3100" dirty="0"/>
              <a:t>, for Generalized Sequential Patterns, is a method </a:t>
            </a:r>
            <a:r>
              <a:rPr lang="en-US" sz="3100" dirty="0" smtClean="0"/>
              <a:t>for </a:t>
            </a:r>
            <a:r>
              <a:rPr lang="en-US" sz="3100" dirty="0"/>
              <a:t>mining patterns </a:t>
            </a:r>
            <a:r>
              <a:rPr lang="en-US" sz="3100" dirty="0" smtClean="0"/>
              <a:t>in event </a:t>
            </a:r>
            <a:r>
              <a:rPr lang="en-US" sz="3100" dirty="0"/>
              <a:t>sequences (</a:t>
            </a:r>
            <a:r>
              <a:rPr lang="en-US" sz="3100" dirty="0" err="1"/>
              <a:t>Srikant</a:t>
            </a:r>
            <a:r>
              <a:rPr lang="en-US" sz="3100" dirty="0"/>
              <a:t> and </a:t>
            </a:r>
            <a:r>
              <a:rPr lang="en-US" sz="3100" dirty="0" err="1"/>
              <a:t>Agrawal</a:t>
            </a:r>
            <a:r>
              <a:rPr lang="en-US" sz="3100" dirty="0"/>
              <a:t>, 1996</a:t>
            </a:r>
            <a:r>
              <a:rPr lang="en-US" sz="3100" dirty="0" smtClean="0"/>
              <a:t>) </a:t>
            </a:r>
          </a:p>
          <a:p>
            <a:r>
              <a:rPr lang="en-US" sz="3100" dirty="0" smtClean="0"/>
              <a:t>An approach like FP</a:t>
            </a:r>
            <a:r>
              <a:rPr lang="en-US" sz="3100" dirty="0"/>
              <a:t>-growth is used for event sequences by </a:t>
            </a:r>
            <a:r>
              <a:rPr lang="en-US" sz="3100" dirty="0" err="1" smtClean="0"/>
              <a:t>PrefixSpan</a:t>
            </a:r>
            <a:r>
              <a:rPr lang="en-US" sz="3100" dirty="0" smtClean="0"/>
              <a:t> </a:t>
            </a:r>
            <a:r>
              <a:rPr lang="en-US" sz="3100" dirty="0"/>
              <a:t>(Pei et al., 2004) and </a:t>
            </a:r>
            <a:r>
              <a:rPr lang="en-US" sz="3100" dirty="0" err="1"/>
              <a:t>CloSpan</a:t>
            </a:r>
            <a:r>
              <a:rPr lang="en-US" sz="3100" dirty="0"/>
              <a:t> (Yan et al., 2003</a:t>
            </a:r>
            <a:r>
              <a:rPr lang="en-US" sz="3100" dirty="0" smtClean="0"/>
              <a:t>)</a:t>
            </a:r>
          </a:p>
          <a:p>
            <a:r>
              <a:rPr lang="en-US" sz="3100" dirty="0" smtClean="0"/>
              <a:t>For graph patterns, there is </a:t>
            </a:r>
            <a:r>
              <a:rPr lang="en-US" sz="3100" dirty="0" err="1" smtClean="0"/>
              <a:t>gSpan</a:t>
            </a:r>
            <a:r>
              <a:rPr lang="en-US" sz="3100" dirty="0" smtClean="0"/>
              <a:t> </a:t>
            </a:r>
            <a:r>
              <a:rPr lang="en-US" sz="3100" dirty="0"/>
              <a:t>(Yan and Han, 2002) and </a:t>
            </a:r>
            <a:r>
              <a:rPr lang="en-US" sz="3100" dirty="0" err="1"/>
              <a:t>CloseGraph</a:t>
            </a:r>
            <a:r>
              <a:rPr lang="en-US" sz="3100" dirty="0"/>
              <a:t> (Yan and Han, 2003</a:t>
            </a:r>
            <a:r>
              <a:rPr lang="en-US" sz="3100" dirty="0" smtClean="0"/>
              <a:t>)</a:t>
            </a:r>
            <a:endParaRPr lang="en-CA" sz="3100" dirty="0"/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D3BC8F-1185-4F6B-96C6-4A761659E4BA}" type="slidenum">
              <a:rPr lang="uk-UA" smtClean="0"/>
              <a:t>57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1499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umeric attribu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Numeric attributes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82641" y="1247775"/>
            <a:ext cx="7739999" cy="3773895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Standard method: binary splits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E.g. temp &lt; 45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Unlike nominal attributes,</a:t>
            </a:r>
            <a:br>
              <a:rPr lang="en-US" sz="2400" dirty="0"/>
            </a:br>
            <a:r>
              <a:rPr lang="en-US" sz="2400" dirty="0"/>
              <a:t>every attribute has many possible split points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Solution is straightforward extension: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Evaluate info gain (or other measure)</a:t>
            </a:r>
            <a:br>
              <a:rPr lang="en-US" sz="2000" dirty="0"/>
            </a:br>
            <a:r>
              <a:rPr lang="en-US" sz="2000" dirty="0"/>
              <a:t>for every possible split point of attribute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Choose “best” split point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Info gain for best split point is info gain for attribute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Computationally more demanding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6</a:t>
            </a:fld>
            <a:endParaRPr lang="uk-U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Weather data (again!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Weather data (again!)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38080" y="4099680"/>
            <a:ext cx="6019920" cy="1325520"/>
            <a:chOff x="838080" y="4099680"/>
            <a:chExt cx="6019920" cy="1325520"/>
          </a:xfrm>
        </p:grpSpPr>
        <p:sp>
          <p:nvSpPr>
            <p:cNvPr id="4" name="Freeform: Shape 3"/>
            <p:cNvSpPr/>
            <p:nvPr/>
          </p:nvSpPr>
          <p:spPr>
            <a:xfrm>
              <a:off x="838080" y="4099680"/>
              <a:ext cx="6019919" cy="1325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sunny and humidity = high then play = no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rainy and windy = true then play = no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overcast then play = yes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humidity = normal then play = yes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none of the above then play = yes</a:t>
              </a:r>
            </a:p>
          </p:txBody>
        </p:sp>
        <p:sp>
          <p:nvSpPr>
            <p:cNvPr id="5" name="Straight Connector 4"/>
            <p:cNvSpPr/>
            <p:nvPr/>
          </p:nvSpPr>
          <p:spPr>
            <a:xfrm>
              <a:off x="838080" y="4099680"/>
              <a:ext cx="60199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838080" y="5425200"/>
              <a:ext cx="60199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838080" y="4099680"/>
              <a:ext cx="0" cy="13255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6858000" y="4099680"/>
              <a:ext cx="0" cy="13255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8080" y="995400"/>
            <a:ext cx="6364440" cy="2438640"/>
            <a:chOff x="838080" y="995400"/>
            <a:chExt cx="6364440" cy="2438640"/>
          </a:xfrm>
        </p:grpSpPr>
        <p:sp>
          <p:nvSpPr>
            <p:cNvPr id="10" name="Freeform: Shape 9"/>
            <p:cNvSpPr/>
            <p:nvPr/>
          </p:nvSpPr>
          <p:spPr>
            <a:xfrm>
              <a:off x="5927759" y="25192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4718520" y="251928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3382920" y="251928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2110319" y="25192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838080" y="25192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5927759" y="22147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4718520" y="2214719"/>
              <a:ext cx="120887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3382920" y="2214719"/>
              <a:ext cx="13356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2110319" y="22147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838080" y="22147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5927759" y="19098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4718520" y="190980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3382920" y="190980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2110319" y="19098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  </a:t>
              </a:r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838080" y="19098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5927759" y="16048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4718520" y="160488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3382920" y="160488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2110319" y="16048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838080" y="16048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5927759" y="13003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4718520" y="1300319"/>
              <a:ext cx="120887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3382920" y="1300319"/>
              <a:ext cx="13356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2110319" y="13003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838080" y="13003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5927759" y="9954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4718520" y="99540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3382920" y="99540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2110319" y="9954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</a:t>
              </a:r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838080" y="9954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40" name="Straight Connector 39"/>
            <p:cNvSpPr/>
            <p:nvPr/>
          </p:nvSpPr>
          <p:spPr>
            <a:xfrm>
              <a:off x="838080" y="995400"/>
              <a:ext cx="0" cy="18288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1" name="Straight Connector 40"/>
            <p:cNvSpPr/>
            <p:nvPr/>
          </p:nvSpPr>
          <p:spPr>
            <a:xfrm>
              <a:off x="7200000" y="995400"/>
              <a:ext cx="0" cy="18288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2" name="Straight Connector 41"/>
            <p:cNvSpPr/>
            <p:nvPr/>
          </p:nvSpPr>
          <p:spPr>
            <a:xfrm>
              <a:off x="838080" y="1300319"/>
              <a:ext cx="63619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3" name="Straight Connector 42"/>
            <p:cNvSpPr/>
            <p:nvPr/>
          </p:nvSpPr>
          <p:spPr>
            <a:xfrm>
              <a:off x="838080" y="995400"/>
              <a:ext cx="63619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5927759" y="25192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4718520" y="251928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3382920" y="251928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2110319" y="25192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838080" y="25192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5927759" y="22147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4718520" y="2214719"/>
              <a:ext cx="120887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3382920" y="2214719"/>
              <a:ext cx="13356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2110319" y="22147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838080" y="22147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5927759" y="19098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4718520" y="190980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3382920" y="190980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2110319" y="19098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  </a:t>
              </a:r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838080" y="19098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5927759" y="16048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4718520" y="160488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3382920" y="160488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2110319" y="16048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838080" y="16048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5927759" y="13003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4718520" y="1300319"/>
              <a:ext cx="120887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3382920" y="1300319"/>
              <a:ext cx="13356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2110319" y="13003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838080" y="13003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69" name="Freeform: Shape 68"/>
            <p:cNvSpPr/>
            <p:nvPr/>
          </p:nvSpPr>
          <p:spPr>
            <a:xfrm>
              <a:off x="5927759" y="9954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70" name="Freeform: Shape 69"/>
            <p:cNvSpPr/>
            <p:nvPr/>
          </p:nvSpPr>
          <p:spPr>
            <a:xfrm>
              <a:off x="4718520" y="99540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71" name="Freeform: Shape 70"/>
            <p:cNvSpPr/>
            <p:nvPr/>
          </p:nvSpPr>
          <p:spPr>
            <a:xfrm>
              <a:off x="3382920" y="99540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72" name="Freeform: Shape 71"/>
            <p:cNvSpPr/>
            <p:nvPr/>
          </p:nvSpPr>
          <p:spPr>
            <a:xfrm>
              <a:off x="2110319" y="9954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</a:t>
              </a:r>
            </a:p>
          </p:txBody>
        </p:sp>
        <p:sp>
          <p:nvSpPr>
            <p:cNvPr id="73" name="Freeform: Shape 72"/>
            <p:cNvSpPr/>
            <p:nvPr/>
          </p:nvSpPr>
          <p:spPr>
            <a:xfrm>
              <a:off x="838080" y="9954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74" name="Straight Connector 73"/>
            <p:cNvSpPr/>
            <p:nvPr/>
          </p:nvSpPr>
          <p:spPr>
            <a:xfrm>
              <a:off x="838080" y="3434040"/>
              <a:ext cx="63619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5" name="Straight Connector 74"/>
            <p:cNvSpPr/>
            <p:nvPr/>
          </p:nvSpPr>
          <p:spPr>
            <a:xfrm>
              <a:off x="838080" y="995400"/>
              <a:ext cx="0" cy="18288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6" name="Straight Connector 75"/>
            <p:cNvSpPr/>
            <p:nvPr/>
          </p:nvSpPr>
          <p:spPr>
            <a:xfrm>
              <a:off x="7200000" y="995400"/>
              <a:ext cx="0" cy="18288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7" name="Straight Connector 76"/>
            <p:cNvSpPr/>
            <p:nvPr/>
          </p:nvSpPr>
          <p:spPr>
            <a:xfrm>
              <a:off x="838080" y="1300319"/>
              <a:ext cx="63619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8" name="Straight Connector 77"/>
            <p:cNvSpPr/>
            <p:nvPr/>
          </p:nvSpPr>
          <p:spPr>
            <a:xfrm>
              <a:off x="838080" y="995400"/>
              <a:ext cx="63619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5927759" y="25192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4718520" y="251928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81" name="Freeform: Shape 80"/>
            <p:cNvSpPr/>
            <p:nvPr/>
          </p:nvSpPr>
          <p:spPr>
            <a:xfrm>
              <a:off x="3382920" y="251928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82" name="Freeform: Shape 81"/>
            <p:cNvSpPr/>
            <p:nvPr/>
          </p:nvSpPr>
          <p:spPr>
            <a:xfrm>
              <a:off x="2110319" y="25192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838080" y="25192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5927759" y="22147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4718520" y="2214719"/>
              <a:ext cx="120887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86" name="Freeform: Shape 85"/>
            <p:cNvSpPr/>
            <p:nvPr/>
          </p:nvSpPr>
          <p:spPr>
            <a:xfrm>
              <a:off x="3382920" y="2214719"/>
              <a:ext cx="13356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87" name="Freeform: Shape 86"/>
            <p:cNvSpPr/>
            <p:nvPr/>
          </p:nvSpPr>
          <p:spPr>
            <a:xfrm>
              <a:off x="2110319" y="22147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88" name="Freeform: Shape 87"/>
            <p:cNvSpPr/>
            <p:nvPr/>
          </p:nvSpPr>
          <p:spPr>
            <a:xfrm>
              <a:off x="838080" y="22147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89" name="Freeform: Shape 88"/>
            <p:cNvSpPr/>
            <p:nvPr/>
          </p:nvSpPr>
          <p:spPr>
            <a:xfrm>
              <a:off x="5927759" y="19098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90" name="Freeform: Shape 89"/>
            <p:cNvSpPr/>
            <p:nvPr/>
          </p:nvSpPr>
          <p:spPr>
            <a:xfrm>
              <a:off x="4718520" y="190980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91" name="Freeform: Shape 90"/>
            <p:cNvSpPr/>
            <p:nvPr/>
          </p:nvSpPr>
          <p:spPr>
            <a:xfrm>
              <a:off x="3382920" y="190980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92" name="Freeform: Shape 91"/>
            <p:cNvSpPr/>
            <p:nvPr/>
          </p:nvSpPr>
          <p:spPr>
            <a:xfrm>
              <a:off x="2110319" y="19098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  </a:t>
              </a:r>
            </a:p>
          </p:txBody>
        </p:sp>
        <p:sp>
          <p:nvSpPr>
            <p:cNvPr id="93" name="Freeform: Shape 92"/>
            <p:cNvSpPr/>
            <p:nvPr/>
          </p:nvSpPr>
          <p:spPr>
            <a:xfrm>
              <a:off x="838080" y="19098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94" name="Freeform: Shape 93"/>
            <p:cNvSpPr/>
            <p:nvPr/>
          </p:nvSpPr>
          <p:spPr>
            <a:xfrm>
              <a:off x="5927759" y="16048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95" name="Freeform: Shape 94"/>
            <p:cNvSpPr/>
            <p:nvPr/>
          </p:nvSpPr>
          <p:spPr>
            <a:xfrm>
              <a:off x="4718520" y="160488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96" name="Freeform: Shape 95"/>
            <p:cNvSpPr/>
            <p:nvPr/>
          </p:nvSpPr>
          <p:spPr>
            <a:xfrm>
              <a:off x="3382920" y="160488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97" name="Freeform: Shape 96"/>
            <p:cNvSpPr/>
            <p:nvPr/>
          </p:nvSpPr>
          <p:spPr>
            <a:xfrm>
              <a:off x="2110319" y="16048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98" name="Freeform: Shape 97"/>
            <p:cNvSpPr/>
            <p:nvPr/>
          </p:nvSpPr>
          <p:spPr>
            <a:xfrm>
              <a:off x="838080" y="16048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99" name="Freeform: Shape 98"/>
            <p:cNvSpPr/>
            <p:nvPr/>
          </p:nvSpPr>
          <p:spPr>
            <a:xfrm>
              <a:off x="5927759" y="13003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00" name="Freeform: Shape 99"/>
            <p:cNvSpPr/>
            <p:nvPr/>
          </p:nvSpPr>
          <p:spPr>
            <a:xfrm>
              <a:off x="4718520" y="1300319"/>
              <a:ext cx="120887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01" name="Freeform: Shape 100"/>
            <p:cNvSpPr/>
            <p:nvPr/>
          </p:nvSpPr>
          <p:spPr>
            <a:xfrm>
              <a:off x="3382920" y="1300319"/>
              <a:ext cx="13356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02" name="Freeform: Shape 101"/>
            <p:cNvSpPr/>
            <p:nvPr/>
          </p:nvSpPr>
          <p:spPr>
            <a:xfrm>
              <a:off x="2110319" y="13003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103" name="Freeform: Shape 102"/>
            <p:cNvSpPr/>
            <p:nvPr/>
          </p:nvSpPr>
          <p:spPr>
            <a:xfrm>
              <a:off x="838080" y="13003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104" name="Freeform: Shape 103"/>
            <p:cNvSpPr/>
            <p:nvPr/>
          </p:nvSpPr>
          <p:spPr>
            <a:xfrm>
              <a:off x="5927759" y="9954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105" name="Freeform: Shape 104"/>
            <p:cNvSpPr/>
            <p:nvPr/>
          </p:nvSpPr>
          <p:spPr>
            <a:xfrm>
              <a:off x="4718520" y="99540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106" name="Freeform: Shape 105"/>
            <p:cNvSpPr/>
            <p:nvPr/>
          </p:nvSpPr>
          <p:spPr>
            <a:xfrm>
              <a:off x="3382920" y="99540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107" name="Freeform: Shape 106"/>
            <p:cNvSpPr/>
            <p:nvPr/>
          </p:nvSpPr>
          <p:spPr>
            <a:xfrm>
              <a:off x="2110319" y="9954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</a:t>
              </a:r>
            </a:p>
          </p:txBody>
        </p:sp>
        <p:sp>
          <p:nvSpPr>
            <p:cNvPr id="108" name="Freeform: Shape 107"/>
            <p:cNvSpPr/>
            <p:nvPr/>
          </p:nvSpPr>
          <p:spPr>
            <a:xfrm>
              <a:off x="838080" y="9954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109" name="Straight Connector 108"/>
            <p:cNvSpPr/>
            <p:nvPr/>
          </p:nvSpPr>
          <p:spPr>
            <a:xfrm>
              <a:off x="838080" y="995400"/>
              <a:ext cx="0" cy="243864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0" name="Straight Connector 109"/>
            <p:cNvSpPr/>
            <p:nvPr/>
          </p:nvSpPr>
          <p:spPr>
            <a:xfrm>
              <a:off x="838080" y="1300319"/>
              <a:ext cx="63619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1" name="Straight Connector 110"/>
            <p:cNvSpPr/>
            <p:nvPr/>
          </p:nvSpPr>
          <p:spPr>
            <a:xfrm>
              <a:off x="838080" y="995400"/>
              <a:ext cx="63619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2" name="Freeform: Shape 111"/>
            <p:cNvSpPr/>
            <p:nvPr/>
          </p:nvSpPr>
          <p:spPr>
            <a:xfrm>
              <a:off x="5927759" y="28242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13" name="Freeform: Shape 112"/>
            <p:cNvSpPr/>
            <p:nvPr/>
          </p:nvSpPr>
          <p:spPr>
            <a:xfrm>
              <a:off x="4718520" y="282420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14" name="Freeform: Shape 113"/>
            <p:cNvSpPr/>
            <p:nvPr/>
          </p:nvSpPr>
          <p:spPr>
            <a:xfrm>
              <a:off x="3382920" y="282420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15" name="Freeform: Shape 114"/>
            <p:cNvSpPr/>
            <p:nvPr/>
          </p:nvSpPr>
          <p:spPr>
            <a:xfrm>
              <a:off x="2110319" y="28242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16" name="Freeform: Shape 115"/>
            <p:cNvSpPr/>
            <p:nvPr/>
          </p:nvSpPr>
          <p:spPr>
            <a:xfrm>
              <a:off x="838080" y="28242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17" name="Freeform: Shape 116"/>
            <p:cNvSpPr/>
            <p:nvPr/>
          </p:nvSpPr>
          <p:spPr>
            <a:xfrm>
              <a:off x="5927759" y="28242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18" name="Freeform: Shape 117"/>
            <p:cNvSpPr/>
            <p:nvPr/>
          </p:nvSpPr>
          <p:spPr>
            <a:xfrm>
              <a:off x="4718520" y="282420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19" name="Freeform: Shape 118"/>
            <p:cNvSpPr/>
            <p:nvPr/>
          </p:nvSpPr>
          <p:spPr>
            <a:xfrm>
              <a:off x="3382920" y="282420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20" name="Freeform: Shape 119"/>
            <p:cNvSpPr/>
            <p:nvPr/>
          </p:nvSpPr>
          <p:spPr>
            <a:xfrm>
              <a:off x="2110319" y="28242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21" name="Freeform: Shape 120"/>
            <p:cNvSpPr/>
            <p:nvPr/>
          </p:nvSpPr>
          <p:spPr>
            <a:xfrm>
              <a:off x="838080" y="28242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22" name="Freeform: Shape 121"/>
            <p:cNvSpPr/>
            <p:nvPr/>
          </p:nvSpPr>
          <p:spPr>
            <a:xfrm>
              <a:off x="5927759" y="28242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23" name="Freeform: Shape 122"/>
            <p:cNvSpPr/>
            <p:nvPr/>
          </p:nvSpPr>
          <p:spPr>
            <a:xfrm>
              <a:off x="4718520" y="282420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124" name="Freeform: Shape 123"/>
            <p:cNvSpPr/>
            <p:nvPr/>
          </p:nvSpPr>
          <p:spPr>
            <a:xfrm>
              <a:off x="3382920" y="282420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25" name="Freeform: Shape 124"/>
            <p:cNvSpPr/>
            <p:nvPr/>
          </p:nvSpPr>
          <p:spPr>
            <a:xfrm>
              <a:off x="2110319" y="28242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126" name="Freeform: Shape 125"/>
            <p:cNvSpPr/>
            <p:nvPr/>
          </p:nvSpPr>
          <p:spPr>
            <a:xfrm>
              <a:off x="838080" y="28242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127" name="Freeform: Shape 126"/>
            <p:cNvSpPr/>
            <p:nvPr/>
          </p:nvSpPr>
          <p:spPr>
            <a:xfrm>
              <a:off x="5927759" y="312912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28" name="Freeform: Shape 127"/>
            <p:cNvSpPr/>
            <p:nvPr/>
          </p:nvSpPr>
          <p:spPr>
            <a:xfrm>
              <a:off x="4718520" y="312912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29" name="Freeform: Shape 128"/>
            <p:cNvSpPr/>
            <p:nvPr/>
          </p:nvSpPr>
          <p:spPr>
            <a:xfrm>
              <a:off x="3382920" y="312912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30" name="Freeform: Shape 129"/>
            <p:cNvSpPr/>
            <p:nvPr/>
          </p:nvSpPr>
          <p:spPr>
            <a:xfrm>
              <a:off x="2110319" y="312912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31" name="Freeform: Shape 130"/>
            <p:cNvSpPr/>
            <p:nvPr/>
          </p:nvSpPr>
          <p:spPr>
            <a:xfrm>
              <a:off x="838080" y="312912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32" name="Freeform: Shape 131"/>
            <p:cNvSpPr/>
            <p:nvPr/>
          </p:nvSpPr>
          <p:spPr>
            <a:xfrm>
              <a:off x="5927759" y="312912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33" name="Freeform: Shape 132"/>
            <p:cNvSpPr/>
            <p:nvPr/>
          </p:nvSpPr>
          <p:spPr>
            <a:xfrm>
              <a:off x="4718520" y="312912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34" name="Freeform: Shape 133"/>
            <p:cNvSpPr/>
            <p:nvPr/>
          </p:nvSpPr>
          <p:spPr>
            <a:xfrm>
              <a:off x="3382920" y="312912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35" name="Freeform: Shape 134"/>
            <p:cNvSpPr/>
            <p:nvPr/>
          </p:nvSpPr>
          <p:spPr>
            <a:xfrm>
              <a:off x="2110319" y="312912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36" name="Freeform: Shape 135"/>
            <p:cNvSpPr/>
            <p:nvPr/>
          </p:nvSpPr>
          <p:spPr>
            <a:xfrm>
              <a:off x="838080" y="312912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37" name="Freeform: Shape 136"/>
            <p:cNvSpPr/>
            <p:nvPr/>
          </p:nvSpPr>
          <p:spPr>
            <a:xfrm>
              <a:off x="5927759" y="312912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38" name="Freeform: Shape 137"/>
            <p:cNvSpPr/>
            <p:nvPr/>
          </p:nvSpPr>
          <p:spPr>
            <a:xfrm>
              <a:off x="4718520" y="312912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39" name="Freeform: Shape 138"/>
            <p:cNvSpPr/>
            <p:nvPr/>
          </p:nvSpPr>
          <p:spPr>
            <a:xfrm>
              <a:off x="3382920" y="312912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40" name="Freeform: Shape 139"/>
            <p:cNvSpPr/>
            <p:nvPr/>
          </p:nvSpPr>
          <p:spPr>
            <a:xfrm>
              <a:off x="2110319" y="312912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41" name="Freeform: Shape 140"/>
            <p:cNvSpPr/>
            <p:nvPr/>
          </p:nvSpPr>
          <p:spPr>
            <a:xfrm>
              <a:off x="838080" y="312912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42" name="Freeform: Shape 141"/>
            <p:cNvSpPr/>
            <p:nvPr/>
          </p:nvSpPr>
          <p:spPr>
            <a:xfrm>
              <a:off x="5927759" y="251964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43" name="Freeform: Shape 142"/>
            <p:cNvSpPr/>
            <p:nvPr/>
          </p:nvSpPr>
          <p:spPr>
            <a:xfrm>
              <a:off x="4718520" y="251964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44" name="Freeform: Shape 143"/>
            <p:cNvSpPr/>
            <p:nvPr/>
          </p:nvSpPr>
          <p:spPr>
            <a:xfrm>
              <a:off x="3382920" y="251964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45" name="Freeform: Shape 144"/>
            <p:cNvSpPr/>
            <p:nvPr/>
          </p:nvSpPr>
          <p:spPr>
            <a:xfrm>
              <a:off x="2110319" y="251964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46" name="Freeform: Shape 145"/>
            <p:cNvSpPr/>
            <p:nvPr/>
          </p:nvSpPr>
          <p:spPr>
            <a:xfrm>
              <a:off x="838080" y="251964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47" name="Freeform: Shape 146"/>
            <p:cNvSpPr/>
            <p:nvPr/>
          </p:nvSpPr>
          <p:spPr>
            <a:xfrm>
              <a:off x="5927759" y="251964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48" name="Freeform: Shape 147"/>
            <p:cNvSpPr/>
            <p:nvPr/>
          </p:nvSpPr>
          <p:spPr>
            <a:xfrm>
              <a:off x="4718520" y="251964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49" name="Freeform: Shape 148"/>
            <p:cNvSpPr/>
            <p:nvPr/>
          </p:nvSpPr>
          <p:spPr>
            <a:xfrm>
              <a:off x="3382920" y="251964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50" name="Freeform: Shape 149"/>
            <p:cNvSpPr/>
            <p:nvPr/>
          </p:nvSpPr>
          <p:spPr>
            <a:xfrm>
              <a:off x="2110319" y="251964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51" name="Freeform: Shape 150"/>
            <p:cNvSpPr/>
            <p:nvPr/>
          </p:nvSpPr>
          <p:spPr>
            <a:xfrm>
              <a:off x="838080" y="251964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52" name="Freeform: Shape 151"/>
            <p:cNvSpPr/>
            <p:nvPr/>
          </p:nvSpPr>
          <p:spPr>
            <a:xfrm>
              <a:off x="5927759" y="251964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53" name="Freeform: Shape 152"/>
            <p:cNvSpPr/>
            <p:nvPr/>
          </p:nvSpPr>
          <p:spPr>
            <a:xfrm>
              <a:off x="4718520" y="251964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54" name="Freeform: Shape 153"/>
            <p:cNvSpPr/>
            <p:nvPr/>
          </p:nvSpPr>
          <p:spPr>
            <a:xfrm>
              <a:off x="3382920" y="251964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55" name="Freeform: Shape 154"/>
            <p:cNvSpPr/>
            <p:nvPr/>
          </p:nvSpPr>
          <p:spPr>
            <a:xfrm>
              <a:off x="2110319" y="251964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156" name="Freeform: Shape 155"/>
            <p:cNvSpPr/>
            <p:nvPr/>
          </p:nvSpPr>
          <p:spPr>
            <a:xfrm>
              <a:off x="838080" y="251964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157" name="Straight Connector 156"/>
            <p:cNvSpPr/>
            <p:nvPr/>
          </p:nvSpPr>
          <p:spPr>
            <a:xfrm>
              <a:off x="7200000" y="995400"/>
              <a:ext cx="2520" cy="243864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8" name="Straight Connector 157"/>
            <p:cNvSpPr/>
            <p:nvPr/>
          </p:nvSpPr>
          <p:spPr>
            <a:xfrm>
              <a:off x="838080" y="995400"/>
              <a:ext cx="2519" cy="243864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161" name="Slide Number Placeholder 1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7</a:t>
            </a:fld>
            <a:endParaRPr lang="uk-U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Weather data (again!)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38080" y="4125240"/>
            <a:ext cx="6019920" cy="1325520"/>
            <a:chOff x="838080" y="4125240"/>
            <a:chExt cx="6019920" cy="1325520"/>
          </a:xfrm>
        </p:grpSpPr>
        <p:sp>
          <p:nvSpPr>
            <p:cNvPr id="4" name="Freeform: Shape 3"/>
            <p:cNvSpPr/>
            <p:nvPr/>
          </p:nvSpPr>
          <p:spPr>
            <a:xfrm>
              <a:off x="838080" y="4125240"/>
              <a:ext cx="6019919" cy="1325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sunny and humidity = high then play = no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rainy and windy = true then play = no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overcast then play = yes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humidity = normal then play = yes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none of the above then play = yes</a:t>
              </a:r>
            </a:p>
          </p:txBody>
        </p:sp>
        <p:sp>
          <p:nvSpPr>
            <p:cNvPr id="5" name="Straight Connector 4"/>
            <p:cNvSpPr/>
            <p:nvPr/>
          </p:nvSpPr>
          <p:spPr>
            <a:xfrm>
              <a:off x="838080" y="4125240"/>
              <a:ext cx="60199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838080" y="5450759"/>
              <a:ext cx="60199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838080" y="4125240"/>
              <a:ext cx="0" cy="1325519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6858000" y="4125240"/>
              <a:ext cx="0" cy="1325519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38280" y="5191920"/>
            <a:ext cx="6019920" cy="1325520"/>
            <a:chOff x="2438280" y="5191920"/>
            <a:chExt cx="6019920" cy="1325520"/>
          </a:xfrm>
        </p:grpSpPr>
        <p:sp>
          <p:nvSpPr>
            <p:cNvPr id="10" name="Freeform: Shape 9"/>
            <p:cNvSpPr/>
            <p:nvPr/>
          </p:nvSpPr>
          <p:spPr>
            <a:xfrm>
              <a:off x="2438280" y="5191920"/>
              <a:ext cx="6019919" cy="1325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sunny and humidity &gt; 83 then play = no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rainy and windy = true then play = no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overcast then play = yes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humidity &lt; 85 then play = no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none of the above then play = yes</a:t>
              </a:r>
            </a:p>
          </p:txBody>
        </p:sp>
        <p:sp>
          <p:nvSpPr>
            <p:cNvPr id="11" name="Straight Connector 10"/>
            <p:cNvSpPr/>
            <p:nvPr/>
          </p:nvSpPr>
          <p:spPr>
            <a:xfrm>
              <a:off x="2438280" y="5191920"/>
              <a:ext cx="60199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" name="Straight Connector 11"/>
            <p:cNvSpPr/>
            <p:nvPr/>
          </p:nvSpPr>
          <p:spPr>
            <a:xfrm>
              <a:off x="2438280" y="6517440"/>
              <a:ext cx="60199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2438280" y="5191920"/>
              <a:ext cx="0" cy="13255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8458200" y="5191920"/>
              <a:ext cx="0" cy="13255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38439" y="995400"/>
            <a:ext cx="6364441" cy="2438640"/>
            <a:chOff x="838439" y="995400"/>
            <a:chExt cx="6364441" cy="2438640"/>
          </a:xfrm>
        </p:grpSpPr>
        <p:sp>
          <p:nvSpPr>
            <p:cNvPr id="16" name="Freeform: Shape 15"/>
            <p:cNvSpPr/>
            <p:nvPr/>
          </p:nvSpPr>
          <p:spPr>
            <a:xfrm>
              <a:off x="5928120" y="25192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4718880" y="251928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3383280" y="251928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2110680" y="25192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838439" y="25192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5928120" y="22147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4718880" y="2214719"/>
              <a:ext cx="120887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3383280" y="2214719"/>
              <a:ext cx="13356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2110680" y="22147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838439" y="22147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5928120" y="19098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4718880" y="190980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3383280" y="190980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2110680" y="19098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  </a:t>
              </a:r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838439" y="19098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5928120" y="16048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4718880" y="160488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3383280" y="160488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2110680" y="16048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838439" y="16048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5928120" y="13003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4718880" y="1300319"/>
              <a:ext cx="120887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3383280" y="1300319"/>
              <a:ext cx="13356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2110680" y="13003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838439" y="13003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5928120" y="9954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4718880" y="99540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3383280" y="99540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2110680" y="9954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</a:t>
              </a:r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838439" y="9954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46" name="Straight Connector 45"/>
            <p:cNvSpPr/>
            <p:nvPr/>
          </p:nvSpPr>
          <p:spPr>
            <a:xfrm>
              <a:off x="838439" y="995400"/>
              <a:ext cx="0" cy="18288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7" name="Straight Connector 46"/>
            <p:cNvSpPr/>
            <p:nvPr/>
          </p:nvSpPr>
          <p:spPr>
            <a:xfrm>
              <a:off x="7200360" y="995400"/>
              <a:ext cx="0" cy="18288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8" name="Straight Connector 47"/>
            <p:cNvSpPr/>
            <p:nvPr/>
          </p:nvSpPr>
          <p:spPr>
            <a:xfrm>
              <a:off x="838439" y="1300319"/>
              <a:ext cx="6361921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9" name="Straight Connector 48"/>
            <p:cNvSpPr/>
            <p:nvPr/>
          </p:nvSpPr>
          <p:spPr>
            <a:xfrm>
              <a:off x="838439" y="995400"/>
              <a:ext cx="6361921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5928120" y="25192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4718880" y="251928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3383280" y="251928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2110680" y="25192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838439" y="25192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5928120" y="22147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4718880" y="2214719"/>
              <a:ext cx="120887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3383280" y="2214719"/>
              <a:ext cx="13356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2110680" y="22147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838439" y="22147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5928120" y="19098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4718880" y="190980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3383280" y="190980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2110680" y="19098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  </a:t>
              </a:r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838439" y="19098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5928120" y="16048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4718880" y="160488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3383280" y="160488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2110680" y="16048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69" name="Freeform: Shape 68"/>
            <p:cNvSpPr/>
            <p:nvPr/>
          </p:nvSpPr>
          <p:spPr>
            <a:xfrm>
              <a:off x="838439" y="16048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70" name="Freeform: Shape 69"/>
            <p:cNvSpPr/>
            <p:nvPr/>
          </p:nvSpPr>
          <p:spPr>
            <a:xfrm>
              <a:off x="5928120" y="13003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71" name="Freeform: Shape 70"/>
            <p:cNvSpPr/>
            <p:nvPr/>
          </p:nvSpPr>
          <p:spPr>
            <a:xfrm>
              <a:off x="4718880" y="1300319"/>
              <a:ext cx="120887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72" name="Freeform: Shape 71"/>
            <p:cNvSpPr/>
            <p:nvPr/>
          </p:nvSpPr>
          <p:spPr>
            <a:xfrm>
              <a:off x="3383280" y="1300319"/>
              <a:ext cx="13356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73" name="Freeform: Shape 72"/>
            <p:cNvSpPr/>
            <p:nvPr/>
          </p:nvSpPr>
          <p:spPr>
            <a:xfrm>
              <a:off x="2110680" y="13003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74" name="Freeform: Shape 73"/>
            <p:cNvSpPr/>
            <p:nvPr/>
          </p:nvSpPr>
          <p:spPr>
            <a:xfrm>
              <a:off x="838439" y="13003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75" name="Freeform: Shape 74"/>
            <p:cNvSpPr/>
            <p:nvPr/>
          </p:nvSpPr>
          <p:spPr>
            <a:xfrm>
              <a:off x="5928120" y="9954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76" name="Freeform: Shape 75"/>
            <p:cNvSpPr/>
            <p:nvPr/>
          </p:nvSpPr>
          <p:spPr>
            <a:xfrm>
              <a:off x="4718880" y="99540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77" name="Freeform: Shape 76"/>
            <p:cNvSpPr/>
            <p:nvPr/>
          </p:nvSpPr>
          <p:spPr>
            <a:xfrm>
              <a:off x="3383280" y="99540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2110680" y="9954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</a:t>
              </a:r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838439" y="9954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80" name="Straight Connector 79"/>
            <p:cNvSpPr/>
            <p:nvPr/>
          </p:nvSpPr>
          <p:spPr>
            <a:xfrm>
              <a:off x="838439" y="3434040"/>
              <a:ext cx="6361921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1" name="Straight Connector 80"/>
            <p:cNvSpPr/>
            <p:nvPr/>
          </p:nvSpPr>
          <p:spPr>
            <a:xfrm>
              <a:off x="838439" y="995400"/>
              <a:ext cx="0" cy="18288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2" name="Straight Connector 81"/>
            <p:cNvSpPr/>
            <p:nvPr/>
          </p:nvSpPr>
          <p:spPr>
            <a:xfrm>
              <a:off x="7200360" y="995400"/>
              <a:ext cx="0" cy="18288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3" name="Straight Connector 82"/>
            <p:cNvSpPr/>
            <p:nvPr/>
          </p:nvSpPr>
          <p:spPr>
            <a:xfrm>
              <a:off x="838439" y="1300319"/>
              <a:ext cx="6361921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4" name="Straight Connector 83"/>
            <p:cNvSpPr/>
            <p:nvPr/>
          </p:nvSpPr>
          <p:spPr>
            <a:xfrm>
              <a:off x="838439" y="995400"/>
              <a:ext cx="6361921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5928120" y="25192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86" name="Freeform: Shape 85"/>
            <p:cNvSpPr/>
            <p:nvPr/>
          </p:nvSpPr>
          <p:spPr>
            <a:xfrm>
              <a:off x="4718880" y="251928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87" name="Freeform: Shape 86"/>
            <p:cNvSpPr/>
            <p:nvPr/>
          </p:nvSpPr>
          <p:spPr>
            <a:xfrm>
              <a:off x="3383280" y="251928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88" name="Freeform: Shape 87"/>
            <p:cNvSpPr/>
            <p:nvPr/>
          </p:nvSpPr>
          <p:spPr>
            <a:xfrm>
              <a:off x="2110680" y="25192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89" name="Freeform: Shape 88"/>
            <p:cNvSpPr/>
            <p:nvPr/>
          </p:nvSpPr>
          <p:spPr>
            <a:xfrm>
              <a:off x="838439" y="25192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90" name="Freeform: Shape 89"/>
            <p:cNvSpPr/>
            <p:nvPr/>
          </p:nvSpPr>
          <p:spPr>
            <a:xfrm>
              <a:off x="5928120" y="22147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91" name="Freeform: Shape 90"/>
            <p:cNvSpPr/>
            <p:nvPr/>
          </p:nvSpPr>
          <p:spPr>
            <a:xfrm>
              <a:off x="4718880" y="2214719"/>
              <a:ext cx="120887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92" name="Freeform: Shape 91"/>
            <p:cNvSpPr/>
            <p:nvPr/>
          </p:nvSpPr>
          <p:spPr>
            <a:xfrm>
              <a:off x="3383280" y="2214719"/>
              <a:ext cx="13356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93" name="Freeform: Shape 92"/>
            <p:cNvSpPr/>
            <p:nvPr/>
          </p:nvSpPr>
          <p:spPr>
            <a:xfrm>
              <a:off x="2110680" y="22147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94" name="Freeform: Shape 93"/>
            <p:cNvSpPr/>
            <p:nvPr/>
          </p:nvSpPr>
          <p:spPr>
            <a:xfrm>
              <a:off x="838439" y="22147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95" name="Freeform: Shape 94"/>
            <p:cNvSpPr/>
            <p:nvPr/>
          </p:nvSpPr>
          <p:spPr>
            <a:xfrm>
              <a:off x="5928120" y="19098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96" name="Freeform: Shape 95"/>
            <p:cNvSpPr/>
            <p:nvPr/>
          </p:nvSpPr>
          <p:spPr>
            <a:xfrm>
              <a:off x="4718880" y="190980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97" name="Freeform: Shape 96"/>
            <p:cNvSpPr/>
            <p:nvPr/>
          </p:nvSpPr>
          <p:spPr>
            <a:xfrm>
              <a:off x="3383280" y="190980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98" name="Freeform: Shape 97"/>
            <p:cNvSpPr/>
            <p:nvPr/>
          </p:nvSpPr>
          <p:spPr>
            <a:xfrm>
              <a:off x="2110680" y="19098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  </a:t>
              </a:r>
            </a:p>
          </p:txBody>
        </p:sp>
        <p:sp>
          <p:nvSpPr>
            <p:cNvPr id="99" name="Freeform: Shape 98"/>
            <p:cNvSpPr/>
            <p:nvPr/>
          </p:nvSpPr>
          <p:spPr>
            <a:xfrm>
              <a:off x="838439" y="19098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100" name="Freeform: Shape 99"/>
            <p:cNvSpPr/>
            <p:nvPr/>
          </p:nvSpPr>
          <p:spPr>
            <a:xfrm>
              <a:off x="5928120" y="16048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01" name="Freeform: Shape 100"/>
            <p:cNvSpPr/>
            <p:nvPr/>
          </p:nvSpPr>
          <p:spPr>
            <a:xfrm>
              <a:off x="4718880" y="160488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102" name="Freeform: Shape 101"/>
            <p:cNvSpPr/>
            <p:nvPr/>
          </p:nvSpPr>
          <p:spPr>
            <a:xfrm>
              <a:off x="3383280" y="160488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03" name="Freeform: Shape 102"/>
            <p:cNvSpPr/>
            <p:nvPr/>
          </p:nvSpPr>
          <p:spPr>
            <a:xfrm>
              <a:off x="2110680" y="16048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104" name="Freeform: Shape 103"/>
            <p:cNvSpPr/>
            <p:nvPr/>
          </p:nvSpPr>
          <p:spPr>
            <a:xfrm>
              <a:off x="838439" y="160488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105" name="Freeform: Shape 104"/>
            <p:cNvSpPr/>
            <p:nvPr/>
          </p:nvSpPr>
          <p:spPr>
            <a:xfrm>
              <a:off x="5928120" y="13003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06" name="Freeform: Shape 105"/>
            <p:cNvSpPr/>
            <p:nvPr/>
          </p:nvSpPr>
          <p:spPr>
            <a:xfrm>
              <a:off x="4718880" y="1300319"/>
              <a:ext cx="120887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07" name="Freeform: Shape 106"/>
            <p:cNvSpPr/>
            <p:nvPr/>
          </p:nvSpPr>
          <p:spPr>
            <a:xfrm>
              <a:off x="3383280" y="1300319"/>
              <a:ext cx="13356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08" name="Freeform: Shape 107"/>
            <p:cNvSpPr/>
            <p:nvPr/>
          </p:nvSpPr>
          <p:spPr>
            <a:xfrm>
              <a:off x="2110680" y="13003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109" name="Freeform: Shape 108"/>
            <p:cNvSpPr/>
            <p:nvPr/>
          </p:nvSpPr>
          <p:spPr>
            <a:xfrm>
              <a:off x="838439" y="1300319"/>
              <a:ext cx="127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110" name="Freeform: Shape 109"/>
            <p:cNvSpPr/>
            <p:nvPr/>
          </p:nvSpPr>
          <p:spPr>
            <a:xfrm>
              <a:off x="5928120" y="9954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111" name="Freeform: Shape 110"/>
            <p:cNvSpPr/>
            <p:nvPr/>
          </p:nvSpPr>
          <p:spPr>
            <a:xfrm>
              <a:off x="4718880" y="99540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112" name="Freeform: Shape 111"/>
            <p:cNvSpPr/>
            <p:nvPr/>
          </p:nvSpPr>
          <p:spPr>
            <a:xfrm>
              <a:off x="3383280" y="99540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113" name="Freeform: Shape 112"/>
            <p:cNvSpPr/>
            <p:nvPr/>
          </p:nvSpPr>
          <p:spPr>
            <a:xfrm>
              <a:off x="2110680" y="9954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</a:t>
              </a:r>
            </a:p>
          </p:txBody>
        </p:sp>
        <p:sp>
          <p:nvSpPr>
            <p:cNvPr id="114" name="Freeform: Shape 113"/>
            <p:cNvSpPr/>
            <p:nvPr/>
          </p:nvSpPr>
          <p:spPr>
            <a:xfrm>
              <a:off x="838439" y="9954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115" name="Straight Connector 114"/>
            <p:cNvSpPr/>
            <p:nvPr/>
          </p:nvSpPr>
          <p:spPr>
            <a:xfrm>
              <a:off x="838439" y="995400"/>
              <a:ext cx="0" cy="243864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6" name="Straight Connector 115"/>
            <p:cNvSpPr/>
            <p:nvPr/>
          </p:nvSpPr>
          <p:spPr>
            <a:xfrm>
              <a:off x="838439" y="1300319"/>
              <a:ext cx="6361921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7" name="Straight Connector 116"/>
            <p:cNvSpPr/>
            <p:nvPr/>
          </p:nvSpPr>
          <p:spPr>
            <a:xfrm>
              <a:off x="838439" y="995400"/>
              <a:ext cx="6361921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8" name="Freeform: Shape 117"/>
            <p:cNvSpPr/>
            <p:nvPr/>
          </p:nvSpPr>
          <p:spPr>
            <a:xfrm>
              <a:off x="5928120" y="28242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19" name="Freeform: Shape 118"/>
            <p:cNvSpPr/>
            <p:nvPr/>
          </p:nvSpPr>
          <p:spPr>
            <a:xfrm>
              <a:off x="4718880" y="282420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20" name="Freeform: Shape 119"/>
            <p:cNvSpPr/>
            <p:nvPr/>
          </p:nvSpPr>
          <p:spPr>
            <a:xfrm>
              <a:off x="3383280" y="282420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21" name="Freeform: Shape 120"/>
            <p:cNvSpPr/>
            <p:nvPr/>
          </p:nvSpPr>
          <p:spPr>
            <a:xfrm>
              <a:off x="2110680" y="28242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22" name="Freeform: Shape 121"/>
            <p:cNvSpPr/>
            <p:nvPr/>
          </p:nvSpPr>
          <p:spPr>
            <a:xfrm>
              <a:off x="838439" y="28242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23" name="Freeform: Shape 122"/>
            <p:cNvSpPr/>
            <p:nvPr/>
          </p:nvSpPr>
          <p:spPr>
            <a:xfrm>
              <a:off x="5928120" y="28242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24" name="Freeform: Shape 123"/>
            <p:cNvSpPr/>
            <p:nvPr/>
          </p:nvSpPr>
          <p:spPr>
            <a:xfrm>
              <a:off x="4718880" y="282420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25" name="Freeform: Shape 124"/>
            <p:cNvSpPr/>
            <p:nvPr/>
          </p:nvSpPr>
          <p:spPr>
            <a:xfrm>
              <a:off x="3383280" y="282420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26" name="Freeform: Shape 125"/>
            <p:cNvSpPr/>
            <p:nvPr/>
          </p:nvSpPr>
          <p:spPr>
            <a:xfrm>
              <a:off x="2110680" y="28242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27" name="Freeform: Shape 126"/>
            <p:cNvSpPr/>
            <p:nvPr/>
          </p:nvSpPr>
          <p:spPr>
            <a:xfrm>
              <a:off x="838439" y="28242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28" name="Freeform: Shape 127"/>
            <p:cNvSpPr/>
            <p:nvPr/>
          </p:nvSpPr>
          <p:spPr>
            <a:xfrm>
              <a:off x="5928120" y="28242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29" name="Freeform: Shape 128"/>
            <p:cNvSpPr/>
            <p:nvPr/>
          </p:nvSpPr>
          <p:spPr>
            <a:xfrm>
              <a:off x="4718880" y="282420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130" name="Freeform: Shape 129"/>
            <p:cNvSpPr/>
            <p:nvPr/>
          </p:nvSpPr>
          <p:spPr>
            <a:xfrm>
              <a:off x="3383280" y="282420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31" name="Freeform: Shape 130"/>
            <p:cNvSpPr/>
            <p:nvPr/>
          </p:nvSpPr>
          <p:spPr>
            <a:xfrm>
              <a:off x="2110680" y="28242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132" name="Freeform: Shape 131"/>
            <p:cNvSpPr/>
            <p:nvPr/>
          </p:nvSpPr>
          <p:spPr>
            <a:xfrm>
              <a:off x="838439" y="282420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133" name="Freeform: Shape 132"/>
            <p:cNvSpPr/>
            <p:nvPr/>
          </p:nvSpPr>
          <p:spPr>
            <a:xfrm>
              <a:off x="5928120" y="312912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34" name="Freeform: Shape 133"/>
            <p:cNvSpPr/>
            <p:nvPr/>
          </p:nvSpPr>
          <p:spPr>
            <a:xfrm>
              <a:off x="4718880" y="312912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35" name="Freeform: Shape 134"/>
            <p:cNvSpPr/>
            <p:nvPr/>
          </p:nvSpPr>
          <p:spPr>
            <a:xfrm>
              <a:off x="3383280" y="312912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36" name="Freeform: Shape 135"/>
            <p:cNvSpPr/>
            <p:nvPr/>
          </p:nvSpPr>
          <p:spPr>
            <a:xfrm>
              <a:off x="2110680" y="312912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37" name="Freeform: Shape 136"/>
            <p:cNvSpPr/>
            <p:nvPr/>
          </p:nvSpPr>
          <p:spPr>
            <a:xfrm>
              <a:off x="838439" y="312912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38" name="Freeform: Shape 137"/>
            <p:cNvSpPr/>
            <p:nvPr/>
          </p:nvSpPr>
          <p:spPr>
            <a:xfrm>
              <a:off x="5928120" y="312912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39" name="Freeform: Shape 138"/>
            <p:cNvSpPr/>
            <p:nvPr/>
          </p:nvSpPr>
          <p:spPr>
            <a:xfrm>
              <a:off x="4718880" y="312912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40" name="Freeform: Shape 139"/>
            <p:cNvSpPr/>
            <p:nvPr/>
          </p:nvSpPr>
          <p:spPr>
            <a:xfrm>
              <a:off x="3383280" y="312912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41" name="Freeform: Shape 140"/>
            <p:cNvSpPr/>
            <p:nvPr/>
          </p:nvSpPr>
          <p:spPr>
            <a:xfrm>
              <a:off x="2110680" y="312912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42" name="Freeform: Shape 141"/>
            <p:cNvSpPr/>
            <p:nvPr/>
          </p:nvSpPr>
          <p:spPr>
            <a:xfrm>
              <a:off x="838439" y="312912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43" name="Freeform: Shape 142"/>
            <p:cNvSpPr/>
            <p:nvPr/>
          </p:nvSpPr>
          <p:spPr>
            <a:xfrm>
              <a:off x="5928120" y="312912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44" name="Freeform: Shape 143"/>
            <p:cNvSpPr/>
            <p:nvPr/>
          </p:nvSpPr>
          <p:spPr>
            <a:xfrm>
              <a:off x="4718880" y="312912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45" name="Freeform: Shape 144"/>
            <p:cNvSpPr/>
            <p:nvPr/>
          </p:nvSpPr>
          <p:spPr>
            <a:xfrm>
              <a:off x="3383280" y="312912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46" name="Freeform: Shape 145"/>
            <p:cNvSpPr/>
            <p:nvPr/>
          </p:nvSpPr>
          <p:spPr>
            <a:xfrm>
              <a:off x="2110680" y="312912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47" name="Freeform: Shape 146"/>
            <p:cNvSpPr/>
            <p:nvPr/>
          </p:nvSpPr>
          <p:spPr>
            <a:xfrm>
              <a:off x="838439" y="312912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48" name="Freeform: Shape 147"/>
            <p:cNvSpPr/>
            <p:nvPr/>
          </p:nvSpPr>
          <p:spPr>
            <a:xfrm>
              <a:off x="5928120" y="251964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49" name="Freeform: Shape 148"/>
            <p:cNvSpPr/>
            <p:nvPr/>
          </p:nvSpPr>
          <p:spPr>
            <a:xfrm>
              <a:off x="4718880" y="251964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50" name="Freeform: Shape 149"/>
            <p:cNvSpPr/>
            <p:nvPr/>
          </p:nvSpPr>
          <p:spPr>
            <a:xfrm>
              <a:off x="3383280" y="251964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51" name="Freeform: Shape 150"/>
            <p:cNvSpPr/>
            <p:nvPr/>
          </p:nvSpPr>
          <p:spPr>
            <a:xfrm>
              <a:off x="2110680" y="251964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52" name="Freeform: Shape 151"/>
            <p:cNvSpPr/>
            <p:nvPr/>
          </p:nvSpPr>
          <p:spPr>
            <a:xfrm>
              <a:off x="838439" y="251964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53" name="Freeform: Shape 152"/>
            <p:cNvSpPr/>
            <p:nvPr/>
          </p:nvSpPr>
          <p:spPr>
            <a:xfrm>
              <a:off x="5928120" y="251964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54" name="Freeform: Shape 153"/>
            <p:cNvSpPr/>
            <p:nvPr/>
          </p:nvSpPr>
          <p:spPr>
            <a:xfrm>
              <a:off x="4718880" y="251964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55" name="Freeform: Shape 154"/>
            <p:cNvSpPr/>
            <p:nvPr/>
          </p:nvSpPr>
          <p:spPr>
            <a:xfrm>
              <a:off x="3383280" y="251964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56" name="Freeform: Shape 155"/>
            <p:cNvSpPr/>
            <p:nvPr/>
          </p:nvSpPr>
          <p:spPr>
            <a:xfrm>
              <a:off x="2110680" y="251964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57" name="Freeform: Shape 156"/>
            <p:cNvSpPr/>
            <p:nvPr/>
          </p:nvSpPr>
          <p:spPr>
            <a:xfrm>
              <a:off x="838439" y="251964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58" name="Freeform: Shape 157"/>
            <p:cNvSpPr/>
            <p:nvPr/>
          </p:nvSpPr>
          <p:spPr>
            <a:xfrm>
              <a:off x="5928120" y="251964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59" name="Freeform: Shape 158"/>
            <p:cNvSpPr/>
            <p:nvPr/>
          </p:nvSpPr>
          <p:spPr>
            <a:xfrm>
              <a:off x="4718880" y="2519640"/>
              <a:ext cx="120887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60" name="Freeform: Shape 159"/>
            <p:cNvSpPr/>
            <p:nvPr/>
          </p:nvSpPr>
          <p:spPr>
            <a:xfrm>
              <a:off x="3383280" y="2519640"/>
              <a:ext cx="13356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61" name="Freeform: Shape 160"/>
            <p:cNvSpPr/>
            <p:nvPr/>
          </p:nvSpPr>
          <p:spPr>
            <a:xfrm>
              <a:off x="2110680" y="251964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162" name="Freeform: Shape 161"/>
            <p:cNvSpPr/>
            <p:nvPr/>
          </p:nvSpPr>
          <p:spPr>
            <a:xfrm>
              <a:off x="838439" y="2519640"/>
              <a:ext cx="127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163" name="Straight Connector 162"/>
            <p:cNvSpPr/>
            <p:nvPr/>
          </p:nvSpPr>
          <p:spPr>
            <a:xfrm>
              <a:off x="7200360" y="995400"/>
              <a:ext cx="2520" cy="243864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64" name="Straight Connector 163"/>
            <p:cNvSpPr/>
            <p:nvPr/>
          </p:nvSpPr>
          <p:spPr>
            <a:xfrm>
              <a:off x="838439" y="995400"/>
              <a:ext cx="2520" cy="243864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165" name="Freeform: Shape 164"/>
          <p:cNvSpPr/>
          <p:nvPr/>
        </p:nvSpPr>
        <p:spPr>
          <a:xfrm>
            <a:off x="7569360" y="3128759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166" name="Freeform: Shape 165"/>
          <p:cNvSpPr/>
          <p:nvPr/>
        </p:nvSpPr>
        <p:spPr>
          <a:xfrm>
            <a:off x="6360120" y="3128759"/>
            <a:ext cx="120887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167" name="Freeform: Shape 166"/>
          <p:cNvSpPr/>
          <p:nvPr/>
        </p:nvSpPr>
        <p:spPr>
          <a:xfrm>
            <a:off x="5024520" y="3128759"/>
            <a:ext cx="13356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168" name="Freeform: Shape 167"/>
          <p:cNvSpPr/>
          <p:nvPr/>
        </p:nvSpPr>
        <p:spPr>
          <a:xfrm>
            <a:off x="3751920" y="3128759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169" name="Freeform: Shape 168"/>
          <p:cNvSpPr/>
          <p:nvPr/>
        </p:nvSpPr>
        <p:spPr>
          <a:xfrm>
            <a:off x="2479680" y="3128759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170" name="Freeform: Shape 169"/>
          <p:cNvSpPr/>
          <p:nvPr/>
        </p:nvSpPr>
        <p:spPr>
          <a:xfrm>
            <a:off x="7569360" y="2824200"/>
            <a:ext cx="127224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171" name="Freeform: Shape 170"/>
          <p:cNvSpPr/>
          <p:nvPr/>
        </p:nvSpPr>
        <p:spPr>
          <a:xfrm>
            <a:off x="6360120" y="2824200"/>
            <a:ext cx="1208879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False</a:t>
            </a:r>
          </a:p>
        </p:txBody>
      </p:sp>
      <p:sp>
        <p:nvSpPr>
          <p:cNvPr id="172" name="Freeform: Shape 171"/>
          <p:cNvSpPr/>
          <p:nvPr/>
        </p:nvSpPr>
        <p:spPr>
          <a:xfrm>
            <a:off x="5024520" y="2824200"/>
            <a:ext cx="133560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Normal</a:t>
            </a:r>
          </a:p>
        </p:txBody>
      </p:sp>
      <p:sp>
        <p:nvSpPr>
          <p:cNvPr id="173" name="Freeform: Shape 172"/>
          <p:cNvSpPr/>
          <p:nvPr/>
        </p:nvSpPr>
        <p:spPr>
          <a:xfrm>
            <a:off x="3751920" y="2824200"/>
            <a:ext cx="127224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Mild</a:t>
            </a:r>
          </a:p>
        </p:txBody>
      </p:sp>
      <p:sp>
        <p:nvSpPr>
          <p:cNvPr id="174" name="Freeform: Shape 173"/>
          <p:cNvSpPr/>
          <p:nvPr/>
        </p:nvSpPr>
        <p:spPr>
          <a:xfrm>
            <a:off x="2479680" y="2824200"/>
            <a:ext cx="127224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Rainy</a:t>
            </a:r>
          </a:p>
        </p:txBody>
      </p:sp>
      <p:sp>
        <p:nvSpPr>
          <p:cNvPr id="175" name="Freeform: Shape 174"/>
          <p:cNvSpPr/>
          <p:nvPr/>
        </p:nvSpPr>
        <p:spPr>
          <a:xfrm>
            <a:off x="7569360" y="251928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176" name="Freeform: Shape 175"/>
          <p:cNvSpPr/>
          <p:nvPr/>
        </p:nvSpPr>
        <p:spPr>
          <a:xfrm>
            <a:off x="6360120" y="2519280"/>
            <a:ext cx="120887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False</a:t>
            </a:r>
          </a:p>
        </p:txBody>
      </p:sp>
      <p:sp>
        <p:nvSpPr>
          <p:cNvPr id="177" name="Freeform: Shape 176"/>
          <p:cNvSpPr/>
          <p:nvPr/>
        </p:nvSpPr>
        <p:spPr>
          <a:xfrm>
            <a:off x="5024520" y="2519280"/>
            <a:ext cx="13356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High</a:t>
            </a:r>
          </a:p>
        </p:txBody>
      </p:sp>
      <p:sp>
        <p:nvSpPr>
          <p:cNvPr id="178" name="Freeform: Shape 177"/>
          <p:cNvSpPr/>
          <p:nvPr/>
        </p:nvSpPr>
        <p:spPr>
          <a:xfrm>
            <a:off x="3751920" y="251928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Hot  </a:t>
            </a:r>
          </a:p>
        </p:txBody>
      </p:sp>
      <p:sp>
        <p:nvSpPr>
          <p:cNvPr id="179" name="Freeform: Shape 178"/>
          <p:cNvSpPr/>
          <p:nvPr/>
        </p:nvSpPr>
        <p:spPr>
          <a:xfrm>
            <a:off x="2479680" y="251928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Overcast</a:t>
            </a:r>
          </a:p>
        </p:txBody>
      </p:sp>
      <p:sp>
        <p:nvSpPr>
          <p:cNvPr id="180" name="Freeform: Shape 179"/>
          <p:cNvSpPr/>
          <p:nvPr/>
        </p:nvSpPr>
        <p:spPr>
          <a:xfrm>
            <a:off x="7569360" y="221436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</a:t>
            </a:r>
          </a:p>
        </p:txBody>
      </p:sp>
      <p:sp>
        <p:nvSpPr>
          <p:cNvPr id="181" name="Freeform: Shape 180"/>
          <p:cNvSpPr/>
          <p:nvPr/>
        </p:nvSpPr>
        <p:spPr>
          <a:xfrm>
            <a:off x="6360120" y="2214360"/>
            <a:ext cx="120887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True</a:t>
            </a:r>
          </a:p>
        </p:txBody>
      </p:sp>
      <p:sp>
        <p:nvSpPr>
          <p:cNvPr id="182" name="Freeform: Shape 181"/>
          <p:cNvSpPr/>
          <p:nvPr/>
        </p:nvSpPr>
        <p:spPr>
          <a:xfrm>
            <a:off x="5024520" y="2214360"/>
            <a:ext cx="13356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High</a:t>
            </a:r>
          </a:p>
        </p:txBody>
      </p:sp>
      <p:sp>
        <p:nvSpPr>
          <p:cNvPr id="183" name="Freeform: Shape 182"/>
          <p:cNvSpPr/>
          <p:nvPr/>
        </p:nvSpPr>
        <p:spPr>
          <a:xfrm>
            <a:off x="3751920" y="221436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Hot</a:t>
            </a:r>
          </a:p>
        </p:txBody>
      </p:sp>
      <p:sp>
        <p:nvSpPr>
          <p:cNvPr id="184" name="Freeform: Shape 183"/>
          <p:cNvSpPr/>
          <p:nvPr/>
        </p:nvSpPr>
        <p:spPr>
          <a:xfrm>
            <a:off x="2479680" y="221436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Sunny</a:t>
            </a:r>
          </a:p>
        </p:txBody>
      </p:sp>
      <p:sp>
        <p:nvSpPr>
          <p:cNvPr id="185" name="Freeform: Shape 184"/>
          <p:cNvSpPr/>
          <p:nvPr/>
        </p:nvSpPr>
        <p:spPr>
          <a:xfrm>
            <a:off x="7569360" y="1909800"/>
            <a:ext cx="127224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</a:t>
            </a:r>
          </a:p>
        </p:txBody>
      </p:sp>
      <p:sp>
        <p:nvSpPr>
          <p:cNvPr id="186" name="Freeform: Shape 185"/>
          <p:cNvSpPr/>
          <p:nvPr/>
        </p:nvSpPr>
        <p:spPr>
          <a:xfrm>
            <a:off x="6360120" y="1909800"/>
            <a:ext cx="1208879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False</a:t>
            </a:r>
          </a:p>
        </p:txBody>
      </p:sp>
      <p:sp>
        <p:nvSpPr>
          <p:cNvPr id="187" name="Freeform: Shape 186"/>
          <p:cNvSpPr/>
          <p:nvPr/>
        </p:nvSpPr>
        <p:spPr>
          <a:xfrm>
            <a:off x="5024520" y="1909800"/>
            <a:ext cx="133560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High</a:t>
            </a:r>
          </a:p>
        </p:txBody>
      </p:sp>
      <p:sp>
        <p:nvSpPr>
          <p:cNvPr id="188" name="Freeform: Shape 187"/>
          <p:cNvSpPr/>
          <p:nvPr/>
        </p:nvSpPr>
        <p:spPr>
          <a:xfrm>
            <a:off x="3751920" y="1909800"/>
            <a:ext cx="127224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Hot</a:t>
            </a:r>
          </a:p>
        </p:txBody>
      </p:sp>
      <p:sp>
        <p:nvSpPr>
          <p:cNvPr id="189" name="Freeform: Shape 188"/>
          <p:cNvSpPr/>
          <p:nvPr/>
        </p:nvSpPr>
        <p:spPr>
          <a:xfrm>
            <a:off x="2479680" y="1909800"/>
            <a:ext cx="127224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Sunny</a:t>
            </a:r>
          </a:p>
        </p:txBody>
      </p:sp>
      <p:sp>
        <p:nvSpPr>
          <p:cNvPr id="190" name="Freeform: Shape 189"/>
          <p:cNvSpPr/>
          <p:nvPr/>
        </p:nvSpPr>
        <p:spPr>
          <a:xfrm>
            <a:off x="7569360" y="160488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Play</a:t>
            </a:r>
          </a:p>
        </p:txBody>
      </p:sp>
      <p:sp>
        <p:nvSpPr>
          <p:cNvPr id="191" name="Freeform: Shape 190"/>
          <p:cNvSpPr/>
          <p:nvPr/>
        </p:nvSpPr>
        <p:spPr>
          <a:xfrm>
            <a:off x="6360120" y="1604880"/>
            <a:ext cx="120887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Windy</a:t>
            </a:r>
          </a:p>
        </p:txBody>
      </p:sp>
      <p:sp>
        <p:nvSpPr>
          <p:cNvPr id="192" name="Freeform: Shape 191"/>
          <p:cNvSpPr/>
          <p:nvPr/>
        </p:nvSpPr>
        <p:spPr>
          <a:xfrm>
            <a:off x="5024520" y="1604880"/>
            <a:ext cx="13356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Humidity</a:t>
            </a:r>
          </a:p>
        </p:txBody>
      </p:sp>
      <p:sp>
        <p:nvSpPr>
          <p:cNvPr id="193" name="Freeform: Shape 192"/>
          <p:cNvSpPr/>
          <p:nvPr/>
        </p:nvSpPr>
        <p:spPr>
          <a:xfrm>
            <a:off x="3751920" y="160488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Temperature</a:t>
            </a:r>
          </a:p>
        </p:txBody>
      </p:sp>
      <p:sp>
        <p:nvSpPr>
          <p:cNvPr id="194" name="Freeform: Shape 193"/>
          <p:cNvSpPr/>
          <p:nvPr/>
        </p:nvSpPr>
        <p:spPr>
          <a:xfrm>
            <a:off x="2479680" y="160488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Outlook</a:t>
            </a:r>
          </a:p>
        </p:txBody>
      </p:sp>
      <p:sp>
        <p:nvSpPr>
          <p:cNvPr id="195" name="Straight Connector 194"/>
          <p:cNvSpPr/>
          <p:nvPr/>
        </p:nvSpPr>
        <p:spPr>
          <a:xfrm>
            <a:off x="2479680" y="1604880"/>
            <a:ext cx="0" cy="1828799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96" name="Straight Connector 195"/>
          <p:cNvSpPr/>
          <p:nvPr/>
        </p:nvSpPr>
        <p:spPr>
          <a:xfrm>
            <a:off x="8841600" y="1604880"/>
            <a:ext cx="0" cy="1828799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97" name="Straight Connector 196"/>
          <p:cNvSpPr/>
          <p:nvPr/>
        </p:nvSpPr>
        <p:spPr>
          <a:xfrm>
            <a:off x="2479680" y="1909800"/>
            <a:ext cx="6361920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98" name="Straight Connector 197"/>
          <p:cNvSpPr/>
          <p:nvPr/>
        </p:nvSpPr>
        <p:spPr>
          <a:xfrm>
            <a:off x="2479680" y="1604880"/>
            <a:ext cx="6361920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99" name="Freeform: Shape 198"/>
          <p:cNvSpPr/>
          <p:nvPr/>
        </p:nvSpPr>
        <p:spPr>
          <a:xfrm>
            <a:off x="7569360" y="3128759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00" name="Freeform: Shape 199"/>
          <p:cNvSpPr/>
          <p:nvPr/>
        </p:nvSpPr>
        <p:spPr>
          <a:xfrm>
            <a:off x="6360120" y="3128759"/>
            <a:ext cx="120887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01" name="Freeform: Shape 200"/>
          <p:cNvSpPr/>
          <p:nvPr/>
        </p:nvSpPr>
        <p:spPr>
          <a:xfrm>
            <a:off x="5024520" y="3128759"/>
            <a:ext cx="13356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02" name="Freeform: Shape 201"/>
          <p:cNvSpPr/>
          <p:nvPr/>
        </p:nvSpPr>
        <p:spPr>
          <a:xfrm>
            <a:off x="3751920" y="3128759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03" name="Freeform: Shape 202"/>
          <p:cNvSpPr/>
          <p:nvPr/>
        </p:nvSpPr>
        <p:spPr>
          <a:xfrm>
            <a:off x="2479680" y="3128759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04" name="Freeform: Shape 203"/>
          <p:cNvSpPr/>
          <p:nvPr/>
        </p:nvSpPr>
        <p:spPr>
          <a:xfrm>
            <a:off x="7569360" y="2824200"/>
            <a:ext cx="127224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205" name="Freeform: Shape 204"/>
          <p:cNvSpPr/>
          <p:nvPr/>
        </p:nvSpPr>
        <p:spPr>
          <a:xfrm>
            <a:off x="6360120" y="2824200"/>
            <a:ext cx="1208879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False</a:t>
            </a:r>
          </a:p>
        </p:txBody>
      </p:sp>
      <p:sp>
        <p:nvSpPr>
          <p:cNvPr id="206" name="Freeform: Shape 205"/>
          <p:cNvSpPr/>
          <p:nvPr/>
        </p:nvSpPr>
        <p:spPr>
          <a:xfrm>
            <a:off x="5024520" y="2824200"/>
            <a:ext cx="133560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Normal</a:t>
            </a:r>
          </a:p>
        </p:txBody>
      </p:sp>
      <p:sp>
        <p:nvSpPr>
          <p:cNvPr id="207" name="Freeform: Shape 206"/>
          <p:cNvSpPr/>
          <p:nvPr/>
        </p:nvSpPr>
        <p:spPr>
          <a:xfrm>
            <a:off x="3751920" y="2824200"/>
            <a:ext cx="127224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Mild</a:t>
            </a:r>
          </a:p>
        </p:txBody>
      </p:sp>
      <p:sp>
        <p:nvSpPr>
          <p:cNvPr id="208" name="Freeform: Shape 207"/>
          <p:cNvSpPr/>
          <p:nvPr/>
        </p:nvSpPr>
        <p:spPr>
          <a:xfrm>
            <a:off x="2479680" y="2824200"/>
            <a:ext cx="127224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Rainy</a:t>
            </a:r>
          </a:p>
        </p:txBody>
      </p:sp>
      <p:sp>
        <p:nvSpPr>
          <p:cNvPr id="209" name="Freeform: Shape 208"/>
          <p:cNvSpPr/>
          <p:nvPr/>
        </p:nvSpPr>
        <p:spPr>
          <a:xfrm>
            <a:off x="7569360" y="251928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210" name="Freeform: Shape 209"/>
          <p:cNvSpPr/>
          <p:nvPr/>
        </p:nvSpPr>
        <p:spPr>
          <a:xfrm>
            <a:off x="6360120" y="2519280"/>
            <a:ext cx="120887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False</a:t>
            </a:r>
          </a:p>
        </p:txBody>
      </p:sp>
      <p:sp>
        <p:nvSpPr>
          <p:cNvPr id="211" name="Freeform: Shape 210"/>
          <p:cNvSpPr/>
          <p:nvPr/>
        </p:nvSpPr>
        <p:spPr>
          <a:xfrm>
            <a:off x="5024520" y="2519280"/>
            <a:ext cx="13356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High</a:t>
            </a:r>
          </a:p>
        </p:txBody>
      </p:sp>
      <p:sp>
        <p:nvSpPr>
          <p:cNvPr id="212" name="Freeform: Shape 211"/>
          <p:cNvSpPr/>
          <p:nvPr/>
        </p:nvSpPr>
        <p:spPr>
          <a:xfrm>
            <a:off x="3751920" y="251928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Hot  </a:t>
            </a:r>
          </a:p>
        </p:txBody>
      </p:sp>
      <p:sp>
        <p:nvSpPr>
          <p:cNvPr id="213" name="Freeform: Shape 212"/>
          <p:cNvSpPr/>
          <p:nvPr/>
        </p:nvSpPr>
        <p:spPr>
          <a:xfrm>
            <a:off x="2479680" y="251928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Overcast</a:t>
            </a:r>
          </a:p>
        </p:txBody>
      </p:sp>
      <p:sp>
        <p:nvSpPr>
          <p:cNvPr id="214" name="Freeform: Shape 213"/>
          <p:cNvSpPr/>
          <p:nvPr/>
        </p:nvSpPr>
        <p:spPr>
          <a:xfrm>
            <a:off x="7569360" y="221436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</a:t>
            </a:r>
          </a:p>
        </p:txBody>
      </p:sp>
      <p:sp>
        <p:nvSpPr>
          <p:cNvPr id="215" name="Freeform: Shape 214"/>
          <p:cNvSpPr/>
          <p:nvPr/>
        </p:nvSpPr>
        <p:spPr>
          <a:xfrm>
            <a:off x="6360120" y="2214360"/>
            <a:ext cx="120887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True</a:t>
            </a:r>
          </a:p>
        </p:txBody>
      </p:sp>
      <p:sp>
        <p:nvSpPr>
          <p:cNvPr id="216" name="Freeform: Shape 215"/>
          <p:cNvSpPr/>
          <p:nvPr/>
        </p:nvSpPr>
        <p:spPr>
          <a:xfrm>
            <a:off x="5024520" y="2214360"/>
            <a:ext cx="13356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High</a:t>
            </a:r>
          </a:p>
        </p:txBody>
      </p:sp>
      <p:sp>
        <p:nvSpPr>
          <p:cNvPr id="217" name="Freeform: Shape 216"/>
          <p:cNvSpPr/>
          <p:nvPr/>
        </p:nvSpPr>
        <p:spPr>
          <a:xfrm>
            <a:off x="3751920" y="221436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Hot</a:t>
            </a:r>
          </a:p>
        </p:txBody>
      </p:sp>
      <p:sp>
        <p:nvSpPr>
          <p:cNvPr id="218" name="Freeform: Shape 217"/>
          <p:cNvSpPr/>
          <p:nvPr/>
        </p:nvSpPr>
        <p:spPr>
          <a:xfrm>
            <a:off x="2479680" y="221436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Sunny</a:t>
            </a:r>
          </a:p>
        </p:txBody>
      </p:sp>
      <p:sp>
        <p:nvSpPr>
          <p:cNvPr id="219" name="Freeform: Shape 218"/>
          <p:cNvSpPr/>
          <p:nvPr/>
        </p:nvSpPr>
        <p:spPr>
          <a:xfrm>
            <a:off x="7569360" y="1909800"/>
            <a:ext cx="127224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</a:t>
            </a:r>
          </a:p>
        </p:txBody>
      </p:sp>
      <p:sp>
        <p:nvSpPr>
          <p:cNvPr id="220" name="Freeform: Shape 219"/>
          <p:cNvSpPr/>
          <p:nvPr/>
        </p:nvSpPr>
        <p:spPr>
          <a:xfrm>
            <a:off x="6360120" y="1909800"/>
            <a:ext cx="1208879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False</a:t>
            </a:r>
          </a:p>
        </p:txBody>
      </p:sp>
      <p:sp>
        <p:nvSpPr>
          <p:cNvPr id="221" name="Freeform: Shape 220"/>
          <p:cNvSpPr/>
          <p:nvPr/>
        </p:nvSpPr>
        <p:spPr>
          <a:xfrm>
            <a:off x="5024520" y="1909800"/>
            <a:ext cx="133560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High</a:t>
            </a:r>
          </a:p>
        </p:txBody>
      </p:sp>
      <p:sp>
        <p:nvSpPr>
          <p:cNvPr id="222" name="Freeform: Shape 221"/>
          <p:cNvSpPr/>
          <p:nvPr/>
        </p:nvSpPr>
        <p:spPr>
          <a:xfrm>
            <a:off x="3751920" y="1909800"/>
            <a:ext cx="127224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Hot</a:t>
            </a:r>
          </a:p>
        </p:txBody>
      </p:sp>
      <p:sp>
        <p:nvSpPr>
          <p:cNvPr id="223" name="Freeform: Shape 222"/>
          <p:cNvSpPr/>
          <p:nvPr/>
        </p:nvSpPr>
        <p:spPr>
          <a:xfrm>
            <a:off x="2479680" y="1909800"/>
            <a:ext cx="127224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Sunny</a:t>
            </a:r>
          </a:p>
        </p:txBody>
      </p:sp>
      <p:sp>
        <p:nvSpPr>
          <p:cNvPr id="224" name="Freeform: Shape 223"/>
          <p:cNvSpPr/>
          <p:nvPr/>
        </p:nvSpPr>
        <p:spPr>
          <a:xfrm>
            <a:off x="7569360" y="160488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Play</a:t>
            </a:r>
          </a:p>
        </p:txBody>
      </p:sp>
      <p:sp>
        <p:nvSpPr>
          <p:cNvPr id="225" name="Freeform: Shape 224"/>
          <p:cNvSpPr/>
          <p:nvPr/>
        </p:nvSpPr>
        <p:spPr>
          <a:xfrm>
            <a:off x="6360120" y="1604880"/>
            <a:ext cx="120887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Windy</a:t>
            </a:r>
          </a:p>
        </p:txBody>
      </p:sp>
      <p:sp>
        <p:nvSpPr>
          <p:cNvPr id="226" name="Freeform: Shape 225"/>
          <p:cNvSpPr/>
          <p:nvPr/>
        </p:nvSpPr>
        <p:spPr>
          <a:xfrm>
            <a:off x="5024520" y="1604880"/>
            <a:ext cx="13356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Humidity</a:t>
            </a:r>
          </a:p>
        </p:txBody>
      </p:sp>
      <p:sp>
        <p:nvSpPr>
          <p:cNvPr id="227" name="Freeform: Shape 226"/>
          <p:cNvSpPr/>
          <p:nvPr/>
        </p:nvSpPr>
        <p:spPr>
          <a:xfrm>
            <a:off x="3751920" y="160488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Temperature</a:t>
            </a:r>
          </a:p>
        </p:txBody>
      </p:sp>
      <p:sp>
        <p:nvSpPr>
          <p:cNvPr id="228" name="Freeform: Shape 227"/>
          <p:cNvSpPr/>
          <p:nvPr/>
        </p:nvSpPr>
        <p:spPr>
          <a:xfrm>
            <a:off x="2479680" y="160488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Outlook</a:t>
            </a:r>
          </a:p>
        </p:txBody>
      </p:sp>
      <p:sp>
        <p:nvSpPr>
          <p:cNvPr id="229" name="Straight Connector 228"/>
          <p:cNvSpPr/>
          <p:nvPr/>
        </p:nvSpPr>
        <p:spPr>
          <a:xfrm>
            <a:off x="2479680" y="4043519"/>
            <a:ext cx="6361920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30" name="Straight Connector 229"/>
          <p:cNvSpPr/>
          <p:nvPr/>
        </p:nvSpPr>
        <p:spPr>
          <a:xfrm>
            <a:off x="2479680" y="1604880"/>
            <a:ext cx="0" cy="1828799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31" name="Straight Connector 230"/>
          <p:cNvSpPr/>
          <p:nvPr/>
        </p:nvSpPr>
        <p:spPr>
          <a:xfrm>
            <a:off x="8841600" y="1604880"/>
            <a:ext cx="0" cy="1828799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32" name="Straight Connector 231"/>
          <p:cNvSpPr/>
          <p:nvPr/>
        </p:nvSpPr>
        <p:spPr>
          <a:xfrm>
            <a:off x="2479680" y="1909800"/>
            <a:ext cx="6361920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33" name="Straight Connector 232"/>
          <p:cNvSpPr/>
          <p:nvPr/>
        </p:nvSpPr>
        <p:spPr>
          <a:xfrm>
            <a:off x="2479680" y="1604880"/>
            <a:ext cx="6361920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34" name="Freeform: Shape 233"/>
          <p:cNvSpPr/>
          <p:nvPr/>
        </p:nvSpPr>
        <p:spPr>
          <a:xfrm>
            <a:off x="7569360" y="3128759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35" name="Freeform: Shape 234"/>
          <p:cNvSpPr/>
          <p:nvPr/>
        </p:nvSpPr>
        <p:spPr>
          <a:xfrm>
            <a:off x="6360120" y="3128759"/>
            <a:ext cx="120887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36" name="Freeform: Shape 235"/>
          <p:cNvSpPr/>
          <p:nvPr/>
        </p:nvSpPr>
        <p:spPr>
          <a:xfrm>
            <a:off x="5024520" y="3128759"/>
            <a:ext cx="13356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37" name="Freeform: Shape 236"/>
          <p:cNvSpPr/>
          <p:nvPr/>
        </p:nvSpPr>
        <p:spPr>
          <a:xfrm>
            <a:off x="3751920" y="3128759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38" name="Freeform: Shape 237"/>
          <p:cNvSpPr/>
          <p:nvPr/>
        </p:nvSpPr>
        <p:spPr>
          <a:xfrm>
            <a:off x="2479680" y="3128759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39" name="Freeform: Shape 238"/>
          <p:cNvSpPr/>
          <p:nvPr/>
        </p:nvSpPr>
        <p:spPr>
          <a:xfrm>
            <a:off x="7569360" y="2824200"/>
            <a:ext cx="127224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240" name="Freeform: Shape 239"/>
          <p:cNvSpPr/>
          <p:nvPr/>
        </p:nvSpPr>
        <p:spPr>
          <a:xfrm>
            <a:off x="6360120" y="2824200"/>
            <a:ext cx="1208879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False</a:t>
            </a:r>
          </a:p>
        </p:txBody>
      </p:sp>
      <p:sp>
        <p:nvSpPr>
          <p:cNvPr id="241" name="Freeform: Shape 240"/>
          <p:cNvSpPr/>
          <p:nvPr/>
        </p:nvSpPr>
        <p:spPr>
          <a:xfrm>
            <a:off x="5024520" y="2824200"/>
            <a:ext cx="133560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96</a:t>
            </a:r>
          </a:p>
        </p:txBody>
      </p:sp>
      <p:sp>
        <p:nvSpPr>
          <p:cNvPr id="242" name="Freeform: Shape 241"/>
          <p:cNvSpPr/>
          <p:nvPr/>
        </p:nvSpPr>
        <p:spPr>
          <a:xfrm>
            <a:off x="3751920" y="2824200"/>
            <a:ext cx="127224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70</a:t>
            </a:r>
          </a:p>
        </p:txBody>
      </p:sp>
      <p:sp>
        <p:nvSpPr>
          <p:cNvPr id="243" name="Freeform: Shape 242"/>
          <p:cNvSpPr/>
          <p:nvPr/>
        </p:nvSpPr>
        <p:spPr>
          <a:xfrm>
            <a:off x="2479680" y="2824200"/>
            <a:ext cx="127224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Rainy</a:t>
            </a:r>
          </a:p>
        </p:txBody>
      </p:sp>
      <p:sp>
        <p:nvSpPr>
          <p:cNvPr id="244" name="Freeform: Shape 243"/>
          <p:cNvSpPr/>
          <p:nvPr/>
        </p:nvSpPr>
        <p:spPr>
          <a:xfrm>
            <a:off x="7569360" y="251928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245" name="Freeform: Shape 244"/>
          <p:cNvSpPr/>
          <p:nvPr/>
        </p:nvSpPr>
        <p:spPr>
          <a:xfrm>
            <a:off x="6360120" y="2519280"/>
            <a:ext cx="120887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False</a:t>
            </a:r>
          </a:p>
        </p:txBody>
      </p:sp>
      <p:sp>
        <p:nvSpPr>
          <p:cNvPr id="246" name="Freeform: Shape 245"/>
          <p:cNvSpPr/>
          <p:nvPr/>
        </p:nvSpPr>
        <p:spPr>
          <a:xfrm>
            <a:off x="5024520" y="2519280"/>
            <a:ext cx="13356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86</a:t>
            </a:r>
          </a:p>
        </p:txBody>
      </p:sp>
      <p:sp>
        <p:nvSpPr>
          <p:cNvPr id="247" name="Freeform: Shape 246"/>
          <p:cNvSpPr/>
          <p:nvPr/>
        </p:nvSpPr>
        <p:spPr>
          <a:xfrm>
            <a:off x="3751920" y="251928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83  </a:t>
            </a:r>
          </a:p>
        </p:txBody>
      </p:sp>
      <p:sp>
        <p:nvSpPr>
          <p:cNvPr id="248" name="Freeform: Shape 247"/>
          <p:cNvSpPr/>
          <p:nvPr/>
        </p:nvSpPr>
        <p:spPr>
          <a:xfrm>
            <a:off x="2479680" y="251928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Overcast</a:t>
            </a:r>
          </a:p>
        </p:txBody>
      </p:sp>
      <p:sp>
        <p:nvSpPr>
          <p:cNvPr id="249" name="Freeform: Shape 248"/>
          <p:cNvSpPr/>
          <p:nvPr/>
        </p:nvSpPr>
        <p:spPr>
          <a:xfrm>
            <a:off x="7569360" y="221436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</a:t>
            </a:r>
          </a:p>
        </p:txBody>
      </p:sp>
      <p:sp>
        <p:nvSpPr>
          <p:cNvPr id="250" name="Freeform: Shape 249"/>
          <p:cNvSpPr/>
          <p:nvPr/>
        </p:nvSpPr>
        <p:spPr>
          <a:xfrm>
            <a:off x="6360120" y="2214360"/>
            <a:ext cx="120887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True</a:t>
            </a:r>
          </a:p>
        </p:txBody>
      </p:sp>
      <p:sp>
        <p:nvSpPr>
          <p:cNvPr id="251" name="Freeform: Shape 250"/>
          <p:cNvSpPr/>
          <p:nvPr/>
        </p:nvSpPr>
        <p:spPr>
          <a:xfrm>
            <a:off x="5024520" y="2214360"/>
            <a:ext cx="13356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90</a:t>
            </a:r>
          </a:p>
        </p:txBody>
      </p:sp>
      <p:sp>
        <p:nvSpPr>
          <p:cNvPr id="252" name="Freeform: Shape 251"/>
          <p:cNvSpPr/>
          <p:nvPr/>
        </p:nvSpPr>
        <p:spPr>
          <a:xfrm>
            <a:off x="3751920" y="221436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80</a:t>
            </a:r>
          </a:p>
        </p:txBody>
      </p:sp>
      <p:sp>
        <p:nvSpPr>
          <p:cNvPr id="253" name="Freeform: Shape 252"/>
          <p:cNvSpPr/>
          <p:nvPr/>
        </p:nvSpPr>
        <p:spPr>
          <a:xfrm>
            <a:off x="2479680" y="221436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Sunny</a:t>
            </a:r>
          </a:p>
        </p:txBody>
      </p:sp>
      <p:sp>
        <p:nvSpPr>
          <p:cNvPr id="254" name="Freeform: Shape 253"/>
          <p:cNvSpPr/>
          <p:nvPr/>
        </p:nvSpPr>
        <p:spPr>
          <a:xfrm>
            <a:off x="7569360" y="1909800"/>
            <a:ext cx="127224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</a:t>
            </a:r>
          </a:p>
        </p:txBody>
      </p:sp>
      <p:sp>
        <p:nvSpPr>
          <p:cNvPr id="255" name="Freeform: Shape 254"/>
          <p:cNvSpPr/>
          <p:nvPr/>
        </p:nvSpPr>
        <p:spPr>
          <a:xfrm>
            <a:off x="6360120" y="1909800"/>
            <a:ext cx="1208879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False</a:t>
            </a:r>
          </a:p>
        </p:txBody>
      </p:sp>
      <p:sp>
        <p:nvSpPr>
          <p:cNvPr id="256" name="Freeform: Shape 255"/>
          <p:cNvSpPr/>
          <p:nvPr/>
        </p:nvSpPr>
        <p:spPr>
          <a:xfrm>
            <a:off x="5024520" y="1909800"/>
            <a:ext cx="133560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85</a:t>
            </a:r>
          </a:p>
        </p:txBody>
      </p:sp>
      <p:sp>
        <p:nvSpPr>
          <p:cNvPr id="257" name="Freeform: Shape 256"/>
          <p:cNvSpPr/>
          <p:nvPr/>
        </p:nvSpPr>
        <p:spPr>
          <a:xfrm>
            <a:off x="3751920" y="1909800"/>
            <a:ext cx="127224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85</a:t>
            </a:r>
          </a:p>
        </p:txBody>
      </p:sp>
      <p:sp>
        <p:nvSpPr>
          <p:cNvPr id="258" name="Freeform: Shape 257"/>
          <p:cNvSpPr/>
          <p:nvPr/>
        </p:nvSpPr>
        <p:spPr>
          <a:xfrm>
            <a:off x="2479680" y="1909800"/>
            <a:ext cx="127224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Sunny</a:t>
            </a:r>
          </a:p>
        </p:txBody>
      </p:sp>
      <p:sp>
        <p:nvSpPr>
          <p:cNvPr id="259" name="Freeform: Shape 258"/>
          <p:cNvSpPr/>
          <p:nvPr/>
        </p:nvSpPr>
        <p:spPr>
          <a:xfrm>
            <a:off x="7569360" y="160488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Play</a:t>
            </a:r>
          </a:p>
        </p:txBody>
      </p:sp>
      <p:sp>
        <p:nvSpPr>
          <p:cNvPr id="260" name="Freeform: Shape 259"/>
          <p:cNvSpPr/>
          <p:nvPr/>
        </p:nvSpPr>
        <p:spPr>
          <a:xfrm>
            <a:off x="6360120" y="1604880"/>
            <a:ext cx="120887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Windy</a:t>
            </a:r>
          </a:p>
        </p:txBody>
      </p:sp>
      <p:sp>
        <p:nvSpPr>
          <p:cNvPr id="261" name="Freeform: Shape 260"/>
          <p:cNvSpPr/>
          <p:nvPr/>
        </p:nvSpPr>
        <p:spPr>
          <a:xfrm>
            <a:off x="5024520" y="1604880"/>
            <a:ext cx="13356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Humidity</a:t>
            </a:r>
          </a:p>
        </p:txBody>
      </p:sp>
      <p:sp>
        <p:nvSpPr>
          <p:cNvPr id="262" name="Freeform: Shape 261"/>
          <p:cNvSpPr/>
          <p:nvPr/>
        </p:nvSpPr>
        <p:spPr>
          <a:xfrm>
            <a:off x="3751920" y="160488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Temperature</a:t>
            </a:r>
          </a:p>
        </p:txBody>
      </p:sp>
      <p:sp>
        <p:nvSpPr>
          <p:cNvPr id="263" name="Freeform: Shape 262"/>
          <p:cNvSpPr/>
          <p:nvPr/>
        </p:nvSpPr>
        <p:spPr>
          <a:xfrm>
            <a:off x="2479680" y="160488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Outlook</a:t>
            </a:r>
          </a:p>
        </p:txBody>
      </p:sp>
      <p:sp>
        <p:nvSpPr>
          <p:cNvPr id="264" name="Straight Connector 263"/>
          <p:cNvSpPr/>
          <p:nvPr/>
        </p:nvSpPr>
        <p:spPr>
          <a:xfrm>
            <a:off x="2479680" y="1604880"/>
            <a:ext cx="0" cy="2438639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65" name="Straight Connector 264"/>
          <p:cNvSpPr/>
          <p:nvPr/>
        </p:nvSpPr>
        <p:spPr>
          <a:xfrm>
            <a:off x="2479680" y="1909800"/>
            <a:ext cx="6361920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66" name="Straight Connector 265"/>
          <p:cNvSpPr/>
          <p:nvPr/>
        </p:nvSpPr>
        <p:spPr>
          <a:xfrm>
            <a:off x="2479680" y="1604880"/>
            <a:ext cx="6361920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67" name="Freeform: Shape 266"/>
          <p:cNvSpPr/>
          <p:nvPr/>
        </p:nvSpPr>
        <p:spPr>
          <a:xfrm>
            <a:off x="7569360" y="3433679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68" name="Freeform: Shape 267"/>
          <p:cNvSpPr/>
          <p:nvPr/>
        </p:nvSpPr>
        <p:spPr>
          <a:xfrm>
            <a:off x="6360120" y="3433679"/>
            <a:ext cx="120887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69" name="Freeform: Shape 268"/>
          <p:cNvSpPr/>
          <p:nvPr/>
        </p:nvSpPr>
        <p:spPr>
          <a:xfrm>
            <a:off x="5024520" y="3433679"/>
            <a:ext cx="13356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70" name="Freeform: Shape 269"/>
          <p:cNvSpPr/>
          <p:nvPr/>
        </p:nvSpPr>
        <p:spPr>
          <a:xfrm>
            <a:off x="3751920" y="3433679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71" name="Freeform: Shape 270"/>
          <p:cNvSpPr/>
          <p:nvPr/>
        </p:nvSpPr>
        <p:spPr>
          <a:xfrm>
            <a:off x="2479680" y="3433679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72" name="Freeform: Shape 271"/>
          <p:cNvSpPr/>
          <p:nvPr/>
        </p:nvSpPr>
        <p:spPr>
          <a:xfrm>
            <a:off x="7569360" y="3433679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73" name="Freeform: Shape 272"/>
          <p:cNvSpPr/>
          <p:nvPr/>
        </p:nvSpPr>
        <p:spPr>
          <a:xfrm>
            <a:off x="6360120" y="3433679"/>
            <a:ext cx="120887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74" name="Freeform: Shape 273"/>
          <p:cNvSpPr/>
          <p:nvPr/>
        </p:nvSpPr>
        <p:spPr>
          <a:xfrm>
            <a:off x="5024520" y="3433679"/>
            <a:ext cx="13356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75" name="Freeform: Shape 274"/>
          <p:cNvSpPr/>
          <p:nvPr/>
        </p:nvSpPr>
        <p:spPr>
          <a:xfrm>
            <a:off x="3751920" y="3433679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76" name="Freeform: Shape 275"/>
          <p:cNvSpPr/>
          <p:nvPr/>
        </p:nvSpPr>
        <p:spPr>
          <a:xfrm>
            <a:off x="2479680" y="3433679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77" name="Freeform: Shape 276"/>
          <p:cNvSpPr/>
          <p:nvPr/>
        </p:nvSpPr>
        <p:spPr>
          <a:xfrm>
            <a:off x="7569360" y="3433679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</a:t>
            </a:r>
          </a:p>
        </p:txBody>
      </p:sp>
      <p:sp>
        <p:nvSpPr>
          <p:cNvPr id="278" name="Freeform: Shape 277"/>
          <p:cNvSpPr/>
          <p:nvPr/>
        </p:nvSpPr>
        <p:spPr>
          <a:xfrm>
            <a:off x="6360120" y="3433679"/>
            <a:ext cx="120887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True</a:t>
            </a:r>
          </a:p>
        </p:txBody>
      </p:sp>
      <p:sp>
        <p:nvSpPr>
          <p:cNvPr id="279" name="Freeform: Shape 278"/>
          <p:cNvSpPr/>
          <p:nvPr/>
        </p:nvSpPr>
        <p:spPr>
          <a:xfrm>
            <a:off x="5024520" y="3433679"/>
            <a:ext cx="13356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70</a:t>
            </a:r>
          </a:p>
        </p:txBody>
      </p:sp>
      <p:sp>
        <p:nvSpPr>
          <p:cNvPr id="280" name="Freeform: Shape 279"/>
          <p:cNvSpPr/>
          <p:nvPr/>
        </p:nvSpPr>
        <p:spPr>
          <a:xfrm>
            <a:off x="3751920" y="3433679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65</a:t>
            </a:r>
          </a:p>
        </p:txBody>
      </p:sp>
      <p:sp>
        <p:nvSpPr>
          <p:cNvPr id="281" name="Freeform: Shape 280"/>
          <p:cNvSpPr/>
          <p:nvPr/>
        </p:nvSpPr>
        <p:spPr>
          <a:xfrm>
            <a:off x="2479680" y="3433679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Rainy</a:t>
            </a:r>
          </a:p>
        </p:txBody>
      </p:sp>
      <p:sp>
        <p:nvSpPr>
          <p:cNvPr id="282" name="Freeform: Shape 281"/>
          <p:cNvSpPr/>
          <p:nvPr/>
        </p:nvSpPr>
        <p:spPr>
          <a:xfrm>
            <a:off x="7569360" y="373860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83" name="Freeform: Shape 282"/>
          <p:cNvSpPr/>
          <p:nvPr/>
        </p:nvSpPr>
        <p:spPr>
          <a:xfrm>
            <a:off x="6360120" y="3738600"/>
            <a:ext cx="120887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84" name="Freeform: Shape 283"/>
          <p:cNvSpPr/>
          <p:nvPr/>
        </p:nvSpPr>
        <p:spPr>
          <a:xfrm>
            <a:off x="5024520" y="3738600"/>
            <a:ext cx="13356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85" name="Freeform: Shape 284"/>
          <p:cNvSpPr/>
          <p:nvPr/>
        </p:nvSpPr>
        <p:spPr>
          <a:xfrm>
            <a:off x="3751920" y="373860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86" name="Freeform: Shape 285"/>
          <p:cNvSpPr/>
          <p:nvPr/>
        </p:nvSpPr>
        <p:spPr>
          <a:xfrm>
            <a:off x="2479680" y="373860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87" name="Freeform: Shape 286"/>
          <p:cNvSpPr/>
          <p:nvPr/>
        </p:nvSpPr>
        <p:spPr>
          <a:xfrm>
            <a:off x="7569360" y="373860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88" name="Freeform: Shape 287"/>
          <p:cNvSpPr/>
          <p:nvPr/>
        </p:nvSpPr>
        <p:spPr>
          <a:xfrm>
            <a:off x="6360120" y="3738600"/>
            <a:ext cx="120887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89" name="Freeform: Shape 288"/>
          <p:cNvSpPr/>
          <p:nvPr/>
        </p:nvSpPr>
        <p:spPr>
          <a:xfrm>
            <a:off x="5024520" y="3738600"/>
            <a:ext cx="13356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90" name="Freeform: Shape 289"/>
          <p:cNvSpPr/>
          <p:nvPr/>
        </p:nvSpPr>
        <p:spPr>
          <a:xfrm>
            <a:off x="3751920" y="373860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91" name="Freeform: Shape 290"/>
          <p:cNvSpPr/>
          <p:nvPr/>
        </p:nvSpPr>
        <p:spPr>
          <a:xfrm>
            <a:off x="2479680" y="373860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92" name="Freeform: Shape 291"/>
          <p:cNvSpPr/>
          <p:nvPr/>
        </p:nvSpPr>
        <p:spPr>
          <a:xfrm>
            <a:off x="7569360" y="373860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93" name="Freeform: Shape 292"/>
          <p:cNvSpPr/>
          <p:nvPr/>
        </p:nvSpPr>
        <p:spPr>
          <a:xfrm>
            <a:off x="6360120" y="3738600"/>
            <a:ext cx="120887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94" name="Freeform: Shape 293"/>
          <p:cNvSpPr/>
          <p:nvPr/>
        </p:nvSpPr>
        <p:spPr>
          <a:xfrm>
            <a:off x="5024520" y="3738600"/>
            <a:ext cx="13356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95" name="Freeform: Shape 294"/>
          <p:cNvSpPr/>
          <p:nvPr/>
        </p:nvSpPr>
        <p:spPr>
          <a:xfrm>
            <a:off x="3751920" y="373860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96" name="Freeform: Shape 295"/>
          <p:cNvSpPr/>
          <p:nvPr/>
        </p:nvSpPr>
        <p:spPr>
          <a:xfrm>
            <a:off x="2479680" y="373860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97" name="Freeform: Shape 296"/>
          <p:cNvSpPr/>
          <p:nvPr/>
        </p:nvSpPr>
        <p:spPr>
          <a:xfrm>
            <a:off x="7569360" y="312912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98" name="Freeform: Shape 297"/>
          <p:cNvSpPr/>
          <p:nvPr/>
        </p:nvSpPr>
        <p:spPr>
          <a:xfrm>
            <a:off x="6360120" y="3129120"/>
            <a:ext cx="120887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99" name="Freeform: Shape 298"/>
          <p:cNvSpPr/>
          <p:nvPr/>
        </p:nvSpPr>
        <p:spPr>
          <a:xfrm>
            <a:off x="5024520" y="3129120"/>
            <a:ext cx="13356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300" name="Freeform: Shape 299"/>
          <p:cNvSpPr/>
          <p:nvPr/>
        </p:nvSpPr>
        <p:spPr>
          <a:xfrm>
            <a:off x="3751920" y="312912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301" name="Freeform: Shape 300"/>
          <p:cNvSpPr/>
          <p:nvPr/>
        </p:nvSpPr>
        <p:spPr>
          <a:xfrm>
            <a:off x="2479680" y="312912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302" name="Freeform: Shape 301"/>
          <p:cNvSpPr/>
          <p:nvPr/>
        </p:nvSpPr>
        <p:spPr>
          <a:xfrm>
            <a:off x="7569360" y="312912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303" name="Freeform: Shape 302"/>
          <p:cNvSpPr/>
          <p:nvPr/>
        </p:nvSpPr>
        <p:spPr>
          <a:xfrm>
            <a:off x="6360120" y="3129120"/>
            <a:ext cx="120887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304" name="Freeform: Shape 303"/>
          <p:cNvSpPr/>
          <p:nvPr/>
        </p:nvSpPr>
        <p:spPr>
          <a:xfrm>
            <a:off x="5024520" y="3129120"/>
            <a:ext cx="13356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305" name="Freeform: Shape 304"/>
          <p:cNvSpPr/>
          <p:nvPr/>
        </p:nvSpPr>
        <p:spPr>
          <a:xfrm>
            <a:off x="3751920" y="312912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306" name="Freeform: Shape 305"/>
          <p:cNvSpPr/>
          <p:nvPr/>
        </p:nvSpPr>
        <p:spPr>
          <a:xfrm>
            <a:off x="2479680" y="312912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307" name="Freeform: Shape 306"/>
          <p:cNvSpPr/>
          <p:nvPr/>
        </p:nvSpPr>
        <p:spPr>
          <a:xfrm>
            <a:off x="7569360" y="312912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308" name="Freeform: Shape 307"/>
          <p:cNvSpPr/>
          <p:nvPr/>
        </p:nvSpPr>
        <p:spPr>
          <a:xfrm>
            <a:off x="6360120" y="3129120"/>
            <a:ext cx="120887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False</a:t>
            </a:r>
          </a:p>
        </p:txBody>
      </p:sp>
      <p:sp>
        <p:nvSpPr>
          <p:cNvPr id="309" name="Freeform: Shape 308"/>
          <p:cNvSpPr/>
          <p:nvPr/>
        </p:nvSpPr>
        <p:spPr>
          <a:xfrm>
            <a:off x="5024520" y="3129120"/>
            <a:ext cx="13356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80</a:t>
            </a:r>
          </a:p>
        </p:txBody>
      </p:sp>
      <p:sp>
        <p:nvSpPr>
          <p:cNvPr id="310" name="Freeform: Shape 309"/>
          <p:cNvSpPr/>
          <p:nvPr/>
        </p:nvSpPr>
        <p:spPr>
          <a:xfrm>
            <a:off x="3751920" y="312912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68</a:t>
            </a:r>
          </a:p>
        </p:txBody>
      </p:sp>
      <p:sp>
        <p:nvSpPr>
          <p:cNvPr id="311" name="Freeform: Shape 310"/>
          <p:cNvSpPr/>
          <p:nvPr/>
        </p:nvSpPr>
        <p:spPr>
          <a:xfrm>
            <a:off x="2479680" y="3129120"/>
            <a:ext cx="12722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Rainy</a:t>
            </a:r>
          </a:p>
        </p:txBody>
      </p:sp>
      <p:sp>
        <p:nvSpPr>
          <p:cNvPr id="312" name="Straight Connector 311"/>
          <p:cNvSpPr/>
          <p:nvPr/>
        </p:nvSpPr>
        <p:spPr>
          <a:xfrm>
            <a:off x="8841600" y="1604880"/>
            <a:ext cx="2520" cy="2438639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13" name="Straight Connector 312"/>
          <p:cNvSpPr/>
          <p:nvPr/>
        </p:nvSpPr>
        <p:spPr>
          <a:xfrm>
            <a:off x="2479680" y="1604880"/>
            <a:ext cx="2520" cy="2438639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16" name="Slide Number Placeholder 3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8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Example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55585" y="1137375"/>
            <a:ext cx="7543800" cy="404230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Split on temperature attribute:</a:t>
            </a:r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/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/>
          </a:p>
          <a:p>
            <a:pPr lvl="1">
              <a:spcBef>
                <a:spcPts val="598"/>
              </a:spcBef>
              <a:tabLst>
                <a:tab pos="682560" algn="l"/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</a:pPr>
            <a:r>
              <a:rPr lang="en-US" sz="2000" dirty="0" smtClean="0"/>
              <a:t>E.g.,  temperature </a:t>
            </a:r>
            <a:r>
              <a:rPr lang="en-US" sz="2000" dirty="0">
                <a:latin typeface="Symbol" pitchFamily="34"/>
              </a:rPr>
              <a:t></a:t>
            </a:r>
            <a:r>
              <a:rPr lang="en-US" sz="2000" dirty="0"/>
              <a:t> 71.5: yes/4, no/2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 smtClean="0"/>
              <a:t>      temperature </a:t>
            </a:r>
            <a:r>
              <a:rPr lang="en-US" sz="2000" dirty="0">
                <a:latin typeface="Symbol" pitchFamily="34"/>
              </a:rPr>
              <a:t></a:t>
            </a:r>
            <a:r>
              <a:rPr lang="en-US" sz="2000" dirty="0"/>
              <a:t> 71.5: yes/5, no/3</a:t>
            </a:r>
            <a:br>
              <a:rPr lang="en-US" sz="2000" dirty="0"/>
            </a:br>
            <a:endParaRPr lang="en-US" sz="2000" dirty="0"/>
          </a:p>
          <a:p>
            <a:pPr lvl="1">
              <a:spcBef>
                <a:spcPts val="598"/>
              </a:spcBef>
            </a:pPr>
            <a:r>
              <a:rPr lang="en-US" sz="2000" dirty="0"/>
              <a:t>Info([4,2],[5,3])</a:t>
            </a:r>
            <a:br>
              <a:rPr lang="en-US" sz="2000" dirty="0"/>
            </a:br>
            <a:r>
              <a:rPr lang="en-US" sz="2000" dirty="0"/>
              <a:t>= 6/14 info([4,2]) + 8/14 info([5,3]) </a:t>
            </a:r>
            <a:br>
              <a:rPr lang="en-US" sz="2000" dirty="0"/>
            </a:br>
            <a:r>
              <a:rPr lang="en-US" sz="2000" dirty="0"/>
              <a:t>= 0.939 bits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Place split points halfway between values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Can evaluate all split points in one pass!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19702" y="1669830"/>
            <a:ext cx="8229600" cy="628560"/>
            <a:chOff x="590400" y="1683000"/>
            <a:chExt cx="8229600" cy="628560"/>
          </a:xfrm>
        </p:grpSpPr>
        <p:sp>
          <p:nvSpPr>
            <p:cNvPr id="5" name="Freeform: Shape 4"/>
            <p:cNvSpPr/>
            <p:nvPr/>
          </p:nvSpPr>
          <p:spPr>
            <a:xfrm>
              <a:off x="590400" y="1683000"/>
              <a:ext cx="8229600" cy="628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64     65     68     69     </a:t>
              </a:r>
              <a:r>
                <a:rPr lang="en-US" sz="1600" b="0" i="0" u="none" strike="noStrike" baseline="0" dirty="0" smtClean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70     71    72      72     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75  </a:t>
              </a:r>
              <a:r>
                <a:rPr lang="en-US" sz="1600" b="0" i="0" u="none" strike="noStrike" baseline="0" dirty="0" smtClean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  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75     80     81    </a:t>
              </a:r>
              <a:r>
                <a:rPr lang="en-US" sz="1600" b="0" i="0" u="none" strike="noStrike" baseline="0" dirty="0" smtClean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</a:t>
              </a: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83     85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Yes  No  Yes  Yes  Yes  No  No  Yes  Yes  Yes  No  Yes  Yes  No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590400" y="1683000"/>
              <a:ext cx="82296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590400" y="2311560"/>
              <a:ext cx="82296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590400" y="1683000"/>
              <a:ext cx="0" cy="6285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8820000" y="1683000"/>
              <a:ext cx="0" cy="6285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9</a:t>
            </a:fld>
            <a:endParaRPr lang="uk-U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15029</TotalTime>
  <Words>3526</Words>
  <Application>Microsoft Office PowerPoint</Application>
  <PresentationFormat>On-screen Show (4:3)</PresentationFormat>
  <Paragraphs>1071</Paragraphs>
  <Slides>57</Slides>
  <Notes>55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1" baseType="lpstr">
      <vt:lpstr>Arial</vt:lpstr>
      <vt:lpstr>Bitstream Vera Sans</vt:lpstr>
      <vt:lpstr>Calibri</vt:lpstr>
      <vt:lpstr>Calibri Light</vt:lpstr>
      <vt:lpstr>Courier New</vt:lpstr>
      <vt:lpstr>Gothic</vt:lpstr>
      <vt:lpstr>Lucidasans</vt:lpstr>
      <vt:lpstr>Symbol</vt:lpstr>
      <vt:lpstr>Tahoma</vt:lpstr>
      <vt:lpstr>Times</vt:lpstr>
      <vt:lpstr>Times New Roman</vt:lpstr>
      <vt:lpstr>Utopia</vt:lpstr>
      <vt:lpstr>Office Theme</vt:lpstr>
      <vt:lpstr>Equation</vt:lpstr>
      <vt:lpstr>PowerPoint Presentation</vt:lpstr>
      <vt:lpstr>Algorithms for learning trees and rules</vt:lpstr>
      <vt:lpstr>Decision Trees</vt:lpstr>
      <vt:lpstr>Industrial-strength algorithms</vt:lpstr>
      <vt:lpstr>From ID3 to C4.5</vt:lpstr>
      <vt:lpstr>Numeric attributes</vt:lpstr>
      <vt:lpstr>Weather data (again!)</vt:lpstr>
      <vt:lpstr>Weather data (again!)</vt:lpstr>
      <vt:lpstr>Example</vt:lpstr>
      <vt:lpstr>Can avoid repeated sorting</vt:lpstr>
      <vt:lpstr>Binary vs multiway splits</vt:lpstr>
      <vt:lpstr>Computing multi-way splits</vt:lpstr>
      <vt:lpstr>Missing values</vt:lpstr>
      <vt:lpstr>Pruning</vt:lpstr>
      <vt:lpstr>Prepruning</vt:lpstr>
      <vt:lpstr>Early stopping</vt:lpstr>
      <vt:lpstr>Postpruning</vt:lpstr>
      <vt:lpstr>Subtree replacement</vt:lpstr>
      <vt:lpstr>Subtree raising</vt:lpstr>
      <vt:lpstr>Estimating error rates</vt:lpstr>
      <vt:lpstr>C4.5’s method</vt:lpstr>
      <vt:lpstr>Example</vt:lpstr>
      <vt:lpstr>Complexity of tree induction</vt:lpstr>
      <vt:lpstr>From trees to rules</vt:lpstr>
      <vt:lpstr>C4.5: choices and options</vt:lpstr>
      <vt:lpstr>Cost-complexity pruning</vt:lpstr>
      <vt:lpstr>Cost-complexity pruning details</vt:lpstr>
      <vt:lpstr>Discussion</vt:lpstr>
      <vt:lpstr>Discussion and Bibliographic Notes</vt:lpstr>
      <vt:lpstr>Classification Rules</vt:lpstr>
      <vt:lpstr>Classification rules</vt:lpstr>
      <vt:lpstr>Test selection criteria</vt:lpstr>
      <vt:lpstr>Missing values, numeric attributes</vt:lpstr>
      <vt:lpstr>Pruning rules</vt:lpstr>
      <vt:lpstr>Using a pruning set</vt:lpstr>
      <vt:lpstr>Incremental reduced-error pruning</vt:lpstr>
      <vt:lpstr>Measures of worth used in IREP</vt:lpstr>
      <vt:lpstr>Variations</vt:lpstr>
      <vt:lpstr>Rule learning using global optimization</vt:lpstr>
      <vt:lpstr>PART: rule learning using partial trees</vt:lpstr>
      <vt:lpstr>Building a partial tree</vt:lpstr>
      <vt:lpstr>Example</vt:lpstr>
      <vt:lpstr>Notes on PART</vt:lpstr>
      <vt:lpstr>Rules with exceptions</vt:lpstr>
      <vt:lpstr>Iris data example</vt:lpstr>
      <vt:lpstr>Discussion and Bibliographic Notes</vt:lpstr>
      <vt:lpstr>Association Rules</vt:lpstr>
      <vt:lpstr>Association rules</vt:lpstr>
      <vt:lpstr>FP-growth</vt:lpstr>
      <vt:lpstr>Building a frequent pattern tree</vt:lpstr>
      <vt:lpstr>An example using the weather data</vt:lpstr>
      <vt:lpstr>An example using the weather data</vt:lpstr>
      <vt:lpstr>Finding large item sets</vt:lpstr>
      <vt:lpstr>Finding large item sets cont.</vt:lpstr>
      <vt:lpstr>Finding large item sets cont.</vt:lpstr>
      <vt:lpstr>Finding large item sets cont.</vt:lpstr>
      <vt:lpstr>Discussion and Bibliographic 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creator>Ian H. Witten</dc:creator>
  <cp:lastModifiedBy>PA AGUS</cp:lastModifiedBy>
  <cp:revision>548</cp:revision>
  <cp:lastPrinted>2003-03-05T10:12:08Z</cp:lastPrinted>
  <dcterms:created xsi:type="dcterms:W3CDTF">1998-04-13T16:48:28Z</dcterms:created>
  <dcterms:modified xsi:type="dcterms:W3CDTF">2020-06-17T00:13:43Z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