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9"/>
  </p:notesMasterIdLst>
  <p:sldIdLst>
    <p:sldId id="272" r:id="rId2"/>
    <p:sldId id="276" r:id="rId3"/>
    <p:sldId id="273" r:id="rId4"/>
    <p:sldId id="274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8" r:id="rId13"/>
    <p:sldId id="266" r:id="rId14"/>
    <p:sldId id="269" r:id="rId15"/>
    <p:sldId id="267" r:id="rId16"/>
    <p:sldId id="270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B5A81-8627-4BCB-B7EB-45C1B118EAA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D455225-C10C-49FE-9A1F-39CA3CBA5525}">
      <dgm:prSet/>
      <dgm:spPr/>
      <dgm:t>
        <a:bodyPr/>
        <a:lstStyle/>
        <a:p>
          <a:r>
            <a:rPr lang="en-US"/>
            <a:t>Alokasi Biaya adalah pembebanan biaya tidak langsung kepada objek biaya  (produk, departemen, proyek dll)</a:t>
          </a:r>
        </a:p>
      </dgm:t>
    </dgm:pt>
    <dgm:pt modelId="{2C7DD1B4-E913-425D-940E-B233F3CAFFC7}" type="parTrans" cxnId="{F38E03EF-35E3-4882-A79E-F99E7BC63069}">
      <dgm:prSet/>
      <dgm:spPr/>
      <dgm:t>
        <a:bodyPr/>
        <a:lstStyle/>
        <a:p>
          <a:endParaRPr lang="en-US"/>
        </a:p>
      </dgm:t>
    </dgm:pt>
    <dgm:pt modelId="{41E38C99-6162-4D5A-B94E-FFC3264D18D4}" type="sibTrans" cxnId="{F38E03EF-35E3-4882-A79E-F99E7BC63069}">
      <dgm:prSet/>
      <dgm:spPr/>
      <dgm:t>
        <a:bodyPr/>
        <a:lstStyle/>
        <a:p>
          <a:endParaRPr lang="en-US"/>
        </a:p>
      </dgm:t>
    </dgm:pt>
    <dgm:pt modelId="{EA140F8F-36EE-4115-AA46-998E19100E04}">
      <dgm:prSet/>
      <dgm:spPr/>
      <dgm:t>
        <a:bodyPr/>
        <a:lstStyle/>
        <a:p>
          <a:r>
            <a:rPr lang="en-US"/>
            <a:t>Biaya tidak langsung antara lain adalah biaya overhead </a:t>
          </a:r>
        </a:p>
      </dgm:t>
    </dgm:pt>
    <dgm:pt modelId="{F054CD7A-EE36-4074-968D-BC51A5500FD6}" type="parTrans" cxnId="{9385698C-7130-48B0-8B1C-646F5FC55F77}">
      <dgm:prSet/>
      <dgm:spPr/>
      <dgm:t>
        <a:bodyPr/>
        <a:lstStyle/>
        <a:p>
          <a:endParaRPr lang="en-US"/>
        </a:p>
      </dgm:t>
    </dgm:pt>
    <dgm:pt modelId="{47D40B3C-C45F-47BF-B57A-16ED50E7E811}" type="sibTrans" cxnId="{9385698C-7130-48B0-8B1C-646F5FC55F77}">
      <dgm:prSet/>
      <dgm:spPr/>
      <dgm:t>
        <a:bodyPr/>
        <a:lstStyle/>
        <a:p>
          <a:endParaRPr lang="en-US"/>
        </a:p>
      </dgm:t>
    </dgm:pt>
    <dgm:pt modelId="{6269AC2C-E8EE-43E2-AADE-A843ACA8A711}">
      <dgm:prSet/>
      <dgm:spPr/>
      <dgm:t>
        <a:bodyPr/>
        <a:lstStyle/>
        <a:p>
          <a:r>
            <a:rPr lang="en-US"/>
            <a:t>Alokasi biaya overhead departemen pembantu ke departemen produksi haruas akurat dan wajar agar menghasilkan Harga Pokok Produksi yang akurat dan wajar.</a:t>
          </a:r>
        </a:p>
      </dgm:t>
    </dgm:pt>
    <dgm:pt modelId="{5C357372-6497-4093-8671-A1DCEE1D0CEB}" type="parTrans" cxnId="{5160C9C9-F038-467F-AA5F-5CB4E5F24028}">
      <dgm:prSet/>
      <dgm:spPr/>
      <dgm:t>
        <a:bodyPr/>
        <a:lstStyle/>
        <a:p>
          <a:endParaRPr lang="en-US"/>
        </a:p>
      </dgm:t>
    </dgm:pt>
    <dgm:pt modelId="{0B596A9D-D9CD-4C3E-BB8B-8AA3E519AFB9}" type="sibTrans" cxnId="{5160C9C9-F038-467F-AA5F-5CB4E5F24028}">
      <dgm:prSet/>
      <dgm:spPr/>
      <dgm:t>
        <a:bodyPr/>
        <a:lstStyle/>
        <a:p>
          <a:endParaRPr lang="en-US"/>
        </a:p>
      </dgm:t>
    </dgm:pt>
    <dgm:pt modelId="{6DCDAE31-8D12-4C8B-8EBD-FABDECAFF4FF}">
      <dgm:prSet/>
      <dgm:spPr/>
      <dgm:t>
        <a:bodyPr/>
        <a:lstStyle/>
        <a:p>
          <a:r>
            <a:rPr lang="en-US" dirty="0" err="1"/>
            <a:t>Keakuratan</a:t>
          </a:r>
          <a:r>
            <a:rPr lang="en-US" dirty="0"/>
            <a:t> dan </a:t>
          </a:r>
          <a:r>
            <a:rPr lang="en-US" dirty="0" err="1"/>
            <a:t>kewajaran</a:t>
          </a:r>
          <a:r>
            <a:rPr lang="en-US" dirty="0"/>
            <a:t> </a:t>
          </a:r>
          <a:r>
            <a:rPr lang="en-US" dirty="0" err="1"/>
            <a:t>didasarkan</a:t>
          </a:r>
          <a:r>
            <a:rPr lang="en-US" dirty="0"/>
            <a:t> pada </a:t>
          </a:r>
          <a:r>
            <a:rPr lang="en-US" dirty="0" err="1"/>
            <a:t>hubungang</a:t>
          </a:r>
          <a:r>
            <a:rPr lang="en-US" dirty="0"/>
            <a:t> : </a:t>
          </a:r>
        </a:p>
        <a:p>
          <a:r>
            <a:rPr lang="en-US" dirty="0"/>
            <a:t>(1) </a:t>
          </a:r>
          <a:r>
            <a:rPr lang="en-US" dirty="0" err="1"/>
            <a:t>Sebab</a:t>
          </a:r>
          <a:r>
            <a:rPr lang="en-US" dirty="0"/>
            <a:t> &amp; </a:t>
          </a:r>
          <a:r>
            <a:rPr lang="en-US" dirty="0" err="1"/>
            <a:t>Akibat</a:t>
          </a:r>
          <a:r>
            <a:rPr lang="en-US" dirty="0"/>
            <a:t> dan (2) </a:t>
          </a:r>
          <a:r>
            <a:rPr lang="en-US" dirty="0" err="1"/>
            <a:t>Biaya-manfaat</a:t>
          </a:r>
          <a:endParaRPr lang="en-US" dirty="0"/>
        </a:p>
      </dgm:t>
    </dgm:pt>
    <dgm:pt modelId="{08A6A3FD-F016-461D-A852-B23E74E2EA72}" type="parTrans" cxnId="{9CF95A77-FEB1-4B89-8247-7511926F592F}">
      <dgm:prSet/>
      <dgm:spPr/>
      <dgm:t>
        <a:bodyPr/>
        <a:lstStyle/>
        <a:p>
          <a:endParaRPr lang="en-US"/>
        </a:p>
      </dgm:t>
    </dgm:pt>
    <dgm:pt modelId="{66D987DA-AA83-42B9-9719-C2E95D22ED5F}" type="sibTrans" cxnId="{9CF95A77-FEB1-4B89-8247-7511926F592F}">
      <dgm:prSet/>
      <dgm:spPr/>
      <dgm:t>
        <a:bodyPr/>
        <a:lstStyle/>
        <a:p>
          <a:endParaRPr lang="en-US"/>
        </a:p>
      </dgm:t>
    </dgm:pt>
    <dgm:pt modelId="{5C4F67FC-614B-4B66-9EE5-06797E12ED81}" type="pres">
      <dgm:prSet presAssocID="{B30B5A81-8627-4BCB-B7EB-45C1B118EAA8}" presName="root" presStyleCnt="0">
        <dgm:presLayoutVars>
          <dgm:dir/>
          <dgm:resizeHandles val="exact"/>
        </dgm:presLayoutVars>
      </dgm:prSet>
      <dgm:spPr/>
    </dgm:pt>
    <dgm:pt modelId="{2A583AFA-26B8-4A28-BAA9-19FE8772A2CB}" type="pres">
      <dgm:prSet presAssocID="{2D455225-C10C-49FE-9A1F-39CA3CBA5525}" presName="compNode" presStyleCnt="0"/>
      <dgm:spPr/>
    </dgm:pt>
    <dgm:pt modelId="{3A0A1CB5-596F-470B-9E8E-742A3961FA2F}" type="pres">
      <dgm:prSet presAssocID="{2D455225-C10C-49FE-9A1F-39CA3CBA5525}" presName="bgRect" presStyleLbl="bgShp" presStyleIdx="0" presStyleCnt="4"/>
      <dgm:spPr/>
    </dgm:pt>
    <dgm:pt modelId="{49AAAA99-1FE3-4319-BC4F-715059DCF624}" type="pres">
      <dgm:prSet presAssocID="{2D455225-C10C-49FE-9A1F-39CA3CBA552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nabata Tree"/>
        </a:ext>
      </dgm:extLst>
    </dgm:pt>
    <dgm:pt modelId="{95E6A77D-D080-4BBC-8805-7E649BA4C904}" type="pres">
      <dgm:prSet presAssocID="{2D455225-C10C-49FE-9A1F-39CA3CBA5525}" presName="spaceRect" presStyleCnt="0"/>
      <dgm:spPr/>
    </dgm:pt>
    <dgm:pt modelId="{A97C71B1-D1C3-48B2-BD7C-9AB3B4418F1B}" type="pres">
      <dgm:prSet presAssocID="{2D455225-C10C-49FE-9A1F-39CA3CBA5525}" presName="parTx" presStyleLbl="revTx" presStyleIdx="0" presStyleCnt="4">
        <dgm:presLayoutVars>
          <dgm:chMax val="0"/>
          <dgm:chPref val="0"/>
        </dgm:presLayoutVars>
      </dgm:prSet>
      <dgm:spPr/>
    </dgm:pt>
    <dgm:pt modelId="{9FE72186-9574-4A30-9015-BEFE6D404759}" type="pres">
      <dgm:prSet presAssocID="{41E38C99-6162-4D5A-B94E-FFC3264D18D4}" presName="sibTrans" presStyleCnt="0"/>
      <dgm:spPr/>
    </dgm:pt>
    <dgm:pt modelId="{B780C49E-D3F5-4152-9013-70DD78810ED5}" type="pres">
      <dgm:prSet presAssocID="{EA140F8F-36EE-4115-AA46-998E19100E04}" presName="compNode" presStyleCnt="0"/>
      <dgm:spPr/>
    </dgm:pt>
    <dgm:pt modelId="{5914EB2C-212E-4B35-86FE-96258670B65F}" type="pres">
      <dgm:prSet presAssocID="{EA140F8F-36EE-4115-AA46-998E19100E04}" presName="bgRect" presStyleLbl="bgShp" presStyleIdx="1" presStyleCnt="4"/>
      <dgm:spPr/>
    </dgm:pt>
    <dgm:pt modelId="{47FD56D6-7F00-46A6-9EC6-B2495750753E}" type="pres">
      <dgm:prSet presAssocID="{EA140F8F-36EE-4115-AA46-998E19100E0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053656E1-27A2-49A1-83C6-369FDC4E536E}" type="pres">
      <dgm:prSet presAssocID="{EA140F8F-36EE-4115-AA46-998E19100E04}" presName="spaceRect" presStyleCnt="0"/>
      <dgm:spPr/>
    </dgm:pt>
    <dgm:pt modelId="{CCAE6C22-48D0-4EAD-837F-12290AD0B2BD}" type="pres">
      <dgm:prSet presAssocID="{EA140F8F-36EE-4115-AA46-998E19100E04}" presName="parTx" presStyleLbl="revTx" presStyleIdx="1" presStyleCnt="4">
        <dgm:presLayoutVars>
          <dgm:chMax val="0"/>
          <dgm:chPref val="0"/>
        </dgm:presLayoutVars>
      </dgm:prSet>
      <dgm:spPr/>
    </dgm:pt>
    <dgm:pt modelId="{2199382C-2B4C-43FA-9B5B-6287ED052C40}" type="pres">
      <dgm:prSet presAssocID="{47D40B3C-C45F-47BF-B57A-16ED50E7E811}" presName="sibTrans" presStyleCnt="0"/>
      <dgm:spPr/>
    </dgm:pt>
    <dgm:pt modelId="{66383B3A-91C9-41E7-A703-C817333BBDDA}" type="pres">
      <dgm:prSet presAssocID="{6269AC2C-E8EE-43E2-AADE-A843ACA8A711}" presName="compNode" presStyleCnt="0"/>
      <dgm:spPr/>
    </dgm:pt>
    <dgm:pt modelId="{66965C67-01AC-412B-9676-6434A511DA10}" type="pres">
      <dgm:prSet presAssocID="{6269AC2C-E8EE-43E2-AADE-A843ACA8A711}" presName="bgRect" presStyleLbl="bgShp" presStyleIdx="2" presStyleCnt="4"/>
      <dgm:spPr/>
    </dgm:pt>
    <dgm:pt modelId="{2D15FBE4-3A53-42CE-A6AE-8F992D78332C}" type="pres">
      <dgm:prSet presAssocID="{6269AC2C-E8EE-43E2-AADE-A843ACA8A71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B5043FD9-3135-4DD3-8040-5567D8623B7E}" type="pres">
      <dgm:prSet presAssocID="{6269AC2C-E8EE-43E2-AADE-A843ACA8A711}" presName="spaceRect" presStyleCnt="0"/>
      <dgm:spPr/>
    </dgm:pt>
    <dgm:pt modelId="{10973B7D-840B-4D02-8B0A-BA118B9CB1E5}" type="pres">
      <dgm:prSet presAssocID="{6269AC2C-E8EE-43E2-AADE-A843ACA8A711}" presName="parTx" presStyleLbl="revTx" presStyleIdx="2" presStyleCnt="4">
        <dgm:presLayoutVars>
          <dgm:chMax val="0"/>
          <dgm:chPref val="0"/>
        </dgm:presLayoutVars>
      </dgm:prSet>
      <dgm:spPr/>
    </dgm:pt>
    <dgm:pt modelId="{752BA306-1B2D-4AD8-A7BE-20493FC3C92C}" type="pres">
      <dgm:prSet presAssocID="{0B596A9D-D9CD-4C3E-BB8B-8AA3E519AFB9}" presName="sibTrans" presStyleCnt="0"/>
      <dgm:spPr/>
    </dgm:pt>
    <dgm:pt modelId="{0CA2C418-7DA9-4ED4-95A3-399D04878FA6}" type="pres">
      <dgm:prSet presAssocID="{6DCDAE31-8D12-4C8B-8EBD-FABDECAFF4FF}" presName="compNode" presStyleCnt="0"/>
      <dgm:spPr/>
    </dgm:pt>
    <dgm:pt modelId="{335E714E-078F-486D-97A4-9FF8358FCFF1}" type="pres">
      <dgm:prSet presAssocID="{6DCDAE31-8D12-4C8B-8EBD-FABDECAFF4FF}" presName="bgRect" presStyleLbl="bgShp" presStyleIdx="3" presStyleCnt="4"/>
      <dgm:spPr/>
    </dgm:pt>
    <dgm:pt modelId="{EBE312D1-E8A7-477B-9D04-87F28D8E8F51}" type="pres">
      <dgm:prSet presAssocID="{6DCDAE31-8D12-4C8B-8EBD-FABDECAFF4F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F7E5C25D-CF7E-48E1-8146-010A039B643B}" type="pres">
      <dgm:prSet presAssocID="{6DCDAE31-8D12-4C8B-8EBD-FABDECAFF4FF}" presName="spaceRect" presStyleCnt="0"/>
      <dgm:spPr/>
    </dgm:pt>
    <dgm:pt modelId="{1D1B473C-AEB1-470D-AB91-9C4D338A57FE}" type="pres">
      <dgm:prSet presAssocID="{6DCDAE31-8D12-4C8B-8EBD-FABDECAFF4F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E4B8DD0C-E4FE-4637-8405-B203466C7812}" type="presOf" srcId="{6DCDAE31-8D12-4C8B-8EBD-FABDECAFF4FF}" destId="{1D1B473C-AEB1-470D-AB91-9C4D338A57FE}" srcOrd="0" destOrd="0" presId="urn:microsoft.com/office/officeart/2018/2/layout/IconVerticalSolidList"/>
    <dgm:cxn modelId="{7E1F483B-A704-4261-A635-1C72792B2318}" type="presOf" srcId="{2D455225-C10C-49FE-9A1F-39CA3CBA5525}" destId="{A97C71B1-D1C3-48B2-BD7C-9AB3B4418F1B}" srcOrd="0" destOrd="0" presId="urn:microsoft.com/office/officeart/2018/2/layout/IconVerticalSolidList"/>
    <dgm:cxn modelId="{4AECA041-ECDC-4794-A69A-897FCE658DC4}" type="presOf" srcId="{B30B5A81-8627-4BCB-B7EB-45C1B118EAA8}" destId="{5C4F67FC-614B-4B66-9EE5-06797E12ED81}" srcOrd="0" destOrd="0" presId="urn:microsoft.com/office/officeart/2018/2/layout/IconVerticalSolidList"/>
    <dgm:cxn modelId="{9F658664-64C8-4FAD-9D2A-717D38804F92}" type="presOf" srcId="{EA140F8F-36EE-4115-AA46-998E19100E04}" destId="{CCAE6C22-48D0-4EAD-837F-12290AD0B2BD}" srcOrd="0" destOrd="0" presId="urn:microsoft.com/office/officeart/2018/2/layout/IconVerticalSolidList"/>
    <dgm:cxn modelId="{6CAEAD67-5625-49E1-B128-C837400E8391}" type="presOf" srcId="{6269AC2C-E8EE-43E2-AADE-A843ACA8A711}" destId="{10973B7D-840B-4D02-8B0A-BA118B9CB1E5}" srcOrd="0" destOrd="0" presId="urn:microsoft.com/office/officeart/2018/2/layout/IconVerticalSolidList"/>
    <dgm:cxn modelId="{9CF95A77-FEB1-4B89-8247-7511926F592F}" srcId="{B30B5A81-8627-4BCB-B7EB-45C1B118EAA8}" destId="{6DCDAE31-8D12-4C8B-8EBD-FABDECAFF4FF}" srcOrd="3" destOrd="0" parTransId="{08A6A3FD-F016-461D-A852-B23E74E2EA72}" sibTransId="{66D987DA-AA83-42B9-9719-C2E95D22ED5F}"/>
    <dgm:cxn modelId="{9385698C-7130-48B0-8B1C-646F5FC55F77}" srcId="{B30B5A81-8627-4BCB-B7EB-45C1B118EAA8}" destId="{EA140F8F-36EE-4115-AA46-998E19100E04}" srcOrd="1" destOrd="0" parTransId="{F054CD7A-EE36-4074-968D-BC51A5500FD6}" sibTransId="{47D40B3C-C45F-47BF-B57A-16ED50E7E811}"/>
    <dgm:cxn modelId="{5160C9C9-F038-467F-AA5F-5CB4E5F24028}" srcId="{B30B5A81-8627-4BCB-B7EB-45C1B118EAA8}" destId="{6269AC2C-E8EE-43E2-AADE-A843ACA8A711}" srcOrd="2" destOrd="0" parTransId="{5C357372-6497-4093-8671-A1DCEE1D0CEB}" sibTransId="{0B596A9D-D9CD-4C3E-BB8B-8AA3E519AFB9}"/>
    <dgm:cxn modelId="{F38E03EF-35E3-4882-A79E-F99E7BC63069}" srcId="{B30B5A81-8627-4BCB-B7EB-45C1B118EAA8}" destId="{2D455225-C10C-49FE-9A1F-39CA3CBA5525}" srcOrd="0" destOrd="0" parTransId="{2C7DD1B4-E913-425D-940E-B233F3CAFFC7}" sibTransId="{41E38C99-6162-4D5A-B94E-FFC3264D18D4}"/>
    <dgm:cxn modelId="{6C74A311-FD36-4A18-A526-3A9975FC76FC}" type="presParOf" srcId="{5C4F67FC-614B-4B66-9EE5-06797E12ED81}" destId="{2A583AFA-26B8-4A28-BAA9-19FE8772A2CB}" srcOrd="0" destOrd="0" presId="urn:microsoft.com/office/officeart/2018/2/layout/IconVerticalSolidList"/>
    <dgm:cxn modelId="{60751132-F54D-43C8-B533-7E5244D1CB21}" type="presParOf" srcId="{2A583AFA-26B8-4A28-BAA9-19FE8772A2CB}" destId="{3A0A1CB5-596F-470B-9E8E-742A3961FA2F}" srcOrd="0" destOrd="0" presId="urn:microsoft.com/office/officeart/2018/2/layout/IconVerticalSolidList"/>
    <dgm:cxn modelId="{037E6752-54F3-4EF5-A483-496276FF7B65}" type="presParOf" srcId="{2A583AFA-26B8-4A28-BAA9-19FE8772A2CB}" destId="{49AAAA99-1FE3-4319-BC4F-715059DCF624}" srcOrd="1" destOrd="0" presId="urn:microsoft.com/office/officeart/2018/2/layout/IconVerticalSolidList"/>
    <dgm:cxn modelId="{4E432FC8-5F4B-46F7-8D93-43D738B34CF8}" type="presParOf" srcId="{2A583AFA-26B8-4A28-BAA9-19FE8772A2CB}" destId="{95E6A77D-D080-4BBC-8805-7E649BA4C904}" srcOrd="2" destOrd="0" presId="urn:microsoft.com/office/officeart/2018/2/layout/IconVerticalSolidList"/>
    <dgm:cxn modelId="{3BB7B025-C262-480F-A874-00CC6F1D4A89}" type="presParOf" srcId="{2A583AFA-26B8-4A28-BAA9-19FE8772A2CB}" destId="{A97C71B1-D1C3-48B2-BD7C-9AB3B4418F1B}" srcOrd="3" destOrd="0" presId="urn:microsoft.com/office/officeart/2018/2/layout/IconVerticalSolidList"/>
    <dgm:cxn modelId="{68980798-BB6F-4C7F-AF32-A8326B34DA36}" type="presParOf" srcId="{5C4F67FC-614B-4B66-9EE5-06797E12ED81}" destId="{9FE72186-9574-4A30-9015-BEFE6D404759}" srcOrd="1" destOrd="0" presId="urn:microsoft.com/office/officeart/2018/2/layout/IconVerticalSolidList"/>
    <dgm:cxn modelId="{22F22BDB-0C4B-41A1-928C-E34031CC5812}" type="presParOf" srcId="{5C4F67FC-614B-4B66-9EE5-06797E12ED81}" destId="{B780C49E-D3F5-4152-9013-70DD78810ED5}" srcOrd="2" destOrd="0" presId="urn:microsoft.com/office/officeart/2018/2/layout/IconVerticalSolidList"/>
    <dgm:cxn modelId="{4A976874-F02B-41C5-8139-5C3A5EEFAFCF}" type="presParOf" srcId="{B780C49E-D3F5-4152-9013-70DD78810ED5}" destId="{5914EB2C-212E-4B35-86FE-96258670B65F}" srcOrd="0" destOrd="0" presId="urn:microsoft.com/office/officeart/2018/2/layout/IconVerticalSolidList"/>
    <dgm:cxn modelId="{4F810CF3-7931-4480-A9B7-06344531BC63}" type="presParOf" srcId="{B780C49E-D3F5-4152-9013-70DD78810ED5}" destId="{47FD56D6-7F00-46A6-9EC6-B2495750753E}" srcOrd="1" destOrd="0" presId="urn:microsoft.com/office/officeart/2018/2/layout/IconVerticalSolidList"/>
    <dgm:cxn modelId="{02D65662-7517-42F2-94F0-0E626348384C}" type="presParOf" srcId="{B780C49E-D3F5-4152-9013-70DD78810ED5}" destId="{053656E1-27A2-49A1-83C6-369FDC4E536E}" srcOrd="2" destOrd="0" presId="urn:microsoft.com/office/officeart/2018/2/layout/IconVerticalSolidList"/>
    <dgm:cxn modelId="{1064F544-EAD1-4C9A-B9D4-F01D29D65237}" type="presParOf" srcId="{B780C49E-D3F5-4152-9013-70DD78810ED5}" destId="{CCAE6C22-48D0-4EAD-837F-12290AD0B2BD}" srcOrd="3" destOrd="0" presId="urn:microsoft.com/office/officeart/2018/2/layout/IconVerticalSolidList"/>
    <dgm:cxn modelId="{2149A393-BC29-4DD7-91D9-FBC496339223}" type="presParOf" srcId="{5C4F67FC-614B-4B66-9EE5-06797E12ED81}" destId="{2199382C-2B4C-43FA-9B5B-6287ED052C40}" srcOrd="3" destOrd="0" presId="urn:microsoft.com/office/officeart/2018/2/layout/IconVerticalSolidList"/>
    <dgm:cxn modelId="{DDE21E45-24B3-4787-9827-58F85C2E7F19}" type="presParOf" srcId="{5C4F67FC-614B-4B66-9EE5-06797E12ED81}" destId="{66383B3A-91C9-41E7-A703-C817333BBDDA}" srcOrd="4" destOrd="0" presId="urn:microsoft.com/office/officeart/2018/2/layout/IconVerticalSolidList"/>
    <dgm:cxn modelId="{39BDD2F8-2FCA-4433-A366-415998E8ECD3}" type="presParOf" srcId="{66383B3A-91C9-41E7-A703-C817333BBDDA}" destId="{66965C67-01AC-412B-9676-6434A511DA10}" srcOrd="0" destOrd="0" presId="urn:microsoft.com/office/officeart/2018/2/layout/IconVerticalSolidList"/>
    <dgm:cxn modelId="{12F03D46-B1E6-45A1-AEAD-F47E01D6DA90}" type="presParOf" srcId="{66383B3A-91C9-41E7-A703-C817333BBDDA}" destId="{2D15FBE4-3A53-42CE-A6AE-8F992D78332C}" srcOrd="1" destOrd="0" presId="urn:microsoft.com/office/officeart/2018/2/layout/IconVerticalSolidList"/>
    <dgm:cxn modelId="{47FAAC05-ACAA-48D0-8CC9-949F5B8EE175}" type="presParOf" srcId="{66383B3A-91C9-41E7-A703-C817333BBDDA}" destId="{B5043FD9-3135-4DD3-8040-5567D8623B7E}" srcOrd="2" destOrd="0" presId="urn:microsoft.com/office/officeart/2018/2/layout/IconVerticalSolidList"/>
    <dgm:cxn modelId="{041F91DE-F5C6-4611-8991-E8F9E6447F4A}" type="presParOf" srcId="{66383B3A-91C9-41E7-A703-C817333BBDDA}" destId="{10973B7D-840B-4D02-8B0A-BA118B9CB1E5}" srcOrd="3" destOrd="0" presId="urn:microsoft.com/office/officeart/2018/2/layout/IconVerticalSolidList"/>
    <dgm:cxn modelId="{6DF11FBE-6371-4F57-AF47-D74CFB371BD8}" type="presParOf" srcId="{5C4F67FC-614B-4B66-9EE5-06797E12ED81}" destId="{752BA306-1B2D-4AD8-A7BE-20493FC3C92C}" srcOrd="5" destOrd="0" presId="urn:microsoft.com/office/officeart/2018/2/layout/IconVerticalSolidList"/>
    <dgm:cxn modelId="{DBBA994B-6040-4135-8ECF-09C62D7BF305}" type="presParOf" srcId="{5C4F67FC-614B-4B66-9EE5-06797E12ED81}" destId="{0CA2C418-7DA9-4ED4-95A3-399D04878FA6}" srcOrd="6" destOrd="0" presId="urn:microsoft.com/office/officeart/2018/2/layout/IconVerticalSolidList"/>
    <dgm:cxn modelId="{97413013-E5D7-435C-918D-4253C2CA7D6C}" type="presParOf" srcId="{0CA2C418-7DA9-4ED4-95A3-399D04878FA6}" destId="{335E714E-078F-486D-97A4-9FF8358FCFF1}" srcOrd="0" destOrd="0" presId="urn:microsoft.com/office/officeart/2018/2/layout/IconVerticalSolidList"/>
    <dgm:cxn modelId="{0AA6F5EB-EF0D-45D7-935D-A8F4C742063E}" type="presParOf" srcId="{0CA2C418-7DA9-4ED4-95A3-399D04878FA6}" destId="{EBE312D1-E8A7-477B-9D04-87F28D8E8F51}" srcOrd="1" destOrd="0" presId="urn:microsoft.com/office/officeart/2018/2/layout/IconVerticalSolidList"/>
    <dgm:cxn modelId="{9D13CF5F-7518-4E0F-815F-956DE50EA779}" type="presParOf" srcId="{0CA2C418-7DA9-4ED4-95A3-399D04878FA6}" destId="{F7E5C25D-CF7E-48E1-8146-010A039B643B}" srcOrd="2" destOrd="0" presId="urn:microsoft.com/office/officeart/2018/2/layout/IconVerticalSolidList"/>
    <dgm:cxn modelId="{FC25030A-8362-43FE-A564-4C1703899BF9}" type="presParOf" srcId="{0CA2C418-7DA9-4ED4-95A3-399D04878FA6}" destId="{1D1B473C-AEB1-470D-AB91-9C4D338A57F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478AE5-3392-43B6-B54D-C9BABDA405E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C939442-6525-4E3C-8D1B-99ABF6B2FE00}">
      <dgm:prSet/>
      <dgm:spPr/>
      <dgm:t>
        <a:bodyPr/>
        <a:lstStyle/>
        <a:p>
          <a:r>
            <a:rPr lang="en-US" b="1"/>
            <a:t>Departementalisasi BOP </a:t>
          </a:r>
          <a:r>
            <a:rPr lang="en-US"/>
            <a:t>adalah pembagian pabrik ke dalam bagian-bagian yang disebut departemen atau pusat biaya yg dibebani BOP</a:t>
          </a:r>
        </a:p>
      </dgm:t>
    </dgm:pt>
    <dgm:pt modelId="{D7E6E111-4B0B-47BD-ADB7-7FA3167F233C}" type="parTrans" cxnId="{23EF94A2-6944-4358-83A8-3D0A55206AE8}">
      <dgm:prSet/>
      <dgm:spPr/>
      <dgm:t>
        <a:bodyPr/>
        <a:lstStyle/>
        <a:p>
          <a:endParaRPr lang="en-US"/>
        </a:p>
      </dgm:t>
    </dgm:pt>
    <dgm:pt modelId="{FB995F11-8478-4EBD-9FF9-9A73E128618E}" type="sibTrans" cxnId="{23EF94A2-6944-4358-83A8-3D0A55206AE8}">
      <dgm:prSet/>
      <dgm:spPr/>
      <dgm:t>
        <a:bodyPr/>
        <a:lstStyle/>
        <a:p>
          <a:endParaRPr lang="en-US"/>
        </a:p>
      </dgm:t>
    </dgm:pt>
    <dgm:pt modelId="{0C04FC3E-BD84-4C53-810B-63C17D18110B}">
      <dgm:prSet/>
      <dgm:spPr/>
      <dgm:t>
        <a:bodyPr/>
        <a:lstStyle/>
        <a:p>
          <a:r>
            <a:rPr lang="en-US"/>
            <a:t>Departementalisasi BOP bermanfaat </a:t>
          </a:r>
          <a:r>
            <a:rPr lang="en-US" b="1"/>
            <a:t>untuk pengendalian biaya dan ketelitian penentuan harga pokok produk</a:t>
          </a:r>
          <a:endParaRPr lang="en-US"/>
        </a:p>
      </dgm:t>
    </dgm:pt>
    <dgm:pt modelId="{457EAA3C-D858-47C2-87B2-DEAE17AC1D38}" type="parTrans" cxnId="{FA4CFFAC-DD00-48C6-B15B-4AAEC0D0AED9}">
      <dgm:prSet/>
      <dgm:spPr/>
      <dgm:t>
        <a:bodyPr/>
        <a:lstStyle/>
        <a:p>
          <a:endParaRPr lang="en-US"/>
        </a:p>
      </dgm:t>
    </dgm:pt>
    <dgm:pt modelId="{56E142C5-109B-4B74-A58D-D03F3BFFC146}" type="sibTrans" cxnId="{FA4CFFAC-DD00-48C6-B15B-4AAEC0D0AED9}">
      <dgm:prSet/>
      <dgm:spPr/>
      <dgm:t>
        <a:bodyPr/>
        <a:lstStyle/>
        <a:p>
          <a:endParaRPr lang="en-US"/>
        </a:p>
      </dgm:t>
    </dgm:pt>
    <dgm:pt modelId="{A5314EE3-2C05-4D27-AA1E-32D7996E61CD}" type="pres">
      <dgm:prSet presAssocID="{D9478AE5-3392-43B6-B54D-C9BABDA405E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A996210-6365-42FC-97C2-AF50D1793656}" type="pres">
      <dgm:prSet presAssocID="{DC939442-6525-4E3C-8D1B-99ABF6B2FE00}" presName="hierRoot1" presStyleCnt="0"/>
      <dgm:spPr/>
    </dgm:pt>
    <dgm:pt modelId="{141D0582-585C-4E6D-BE9E-3C0AE2F0B767}" type="pres">
      <dgm:prSet presAssocID="{DC939442-6525-4E3C-8D1B-99ABF6B2FE00}" presName="composite" presStyleCnt="0"/>
      <dgm:spPr/>
    </dgm:pt>
    <dgm:pt modelId="{8B6C7888-4936-49D3-ADAC-F25AA7DB0C90}" type="pres">
      <dgm:prSet presAssocID="{DC939442-6525-4E3C-8D1B-99ABF6B2FE00}" presName="background" presStyleLbl="node0" presStyleIdx="0" presStyleCnt="2"/>
      <dgm:spPr/>
    </dgm:pt>
    <dgm:pt modelId="{FB177390-90E8-4BF1-9683-A0EAA20752D9}" type="pres">
      <dgm:prSet presAssocID="{DC939442-6525-4E3C-8D1B-99ABF6B2FE00}" presName="text" presStyleLbl="fgAcc0" presStyleIdx="0" presStyleCnt="2">
        <dgm:presLayoutVars>
          <dgm:chPref val="3"/>
        </dgm:presLayoutVars>
      </dgm:prSet>
      <dgm:spPr/>
    </dgm:pt>
    <dgm:pt modelId="{96A81E52-5F4A-4501-A7DA-472C3C8BE2A8}" type="pres">
      <dgm:prSet presAssocID="{DC939442-6525-4E3C-8D1B-99ABF6B2FE00}" presName="hierChild2" presStyleCnt="0"/>
      <dgm:spPr/>
    </dgm:pt>
    <dgm:pt modelId="{EB301929-BB4A-4F4B-A2F6-0C748B600379}" type="pres">
      <dgm:prSet presAssocID="{0C04FC3E-BD84-4C53-810B-63C17D18110B}" presName="hierRoot1" presStyleCnt="0"/>
      <dgm:spPr/>
    </dgm:pt>
    <dgm:pt modelId="{82BCAF10-7CE6-48F9-9215-D0598060D9D7}" type="pres">
      <dgm:prSet presAssocID="{0C04FC3E-BD84-4C53-810B-63C17D18110B}" presName="composite" presStyleCnt="0"/>
      <dgm:spPr/>
    </dgm:pt>
    <dgm:pt modelId="{692851C2-282D-4CD5-8F00-3BAFA9FFC7C0}" type="pres">
      <dgm:prSet presAssocID="{0C04FC3E-BD84-4C53-810B-63C17D18110B}" presName="background" presStyleLbl="node0" presStyleIdx="1" presStyleCnt="2"/>
      <dgm:spPr/>
    </dgm:pt>
    <dgm:pt modelId="{7E0CA47D-D1F9-469F-87BF-824262329A15}" type="pres">
      <dgm:prSet presAssocID="{0C04FC3E-BD84-4C53-810B-63C17D18110B}" presName="text" presStyleLbl="fgAcc0" presStyleIdx="1" presStyleCnt="2">
        <dgm:presLayoutVars>
          <dgm:chPref val="3"/>
        </dgm:presLayoutVars>
      </dgm:prSet>
      <dgm:spPr/>
    </dgm:pt>
    <dgm:pt modelId="{CFBC57FD-D42A-4ABF-AE29-C9A76AAA42E8}" type="pres">
      <dgm:prSet presAssocID="{0C04FC3E-BD84-4C53-810B-63C17D18110B}" presName="hierChild2" presStyleCnt="0"/>
      <dgm:spPr/>
    </dgm:pt>
  </dgm:ptLst>
  <dgm:cxnLst>
    <dgm:cxn modelId="{35C9C70A-8048-4444-8B4F-6C49493AE152}" type="presOf" srcId="{D9478AE5-3392-43B6-B54D-C9BABDA405E1}" destId="{A5314EE3-2C05-4D27-AA1E-32D7996E61CD}" srcOrd="0" destOrd="0" presId="urn:microsoft.com/office/officeart/2005/8/layout/hierarchy1"/>
    <dgm:cxn modelId="{23EF94A2-6944-4358-83A8-3D0A55206AE8}" srcId="{D9478AE5-3392-43B6-B54D-C9BABDA405E1}" destId="{DC939442-6525-4E3C-8D1B-99ABF6B2FE00}" srcOrd="0" destOrd="0" parTransId="{D7E6E111-4B0B-47BD-ADB7-7FA3167F233C}" sibTransId="{FB995F11-8478-4EBD-9FF9-9A73E128618E}"/>
    <dgm:cxn modelId="{FA4CFFAC-DD00-48C6-B15B-4AAEC0D0AED9}" srcId="{D9478AE5-3392-43B6-B54D-C9BABDA405E1}" destId="{0C04FC3E-BD84-4C53-810B-63C17D18110B}" srcOrd="1" destOrd="0" parTransId="{457EAA3C-D858-47C2-87B2-DEAE17AC1D38}" sibTransId="{56E142C5-109B-4B74-A58D-D03F3BFFC146}"/>
    <dgm:cxn modelId="{10CC78CC-A75E-479E-AE52-F83FD7B9B1DB}" type="presOf" srcId="{DC939442-6525-4E3C-8D1B-99ABF6B2FE00}" destId="{FB177390-90E8-4BF1-9683-A0EAA20752D9}" srcOrd="0" destOrd="0" presId="urn:microsoft.com/office/officeart/2005/8/layout/hierarchy1"/>
    <dgm:cxn modelId="{6AD629FA-11C6-45BF-9FF6-72F89654C1B9}" type="presOf" srcId="{0C04FC3E-BD84-4C53-810B-63C17D18110B}" destId="{7E0CA47D-D1F9-469F-87BF-824262329A15}" srcOrd="0" destOrd="0" presId="urn:microsoft.com/office/officeart/2005/8/layout/hierarchy1"/>
    <dgm:cxn modelId="{754409E8-F89A-47EA-A559-E66A5FCBEFB7}" type="presParOf" srcId="{A5314EE3-2C05-4D27-AA1E-32D7996E61CD}" destId="{0A996210-6365-42FC-97C2-AF50D1793656}" srcOrd="0" destOrd="0" presId="urn:microsoft.com/office/officeart/2005/8/layout/hierarchy1"/>
    <dgm:cxn modelId="{46E31790-A2C0-414E-95A7-31A9C0039000}" type="presParOf" srcId="{0A996210-6365-42FC-97C2-AF50D1793656}" destId="{141D0582-585C-4E6D-BE9E-3C0AE2F0B767}" srcOrd="0" destOrd="0" presId="urn:microsoft.com/office/officeart/2005/8/layout/hierarchy1"/>
    <dgm:cxn modelId="{E0E3AB5C-E7E2-4250-95C4-EB598F6D0C3D}" type="presParOf" srcId="{141D0582-585C-4E6D-BE9E-3C0AE2F0B767}" destId="{8B6C7888-4936-49D3-ADAC-F25AA7DB0C90}" srcOrd="0" destOrd="0" presId="urn:microsoft.com/office/officeart/2005/8/layout/hierarchy1"/>
    <dgm:cxn modelId="{8E11EC13-F071-4AB8-9348-03F1F76D1357}" type="presParOf" srcId="{141D0582-585C-4E6D-BE9E-3C0AE2F0B767}" destId="{FB177390-90E8-4BF1-9683-A0EAA20752D9}" srcOrd="1" destOrd="0" presId="urn:microsoft.com/office/officeart/2005/8/layout/hierarchy1"/>
    <dgm:cxn modelId="{A82AFF18-410B-4140-9ECB-60D8E5900B47}" type="presParOf" srcId="{0A996210-6365-42FC-97C2-AF50D1793656}" destId="{96A81E52-5F4A-4501-A7DA-472C3C8BE2A8}" srcOrd="1" destOrd="0" presId="urn:microsoft.com/office/officeart/2005/8/layout/hierarchy1"/>
    <dgm:cxn modelId="{7467CF64-42A7-4E78-A74D-88C5B7E6BE70}" type="presParOf" srcId="{A5314EE3-2C05-4D27-AA1E-32D7996E61CD}" destId="{EB301929-BB4A-4F4B-A2F6-0C748B600379}" srcOrd="1" destOrd="0" presId="urn:microsoft.com/office/officeart/2005/8/layout/hierarchy1"/>
    <dgm:cxn modelId="{5E767796-96F3-4EAE-93F4-A40DC0FDDF0F}" type="presParOf" srcId="{EB301929-BB4A-4F4B-A2F6-0C748B600379}" destId="{82BCAF10-7CE6-48F9-9215-D0598060D9D7}" srcOrd="0" destOrd="0" presId="urn:microsoft.com/office/officeart/2005/8/layout/hierarchy1"/>
    <dgm:cxn modelId="{692492DC-0C96-4BA8-BEEA-8C25463EA023}" type="presParOf" srcId="{82BCAF10-7CE6-48F9-9215-D0598060D9D7}" destId="{692851C2-282D-4CD5-8F00-3BAFA9FFC7C0}" srcOrd="0" destOrd="0" presId="urn:microsoft.com/office/officeart/2005/8/layout/hierarchy1"/>
    <dgm:cxn modelId="{73A40700-5486-49A3-AA50-543751BF9BBA}" type="presParOf" srcId="{82BCAF10-7CE6-48F9-9215-D0598060D9D7}" destId="{7E0CA47D-D1F9-469F-87BF-824262329A15}" srcOrd="1" destOrd="0" presId="urn:microsoft.com/office/officeart/2005/8/layout/hierarchy1"/>
    <dgm:cxn modelId="{A27C0EF4-3A35-48D8-A1C5-296BE9612B30}" type="presParOf" srcId="{EB301929-BB4A-4F4B-A2F6-0C748B600379}" destId="{CFBC57FD-D42A-4ABF-AE29-C9A76AAA42E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650394-264E-41E6-B515-030B7AE9AD9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3964DAB-1D5B-4194-8F6A-0E65495A8DA9}">
      <dgm:prSet/>
      <dgm:spPr/>
      <dgm:t>
        <a:bodyPr/>
        <a:lstStyle/>
        <a:p>
          <a:r>
            <a:rPr lang="en-US" baseline="0"/>
            <a:t>Metode Alokasi Langsung</a:t>
          </a:r>
          <a:endParaRPr lang="en-US"/>
        </a:p>
      </dgm:t>
    </dgm:pt>
    <dgm:pt modelId="{7FAA012D-6ABC-46B8-B871-0D5EBDEE15A7}" type="parTrans" cxnId="{9A78CBE4-EDB1-4097-A987-C444047B6CD3}">
      <dgm:prSet/>
      <dgm:spPr/>
      <dgm:t>
        <a:bodyPr/>
        <a:lstStyle/>
        <a:p>
          <a:endParaRPr lang="en-US"/>
        </a:p>
      </dgm:t>
    </dgm:pt>
    <dgm:pt modelId="{E04A42C0-8735-4ADB-93AB-9C7CE08C075D}" type="sibTrans" cxnId="{9A78CBE4-EDB1-4097-A987-C444047B6CD3}">
      <dgm:prSet/>
      <dgm:spPr/>
      <dgm:t>
        <a:bodyPr/>
        <a:lstStyle/>
        <a:p>
          <a:endParaRPr lang="en-US"/>
        </a:p>
      </dgm:t>
    </dgm:pt>
    <dgm:pt modelId="{88B99861-BFFE-4F75-84DC-7F45C98B3987}">
      <dgm:prSet/>
      <dgm:spPr/>
      <dgm:t>
        <a:bodyPr/>
        <a:lstStyle/>
        <a:p>
          <a:r>
            <a:rPr lang="en-US" baseline="0"/>
            <a:t>Metode Alokasi Bertahap</a:t>
          </a:r>
          <a:endParaRPr lang="en-US"/>
        </a:p>
      </dgm:t>
    </dgm:pt>
    <dgm:pt modelId="{CCA0894C-90E8-40DE-96A6-1E40EE0FD75D}" type="parTrans" cxnId="{68CB875C-219A-4B23-AA7C-4933442454B9}">
      <dgm:prSet/>
      <dgm:spPr/>
      <dgm:t>
        <a:bodyPr/>
        <a:lstStyle/>
        <a:p>
          <a:endParaRPr lang="en-US"/>
        </a:p>
      </dgm:t>
    </dgm:pt>
    <dgm:pt modelId="{65F2C236-0167-4C01-9D4A-C05884B3850C}" type="sibTrans" cxnId="{68CB875C-219A-4B23-AA7C-4933442454B9}">
      <dgm:prSet/>
      <dgm:spPr/>
      <dgm:t>
        <a:bodyPr/>
        <a:lstStyle/>
        <a:p>
          <a:endParaRPr lang="en-US"/>
        </a:p>
      </dgm:t>
    </dgm:pt>
    <dgm:pt modelId="{32012255-6ACE-4278-8E8F-71BB1BBE2964}">
      <dgm:prSet/>
      <dgm:spPr/>
      <dgm:t>
        <a:bodyPr/>
        <a:lstStyle/>
        <a:p>
          <a:r>
            <a:rPr lang="en-US" baseline="0"/>
            <a:t>Metode Alokasi Timbal Balik</a:t>
          </a:r>
          <a:endParaRPr lang="en-US"/>
        </a:p>
      </dgm:t>
    </dgm:pt>
    <dgm:pt modelId="{F563BEB3-9E74-4A04-BB98-EA0FF98C3444}" type="parTrans" cxnId="{72BFB6AE-FCD1-4A50-8535-35F305C35CB0}">
      <dgm:prSet/>
      <dgm:spPr/>
      <dgm:t>
        <a:bodyPr/>
        <a:lstStyle/>
        <a:p>
          <a:endParaRPr lang="en-US"/>
        </a:p>
      </dgm:t>
    </dgm:pt>
    <dgm:pt modelId="{1BC87DD7-60EA-48C1-99D8-81AACE783336}" type="sibTrans" cxnId="{72BFB6AE-FCD1-4A50-8535-35F305C35CB0}">
      <dgm:prSet/>
      <dgm:spPr/>
      <dgm:t>
        <a:bodyPr/>
        <a:lstStyle/>
        <a:p>
          <a:endParaRPr lang="en-US"/>
        </a:p>
      </dgm:t>
    </dgm:pt>
    <dgm:pt modelId="{362BF42D-6EEF-4C0D-A947-EE5F1EF529C2}" type="pres">
      <dgm:prSet presAssocID="{D2650394-264E-41E6-B515-030B7AE9AD9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3AFBD6A-9D31-4ADD-8795-95E03B354B81}" type="pres">
      <dgm:prSet presAssocID="{F3964DAB-1D5B-4194-8F6A-0E65495A8DA9}" presName="hierRoot1" presStyleCnt="0"/>
      <dgm:spPr/>
    </dgm:pt>
    <dgm:pt modelId="{C1A47F68-EB06-4B92-8BC5-EAF8A9842816}" type="pres">
      <dgm:prSet presAssocID="{F3964DAB-1D5B-4194-8F6A-0E65495A8DA9}" presName="composite" presStyleCnt="0"/>
      <dgm:spPr/>
    </dgm:pt>
    <dgm:pt modelId="{C41F9C6B-CD8C-4029-AE19-5E32CF3E727A}" type="pres">
      <dgm:prSet presAssocID="{F3964DAB-1D5B-4194-8F6A-0E65495A8DA9}" presName="background" presStyleLbl="node0" presStyleIdx="0" presStyleCnt="3"/>
      <dgm:spPr/>
    </dgm:pt>
    <dgm:pt modelId="{B331148E-7A06-430F-8A88-FC9E60FC1C77}" type="pres">
      <dgm:prSet presAssocID="{F3964DAB-1D5B-4194-8F6A-0E65495A8DA9}" presName="text" presStyleLbl="fgAcc0" presStyleIdx="0" presStyleCnt="3">
        <dgm:presLayoutVars>
          <dgm:chPref val="3"/>
        </dgm:presLayoutVars>
      </dgm:prSet>
      <dgm:spPr/>
    </dgm:pt>
    <dgm:pt modelId="{BC332944-07F2-4FF7-859F-788C1754E75A}" type="pres">
      <dgm:prSet presAssocID="{F3964DAB-1D5B-4194-8F6A-0E65495A8DA9}" presName="hierChild2" presStyleCnt="0"/>
      <dgm:spPr/>
    </dgm:pt>
    <dgm:pt modelId="{E49E75DA-1E36-4480-83B3-7ED3C3C06699}" type="pres">
      <dgm:prSet presAssocID="{88B99861-BFFE-4F75-84DC-7F45C98B3987}" presName="hierRoot1" presStyleCnt="0"/>
      <dgm:spPr/>
    </dgm:pt>
    <dgm:pt modelId="{9C5F0FAA-1583-4EA5-9549-A1B1FC662858}" type="pres">
      <dgm:prSet presAssocID="{88B99861-BFFE-4F75-84DC-7F45C98B3987}" presName="composite" presStyleCnt="0"/>
      <dgm:spPr/>
    </dgm:pt>
    <dgm:pt modelId="{4C2B67D6-8AB0-48C4-B654-62149D9E5640}" type="pres">
      <dgm:prSet presAssocID="{88B99861-BFFE-4F75-84DC-7F45C98B3987}" presName="background" presStyleLbl="node0" presStyleIdx="1" presStyleCnt="3"/>
      <dgm:spPr/>
    </dgm:pt>
    <dgm:pt modelId="{964E1ED4-D741-4206-BFD5-9370C7E96053}" type="pres">
      <dgm:prSet presAssocID="{88B99861-BFFE-4F75-84DC-7F45C98B3987}" presName="text" presStyleLbl="fgAcc0" presStyleIdx="1" presStyleCnt="3">
        <dgm:presLayoutVars>
          <dgm:chPref val="3"/>
        </dgm:presLayoutVars>
      </dgm:prSet>
      <dgm:spPr/>
    </dgm:pt>
    <dgm:pt modelId="{4195219D-C8FA-4FE7-B17F-1D214CE15C90}" type="pres">
      <dgm:prSet presAssocID="{88B99861-BFFE-4F75-84DC-7F45C98B3987}" presName="hierChild2" presStyleCnt="0"/>
      <dgm:spPr/>
    </dgm:pt>
    <dgm:pt modelId="{16FAF57E-93D7-457C-A3F3-0C30C38C2DFB}" type="pres">
      <dgm:prSet presAssocID="{32012255-6ACE-4278-8E8F-71BB1BBE2964}" presName="hierRoot1" presStyleCnt="0"/>
      <dgm:spPr/>
    </dgm:pt>
    <dgm:pt modelId="{B1BC92EE-BA2C-4965-81AD-813F28661717}" type="pres">
      <dgm:prSet presAssocID="{32012255-6ACE-4278-8E8F-71BB1BBE2964}" presName="composite" presStyleCnt="0"/>
      <dgm:spPr/>
    </dgm:pt>
    <dgm:pt modelId="{54B9FBC4-7BA0-4351-A2FA-D213DBEBB44C}" type="pres">
      <dgm:prSet presAssocID="{32012255-6ACE-4278-8E8F-71BB1BBE2964}" presName="background" presStyleLbl="node0" presStyleIdx="2" presStyleCnt="3"/>
      <dgm:spPr/>
    </dgm:pt>
    <dgm:pt modelId="{A56AD65A-FFF6-4D3B-8CB0-E081F18F4A12}" type="pres">
      <dgm:prSet presAssocID="{32012255-6ACE-4278-8E8F-71BB1BBE2964}" presName="text" presStyleLbl="fgAcc0" presStyleIdx="2" presStyleCnt="3">
        <dgm:presLayoutVars>
          <dgm:chPref val="3"/>
        </dgm:presLayoutVars>
      </dgm:prSet>
      <dgm:spPr/>
    </dgm:pt>
    <dgm:pt modelId="{EAEB426B-9496-4B50-B3ED-98797A85CA62}" type="pres">
      <dgm:prSet presAssocID="{32012255-6ACE-4278-8E8F-71BB1BBE2964}" presName="hierChild2" presStyleCnt="0"/>
      <dgm:spPr/>
    </dgm:pt>
  </dgm:ptLst>
  <dgm:cxnLst>
    <dgm:cxn modelId="{68CB875C-219A-4B23-AA7C-4933442454B9}" srcId="{D2650394-264E-41E6-B515-030B7AE9AD90}" destId="{88B99861-BFFE-4F75-84DC-7F45C98B3987}" srcOrd="1" destOrd="0" parTransId="{CCA0894C-90E8-40DE-96A6-1E40EE0FD75D}" sibTransId="{65F2C236-0167-4C01-9D4A-C05884B3850C}"/>
    <dgm:cxn modelId="{A9C7718E-7B78-49F2-893B-41730A6D8865}" type="presOf" srcId="{88B99861-BFFE-4F75-84DC-7F45C98B3987}" destId="{964E1ED4-D741-4206-BFD5-9370C7E96053}" srcOrd="0" destOrd="0" presId="urn:microsoft.com/office/officeart/2005/8/layout/hierarchy1"/>
    <dgm:cxn modelId="{72BFB6AE-FCD1-4A50-8535-35F305C35CB0}" srcId="{D2650394-264E-41E6-B515-030B7AE9AD90}" destId="{32012255-6ACE-4278-8E8F-71BB1BBE2964}" srcOrd="2" destOrd="0" parTransId="{F563BEB3-9E74-4A04-BB98-EA0FF98C3444}" sibTransId="{1BC87DD7-60EA-48C1-99D8-81AACE783336}"/>
    <dgm:cxn modelId="{9A78CBE4-EDB1-4097-A987-C444047B6CD3}" srcId="{D2650394-264E-41E6-B515-030B7AE9AD90}" destId="{F3964DAB-1D5B-4194-8F6A-0E65495A8DA9}" srcOrd="0" destOrd="0" parTransId="{7FAA012D-6ABC-46B8-B871-0D5EBDEE15A7}" sibTransId="{E04A42C0-8735-4ADB-93AB-9C7CE08C075D}"/>
    <dgm:cxn modelId="{95A544EE-C17B-43FD-88C4-7EB162214126}" type="presOf" srcId="{32012255-6ACE-4278-8E8F-71BB1BBE2964}" destId="{A56AD65A-FFF6-4D3B-8CB0-E081F18F4A12}" srcOrd="0" destOrd="0" presId="urn:microsoft.com/office/officeart/2005/8/layout/hierarchy1"/>
    <dgm:cxn modelId="{A44396F1-556A-427F-8C5D-CD2EE92B77FB}" type="presOf" srcId="{D2650394-264E-41E6-B515-030B7AE9AD90}" destId="{362BF42D-6EEF-4C0D-A947-EE5F1EF529C2}" srcOrd="0" destOrd="0" presId="urn:microsoft.com/office/officeart/2005/8/layout/hierarchy1"/>
    <dgm:cxn modelId="{DADFD7F5-DA40-4724-8723-A321D6664640}" type="presOf" srcId="{F3964DAB-1D5B-4194-8F6A-0E65495A8DA9}" destId="{B331148E-7A06-430F-8A88-FC9E60FC1C77}" srcOrd="0" destOrd="0" presId="urn:microsoft.com/office/officeart/2005/8/layout/hierarchy1"/>
    <dgm:cxn modelId="{76DBDED7-F70C-424C-8382-FDB186051D22}" type="presParOf" srcId="{362BF42D-6EEF-4C0D-A947-EE5F1EF529C2}" destId="{93AFBD6A-9D31-4ADD-8795-95E03B354B81}" srcOrd="0" destOrd="0" presId="urn:microsoft.com/office/officeart/2005/8/layout/hierarchy1"/>
    <dgm:cxn modelId="{454F933A-654E-4F16-A62D-F3CDEF7E1604}" type="presParOf" srcId="{93AFBD6A-9D31-4ADD-8795-95E03B354B81}" destId="{C1A47F68-EB06-4B92-8BC5-EAF8A9842816}" srcOrd="0" destOrd="0" presId="urn:microsoft.com/office/officeart/2005/8/layout/hierarchy1"/>
    <dgm:cxn modelId="{BE1867C1-5A42-4329-9A09-7E0F5EAC762E}" type="presParOf" srcId="{C1A47F68-EB06-4B92-8BC5-EAF8A9842816}" destId="{C41F9C6B-CD8C-4029-AE19-5E32CF3E727A}" srcOrd="0" destOrd="0" presId="urn:microsoft.com/office/officeart/2005/8/layout/hierarchy1"/>
    <dgm:cxn modelId="{4683EB43-9F8A-4FFC-8CE7-1B91FA62E08C}" type="presParOf" srcId="{C1A47F68-EB06-4B92-8BC5-EAF8A9842816}" destId="{B331148E-7A06-430F-8A88-FC9E60FC1C77}" srcOrd="1" destOrd="0" presId="urn:microsoft.com/office/officeart/2005/8/layout/hierarchy1"/>
    <dgm:cxn modelId="{D87D4721-146C-4788-AFE7-2BACA17D0ADA}" type="presParOf" srcId="{93AFBD6A-9D31-4ADD-8795-95E03B354B81}" destId="{BC332944-07F2-4FF7-859F-788C1754E75A}" srcOrd="1" destOrd="0" presId="urn:microsoft.com/office/officeart/2005/8/layout/hierarchy1"/>
    <dgm:cxn modelId="{71FEDFCD-7989-4512-9823-545F60CCA44F}" type="presParOf" srcId="{362BF42D-6EEF-4C0D-A947-EE5F1EF529C2}" destId="{E49E75DA-1E36-4480-83B3-7ED3C3C06699}" srcOrd="1" destOrd="0" presId="urn:microsoft.com/office/officeart/2005/8/layout/hierarchy1"/>
    <dgm:cxn modelId="{B30FF6F8-3E51-4D44-B3B2-553F16EA3FEC}" type="presParOf" srcId="{E49E75DA-1E36-4480-83B3-7ED3C3C06699}" destId="{9C5F0FAA-1583-4EA5-9549-A1B1FC662858}" srcOrd="0" destOrd="0" presId="urn:microsoft.com/office/officeart/2005/8/layout/hierarchy1"/>
    <dgm:cxn modelId="{D4E4305C-FE68-4451-8008-C405AD359FD4}" type="presParOf" srcId="{9C5F0FAA-1583-4EA5-9549-A1B1FC662858}" destId="{4C2B67D6-8AB0-48C4-B654-62149D9E5640}" srcOrd="0" destOrd="0" presId="urn:microsoft.com/office/officeart/2005/8/layout/hierarchy1"/>
    <dgm:cxn modelId="{796896A5-92C8-4FA4-8B6D-4BE3EDC03F04}" type="presParOf" srcId="{9C5F0FAA-1583-4EA5-9549-A1B1FC662858}" destId="{964E1ED4-D741-4206-BFD5-9370C7E96053}" srcOrd="1" destOrd="0" presId="urn:microsoft.com/office/officeart/2005/8/layout/hierarchy1"/>
    <dgm:cxn modelId="{1B335D57-54C4-41B1-819D-B89FC4B529A0}" type="presParOf" srcId="{E49E75DA-1E36-4480-83B3-7ED3C3C06699}" destId="{4195219D-C8FA-4FE7-B17F-1D214CE15C90}" srcOrd="1" destOrd="0" presId="urn:microsoft.com/office/officeart/2005/8/layout/hierarchy1"/>
    <dgm:cxn modelId="{AC549381-1798-4268-A1A6-0D0C470468C2}" type="presParOf" srcId="{362BF42D-6EEF-4C0D-A947-EE5F1EF529C2}" destId="{16FAF57E-93D7-457C-A3F3-0C30C38C2DFB}" srcOrd="2" destOrd="0" presId="urn:microsoft.com/office/officeart/2005/8/layout/hierarchy1"/>
    <dgm:cxn modelId="{9BD92F25-D374-46BD-8361-E4A496271CA2}" type="presParOf" srcId="{16FAF57E-93D7-457C-A3F3-0C30C38C2DFB}" destId="{B1BC92EE-BA2C-4965-81AD-813F28661717}" srcOrd="0" destOrd="0" presId="urn:microsoft.com/office/officeart/2005/8/layout/hierarchy1"/>
    <dgm:cxn modelId="{89A34E27-BE3B-4474-AB6B-2376C2CE8E14}" type="presParOf" srcId="{B1BC92EE-BA2C-4965-81AD-813F28661717}" destId="{54B9FBC4-7BA0-4351-A2FA-D213DBEBB44C}" srcOrd="0" destOrd="0" presId="urn:microsoft.com/office/officeart/2005/8/layout/hierarchy1"/>
    <dgm:cxn modelId="{9BD96E7B-FBE4-4C20-B51E-AE467C23A4EB}" type="presParOf" srcId="{B1BC92EE-BA2C-4965-81AD-813F28661717}" destId="{A56AD65A-FFF6-4D3B-8CB0-E081F18F4A12}" srcOrd="1" destOrd="0" presId="urn:microsoft.com/office/officeart/2005/8/layout/hierarchy1"/>
    <dgm:cxn modelId="{47A40BAF-6DF8-4840-939E-E9416D95A7DD}" type="presParOf" srcId="{16FAF57E-93D7-457C-A3F3-0C30C38C2DFB}" destId="{EAEB426B-9496-4B50-B3ED-98797A85CA6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0A1CB5-596F-470B-9E8E-742A3961FA2F}">
      <dsp:nvSpPr>
        <dsp:cNvPr id="0" name=""/>
        <dsp:cNvSpPr/>
      </dsp:nvSpPr>
      <dsp:spPr>
        <a:xfrm>
          <a:off x="0" y="1912"/>
          <a:ext cx="6683374" cy="9690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AAAA99-1FE3-4319-BC4F-715059DCF624}">
      <dsp:nvSpPr>
        <dsp:cNvPr id="0" name=""/>
        <dsp:cNvSpPr/>
      </dsp:nvSpPr>
      <dsp:spPr>
        <a:xfrm>
          <a:off x="293144" y="219953"/>
          <a:ext cx="532990" cy="53299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7C71B1-D1C3-48B2-BD7C-9AB3B4418F1B}">
      <dsp:nvSpPr>
        <dsp:cNvPr id="0" name=""/>
        <dsp:cNvSpPr/>
      </dsp:nvSpPr>
      <dsp:spPr>
        <a:xfrm>
          <a:off x="1119280" y="1912"/>
          <a:ext cx="5564094" cy="969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560" tIns="102560" rIns="102560" bIns="10256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Alokasi Biaya adalah pembebanan biaya tidak langsung kepada objek biaya  (produk, departemen, proyek dll)</a:t>
          </a:r>
        </a:p>
      </dsp:txBody>
      <dsp:txXfrm>
        <a:off x="1119280" y="1912"/>
        <a:ext cx="5564094" cy="969073"/>
      </dsp:txXfrm>
    </dsp:sp>
    <dsp:sp modelId="{5914EB2C-212E-4B35-86FE-96258670B65F}">
      <dsp:nvSpPr>
        <dsp:cNvPr id="0" name=""/>
        <dsp:cNvSpPr/>
      </dsp:nvSpPr>
      <dsp:spPr>
        <a:xfrm>
          <a:off x="0" y="1213254"/>
          <a:ext cx="6683374" cy="9690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FD56D6-7F00-46A6-9EC6-B2495750753E}">
      <dsp:nvSpPr>
        <dsp:cNvPr id="0" name=""/>
        <dsp:cNvSpPr/>
      </dsp:nvSpPr>
      <dsp:spPr>
        <a:xfrm>
          <a:off x="293144" y="1431296"/>
          <a:ext cx="532990" cy="53299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AE6C22-48D0-4EAD-837F-12290AD0B2BD}">
      <dsp:nvSpPr>
        <dsp:cNvPr id="0" name=""/>
        <dsp:cNvSpPr/>
      </dsp:nvSpPr>
      <dsp:spPr>
        <a:xfrm>
          <a:off x="1119280" y="1213254"/>
          <a:ext cx="5564094" cy="969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560" tIns="102560" rIns="102560" bIns="10256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Biaya tidak langsung antara lain adalah biaya overhead </a:t>
          </a:r>
        </a:p>
      </dsp:txBody>
      <dsp:txXfrm>
        <a:off x="1119280" y="1213254"/>
        <a:ext cx="5564094" cy="969073"/>
      </dsp:txXfrm>
    </dsp:sp>
    <dsp:sp modelId="{66965C67-01AC-412B-9676-6434A511DA10}">
      <dsp:nvSpPr>
        <dsp:cNvPr id="0" name=""/>
        <dsp:cNvSpPr/>
      </dsp:nvSpPr>
      <dsp:spPr>
        <a:xfrm>
          <a:off x="0" y="2424596"/>
          <a:ext cx="6683374" cy="9690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15FBE4-3A53-42CE-A6AE-8F992D78332C}">
      <dsp:nvSpPr>
        <dsp:cNvPr id="0" name=""/>
        <dsp:cNvSpPr/>
      </dsp:nvSpPr>
      <dsp:spPr>
        <a:xfrm>
          <a:off x="293144" y="2642638"/>
          <a:ext cx="532990" cy="53299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973B7D-840B-4D02-8B0A-BA118B9CB1E5}">
      <dsp:nvSpPr>
        <dsp:cNvPr id="0" name=""/>
        <dsp:cNvSpPr/>
      </dsp:nvSpPr>
      <dsp:spPr>
        <a:xfrm>
          <a:off x="1119280" y="2424596"/>
          <a:ext cx="5564094" cy="969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560" tIns="102560" rIns="102560" bIns="10256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Alokasi biaya overhead departemen pembantu ke departemen produksi haruas akurat dan wajar agar menghasilkan Harga Pokok Produksi yang akurat dan wajar.</a:t>
          </a:r>
        </a:p>
      </dsp:txBody>
      <dsp:txXfrm>
        <a:off x="1119280" y="2424596"/>
        <a:ext cx="5564094" cy="969073"/>
      </dsp:txXfrm>
    </dsp:sp>
    <dsp:sp modelId="{335E714E-078F-486D-97A4-9FF8358FCFF1}">
      <dsp:nvSpPr>
        <dsp:cNvPr id="0" name=""/>
        <dsp:cNvSpPr/>
      </dsp:nvSpPr>
      <dsp:spPr>
        <a:xfrm>
          <a:off x="0" y="3635939"/>
          <a:ext cx="6683374" cy="96907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E312D1-E8A7-477B-9D04-87F28D8E8F51}">
      <dsp:nvSpPr>
        <dsp:cNvPr id="0" name=""/>
        <dsp:cNvSpPr/>
      </dsp:nvSpPr>
      <dsp:spPr>
        <a:xfrm>
          <a:off x="293144" y="3853980"/>
          <a:ext cx="532990" cy="53299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1B473C-AEB1-470D-AB91-9C4D338A57FE}">
      <dsp:nvSpPr>
        <dsp:cNvPr id="0" name=""/>
        <dsp:cNvSpPr/>
      </dsp:nvSpPr>
      <dsp:spPr>
        <a:xfrm>
          <a:off x="1119280" y="3635939"/>
          <a:ext cx="5564094" cy="969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560" tIns="102560" rIns="102560" bIns="10256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Keakuratan</a:t>
          </a:r>
          <a:r>
            <a:rPr lang="en-US" sz="1700" kern="1200" dirty="0"/>
            <a:t> dan </a:t>
          </a:r>
          <a:r>
            <a:rPr lang="en-US" sz="1700" kern="1200" dirty="0" err="1"/>
            <a:t>kewajaran</a:t>
          </a:r>
          <a:r>
            <a:rPr lang="en-US" sz="1700" kern="1200" dirty="0"/>
            <a:t> </a:t>
          </a:r>
          <a:r>
            <a:rPr lang="en-US" sz="1700" kern="1200" dirty="0" err="1"/>
            <a:t>didasarkan</a:t>
          </a:r>
          <a:r>
            <a:rPr lang="en-US" sz="1700" kern="1200" dirty="0"/>
            <a:t> pada </a:t>
          </a:r>
          <a:r>
            <a:rPr lang="en-US" sz="1700" kern="1200" dirty="0" err="1"/>
            <a:t>hubungang</a:t>
          </a:r>
          <a:r>
            <a:rPr lang="en-US" sz="1700" kern="1200" dirty="0"/>
            <a:t> : 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(1) </a:t>
          </a:r>
          <a:r>
            <a:rPr lang="en-US" sz="1700" kern="1200" dirty="0" err="1"/>
            <a:t>Sebab</a:t>
          </a:r>
          <a:r>
            <a:rPr lang="en-US" sz="1700" kern="1200" dirty="0"/>
            <a:t> &amp; </a:t>
          </a:r>
          <a:r>
            <a:rPr lang="en-US" sz="1700" kern="1200" dirty="0" err="1"/>
            <a:t>Akibat</a:t>
          </a:r>
          <a:r>
            <a:rPr lang="en-US" sz="1700" kern="1200" dirty="0"/>
            <a:t> dan (2) </a:t>
          </a:r>
          <a:r>
            <a:rPr lang="en-US" sz="1700" kern="1200" dirty="0" err="1"/>
            <a:t>Biaya-manfaat</a:t>
          </a:r>
          <a:endParaRPr lang="en-US" sz="1700" kern="1200" dirty="0"/>
        </a:p>
      </dsp:txBody>
      <dsp:txXfrm>
        <a:off x="1119280" y="3635939"/>
        <a:ext cx="5564094" cy="9690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6C7888-4936-49D3-ADAC-F25AA7DB0C90}">
      <dsp:nvSpPr>
        <dsp:cNvPr id="0" name=""/>
        <dsp:cNvSpPr/>
      </dsp:nvSpPr>
      <dsp:spPr>
        <a:xfrm>
          <a:off x="410378" y="238"/>
          <a:ext cx="4089618" cy="2596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177390-90E8-4BF1-9683-A0EAA20752D9}">
      <dsp:nvSpPr>
        <dsp:cNvPr id="0" name=""/>
        <dsp:cNvSpPr/>
      </dsp:nvSpPr>
      <dsp:spPr>
        <a:xfrm>
          <a:off x="864780" y="431920"/>
          <a:ext cx="4089618" cy="2596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Departementalisasi BOP </a:t>
          </a:r>
          <a:r>
            <a:rPr lang="en-US" sz="2800" kern="1200"/>
            <a:t>adalah pembagian pabrik ke dalam bagian-bagian yang disebut departemen atau pusat biaya yg dibebani BOP</a:t>
          </a:r>
        </a:p>
      </dsp:txBody>
      <dsp:txXfrm>
        <a:off x="940841" y="507981"/>
        <a:ext cx="3937496" cy="2444785"/>
      </dsp:txXfrm>
    </dsp:sp>
    <dsp:sp modelId="{692851C2-282D-4CD5-8F00-3BAFA9FFC7C0}">
      <dsp:nvSpPr>
        <dsp:cNvPr id="0" name=""/>
        <dsp:cNvSpPr/>
      </dsp:nvSpPr>
      <dsp:spPr>
        <a:xfrm>
          <a:off x="5408801" y="238"/>
          <a:ext cx="4089618" cy="2596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0CA47D-D1F9-469F-87BF-824262329A15}">
      <dsp:nvSpPr>
        <dsp:cNvPr id="0" name=""/>
        <dsp:cNvSpPr/>
      </dsp:nvSpPr>
      <dsp:spPr>
        <a:xfrm>
          <a:off x="5863203" y="431920"/>
          <a:ext cx="4089618" cy="2596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Departementalisasi BOP bermanfaat </a:t>
          </a:r>
          <a:r>
            <a:rPr lang="en-US" sz="2800" b="1" kern="1200"/>
            <a:t>untuk pengendalian biaya dan ketelitian penentuan harga pokok produk</a:t>
          </a:r>
          <a:endParaRPr lang="en-US" sz="2800" kern="1200"/>
        </a:p>
      </dsp:txBody>
      <dsp:txXfrm>
        <a:off x="5939264" y="507981"/>
        <a:ext cx="3937496" cy="24447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1F9C6B-CD8C-4029-AE19-5E32CF3E727A}">
      <dsp:nvSpPr>
        <dsp:cNvPr id="0" name=""/>
        <dsp:cNvSpPr/>
      </dsp:nvSpPr>
      <dsp:spPr>
        <a:xfrm>
          <a:off x="0" y="435303"/>
          <a:ext cx="2914649" cy="1850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31148E-7A06-430F-8A88-FC9E60FC1C77}">
      <dsp:nvSpPr>
        <dsp:cNvPr id="0" name=""/>
        <dsp:cNvSpPr/>
      </dsp:nvSpPr>
      <dsp:spPr>
        <a:xfrm>
          <a:off x="323850" y="742960"/>
          <a:ext cx="2914649" cy="1850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baseline="0"/>
            <a:t>Metode Alokasi Langsung</a:t>
          </a:r>
          <a:endParaRPr lang="en-US" sz="3800" kern="1200"/>
        </a:p>
      </dsp:txBody>
      <dsp:txXfrm>
        <a:off x="378058" y="797168"/>
        <a:ext cx="2806233" cy="1742386"/>
      </dsp:txXfrm>
    </dsp:sp>
    <dsp:sp modelId="{4C2B67D6-8AB0-48C4-B654-62149D9E5640}">
      <dsp:nvSpPr>
        <dsp:cNvPr id="0" name=""/>
        <dsp:cNvSpPr/>
      </dsp:nvSpPr>
      <dsp:spPr>
        <a:xfrm>
          <a:off x="3562350" y="435303"/>
          <a:ext cx="2914649" cy="1850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4E1ED4-D741-4206-BFD5-9370C7E96053}">
      <dsp:nvSpPr>
        <dsp:cNvPr id="0" name=""/>
        <dsp:cNvSpPr/>
      </dsp:nvSpPr>
      <dsp:spPr>
        <a:xfrm>
          <a:off x="3886200" y="742960"/>
          <a:ext cx="2914649" cy="1850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baseline="0"/>
            <a:t>Metode Alokasi Bertahap</a:t>
          </a:r>
          <a:endParaRPr lang="en-US" sz="3800" kern="1200"/>
        </a:p>
      </dsp:txBody>
      <dsp:txXfrm>
        <a:off x="3940408" y="797168"/>
        <a:ext cx="2806233" cy="1742386"/>
      </dsp:txXfrm>
    </dsp:sp>
    <dsp:sp modelId="{54B9FBC4-7BA0-4351-A2FA-D213DBEBB44C}">
      <dsp:nvSpPr>
        <dsp:cNvPr id="0" name=""/>
        <dsp:cNvSpPr/>
      </dsp:nvSpPr>
      <dsp:spPr>
        <a:xfrm>
          <a:off x="7124700" y="435303"/>
          <a:ext cx="2914649" cy="1850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6AD65A-FFF6-4D3B-8CB0-E081F18F4A12}">
      <dsp:nvSpPr>
        <dsp:cNvPr id="0" name=""/>
        <dsp:cNvSpPr/>
      </dsp:nvSpPr>
      <dsp:spPr>
        <a:xfrm>
          <a:off x="7448549" y="742960"/>
          <a:ext cx="2914649" cy="1850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baseline="0"/>
            <a:t>Metode Alokasi Timbal Balik</a:t>
          </a:r>
          <a:endParaRPr lang="en-US" sz="3800" kern="1200"/>
        </a:p>
      </dsp:txBody>
      <dsp:txXfrm>
        <a:off x="7502757" y="797168"/>
        <a:ext cx="2806233" cy="1742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38735-5DF4-4352-A829-ACFD4120B1B9}" type="datetimeFigureOut">
              <a:rPr lang="en-US" smtClean="0"/>
              <a:t>17-Jun-20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600FB-3356-4BFD-B180-5C5CCE41B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700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E7A0A53-AF16-4BD3-9448-8B3A5685D7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BCB20BE-4C63-433D-A4C7-3F76FB9483FB}" type="slidenum">
              <a:rPr lang="id-ID" altLang="en-US">
                <a:latin typeface="Arial" panose="020B0604020202020204" pitchFamily="34" charset="0"/>
              </a:rPr>
              <a:pPr eaLnBrk="1" hangingPunct="1"/>
              <a:t>5</a:t>
            </a:fld>
            <a:endParaRPr lang="id-ID" altLang="en-US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49CE141-3DDE-4E54-B9BF-BE8197E7BA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D2AA4E99-7AB7-4D5D-8718-2F0D616A55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5C15B8C6-97C9-471D-9F2C-A074477931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1657A72-9CB6-41CC-A5A6-E13E0F9BCDA3}" type="slidenum">
              <a:rPr lang="id-ID" altLang="en-US">
                <a:latin typeface="Arial" panose="020B0604020202020204" pitchFamily="34" charset="0"/>
              </a:rPr>
              <a:pPr eaLnBrk="1" hangingPunct="1"/>
              <a:t>14</a:t>
            </a:fld>
            <a:endParaRPr lang="id-ID" altLang="en-US">
              <a:latin typeface="Arial" panose="020B0604020202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E55A4664-D0B5-46AF-AF7D-19C2FDEF88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8DF22E6D-5147-42BA-A717-01D67CD7B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5D63830D-720A-411F-86D1-3349AAB0B1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1B7D7FA-2C20-4F12-8FCD-EA7E223ADF10}" type="slidenum">
              <a:rPr lang="id-ID" altLang="en-US">
                <a:latin typeface="Arial" panose="020B0604020202020204" pitchFamily="34" charset="0"/>
              </a:rPr>
              <a:pPr eaLnBrk="1" hangingPunct="1"/>
              <a:t>15</a:t>
            </a:fld>
            <a:endParaRPr lang="id-ID" altLang="en-US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84699833-1A3F-49C2-95D0-8D1DF153A3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0872D259-5EA4-4F36-8D16-76323B385D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16EB10AC-52F0-4D29-AA93-1EF7BFFBCD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4181C4E-F06E-473E-BB0F-CCB1DE052D9A}" type="slidenum">
              <a:rPr lang="id-ID" altLang="en-US">
                <a:latin typeface="Arial" panose="020B0604020202020204" pitchFamily="34" charset="0"/>
              </a:rPr>
              <a:pPr eaLnBrk="1" hangingPunct="1"/>
              <a:t>16</a:t>
            </a:fld>
            <a:endParaRPr lang="id-ID" altLang="en-US">
              <a:latin typeface="Arial" panose="020B0604020202020204" pitchFamily="34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BD77C744-A695-4D36-8AFD-26A2F7AEF0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E1F562B2-2AAE-4D9D-91FC-BBC2F8BA4A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01E9FC28-DFA4-43BA-A681-5CBF0C9B95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4A5D0DC-F941-4E61-B5A6-B8B26A82EC25}" type="slidenum">
              <a:rPr lang="id-ID" altLang="en-US">
                <a:latin typeface="Arial" panose="020B0604020202020204" pitchFamily="34" charset="0"/>
              </a:rPr>
              <a:pPr eaLnBrk="1" hangingPunct="1"/>
              <a:t>6</a:t>
            </a:fld>
            <a:endParaRPr lang="id-ID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6A1FA9B7-EFB0-4BB3-A8EB-C373A9F3C6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4ABE2471-ECFC-4691-97EB-AEDF66B738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FB2ECAEA-A2E9-4AD4-B3AF-E99876DB61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52604FD-DEEF-4239-B931-2AB1AEA6777D}" type="slidenum">
              <a:rPr lang="id-ID" altLang="en-US">
                <a:latin typeface="Arial" panose="020B0604020202020204" pitchFamily="34" charset="0"/>
              </a:rPr>
              <a:pPr eaLnBrk="1" hangingPunct="1"/>
              <a:t>7</a:t>
            </a:fld>
            <a:endParaRPr lang="id-ID" altLang="en-US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CBD13B4F-8C7A-4D19-B18D-8B9C92E6ED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95FD108E-D3CA-4C6F-BD2E-E10B99AD39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66F45D03-C599-4887-8733-AD4877CFAB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BA4BDBD-54D7-456E-84EE-B35A77CD1422}" type="slidenum">
              <a:rPr lang="id-ID" altLang="en-US">
                <a:latin typeface="Arial" panose="020B0604020202020204" pitchFamily="34" charset="0"/>
              </a:rPr>
              <a:pPr eaLnBrk="1" hangingPunct="1"/>
              <a:t>8</a:t>
            </a:fld>
            <a:endParaRPr lang="id-ID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BB7D188B-EC19-49FA-AA9D-6DF12D9F83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CBA0F5E8-592A-4578-89CB-22E5D745F7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370F1B37-385D-472A-85BE-299976750C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9E80B5A-B30C-4DB6-AAFA-E28ED3D448A6}" type="slidenum">
              <a:rPr lang="id-ID" altLang="en-US">
                <a:latin typeface="Arial" panose="020B0604020202020204" pitchFamily="34" charset="0"/>
              </a:rPr>
              <a:pPr eaLnBrk="1" hangingPunct="1"/>
              <a:t>9</a:t>
            </a:fld>
            <a:endParaRPr lang="id-ID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2127FC07-B580-427C-B013-368B885FCB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A305E362-E6A9-496E-A3FC-289AE80CDA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CBC8C547-8998-499F-B7CF-AE974FE3C3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CB39899-A7AB-4EB4-AC23-A71232DCDB05}" type="slidenum">
              <a:rPr lang="id-ID" altLang="en-US">
                <a:latin typeface="Arial" panose="020B0604020202020204" pitchFamily="34" charset="0"/>
              </a:rPr>
              <a:pPr eaLnBrk="1" hangingPunct="1"/>
              <a:t>10</a:t>
            </a:fld>
            <a:endParaRPr lang="id-ID" altLang="en-US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ABEE319D-CEAE-41D7-A602-5A638533FF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DA4C472C-DAD4-4B53-AF26-9499604A78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7C3EF0C3-3BE0-49D0-9760-F0B16A48C5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067C738-2A8F-4BF2-A67D-BD57D13366ED}" type="slidenum">
              <a:rPr lang="id-ID" altLang="en-US">
                <a:latin typeface="Arial" panose="020B0604020202020204" pitchFamily="34" charset="0"/>
              </a:rPr>
              <a:pPr eaLnBrk="1" hangingPunct="1"/>
              <a:t>11</a:t>
            </a:fld>
            <a:endParaRPr lang="id-ID" altLang="en-US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245C2BE-6C64-4B23-81F8-70996BDB88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8A2BF80-5C55-4EE3-B88F-7282003990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44D21F0D-F056-4CA3-99DE-FE97CF6BCA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E691596-D38B-4B92-B79F-0121B5148957}" type="slidenum">
              <a:rPr lang="id-ID" altLang="en-US">
                <a:latin typeface="Arial" panose="020B0604020202020204" pitchFamily="34" charset="0"/>
              </a:rPr>
              <a:pPr eaLnBrk="1" hangingPunct="1"/>
              <a:t>12</a:t>
            </a:fld>
            <a:endParaRPr lang="id-ID" altLang="en-US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72DF5BEB-603B-4867-AE27-3C2275A5DE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EB8AB213-3DF8-41EB-99FB-C930E4A4A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A4EB44B9-3FE4-40D4-AD86-4FA74C63A6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C44D6FC-A6A8-4B77-BD8B-48277547A969}" type="slidenum">
              <a:rPr lang="id-ID" altLang="en-US">
                <a:latin typeface="Arial" panose="020B0604020202020204" pitchFamily="34" charset="0"/>
              </a:rPr>
              <a:pPr eaLnBrk="1" hangingPunct="1"/>
              <a:t>13</a:t>
            </a:fld>
            <a:endParaRPr lang="id-ID" altLang="en-US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D1DD9BED-DF75-46D1-AC2A-6CEB60881F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A65C6D14-4F27-47E6-A283-5202818879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2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82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7648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07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17-Jun-20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61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17-Jun-20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85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99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802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D9C4F-AFB1-43D7-8A9A-5984E6C16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27D87-0292-42E8-A9F0-9899EB17E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71605-4236-4EC8-A5ED-228D43A3A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17-Jun-20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973D0-15FB-4609-9EFB-4129B50C2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0247E-E8E9-4797-A5EB-0C262944C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12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9179475-BD1A-41CC-A95D-3FC730D02C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E0ECD23-72B0-4F03-A435-613923F983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686ED4C-8E3E-4A8C-A3BD-5EE96D30E2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82FD6-0E64-4D16-A23C-1ACEB72B0429}" type="slidenum">
              <a:rPr lang="id-ID" altLang="en-US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678330681"/>
      </p:ext>
    </p:extLst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600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4D05604-7BA2-4398-BDFD-04EA6EE2C3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53A8760-C1F4-4CA1-99EA-47CE1F3D81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4516B0EA-8BF2-4CE4-B57D-90D2AA234F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C6728F-EAB3-49D4-B5D6-F452AB67DA8B}" type="slidenum">
              <a:rPr lang="id-ID" altLang="en-US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122051748"/>
      </p:ext>
    </p:extLst>
  </p:cSld>
  <p:clrMapOvr>
    <a:masterClrMapping/>
  </p:clrMapOvr>
  <p:transition>
    <p:cover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65767" y="1981200"/>
            <a:ext cx="5005917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4885" y="1981200"/>
            <a:ext cx="5005916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8A2F16E-C494-4833-B99E-AEDEAFBB58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C3F5794-6D56-40E0-9A6D-F77723C5B8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B8E9ADFB-149E-41EB-8A00-E71F46F514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AC79D0-9839-46A7-8036-9334E2A9014E}" type="slidenum">
              <a:rPr lang="id-ID" altLang="en-US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422970593"/>
      </p:ext>
    </p:extLst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7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6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17-Jun-20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6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17-Jun-20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0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17-Jun-20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6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4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E72-66AB-4B2A-8A1F-C31B3A0105DB}" type="datetimeFigureOut">
              <a:rPr lang="en-US" smtClean="0"/>
              <a:t>17-Jun-20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14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037DE72-66AB-4B2A-8A1F-C31B3A0105DB}" type="datetimeFigureOut">
              <a:rPr lang="en-US" smtClean="0"/>
              <a:t>17-Jun-20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4A45E37-1625-4799-8577-4D74BC22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1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  <p:sldLayoutId id="2147483683" r:id="rId20"/>
    <p:sldLayoutId id="2147483684" r:id="rId2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1FE54-021A-429D-A66B-86AAB5C787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81313" y="357189"/>
            <a:ext cx="7072312" cy="300037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DEPARTEMENTALISASI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BIAYA OVERHEAD PABRIK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0C0C167-71D2-47D1-B906-51AF6C8EAC8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38375" y="3500437"/>
            <a:ext cx="7991475" cy="647700"/>
          </a:xfrm>
        </p:spPr>
        <p:txBody>
          <a:bodyPr/>
          <a:lstStyle/>
          <a:p>
            <a:pPr eaLnBrk="1" hangingPunct="1"/>
            <a:r>
              <a:rPr lang="en-US" altLang="en-US" b="1" dirty="0" err="1">
                <a:solidFill>
                  <a:srgbClr val="FF0000"/>
                </a:solidFill>
                <a:latin typeface="Century Schoolbook" panose="02040604050505020304" pitchFamily="18" charset="0"/>
              </a:rPr>
              <a:t>Alokasi</a:t>
            </a:r>
            <a:r>
              <a:rPr lang="en-US" altLang="en-US" b="1" dirty="0">
                <a:solidFill>
                  <a:srgbClr val="FF0000"/>
                </a:solidFill>
                <a:latin typeface="Century Schoolbook" panose="02040604050505020304" pitchFamily="18" charset="0"/>
              </a:rPr>
              <a:t> BOP </a:t>
            </a:r>
            <a:r>
              <a:rPr lang="en-US" altLang="en-US" b="1" dirty="0" err="1">
                <a:solidFill>
                  <a:srgbClr val="FF0000"/>
                </a:solidFill>
                <a:latin typeface="Century Schoolbook" panose="02040604050505020304" pitchFamily="18" charset="0"/>
              </a:rPr>
              <a:t>Departemen</a:t>
            </a:r>
            <a:r>
              <a:rPr lang="en-US" altLang="en-US" b="1" dirty="0">
                <a:solidFill>
                  <a:srgbClr val="FF0000"/>
                </a:solidFill>
                <a:latin typeface="Century Schoolbook" panose="020406040505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Century Schoolbook" panose="02040604050505020304" pitchFamily="18" charset="0"/>
              </a:rPr>
              <a:t>Pembantu</a:t>
            </a:r>
            <a:endParaRPr lang="id-ID" altLang="en-US" b="1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49EA530-5CAE-4BEC-A687-3510B8C875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22337"/>
          </a:xfrm>
        </p:spPr>
        <p:txBody>
          <a:bodyPr/>
          <a:lstStyle/>
          <a:p>
            <a:pPr eaLnBrk="1" hangingPunct="1"/>
            <a:r>
              <a:rPr lang="en-US" altLang="en-US"/>
              <a:t>Metode Alokasi Timbal Balik</a:t>
            </a:r>
            <a:endParaRPr lang="id-ID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B84D71C-6623-4E0A-BA3B-5F0BE03F51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600201"/>
            <a:ext cx="9144000" cy="4525963"/>
          </a:xfrm>
        </p:spPr>
        <p:txBody>
          <a:bodyPr/>
          <a:lstStyle/>
          <a:p>
            <a:pPr eaLnBrk="1" hangingPunct="1"/>
            <a:r>
              <a:rPr lang="en-US" altLang="en-US" sz="2400" dirty="0" err="1">
                <a:latin typeface="Trebuchet MS" panose="020B0603020202020204" pitchFamily="34" charset="0"/>
              </a:rPr>
              <a:t>Biaya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Departemen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Pembantu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akan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dialokasikan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ke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Departemen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Pembantu</a:t>
            </a:r>
            <a:r>
              <a:rPr lang="en-US" altLang="en-US" sz="2400" dirty="0">
                <a:latin typeface="Trebuchet MS" panose="020B0603020202020204" pitchFamily="34" charset="0"/>
              </a:rPr>
              <a:t> yang lain dan </a:t>
            </a:r>
            <a:r>
              <a:rPr lang="en-US" altLang="en-US" sz="2400" dirty="0" err="1">
                <a:latin typeface="Trebuchet MS" panose="020B0603020202020204" pitchFamily="34" charset="0"/>
              </a:rPr>
              <a:t>ke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Departemen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Produksi</a:t>
            </a:r>
            <a:r>
              <a:rPr lang="en-US" altLang="en-US" sz="2400" dirty="0">
                <a:latin typeface="Trebuchet MS" panose="020B0603020202020204" pitchFamily="34" charset="0"/>
              </a:rPr>
              <a:t>.</a:t>
            </a:r>
          </a:p>
          <a:p>
            <a:pPr eaLnBrk="1" hangingPunct="1"/>
            <a:endParaRPr lang="en-US" altLang="en-US" sz="2400" dirty="0">
              <a:latin typeface="Trebuchet MS" panose="020B0603020202020204" pitchFamily="34" charset="0"/>
            </a:endParaRPr>
          </a:p>
          <a:p>
            <a:pPr eaLnBrk="1" hangingPunct="1"/>
            <a:endParaRPr lang="en-US" altLang="en-US" sz="2400" dirty="0">
              <a:latin typeface="Trebuchet MS" panose="020B0603020202020204" pitchFamily="34" charset="0"/>
            </a:endParaRPr>
          </a:p>
          <a:p>
            <a:pPr eaLnBrk="1" hangingPunct="1"/>
            <a:r>
              <a:rPr lang="en-US" altLang="en-US" sz="1800" u="sng" dirty="0">
                <a:latin typeface="Comic Sans MS" panose="030F0702030302020204" pitchFamily="66" charset="0"/>
              </a:rPr>
              <a:t>Dep Prod I</a:t>
            </a:r>
            <a:r>
              <a:rPr lang="en-US" altLang="en-US" sz="1800" dirty="0">
                <a:latin typeface="Comic Sans MS" panose="030F0702030302020204" pitchFamily="66" charset="0"/>
              </a:rPr>
              <a:t>	      </a:t>
            </a:r>
            <a:r>
              <a:rPr lang="en-US" altLang="en-US" sz="1800" u="sng" dirty="0">
                <a:latin typeface="Comic Sans MS" panose="030F0702030302020204" pitchFamily="66" charset="0"/>
              </a:rPr>
              <a:t>Dept Prod II</a:t>
            </a:r>
            <a:r>
              <a:rPr lang="en-US" altLang="en-US" sz="1800" dirty="0">
                <a:latin typeface="Comic Sans MS" panose="030F0702030302020204" pitchFamily="66" charset="0"/>
              </a:rPr>
              <a:t>      </a:t>
            </a:r>
            <a:r>
              <a:rPr lang="en-US" altLang="en-US" sz="1800" u="sng" dirty="0">
                <a:latin typeface="Comic Sans MS" panose="030F0702030302020204" pitchFamily="66" charset="0"/>
              </a:rPr>
              <a:t>Dept </a:t>
            </a:r>
            <a:r>
              <a:rPr lang="en-US" altLang="en-US" sz="1800" u="sng" dirty="0" err="1">
                <a:latin typeface="Comic Sans MS" panose="030F0702030302020204" pitchFamily="66" charset="0"/>
              </a:rPr>
              <a:t>Pembantu</a:t>
            </a:r>
            <a:r>
              <a:rPr lang="en-US" altLang="en-US" sz="1800" u="sng" dirty="0">
                <a:latin typeface="Comic Sans MS" panose="030F0702030302020204" pitchFamily="66" charset="0"/>
              </a:rPr>
              <a:t> A</a:t>
            </a:r>
            <a:r>
              <a:rPr lang="en-US" altLang="en-US" sz="1800" dirty="0">
                <a:latin typeface="Comic Sans MS" panose="030F0702030302020204" pitchFamily="66" charset="0"/>
              </a:rPr>
              <a:t>	   </a:t>
            </a:r>
            <a:r>
              <a:rPr lang="en-US" altLang="en-US" sz="1800" u="sng" dirty="0">
                <a:latin typeface="Comic Sans MS" panose="030F0702030302020204" pitchFamily="66" charset="0"/>
              </a:rPr>
              <a:t>Dept </a:t>
            </a:r>
            <a:r>
              <a:rPr lang="en-US" altLang="en-US" sz="1800" u="sng" dirty="0" err="1">
                <a:latin typeface="Comic Sans MS" panose="030F0702030302020204" pitchFamily="66" charset="0"/>
              </a:rPr>
              <a:t>Pembantu</a:t>
            </a:r>
            <a:r>
              <a:rPr lang="en-US" altLang="en-US" sz="1800" u="sng" dirty="0">
                <a:latin typeface="Comic Sans MS" panose="030F0702030302020204" pitchFamily="66" charset="0"/>
              </a:rPr>
              <a:t> B</a:t>
            </a:r>
            <a:endParaRPr lang="id-ID" altLang="en-US" sz="1800" u="sng" dirty="0">
              <a:latin typeface="Comic Sans MS" panose="030F0702030302020204" pitchFamily="66" charset="0"/>
            </a:endParaRPr>
          </a:p>
          <a:p>
            <a:pPr eaLnBrk="1" hangingPunct="1"/>
            <a:endParaRPr lang="id-ID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16388" name="Line 4">
            <a:extLst>
              <a:ext uri="{FF2B5EF4-FFF2-40B4-BE49-F238E27FC236}">
                <a16:creationId xmlns:a16="http://schemas.microsoft.com/office/drawing/2014/main" id="{BD6C2FDA-08C7-4568-A4EA-E992281DB26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7452" y="3716720"/>
            <a:ext cx="0" cy="25923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AutoShape 5">
            <a:extLst>
              <a:ext uri="{FF2B5EF4-FFF2-40B4-BE49-F238E27FC236}">
                <a16:creationId xmlns:a16="http://schemas.microsoft.com/office/drawing/2014/main" id="{1B406F4B-E7BF-4AB7-B602-B926393F893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830523" y="3566319"/>
            <a:ext cx="431800" cy="2697162"/>
          </a:xfrm>
          <a:prstGeom prst="curvedLeftArrow">
            <a:avLst>
              <a:gd name="adj1" fmla="val 124926"/>
              <a:gd name="adj2" fmla="val 24985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AutoShape 6">
            <a:extLst>
              <a:ext uri="{FF2B5EF4-FFF2-40B4-BE49-F238E27FC236}">
                <a16:creationId xmlns:a16="http://schemas.microsoft.com/office/drawing/2014/main" id="{A6DE5F44-6FA5-4D45-B28C-1863719C978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115595" y="2637633"/>
            <a:ext cx="792162" cy="5073650"/>
          </a:xfrm>
          <a:prstGeom prst="curvedLeftArrow">
            <a:avLst>
              <a:gd name="adj1" fmla="val 41631"/>
              <a:gd name="adj2" fmla="val 16273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1" name="Line 7">
            <a:extLst>
              <a:ext uri="{FF2B5EF4-FFF2-40B4-BE49-F238E27FC236}">
                <a16:creationId xmlns:a16="http://schemas.microsoft.com/office/drawing/2014/main" id="{F9FA021C-2AFD-4302-884C-7E40208AA9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6138" y="5157788"/>
            <a:ext cx="4464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>
            <a:extLst>
              <a:ext uri="{FF2B5EF4-FFF2-40B4-BE49-F238E27FC236}">
                <a16:creationId xmlns:a16="http://schemas.microsoft.com/office/drawing/2014/main" id="{FC40D23E-77E9-4A81-A53F-0288619ED7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6138" y="4292600"/>
            <a:ext cx="0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9">
            <a:extLst>
              <a:ext uri="{FF2B5EF4-FFF2-40B4-BE49-F238E27FC236}">
                <a16:creationId xmlns:a16="http://schemas.microsoft.com/office/drawing/2014/main" id="{6B6D7B9D-D410-4623-A93F-9327672AB1C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0188" y="4149726"/>
            <a:ext cx="0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>
            <a:extLst>
              <a:ext uri="{FF2B5EF4-FFF2-40B4-BE49-F238E27FC236}">
                <a16:creationId xmlns:a16="http://schemas.microsoft.com/office/drawing/2014/main" id="{1DCFFCB4-E7AD-4BA5-A62B-40168C67F4CF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9113" y="4149725"/>
            <a:ext cx="0" cy="151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1">
            <a:extLst>
              <a:ext uri="{FF2B5EF4-FFF2-40B4-BE49-F238E27FC236}">
                <a16:creationId xmlns:a16="http://schemas.microsoft.com/office/drawing/2014/main" id="{1B8A8E72-7E93-46A5-9534-2749407AC0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66989" y="5661025"/>
            <a:ext cx="6842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>
            <a:extLst>
              <a:ext uri="{FF2B5EF4-FFF2-40B4-BE49-F238E27FC236}">
                <a16:creationId xmlns:a16="http://schemas.microsoft.com/office/drawing/2014/main" id="{B120B59C-E757-452F-A0AA-1BF2D66C39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66988" y="4292601"/>
            <a:ext cx="0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>
            <a:extLst>
              <a:ext uri="{FF2B5EF4-FFF2-40B4-BE49-F238E27FC236}">
                <a16:creationId xmlns:a16="http://schemas.microsoft.com/office/drawing/2014/main" id="{C280D36D-875B-4899-A254-941E0262BBF4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2850" y="4441273"/>
            <a:ext cx="0" cy="574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>
            <a:extLst>
              <a:ext uri="{FF2B5EF4-FFF2-40B4-BE49-F238E27FC236}">
                <a16:creationId xmlns:a16="http://schemas.microsoft.com/office/drawing/2014/main" id="{0EB5BE9A-5765-47BF-9956-FD2450DA08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89750" y="5015948"/>
            <a:ext cx="1943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>
            <a:extLst>
              <a:ext uri="{FF2B5EF4-FFF2-40B4-BE49-F238E27FC236}">
                <a16:creationId xmlns:a16="http://schemas.microsoft.com/office/drawing/2014/main" id="{B0BB0F3A-FE8E-4C89-81FB-514BE4186E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89750" y="4657173"/>
            <a:ext cx="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AutoShape 17">
            <a:extLst>
              <a:ext uri="{FF2B5EF4-FFF2-40B4-BE49-F238E27FC236}">
                <a16:creationId xmlns:a16="http://schemas.microsoft.com/office/drawing/2014/main" id="{F6C2365C-9ACB-48B6-859E-C96608EE3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4399" y="4775995"/>
            <a:ext cx="2881313" cy="360362"/>
          </a:xfrm>
          <a:prstGeom prst="curvedUpArrow">
            <a:avLst>
              <a:gd name="adj1" fmla="val 159912"/>
              <a:gd name="adj2" fmla="val 31982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D923AF6-CED1-47CE-A410-FB64BAB28E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8229600" cy="706437"/>
          </a:xfrm>
        </p:spPr>
        <p:txBody>
          <a:bodyPr/>
          <a:lstStyle/>
          <a:p>
            <a:pPr eaLnBrk="1" hangingPunct="1"/>
            <a:r>
              <a:rPr lang="en-US" altLang="en-US" sz="3200">
                <a:latin typeface="Comic Sans MS" panose="030F0702030302020204" pitchFamily="66" charset="0"/>
              </a:rPr>
              <a:t>Metode Alokasi Langsung</a:t>
            </a:r>
            <a:endParaRPr lang="id-ID" altLang="en-US" sz="3200">
              <a:latin typeface="Comic Sans MS" panose="030F0702030302020204" pitchFamily="66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EACCD9D-F337-49E6-BE33-32A7E58B761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908050"/>
            <a:ext cx="9144000" cy="594995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1900">
                <a:latin typeface="Comic Sans MS" panose="030F0702030302020204" pitchFamily="66" charset="0"/>
              </a:rPr>
              <a:t>PT. KARIMATA mempunyai 2 Departemen Produksi yaitu Dept I &amp; Dept II dan Dept Pemb A &amp; B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900">
                <a:latin typeface="Comic Sans MS" panose="030F0702030302020204" pitchFamily="66" charset="0"/>
              </a:rPr>
              <a:t>Anggaran BOP untuk periode waktu ttt adalah sbb :</a:t>
            </a:r>
          </a:p>
          <a:p>
            <a:pPr eaLnBrk="1" hangingPunct="1">
              <a:lnSpc>
                <a:spcPct val="80000"/>
              </a:lnSpc>
            </a:pPr>
            <a:endParaRPr lang="en-US" altLang="en-US" sz="190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90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900">
                <a:latin typeface="Comic Sans MS" panose="030F0702030302020204" pitchFamily="66" charset="0"/>
              </a:rPr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90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90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90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90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900">
                <a:latin typeface="Comic Sans MS" panose="030F0702030302020204" pitchFamily="66" charset="0"/>
              </a:rPr>
              <a:t>Taksiran Jasa Departemen Pembantu yang dinikmati oleh Dept Produksi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90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90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900">
                <a:latin typeface="Comic Sans MS" panose="030F0702030302020204" pitchFamily="66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90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900">
                <a:latin typeface="Comic Sans MS" panose="030F0702030302020204" pitchFamily="66" charset="0"/>
              </a:rPr>
              <a:t>Ditanya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900">
                <a:latin typeface="Comic Sans MS" panose="030F0702030302020204" pitchFamily="66" charset="0"/>
              </a:rPr>
              <a:t>a. Hitung BOP Dept Produksi stlh mendapat alokasi dari Dept Pembantu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900">
                <a:latin typeface="Comic Sans MS" panose="030F0702030302020204" pitchFamily="66" charset="0"/>
              </a:rPr>
              <a:t>b. Hitung Tarif BOP per Unit Jika Dasar Pembebanan yg dipakai Dept 1     adalah Jam Mesin dengan jumlah yang dianggarkan 10.000 jam mesin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900">
                <a:latin typeface="Comic Sans MS" panose="030F0702030302020204" pitchFamily="66" charset="0"/>
              </a:rPr>
              <a:t>	Dept 2 menggunakan dasar pembebanan Unit Produksi, jumlah yang     dianggarkan 20.000 unit.</a:t>
            </a:r>
            <a:endParaRPr lang="id-ID" altLang="en-US" sz="1900">
              <a:latin typeface="Comic Sans MS" panose="030F0702030302020204" pitchFamily="66" charset="0"/>
            </a:endParaRPr>
          </a:p>
        </p:txBody>
      </p:sp>
      <p:graphicFrame>
        <p:nvGraphicFramePr>
          <p:cNvPr id="25661" name="Group 61">
            <a:extLst>
              <a:ext uri="{FF2B5EF4-FFF2-40B4-BE49-F238E27FC236}">
                <a16:creationId xmlns:a16="http://schemas.microsoft.com/office/drawing/2014/main" id="{88EF4AA8-F2CE-4452-96BF-F7B5A88D4642}"/>
              </a:ext>
            </a:extLst>
          </p:cNvPr>
          <p:cNvGraphicFramePr>
            <a:graphicFrameLocks noGrp="1"/>
          </p:cNvGraphicFramePr>
          <p:nvPr>
            <p:ph sz="quarter" idx="2"/>
          </p:nvPr>
        </p:nvGraphicFramePr>
        <p:xfrm>
          <a:off x="3570288" y="1744663"/>
          <a:ext cx="4038600" cy="1828800"/>
        </p:xfrm>
        <a:graphic>
          <a:graphicData uri="http://schemas.openxmlformats.org/drawingml/2006/table">
            <a:tbl>
              <a:tblPr/>
              <a:tblGrid>
                <a:gridCol w="1363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4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Dept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Jml Anggaran BOP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60.000,-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II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80.000,-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50.000,-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40.000,-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5662" name="Group 62">
            <a:extLst>
              <a:ext uri="{FF2B5EF4-FFF2-40B4-BE49-F238E27FC236}">
                <a16:creationId xmlns:a16="http://schemas.microsoft.com/office/drawing/2014/main" id="{42BACB0A-A6EB-4793-970D-5C3E9EA16E9D}"/>
              </a:ext>
            </a:extLst>
          </p:cNvPr>
          <p:cNvGraphicFramePr>
            <a:graphicFrameLocks noGrp="1"/>
          </p:cNvGraphicFramePr>
          <p:nvPr>
            <p:ph sz="quarter" idx="3"/>
          </p:nvPr>
        </p:nvGraphicFramePr>
        <p:xfrm>
          <a:off x="3287713" y="4076700"/>
          <a:ext cx="4679950" cy="1097202"/>
        </p:xfrm>
        <a:graphic>
          <a:graphicData uri="http://schemas.openxmlformats.org/drawingml/2006/table">
            <a:tbl>
              <a:tblPr/>
              <a:tblGrid>
                <a:gridCol w="2087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Dept Pembantu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Dept I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Dept II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60%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40%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75%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25%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over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5865B74-2162-4A32-8B60-C90CF12050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74939" y="214314"/>
            <a:ext cx="7793037" cy="960437"/>
          </a:xfrm>
        </p:spPr>
        <p:txBody>
          <a:bodyPr/>
          <a:lstStyle/>
          <a:p>
            <a:pPr eaLnBrk="1" hangingPunct="1"/>
            <a:r>
              <a:rPr lang="en-US" altLang="en-US"/>
              <a:t>Metode Alokasi Langsung</a:t>
            </a:r>
            <a:endParaRPr lang="id-ID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A2C652F-5C57-48BB-A39F-E0F7169BE7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1" y="4292601"/>
            <a:ext cx="8964613" cy="2016125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Tarif BOP               = 120.000         110.000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/>
              <a:t>				10.000	       20.000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/>
              <a:t>			         =  12/</a:t>
            </a:r>
            <a:r>
              <a:rPr lang="en-US" altLang="en-US" sz="2000" dirty="0" err="1"/>
              <a:t>jm</a:t>
            </a:r>
            <a:r>
              <a:rPr lang="en-US" altLang="en-US" sz="2000" dirty="0"/>
              <a:t>	       5,5/unit</a:t>
            </a:r>
            <a:endParaRPr lang="id-ID" altLang="en-US" sz="2000" dirty="0"/>
          </a:p>
        </p:txBody>
      </p:sp>
      <p:graphicFrame>
        <p:nvGraphicFramePr>
          <p:cNvPr id="43067" name="Group 59">
            <a:extLst>
              <a:ext uri="{FF2B5EF4-FFF2-40B4-BE49-F238E27FC236}">
                <a16:creationId xmlns:a16="http://schemas.microsoft.com/office/drawing/2014/main" id="{0D214C8D-7548-4B18-B461-FBAAAAE44BD3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2060575"/>
          <a:ext cx="9144000" cy="1905000"/>
        </p:xfrm>
        <a:graphic>
          <a:graphicData uri="http://schemas.openxmlformats.org/drawingml/2006/table">
            <a:tbl>
              <a:tblPr/>
              <a:tblGrid>
                <a:gridCol w="257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6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6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Keterangan </a:t>
                      </a:r>
                      <a:endParaRPr kumimoji="0" lang="id-ID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D.Prod I</a:t>
                      </a:r>
                      <a:endParaRPr kumimoji="0" lang="id-ID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D.Prod II</a:t>
                      </a:r>
                      <a:endParaRPr kumimoji="0" lang="id-ID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D.Pemb A</a:t>
                      </a:r>
                      <a:endParaRPr kumimoji="0" lang="id-ID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D.Pemb B</a:t>
                      </a:r>
                      <a:endParaRPr kumimoji="0" lang="id-ID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BOP sblm Alokasi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60.000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80.000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50.000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40.000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Alokasi BOP Dept A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30.000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20.000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(50.000)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Alokasi BOP Dept B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30.000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10.000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(40.000)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BOP Setelah Alokasi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120.000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110.000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  <a:endParaRPr kumimoji="0" lang="id-ID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474" name="Line 60">
            <a:extLst>
              <a:ext uri="{FF2B5EF4-FFF2-40B4-BE49-F238E27FC236}">
                <a16:creationId xmlns:a16="http://schemas.microsoft.com/office/drawing/2014/main" id="{861D9C87-B835-453A-BA4D-EC3A5B05F9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28674" y="472440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5" name="Line 61">
            <a:extLst>
              <a:ext uri="{FF2B5EF4-FFF2-40B4-BE49-F238E27FC236}">
                <a16:creationId xmlns:a16="http://schemas.microsoft.com/office/drawing/2014/main" id="{B59D8588-660A-4EFC-B644-638C3AA2524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6268" y="472440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8185BEE4-4A6B-453C-83A2-F022A68487F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4548" y="4292601"/>
            <a:ext cx="32026" cy="158470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CDA1AAD-9F71-490C-9B1B-F4D2628DCD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Metode Alokasi Bertahap</a:t>
            </a:r>
            <a:endParaRPr lang="id-ID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A4A50AC-9BFA-40D6-8B36-52E8B4E0C51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473326" y="2530476"/>
            <a:ext cx="7650163" cy="3565525"/>
          </a:xfrm>
        </p:spPr>
        <p:txBody>
          <a:bodyPr/>
          <a:lstStyle/>
          <a:p>
            <a:pPr eaLnBrk="1" hangingPunct="1"/>
            <a:r>
              <a:rPr lang="en-US" altLang="en-US" sz="2400">
                <a:solidFill>
                  <a:schemeClr val="tx2"/>
                </a:solidFill>
              </a:rPr>
              <a:t>Dengan Kasus yang sama,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id-ID" altLang="en-US" sz="2000"/>
          </a:p>
        </p:txBody>
      </p:sp>
      <p:graphicFrame>
        <p:nvGraphicFramePr>
          <p:cNvPr id="27678" name="Group 30">
            <a:extLst>
              <a:ext uri="{FF2B5EF4-FFF2-40B4-BE49-F238E27FC236}">
                <a16:creationId xmlns:a16="http://schemas.microsoft.com/office/drawing/2014/main" id="{33327044-357D-4981-81D9-EB7FB8D5EDC2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817814" y="3382963"/>
          <a:ext cx="6904037" cy="1371600"/>
        </p:xfrm>
        <a:graphic>
          <a:graphicData uri="http://schemas.openxmlformats.org/drawingml/2006/table">
            <a:tbl>
              <a:tblPr/>
              <a:tblGrid>
                <a:gridCol w="1725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5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5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Dept 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Dept A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Dept I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Dept II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60%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40%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10%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65%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25%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over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A0551C2-2632-40EC-8441-2B69871A75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55864" y="96839"/>
            <a:ext cx="7158037" cy="928687"/>
          </a:xfrm>
        </p:spPr>
        <p:txBody>
          <a:bodyPr/>
          <a:lstStyle/>
          <a:p>
            <a:pPr eaLnBrk="1" hangingPunct="1"/>
            <a:r>
              <a:rPr lang="en-US" altLang="en-US"/>
              <a:t>Metode Alokasi Bertahap</a:t>
            </a:r>
            <a:endParaRPr lang="id-ID" alt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F414D1A-950A-4AF1-9635-E809FE9230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1" y="4292601"/>
            <a:ext cx="8964613" cy="2016125"/>
          </a:xfrm>
        </p:spPr>
        <p:txBody>
          <a:bodyPr/>
          <a:lstStyle/>
          <a:p>
            <a:pPr eaLnBrk="1" hangingPunct="1"/>
            <a:r>
              <a:rPr lang="en-US" altLang="en-US" sz="2000"/>
              <a:t>Tarif BOP               = 118.400         111.600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/>
              <a:t>				  10.000            20.000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/>
              <a:t>			           =  ???/jm	            ???/unit</a:t>
            </a:r>
            <a:endParaRPr lang="id-ID" altLang="en-US" sz="2000"/>
          </a:p>
        </p:txBody>
      </p:sp>
      <p:graphicFrame>
        <p:nvGraphicFramePr>
          <p:cNvPr id="60467" name="Group 51">
            <a:extLst>
              <a:ext uri="{FF2B5EF4-FFF2-40B4-BE49-F238E27FC236}">
                <a16:creationId xmlns:a16="http://schemas.microsoft.com/office/drawing/2014/main" id="{6B03FE61-2A44-46A0-A35A-AD7DB5B1822F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2060575"/>
          <a:ext cx="9144000" cy="1981200"/>
        </p:xfrm>
        <a:graphic>
          <a:graphicData uri="http://schemas.openxmlformats.org/drawingml/2006/table">
            <a:tbl>
              <a:tblPr/>
              <a:tblGrid>
                <a:gridCol w="2700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Keterangan </a:t>
                      </a:r>
                      <a:endParaRPr kumimoji="0" lang="id-ID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D.Prod I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D.Prod II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D.Pemb A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D.Pemb B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BOP sblm Alokasi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60.000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80.000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50.000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40.000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Alokasi BOP Dept B</a:t>
                      </a:r>
                      <a:endParaRPr kumimoji="0" lang="id-ID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26.000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10.000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4.000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(40.000)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Alokasi BOP Dept A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32.400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21.600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(54.000)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BOP Setelah Alokasi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118.400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111.600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id-ID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522" name="Line 42">
            <a:extLst>
              <a:ext uri="{FF2B5EF4-FFF2-40B4-BE49-F238E27FC236}">
                <a16:creationId xmlns:a16="http://schemas.microsoft.com/office/drawing/2014/main" id="{C0CCE5E2-EED9-4D52-A198-CB210F14B7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7213" y="465296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3" name="Line 43">
            <a:extLst>
              <a:ext uri="{FF2B5EF4-FFF2-40B4-BE49-F238E27FC236}">
                <a16:creationId xmlns:a16="http://schemas.microsoft.com/office/drawing/2014/main" id="{AD26E782-A899-4FF7-B945-62A7792B6C6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1538" y="465296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07C4C2C5-D80D-449E-85E5-CDEF4BDC69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Metode ALokasi Timbal Balik</a:t>
            </a:r>
            <a:endParaRPr lang="id-ID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25B0B07-B52D-49F0-B771-34F4765F6EC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706689" y="2017713"/>
            <a:ext cx="7710487" cy="4114800"/>
          </a:xfrm>
        </p:spPr>
        <p:txBody>
          <a:bodyPr/>
          <a:lstStyle/>
          <a:p>
            <a:pPr eaLnBrk="1" hangingPunct="1"/>
            <a:r>
              <a:rPr lang="en-US" altLang="en-US" sz="2400"/>
              <a:t>Dengan Kasus sama,</a:t>
            </a:r>
          </a:p>
          <a:p>
            <a:pPr eaLnBrk="1" hangingPunct="1"/>
            <a:r>
              <a:rPr lang="en-US" altLang="en-US" sz="2400"/>
              <a:t>Taksiran Jasa Dept Pembantu ke Dept Lain</a:t>
            </a:r>
          </a:p>
          <a:p>
            <a:pPr eaLnBrk="1" hangingPunct="1"/>
            <a:endParaRPr lang="id-ID" altLang="en-US" sz="2000"/>
          </a:p>
        </p:txBody>
      </p:sp>
      <p:graphicFrame>
        <p:nvGraphicFramePr>
          <p:cNvPr id="34846" name="Group 30">
            <a:extLst>
              <a:ext uri="{FF2B5EF4-FFF2-40B4-BE49-F238E27FC236}">
                <a16:creationId xmlns:a16="http://schemas.microsoft.com/office/drawing/2014/main" id="{924158B1-F249-4F87-BA10-448BE3500B1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992314" y="3716338"/>
          <a:ext cx="8415337" cy="1512888"/>
        </p:xfrm>
        <a:graphic>
          <a:graphicData uri="http://schemas.openxmlformats.org/drawingml/2006/table">
            <a:tbl>
              <a:tblPr/>
              <a:tblGrid>
                <a:gridCol w="168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2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2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Dept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Dept A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Dept B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Dept I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Dept II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20%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50%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30%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10%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50%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40%</a:t>
                      </a: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over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EF46C23-146C-4303-9F2F-775424C5DD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52401"/>
            <a:ext cx="7812088" cy="1050925"/>
          </a:xfrm>
        </p:spPr>
        <p:txBody>
          <a:bodyPr/>
          <a:lstStyle/>
          <a:p>
            <a:pPr eaLnBrk="1" hangingPunct="1"/>
            <a:r>
              <a:rPr lang="en-US" altLang="en-US"/>
              <a:t>Metode Alokasi Timbal Balik</a:t>
            </a:r>
            <a:endParaRPr lang="id-ID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C5C596A-8356-4520-A8D6-6FD7E46015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1" y="4292600"/>
            <a:ext cx="8964613" cy="230505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 sz="2000"/>
              <a:t>Tarif BOP               =      ?		     ?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				  10.000            20.000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			           =  ???/jm	 ???/jm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			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			BOP Dept Pemb A stlh mendapat alokasi dari Dept Pemb B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			BOP Dept Pemb B stlh mendapat alokasi dari Dept Pemb A</a:t>
            </a:r>
            <a:endParaRPr lang="id-ID" altLang="en-US" sz="2000"/>
          </a:p>
        </p:txBody>
      </p:sp>
      <p:graphicFrame>
        <p:nvGraphicFramePr>
          <p:cNvPr id="62512" name="Group 48">
            <a:extLst>
              <a:ext uri="{FF2B5EF4-FFF2-40B4-BE49-F238E27FC236}">
                <a16:creationId xmlns:a16="http://schemas.microsoft.com/office/drawing/2014/main" id="{2941CC82-645C-4B90-92B5-6C737AB80B13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2060575"/>
          <a:ext cx="9144000" cy="1981200"/>
        </p:xfrm>
        <a:graphic>
          <a:graphicData uri="http://schemas.openxmlformats.org/drawingml/2006/table">
            <a:tbl>
              <a:tblPr/>
              <a:tblGrid>
                <a:gridCol w="2771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2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Keterangan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kumimoji="0" lang="id-ID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D.Prod I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D.Prod II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D.Pemb A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D.Pemb B</a:t>
                      </a: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BOP sblm Alokasi</a:t>
                      </a: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60.000</a:t>
                      </a: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80.000</a:t>
                      </a: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50.000</a:t>
                      </a: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40.000</a:t>
                      </a: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Alokasi BOP Dept A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27.551</a:t>
                      </a: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16.530,6</a:t>
                      </a: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55.102</a:t>
                      </a:r>
                      <a:endParaRPr kumimoji="0" lang="id-ID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11.020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Alokasi BOP Dept B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25.510</a:t>
                      </a: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20.408</a:t>
                      </a: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5.102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(51.020)</a:t>
                      </a:r>
                      <a:endParaRPr kumimoji="0" lang="id-ID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BOP Setelah Alokasi</a:t>
                      </a: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113.061</a:t>
                      </a: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116.938,6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570" name="Line 42">
            <a:extLst>
              <a:ext uri="{FF2B5EF4-FFF2-40B4-BE49-F238E27FC236}">
                <a16:creationId xmlns:a16="http://schemas.microsoft.com/office/drawing/2014/main" id="{8E2A4310-07C6-4AF1-A282-43BBF7D6AEF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7213" y="465296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1" name="Line 43">
            <a:extLst>
              <a:ext uri="{FF2B5EF4-FFF2-40B4-BE49-F238E27FC236}">
                <a16:creationId xmlns:a16="http://schemas.microsoft.com/office/drawing/2014/main" id="{D660EA90-AE35-4B2B-B10D-88639D99D2E1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1538" y="465296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2" name="Line 49">
            <a:extLst>
              <a:ext uri="{FF2B5EF4-FFF2-40B4-BE49-F238E27FC236}">
                <a16:creationId xmlns:a16="http://schemas.microsoft.com/office/drawing/2014/main" id="{202D3D88-3B5D-4765-83CF-73E2773660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7563" y="3143250"/>
            <a:ext cx="785812" cy="2643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3" name="Line 50">
            <a:extLst>
              <a:ext uri="{FF2B5EF4-FFF2-40B4-BE49-F238E27FC236}">
                <a16:creationId xmlns:a16="http://schemas.microsoft.com/office/drawing/2014/main" id="{C67AB878-743A-4F4C-9008-6831DEC112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32850" y="3573464"/>
            <a:ext cx="86360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F2B20A84-D83D-4921-B0F2-7663C079A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4800" dirty="0"/>
              <a:t>Thank You</a:t>
            </a:r>
          </a:p>
          <a:p>
            <a:pPr algn="ctr">
              <a:buFontTx/>
              <a:buNone/>
            </a:pPr>
            <a:r>
              <a:rPr lang="ar-AE" dirty="0"/>
              <a:t> </a:t>
            </a:r>
            <a:r>
              <a:rPr lang="ar-AE" sz="4800" dirty="0"/>
              <a:t>جَزَاكُمُ اللهُ خَيْرًا كَثِيْرًا</a:t>
            </a:r>
            <a:endParaRPr lang="en-US" alt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75CFFC-08E7-48BF-8CDD-C1EFB6AD7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en-US" sz="4400"/>
              <a:t>ALOKASI BIAYA OVERHEAD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067A21D-DC80-402A-B80A-F6ABD5066EE5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57135091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46355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AutoShape 2" descr="data:image/jpeg;base64,/9j/4AAQSkZJRgABAQAAAQABAAD/2wCEAAkGBhQSERMSExQWFBMVFhsaFRcWFhgYHxwTHBgcGBgUGBgXHSkgGBooHBgYIS8gJSs1LSwvFx8yNTA2NScuLykBCQoKDgwOGg8PGjAkHyU1LSkvNCwsLDQtLC0qMC8yKiwtLDQ0LCwsKiwsLikpLCwpKiwsLC8pLCksKSksLCwtLP/AABEIAJgAiwMBIgACEQEDEQH/xAAcAAACAwEBAQEAAAAAAAAAAAAABgQFBwMBAgj/xABOEAACAQIDBQIFDwkIAQUBAAABAgMAEQQSIQUGEzFBByIyUWFxgRQXIzNCUlRyc5GTlMHS0xZidIKSsbO01BU0NTZTY6HE0SSissLhCP/EABoBAAIDAQEAAAAAAAAAAAAAAAEDAAIEBQb/xAAxEQABAwEECAYCAgMAAAAAAAABAAIDEQQSITEFE0FRUnGR8BQyM2GBsULhocEiI/H/2gAMAwEAAhEDEQA/ANxoopX3k37TCTcEwySHhq5ZWjUAMzqB32BJ9ib/AIqr3tYLzjQIgFxoE0UUh+uwnwaX6SD79HrsJ8Gl+kg+/SPFQcY6pmpk4SnyikP12E+DS/SQffo9dhPg0v0kH36nioOMdVNTJwlPlFIfrsJ8Gl+kg+/R67CfBpfpIPv1PFQcY6qamThKfKKQ/XXT4NL9JB9+oj9rElzbDRW6XxEgNvKBhyL+YkeWgbZAPzCghkOxaPRWb+uxL8Gh+sy/0tHrsS/BofrMv9LVfHQcX2jqJNy0iis39diX4ND9Zl/paPXYl+DQ/WZf6Wp46Di+1NRJuWkUVm3rsy/BofrMv9LR67MvwaH6zL/S0fGwcX2pqJNy0misxxfbDJGjOcLEQovYYmS/ovhrVpoNOjmZKKsNVRzHM8wXtZb2pYUri45Li0kAA8nBkbNfz+qkt8VvJfUqzftZ9twvyM/8XCUi3CsDvj7CZZ/UCxnae3ZkmkRW0U6aJy5dUJPKo35R4j3w+ZPw647Y/vEvxvtNRKyMhjuirRkNiz2i1SskLQcFY/lHiPfD5k/Drxt4ZyLZ7ebL9iA/81X0VfUx8I6JHjZuJSv7Xn/1W+dvvUf2vP8A6rfO33qi1cRbAUJG0uIihaVSyIwdu5bus5jU8MMQbA69SACKtq27h0QFpmP5KskxsjG5ka/nP/mvn1Q/v2/aNdsHgTIJCCAY0zkHqoIBt5RmBqNVro3Khnlzqvv1Q/v2/aNHqh/ft+0a+KKlBuU18nEvv1Q/v2/aNdItoSrfLIwvz1P2EVM3dQGYggEcDEmxAOowsxB16ggEeUCqw1C0HYjr5RjeUr+15/8AVb52+9UvZG0JnniUyEguMwJOqDvONW96rVVVabtR3xKH3odj5shW3/vHzUmVrRG40GR2J8FolfI1pdtT5u7g+Lj8FGb246yNl5gQgyhvIudEUn862hINbxWOdmmHz7UDXtwsO7efO6pbyWtf01sdP0e27APepW21GsiKzftZ9twvyU/8XCVpFZv2se24X5Kf+LhKvbfQd3tVIPUCwfacmaeRh1Y/8Maj10xXtknx2/8Aka50pooAFzrSayuRRRRVlnRVzj4TiI4pYgz8KFI5lAuUKd0PYc4yMve6ElTbu5qaumHxLxtmR2RhyZGKny6qb1FYFT9j5oiuJZGMGZoWYWF+JEyyKhPuxGzEcwCVvobGzxuysIk3qe8gLIvDxHHjMTM6ApIycIFIixsSXugNzexFUmP2tLPl4sjPkBCg8lBNyFA0Fzqbc6iVEbwGCbNl4jCQYWCR4jI8kj8RmhjmHcIthwHkQx9xkcldTxBZhlIELABMuKmhhEhVxkjkXi8PDsX9kK8mYERJc3HfJt1FZgdpvDnUBGV7ZlkjSQXU6HK4IDC5156kdTXxLtFzKZgckl7gxgR20y90R2C6aaVFa8MFY7FtFi2GJvAAmIWW6ZSmbDyrYRtl712ACaXJA61Ax2yniLZrsoYIzhSFE2RXeENyZluRodbX5VHR+8XbvZe8b65nNwqm/MltfQTXJVt4vQAP3UahXc0NjBOZr03r6q83SjvLI3VY9P1mUGqOmPdBRaY9bxi/kPEJHzqp9ArLajSF3e1MsIrO3vYtQ7I8OGxeMkN7xxRIPFldnck+W8Yt5zWq1mvY7hjmx02mQvFGPHnjRnbTxWmSx8/i10qt9lFIW8lsmNZCis87Wo1HqWQsAfZY7G3JlWXNz8eHC/rnxaxN9N+cU0j4fCxTJECVOJijMjMykrIkeVW4YB0zkXurAai4SlwrzNxWwU0z39smsz6cvb3z28VxTJoxKwsO1VY644OSBtEBZpACD3jrcdWP/wCVwzDxj560toXHPAEfq4f79QzgoJWNs0RXRkEUQyn84PEXBPOxqggoKVWeSO+4uSDRTPi934owL8OQDnYGB+oJFjlYctLjkaq8RsUZDJE91Xwll7jA2FgSQBc+UdRr1oGIjJJMBGSrKK+Ve/8A4Oh+avqk0okEURXWGElXcX7ljopI1a3ePJfTz5VyqZs7HCPiKwLJJGVYD33hRsL6XDhT5sw5m4igVrvJseQkYtgqDELxSryRo+dmIkKxuwd1LhmBVbWYcrWC6TVg2PDYVYTfNHMzRjpkkQCW+vPNFERYdXve4tX6aX8Hm3xRqRp4+XpFRMDb7wBtXRxlVV6n2RvORZFPmUX/AFq+K9ZyxLN4TG5856fZ6K8oBWnkD3/45DAcgimfdKK0Ure+kA/YS5Pp4w/ZNLFNm6ntDfLN/DhrJbD/AKqLTo4Vm+Ctd7HP7vjP0xv5fD0/0l9kkY/s4NbvPPOWPUkTMgJ8dkRV8yinSutCKRtHsE6Q1eSsOw+Hlw7S4VcTKPU8roBbDschYujEvBmJKsCSeZv0rtJtrEwjMG46i3daMZ9TqQYgAfMEvY31tTjv/uizOMbhkzSquWeJec0Q8Erc2Mid7KObBit+QpLw86uodTdW5H94sdQQdCDqDoaaqKzxe9cZw8kkTxFhYDMwZQSyqWbKb2XMWI8SnUc6nYPcPDlQZwcRIQLvIc2vjUeCg15KALAeKknHmLis6ShJ2Xh6CIk6sbeyIxJuTcA62APKm/s0Wf1M5kYcHiEYdcpUqikhgLk+x5h3Rc2AOtrBcdqrdqCtdmIvUoqTaW4UkeIdcNDG8cl3DMcmS2VeCSVYc2zLa1xnuLrcxd3Nz4nhkaRcNw2ccGaGdGZGA1VZbCxVgCvOwNuQsWjHYfHJI2WSaRCxyGP1IAATcK6yQXVRexbMxNr5T047p7hLh2nkmVXM5ByPlkytdixBCKoJuNFUDur6EOkNyhd0zWlkYa+ob1Wfba2DLKxgDpLiAQ8QyZOND1eKUtlLi5LILAa2OhpReMqSGUqwNiGBBBHMEHka2HfHdSGIpilgRshOYFWKhCCGcxqdSujXUZiF8lK29uwR6kOIiXCZVZS7QICSrEa8RvBsSng6kN4udmyB4F448lktViDgXM2Y/CRalYHZU0xIiikktzyIzWtzuQNOY+eotW+C22ow5w0sTSR8QyDJM0RuyqrKwysrr7GhFxcFTrrarLiim1QRs+TI8mUhI2VXJ9yzXy3XnrlOtvEOov8AUmF4c+XOhUSALIyNkKgg52RkzZNUNipuAwsesrEbzSmeaZAoM1lZGVZFK3XIrCYMGtlU5m1uL1Vs+Zi3Mt111/ON+pN2/Wop7KMaX/A/v+PtXG8OyI4uHJFLG6TLmVE4111ZHsZY1ugkR1BJzGwv46pqkNjGdI4LA5XYoAO8WkCAr5R7GLADmzeOpcO7OKcZlw8pHxCP30Ek4nAKsps3U9ob5Zv4cNLGJwrxuySKUdTZlYWIPlBpn3U9ob5Zv4cNY7b6a3aO9b4W1dkv+Gp8tiP5iSnKk3sl/wANT5bEfzElOVdiPyDkmP8AMUVnfaXu5FHH6rgURYh5VV2W+V75tZYwQrnXwvC0Gulq0Sk/tRP/AKNPl4/toSuLY3EZgH6UYKuAKxzZe1GlxMWz8SzLEXyoeMzoBlHDjMUivG+rKAWUNci7EjXY9lbNWCFIk5KAOQAv1IUd1ATc5VsBfQVi+J2FFiMRECWzsbtZ7ARoupsFuNVQXvzpm2d2lPhWOFxgLFPBnALFo/ctIoFyeYLLfVdRrc8oOMsYcPn9Loxiklzp+05bwbyepysUcfGxDjMEzZQqXK8WRj4KZhaw1axAGhsqbT27jI45J5cTkAUtw4UiCrYeAHmjdmJNhc216a2ELG7zwNiZGjxIIcLnZ0LwhwMoHFQgoctjbwfKCSKjbTE0pRuLgGhQiQDjuue3eRiApIA55QddPNWuJsbWi+MTvCXK2UuN3L2K7z+rprrJiJbrhhl7wjAxbZrnNhwoZVKLoc1s/l1rMHu8Gh4ZUpHJDGyMpsUYgF4TmOYqHAYBrizEE3UVA23vnPG6uhhYKGDcIu6EkC1y2UuwGY2GguLm+gr9qbzYl11lKKCCRGMmmbvHMLuND0PTlWo3WAYZ5YZpbLNNKHOH45497lXbW2a2HlaJiGtqCOqkm1xzVtCCD+41EpmwmwMM63tKpuQymVLhxoQe5r5+tXu6O5WEnxRjkV3QQs2UyHws8ajWMKeTNpeuZ4ljn3QCFjdYHn/IUokHB7PlnYpDG8rWOkaljb3RsovYKQCfzx466YPGmIsQiFuXssavl117kgK36aqSOlq0nC4QbNnMkUPBXMiMuoBVmmJQS4mTK4AjhfMrKt5CDcgWqt5Y48ZjJZZYmhYKi5QyqzDvETOQGV8wIAKki0Y1PIXklDKk5JzrEXMbdOKVm3nxNiqytGhFskQWJdedkiCqL9bDWuuyMfCBIZxeYlSkzxeqMoAIZeHJIqMTddXDWy6AGxFn+TWH/wBz6Vfw6Pyaw/8AufSr+HSPGx+6WNHzVrUJd2kULkpK8ubVmdMhzEm+mdr9De/WmLdT2hvlm/hw0fk1h/8Ac+lX8Op+CwkcKZEvbMWOZgxuQq9ANLIKzWm0tkZdFVpstkkikvOotb7Jf8NT5bEfzElOVJ3ZL/hqfLYj+Ykpxr0MfkHJZ3+YopB7QeziXaUySDEIkaRhRHJG0gz5mJcWcAEgqDp7geh+pN7UdosmGigW49VTLCzAkWjytI47pB7yoV0PuqLqUxQaSDULJtw9j5YziWAVplAVQAtogb9DqWNjc66Dx1z39wXtcw5ro3xSQD1t1U/q02ogAAAAAAAA0AAFgAOgtS7vjMGikTmBG5Pnykj5ufp8lc2tXJzJHMeHjMYpS2S9nkXTUBgOut1Y+XkPnrhJC5l4YQd4F2EZy5lsRe7EZTfxc+t65Rue66nK2XproRysfLY+ivmSwuSe9zzXs1xrcHx+Kum22tEDYyKuG/Jd2fR7pHueCA3MV90THLGYJRlZNV1BGvuGI0vY35/815hxeMA63Fj5uX7ql43ZzxNllsS4LZr5swzvGSbgW70bC1uQFcVUAWGgrLPbNewA7NoWnR9luC/eqCKfz2EOgdUdUDygBJAy3BYdyMLzPEawsBzGptzpv3Pw4wpjnm4aw4qIxSIEtlEljGWJOqlgoJtoH101qt3QVQ7PISVRmKLa/fZE1+bNbytejG4s5HikyrZGEZcnIY9bLpqCoNso6AEackmjsF56QuhkLBkD9FNu82CeI4dsOS0nEJtPLiJktlyl2Rma4UOW0GgBPSxhbH7PptpuS08QMGHgjytE8ipl4iLGt2BU5I1kIOp44NhenPYPZ/Li8HF6tnYKwvkVEzlCDkLyOCVksRcqLi3O9zWg7M2XFh4xFDGsca8lUW16k+MnqTqetOhhIbR6lona596PBZF6wEnwjDfVT+JR6wEnwjDfVT+JWz0U/VM3JGufvWMesBJ8Iw31U/iUk7V3NMG0BgSYGJmhjziGwvLw7NlzdOKNL65fLX6drC97P8xL+mYL/rUqSNoAoNoTY5HOrU7Cnns97OpdmyyO2IR0dAOHHG0YzBrhyC5BNrjl7o0914K9rQAAKBZiSTUope363fbF4R1jtx4yJICbe3JqouSLBtUOvJjfSmGvDRQWD4XeVJYBKmjGwKNzViLi/jFtQeo9ICHtHbLYgsVIKkEC5N7numQgc9CwA5C49DF2fbrerpuGJDDIuFDI+XMLhoRZ0uM62ZtLixsaTcXhwEhB19iU/OS320qyWQz1INFsY1jZCHio50UpRYWHIV8yx5gRy0qErsOTH06/vrth5nZgvdJY2B1GuvMAHSpJo2dmIx5L0bdIwPF14I79lc7X2mJzGwUrljKsDY94zTS6EHUWlAubHQ6VXO4AuTYVFeV1LLcEg8yPs61xIubk3Pl+wdKMOiZa3TgEoW+KKMNiBPP+/wBdU5bmbIxOJWQ4fDSSrnPf7iJmEad0u7Cx1B5ciK1rdPssETrPjHWaVGzRxoDw0YXs3eF5XF7hiABYELcXqR2M7O4WyYTZbys8hKjnmY5cxsLsFCj0AchTxR1TGOwXmZZDI8uO01RRRRV0tFFFFRRFYXvZ/mJf0zBf9at0rC97P8xL+mYL/rUmbIcwnQ/lyK3MV7Xgr2nJKK8Ne0p74do+GwKyKWEmIQLaEFgTmsRdgjBRY3vagTRECqzfsN/vp/Qv/vBWZY1tIR4oUv8As3+2rbYW8pw/GiQRu8+FfDauy5QwQNIcyC9gp7t+vksaLGx3ckKtuhjGTl+bfr5zWjRrxG3HvFPklY2U1K+Kk7OW8sfxr+gA3NQibdbfGH26V2wGIAlUmRVABu1gdLWtqTrXYMrSP+Jl4EYL7xPht8Y/vrmIyxyqCWOigAkljoAANSSbC1AwjnXLI1+tmHPW/SpexmaDEwSiLM0UscgQXDNkcPlFlJuQvl53pb7Q0A0PffulunYMKr9Z7G2YuGgigTwIkVBoBcKLXIAAueZ8pNTKzvBduWBZfZRLE+l1CcUXsCbPFcEAkjodOVOWwN4YMbCJ8O+dCSDoQQw5qynVTyNj0IPI1xFmqFZUUUVEUUUUVFEVhe9n+Yl/TMF/1q2Lbe8eHwaq+IlWJWNlJubm17AKD0Ffnnbm+Im2kccqAKJ4pFQtJcrCY7Anhd0sIh8XN1tqiY4DmE+EZ8iv0uK9pf3W33w2PVRDIDLww7xd7Ml7Ag5lF7MbXpgp6QisQ7XN1cWca2JjhklgkCXaAF2UqoXKUAuLkDvC+hPWiigWh2BRDiMikXC7v44nhxYPFLna+XgyqpP5wl7h5e68Qq92J2KbRlyh1TDRnm0r52C3sQES/etqASBpa4ooq95J1Q24pxwP/wDPcQU8bGTO19DGkcYy2GmVs5JvfW/oq/wHYps2OJ43jaYva8krXYEBgChW2TwzoNDZbjQUUUKq4aBkFExfYPgGACPiIjfUrLmuPFaQMKrMX2C9IMc6KQMxkgWVzzGTOrpaOx1S1jre/IFFCqN0blF2L2DycQjGYiMwqe6IEyu635MzACPQDRb8zYi1zqewN3oMFCIcPGI0BubXJZtAXZjqzaDU+IeKvKKNaoBobkrKiiigrIoooqKJN7Stz5toRQLA0atHIWPELAEFCuhVW118VIPrK4//AFML9JL+DRRSnwseauCa2V7RQFNfZx2e4nAYmSad4SrRZAI2djfOGucyLppWi0UVdrQ0UCo5xcalf//Z">
            <a:extLst>
              <a:ext uri="{FF2B5EF4-FFF2-40B4-BE49-F238E27FC236}">
                <a16:creationId xmlns:a16="http://schemas.microsoft.com/office/drawing/2014/main" id="{CC9106FF-E0AA-4A1B-8F5E-E8C8008ECE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AutoShape 4" descr="data:image/jpeg;base64,/9j/4AAQSkZJRgABAQAAAQABAAD/2wCEAAkGBhQSERMSExQWFBMVFhsaFRcWFhgYHxwTHBgcGBgUGBgXHSkgGBooHBgYIS8gJSs1LSwvFx8yNTA2NScuLykBCQoKDgwOGg8PGjAkHyU1LSkvNCwsLDQtLC0qMC8yKiwtLDQ0LCwsKiwsLikpLCwpKiwsLC8pLCksKSksLCwtLP/AABEIAJgAiwMBIgACEQEDEQH/xAAcAAACAwEBAQEAAAAAAAAAAAAABgQFBwMBAgj/xABOEAACAQIDBQIFDwkIAQUBAAABAgMAEQQSIQUGEzFBByIyUWFxgRQXIzNCUlRyc5GTlMHS0xZidIKSsbO01BU0NTZTY6HE0SSissLhCP/EABoBAAIDAQEAAAAAAAAAAAAAAAEDAAIEBQb/xAAxEQABAwEECAYCAgMAAAAAAAABAAIDEQQSITEFE0FRUnGR8BQyM2GBsULhocEiI/H/2gAMAwEAAhEDEQA/ANxoopX3k37TCTcEwySHhq5ZWjUAMzqB32BJ9ib/AIqr3tYLzjQIgFxoE0UUh+uwnwaX6SD79HrsJ8Gl+kg+/SPFQcY6pmpk4SnyikP12E+DS/SQffo9dhPg0v0kH36nioOMdVNTJwlPlFIfrsJ8Gl+kg+/R67CfBpfpIPv1PFQcY6qamThKfKKQ/XXT4NL9JB9+oj9rElzbDRW6XxEgNvKBhyL+YkeWgbZAPzCghkOxaPRWb+uxL8Gh+sy/0tHrsS/BofrMv9LVfHQcX2jqJNy0iis39diX4ND9Zl/paPXYl+DQ/WZf6Wp46Di+1NRJuWkUVm3rsy/BofrMv9LR67MvwaH6zL/S0fGwcX2pqJNy0misxxfbDJGjOcLEQovYYmS/ovhrVpoNOjmZKKsNVRzHM8wXtZb2pYUri45Li0kAA8nBkbNfz+qkt8VvJfUqzftZ9twvyM/8XCUi3CsDvj7CZZ/UCxnae3ZkmkRW0U6aJy5dUJPKo35R4j3w+ZPw647Y/vEvxvtNRKyMhjuirRkNiz2i1SskLQcFY/lHiPfD5k/Drxt4ZyLZ7ebL9iA/81X0VfUx8I6JHjZuJSv7Xn/1W+dvvUf2vP8A6rfO33qi1cRbAUJG0uIihaVSyIwdu5bus5jU8MMQbA69SACKtq27h0QFpmP5KskxsjG5ka/nP/mvn1Q/v2/aNdsHgTIJCCAY0zkHqoIBt5RmBqNVro3Khnlzqvv1Q/v2/aNHqh/ft+0a+KKlBuU18nEvv1Q/v2/aNdItoSrfLIwvz1P2EVM3dQGYggEcDEmxAOowsxB16ggEeUCqw1C0HYjr5RjeUr+15/8AVb52+9UvZG0JnniUyEguMwJOqDvONW96rVVVabtR3xKH3odj5shW3/vHzUmVrRG40GR2J8FolfI1pdtT5u7g+Lj8FGb246yNl5gQgyhvIudEUn862hINbxWOdmmHz7UDXtwsO7efO6pbyWtf01sdP0e27APepW21GsiKzftZ9twvyU/8XCVpFZv2se24X5Kf+LhKvbfQd3tVIPUCwfacmaeRh1Y/8Maj10xXtknx2/8Aka50pooAFzrSayuRRRRVlnRVzj4TiI4pYgz8KFI5lAuUKd0PYc4yMve6ElTbu5qaumHxLxtmR2RhyZGKny6qb1FYFT9j5oiuJZGMGZoWYWF+JEyyKhPuxGzEcwCVvobGzxuysIk3qe8gLIvDxHHjMTM6ApIycIFIixsSXugNzexFUmP2tLPl4sjPkBCg8lBNyFA0Fzqbc6iVEbwGCbNl4jCQYWCR4jI8kj8RmhjmHcIthwHkQx9xkcldTxBZhlIELABMuKmhhEhVxkjkXi8PDsX9kK8mYERJc3HfJt1FZgdpvDnUBGV7ZlkjSQXU6HK4IDC5156kdTXxLtFzKZgckl7gxgR20y90R2C6aaVFa8MFY7FtFi2GJvAAmIWW6ZSmbDyrYRtl712ACaXJA61Ax2yniLZrsoYIzhSFE2RXeENyZluRodbX5VHR+8XbvZe8b65nNwqm/MltfQTXJVt4vQAP3UahXc0NjBOZr03r6q83SjvLI3VY9P1mUGqOmPdBRaY9bxi/kPEJHzqp9ArLajSF3e1MsIrO3vYtQ7I8OGxeMkN7xxRIPFldnck+W8Yt5zWq1mvY7hjmx02mQvFGPHnjRnbTxWmSx8/i10qt9lFIW8lsmNZCis87Wo1HqWQsAfZY7G3JlWXNz8eHC/rnxaxN9N+cU0j4fCxTJECVOJijMjMykrIkeVW4YB0zkXurAai4SlwrzNxWwU0z39smsz6cvb3z28VxTJoxKwsO1VY644OSBtEBZpACD3jrcdWP/wCVwzDxj560toXHPAEfq4f79QzgoJWNs0RXRkEUQyn84PEXBPOxqggoKVWeSO+4uSDRTPi934owL8OQDnYGB+oJFjlYctLjkaq8RsUZDJE91Xwll7jA2FgSQBc+UdRr1oGIjJJMBGSrKK+Ve/8A4Oh+avqk0okEURXWGElXcX7ljopI1a3ePJfTz5VyqZs7HCPiKwLJJGVYD33hRsL6XDhT5sw5m4igVrvJseQkYtgqDELxSryRo+dmIkKxuwd1LhmBVbWYcrWC6TVg2PDYVYTfNHMzRjpkkQCW+vPNFERYdXve4tX6aX8Hm3xRqRp4+XpFRMDb7wBtXRxlVV6n2RvORZFPmUX/AFq+K9ZyxLN4TG5856fZ6K8oBWnkD3/45DAcgimfdKK0Ure+kA/YS5Pp4w/ZNLFNm6ntDfLN/DhrJbD/AKqLTo4Vm+Ctd7HP7vjP0xv5fD0/0l9kkY/s4NbvPPOWPUkTMgJ8dkRV8yinSutCKRtHsE6Q1eSsOw+Hlw7S4VcTKPU8roBbDschYujEvBmJKsCSeZv0rtJtrEwjMG46i3daMZ9TqQYgAfMEvY31tTjv/uizOMbhkzSquWeJec0Q8Erc2Mid7KObBit+QpLw86uodTdW5H94sdQQdCDqDoaaqKzxe9cZw8kkTxFhYDMwZQSyqWbKb2XMWI8SnUc6nYPcPDlQZwcRIQLvIc2vjUeCg15KALAeKknHmLis6ShJ2Xh6CIk6sbeyIxJuTcA62APKm/s0Wf1M5kYcHiEYdcpUqikhgLk+x5h3Rc2AOtrBcdqrdqCtdmIvUoqTaW4UkeIdcNDG8cl3DMcmS2VeCSVYc2zLa1xnuLrcxd3Nz4nhkaRcNw2ccGaGdGZGA1VZbCxVgCvOwNuQsWjHYfHJI2WSaRCxyGP1IAATcK6yQXVRexbMxNr5T047p7hLh2nkmVXM5ByPlkytdixBCKoJuNFUDur6EOkNyhd0zWlkYa+ob1Wfba2DLKxgDpLiAQ8QyZOND1eKUtlLi5LILAa2OhpReMqSGUqwNiGBBBHMEHka2HfHdSGIpilgRshOYFWKhCCGcxqdSujXUZiF8lK29uwR6kOIiXCZVZS7QICSrEa8RvBsSng6kN4udmyB4F448lktViDgXM2Y/CRalYHZU0xIiikktzyIzWtzuQNOY+eotW+C22ow5w0sTSR8QyDJM0RuyqrKwysrr7GhFxcFTrrarLiim1QRs+TI8mUhI2VXJ9yzXy3XnrlOtvEOov8AUmF4c+XOhUSALIyNkKgg52RkzZNUNipuAwsesrEbzSmeaZAoM1lZGVZFK3XIrCYMGtlU5m1uL1Vs+Zi3Mt111/ON+pN2/Wop7KMaX/A/v+PtXG8OyI4uHJFLG6TLmVE4111ZHsZY1ugkR1BJzGwv46pqkNjGdI4LA5XYoAO8WkCAr5R7GLADmzeOpcO7OKcZlw8pHxCP30Ek4nAKsps3U9ob5Zv4cNLGJwrxuySKUdTZlYWIPlBpn3U9ob5Zv4cNY7b6a3aO9b4W1dkv+Gp8tiP5iSnKk3sl/wANT5bEfzElOVdiPyDkmP8AMUVnfaXu5FHH6rgURYh5VV2W+V75tZYwQrnXwvC0Gulq0Sk/tRP/AKNPl4/toSuLY3EZgH6UYKuAKxzZe1GlxMWz8SzLEXyoeMzoBlHDjMUivG+rKAWUNci7EjXY9lbNWCFIk5KAOQAv1IUd1ATc5VsBfQVi+J2FFiMRECWzsbtZ7ARoupsFuNVQXvzpm2d2lPhWOFxgLFPBnALFo/ctIoFyeYLLfVdRrc8oOMsYcPn9Loxiklzp+05bwbyepysUcfGxDjMEzZQqXK8WRj4KZhaw1axAGhsqbT27jI45J5cTkAUtw4UiCrYeAHmjdmJNhc216a2ELG7zwNiZGjxIIcLnZ0LwhwMoHFQgoctjbwfKCSKjbTE0pRuLgGhQiQDjuue3eRiApIA55QddPNWuJsbWi+MTvCXK2UuN3L2K7z+rprrJiJbrhhl7wjAxbZrnNhwoZVKLoc1s/l1rMHu8Gh4ZUpHJDGyMpsUYgF4TmOYqHAYBrizEE3UVA23vnPG6uhhYKGDcIu6EkC1y2UuwGY2GguLm+gr9qbzYl11lKKCCRGMmmbvHMLuND0PTlWo3WAYZ5YZpbLNNKHOH45497lXbW2a2HlaJiGtqCOqkm1xzVtCCD+41EpmwmwMM63tKpuQymVLhxoQe5r5+tXu6O5WEnxRjkV3QQs2UyHws8ajWMKeTNpeuZ4ljn3QCFjdYHn/IUokHB7PlnYpDG8rWOkaljb3RsovYKQCfzx466YPGmIsQiFuXssavl117kgK36aqSOlq0nC4QbNnMkUPBXMiMuoBVmmJQS4mTK4AjhfMrKt5CDcgWqt5Y48ZjJZZYmhYKi5QyqzDvETOQGV8wIAKki0Y1PIXklDKk5JzrEXMbdOKVm3nxNiqytGhFskQWJdedkiCqL9bDWuuyMfCBIZxeYlSkzxeqMoAIZeHJIqMTddXDWy6AGxFn+TWH/wBz6Vfw6Pyaw/8AufSr+HSPGx+6WNHzVrUJd2kULkpK8ubVmdMhzEm+mdr9De/WmLdT2hvlm/hw0fk1h/8Ac+lX8Op+CwkcKZEvbMWOZgxuQq9ANLIKzWm0tkZdFVpstkkikvOotb7Jf8NT5bEfzElOVJ3ZL/hqfLYj+Ykpxr0MfkHJZ3+YopB7QeziXaUySDEIkaRhRHJG0gz5mJcWcAEgqDp7geh+pN7UdosmGigW49VTLCzAkWjytI47pB7yoV0PuqLqUxQaSDULJtw9j5YziWAVplAVQAtogb9DqWNjc66Dx1z39wXtcw5ro3xSQD1t1U/q02ogAAAAAAAA0AAFgAOgtS7vjMGikTmBG5Pnykj5ufp8lc2tXJzJHMeHjMYpS2S9nkXTUBgOut1Y+XkPnrhJC5l4YQd4F2EZy5lsRe7EZTfxc+t65Rue66nK2XproRysfLY+ivmSwuSe9zzXs1xrcHx+Kum22tEDYyKuG/Jd2fR7pHueCA3MV90THLGYJRlZNV1BGvuGI0vY35/815hxeMA63Fj5uX7ql43ZzxNllsS4LZr5swzvGSbgW70bC1uQFcVUAWGgrLPbNewA7NoWnR9luC/eqCKfz2EOgdUdUDygBJAy3BYdyMLzPEawsBzGptzpv3Pw4wpjnm4aw4qIxSIEtlEljGWJOqlgoJtoH101qt3QVQ7PISVRmKLa/fZE1+bNbytejG4s5HikyrZGEZcnIY9bLpqCoNso6AEackmjsF56QuhkLBkD9FNu82CeI4dsOS0nEJtPLiJktlyl2Rma4UOW0GgBPSxhbH7PptpuS08QMGHgjytE8ipl4iLGt2BU5I1kIOp44NhenPYPZ/Li8HF6tnYKwvkVEzlCDkLyOCVksRcqLi3O9zWg7M2XFh4xFDGsca8lUW16k+MnqTqetOhhIbR6lona596PBZF6wEnwjDfVT+JR6wEnwjDfVT+JWz0U/VM3JGufvWMesBJ8Iw31U/iUk7V3NMG0BgSYGJmhjziGwvLw7NlzdOKNL65fLX6drC97P8xL+mYL/rUqSNoAoNoTY5HOrU7Cnns97OpdmyyO2IR0dAOHHG0YzBrhyC5BNrjl7o0914K9rQAAKBZiSTUope363fbF4R1jtx4yJICbe3JqouSLBtUOvJjfSmGvDRQWD4XeVJYBKmjGwKNzViLi/jFtQeo9ICHtHbLYgsVIKkEC5N7numQgc9CwA5C49DF2fbrerpuGJDDIuFDI+XMLhoRZ0uM62ZtLixsaTcXhwEhB19iU/OS320qyWQz1INFsY1jZCHio50UpRYWHIV8yx5gRy0qErsOTH06/vrth5nZgvdJY2B1GuvMAHSpJo2dmIx5L0bdIwPF14I79lc7X2mJzGwUrljKsDY94zTS6EHUWlAubHQ6VXO4AuTYVFeV1LLcEg8yPs61xIubk3Pl+wdKMOiZa3TgEoW+KKMNiBPP+/wBdU5bmbIxOJWQ4fDSSrnPf7iJmEad0u7Cx1B5ciK1rdPssETrPjHWaVGzRxoDw0YXs3eF5XF7hiABYELcXqR2M7O4WyYTZbys8hKjnmY5cxsLsFCj0AchTxR1TGOwXmZZDI8uO01RRRRV0tFFFFRRFYXvZ/mJf0zBf9at0rC97P8xL+mYL/rUmbIcwnQ/lyK3MV7Xgr2nJKK8Ne0p74do+GwKyKWEmIQLaEFgTmsRdgjBRY3vagTRECqzfsN/vp/Qv/vBWZY1tIR4oUv8As3+2rbYW8pw/GiQRu8+FfDauy5QwQNIcyC9gp7t+vksaLGx3ckKtuhjGTl+bfr5zWjRrxG3HvFPklY2U1K+Kk7OW8sfxr+gA3NQibdbfGH26V2wGIAlUmRVABu1gdLWtqTrXYMrSP+Jl4EYL7xPht8Y/vrmIyxyqCWOigAkljoAANSSbC1AwjnXLI1+tmHPW/SpexmaDEwSiLM0UscgQXDNkcPlFlJuQvl53pb7Q0A0PffulunYMKr9Z7G2YuGgigTwIkVBoBcKLXIAAueZ8pNTKzvBduWBZfZRLE+l1CcUXsCbPFcEAkjodOVOWwN4YMbCJ8O+dCSDoQQw5qynVTyNj0IPI1xFmqFZUUUVEUUUUVFEVhe9n+Yl/TMF/1q2Lbe8eHwaq+IlWJWNlJubm17AKD0Ffnnbm+Im2kccqAKJ4pFQtJcrCY7Anhd0sIh8XN1tqiY4DmE+EZ8iv0uK9pf3W33w2PVRDIDLww7xd7Ml7Ag5lF7MbXpgp6QisQ7XN1cWca2JjhklgkCXaAF2UqoXKUAuLkDvC+hPWiigWh2BRDiMikXC7v44nhxYPFLna+XgyqpP5wl7h5e68Qq92J2KbRlyh1TDRnm0r52C3sQES/etqASBpa4ooq95J1Q24pxwP/wDPcQU8bGTO19DGkcYy2GmVs5JvfW/oq/wHYps2OJ43jaYva8krXYEBgChW2TwzoNDZbjQUUUKq4aBkFExfYPgGACPiIjfUrLmuPFaQMKrMX2C9IMc6KQMxkgWVzzGTOrpaOx1S1jre/IFFCqN0blF2L2DycQjGYiMwqe6IEyu635MzACPQDRb8zYi1zqewN3oMFCIcPGI0BubXJZtAXZjqzaDU+IeKvKKNaoBobkrKiiigrIoooqKJN7Stz5toRQLA0atHIWPELAEFCuhVW118VIPrK4//AFML9JL+DRRSnwseauCa2V7RQFNfZx2e4nAYmSad4SrRZAI2djfOGucyLppWi0UVdrQ0UCo5xcalf//Z">
            <a:extLst>
              <a:ext uri="{FF2B5EF4-FFF2-40B4-BE49-F238E27FC236}">
                <a16:creationId xmlns:a16="http://schemas.microsoft.com/office/drawing/2014/main" id="{38C3F70E-90E6-4668-B745-28392A4EC0C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AutoShape 8" descr="data:image/jpeg;base64,/9j/4AAQSkZJRgABAQAAAQABAAD/2wCEAAkGBhQSERMSExQWFBMVFhsaFRcWFhgYHxwTHBgcGBgUGBgXHSkgGBooHBgYIS8gJSs1LSwvFx8yNTA2NScuLykBCQoKDgwOGg8PGjAkHyU1LSkvNCwsLDQtLC0qMC8yKiwtLDQ0LCwsKiwsLikpLCwpKiwsLC8pLCksKSksLCwtLP/AABEIAJgAiwMBIgACEQEDEQH/xAAcAAACAwEBAQEAAAAAAAAAAAAABgQFBwMBAgj/xABOEAACAQIDBQIFDwkIAQUBAAABAgMAEQQSIQUGEzFBByIyUWFxgRQXIzNCUlRyc5GTlMHS0xZidIKSsbO01BU0NTZTY6HE0SSissLhCP/EABoBAAIDAQEAAAAAAAAAAAAAAAEDAAIEBQb/xAAxEQABAwEECAYCAgMAAAAAAAABAAIDEQQSITEFE0FRUnGR8BQyM2GBsULhocEiI/H/2gAMAwEAAhEDEQA/ANxoopX3k37TCTcEwySHhq5ZWjUAMzqB32BJ9ib/AIqr3tYLzjQIgFxoE0UUh+uwnwaX6SD79HrsJ8Gl+kg+/SPFQcY6pmpk4SnyikP12E+DS/SQffo9dhPg0v0kH36nioOMdVNTJwlPlFIfrsJ8Gl+kg+/R67CfBpfpIPv1PFQcY6qamThKfKKQ/XXT4NL9JB9+oj9rElzbDRW6XxEgNvKBhyL+YkeWgbZAPzCghkOxaPRWb+uxL8Gh+sy/0tHrsS/BofrMv9LVfHQcX2jqJNy0iis39diX4ND9Zl/paPXYl+DQ/WZf6Wp46Di+1NRJuWkUVm3rsy/BofrMv9LR67MvwaH6zL/S0fGwcX2pqJNy0misxxfbDJGjOcLEQovYYmS/ovhrVpoNOjmZKKsNVRzHM8wXtZb2pYUri45Li0kAA8nBkbNfz+qkt8VvJfUqzftZ9twvyM/8XCUi3CsDvj7CZZ/UCxnae3ZkmkRW0U6aJy5dUJPKo35R4j3w+ZPw647Y/vEvxvtNRKyMhjuirRkNiz2i1SskLQcFY/lHiPfD5k/Drxt4ZyLZ7ebL9iA/81X0VfUx8I6JHjZuJSv7Xn/1W+dvvUf2vP8A6rfO33qi1cRbAUJG0uIihaVSyIwdu5bus5jU8MMQbA69SACKtq27h0QFpmP5KskxsjG5ka/nP/mvn1Q/v2/aNdsHgTIJCCAY0zkHqoIBt5RmBqNVro3Khnlzqvv1Q/v2/aNHqh/ft+0a+KKlBuU18nEvv1Q/v2/aNdItoSrfLIwvz1P2EVM3dQGYggEcDEmxAOowsxB16ggEeUCqw1C0HYjr5RjeUr+15/8AVb52+9UvZG0JnniUyEguMwJOqDvONW96rVVVabtR3xKH3odj5shW3/vHzUmVrRG40GR2J8FolfI1pdtT5u7g+Lj8FGb246yNl5gQgyhvIudEUn862hINbxWOdmmHz7UDXtwsO7efO6pbyWtf01sdP0e27APepW21GsiKzftZ9twvyU/8XCVpFZv2se24X5Kf+LhKvbfQd3tVIPUCwfacmaeRh1Y/8Maj10xXtknx2/8Aka50pooAFzrSayuRRRRVlnRVzj4TiI4pYgz8KFI5lAuUKd0PYc4yMve6ElTbu5qaumHxLxtmR2RhyZGKny6qb1FYFT9j5oiuJZGMGZoWYWF+JEyyKhPuxGzEcwCVvobGzxuysIk3qe8gLIvDxHHjMTM6ApIycIFIixsSXugNzexFUmP2tLPl4sjPkBCg8lBNyFA0Fzqbc6iVEbwGCbNl4jCQYWCR4jI8kj8RmhjmHcIthwHkQx9xkcldTxBZhlIELABMuKmhhEhVxkjkXi8PDsX9kK8mYERJc3HfJt1FZgdpvDnUBGV7ZlkjSQXU6HK4IDC5156kdTXxLtFzKZgckl7gxgR20y90R2C6aaVFa8MFY7FtFi2GJvAAmIWW6ZSmbDyrYRtl712ACaXJA61Ax2yniLZrsoYIzhSFE2RXeENyZluRodbX5VHR+8XbvZe8b65nNwqm/MltfQTXJVt4vQAP3UahXc0NjBOZr03r6q83SjvLI3VY9P1mUGqOmPdBRaY9bxi/kPEJHzqp9ArLajSF3e1MsIrO3vYtQ7I8OGxeMkN7xxRIPFldnck+W8Yt5zWq1mvY7hjmx02mQvFGPHnjRnbTxWmSx8/i10qt9lFIW8lsmNZCis87Wo1HqWQsAfZY7G3JlWXNz8eHC/rnxaxN9N+cU0j4fCxTJECVOJijMjMykrIkeVW4YB0zkXurAai4SlwrzNxWwU0z39smsz6cvb3z28VxTJoxKwsO1VY644OSBtEBZpACD3jrcdWP/wCVwzDxj560toXHPAEfq4f79QzgoJWNs0RXRkEUQyn84PEXBPOxqggoKVWeSO+4uSDRTPi934owL8OQDnYGB+oJFjlYctLjkaq8RsUZDJE91Xwll7jA2FgSQBc+UdRr1oGIjJJMBGSrKK+Ve/8A4Oh+avqk0okEURXWGElXcX7ljopI1a3ePJfTz5VyqZs7HCPiKwLJJGVYD33hRsL6XDhT5sw5m4igVrvJseQkYtgqDELxSryRo+dmIkKxuwd1LhmBVbWYcrWC6TVg2PDYVYTfNHMzRjpkkQCW+vPNFERYdXve4tX6aX8Hm3xRqRp4+XpFRMDb7wBtXRxlVV6n2RvORZFPmUX/AFq+K9ZyxLN4TG5856fZ6K8oBWnkD3/45DAcgimfdKK0Ure+kA/YS5Pp4w/ZNLFNm6ntDfLN/DhrJbD/AKqLTo4Vm+Ctd7HP7vjP0xv5fD0/0l9kkY/s4NbvPPOWPUkTMgJ8dkRV8yinSutCKRtHsE6Q1eSsOw+Hlw7S4VcTKPU8roBbDschYujEvBmJKsCSeZv0rtJtrEwjMG46i3daMZ9TqQYgAfMEvY31tTjv/uizOMbhkzSquWeJec0Q8Erc2Mid7KObBit+QpLw86uodTdW5H94sdQQdCDqDoaaqKzxe9cZw8kkTxFhYDMwZQSyqWbKb2XMWI8SnUc6nYPcPDlQZwcRIQLvIc2vjUeCg15KALAeKknHmLis6ShJ2Xh6CIk6sbeyIxJuTcA62APKm/s0Wf1M5kYcHiEYdcpUqikhgLk+x5h3Rc2AOtrBcdqrdqCtdmIvUoqTaW4UkeIdcNDG8cl3DMcmS2VeCSVYc2zLa1xnuLrcxd3Nz4nhkaRcNw2ccGaGdGZGA1VZbCxVgCvOwNuQsWjHYfHJI2WSaRCxyGP1IAATcK6yQXVRexbMxNr5T047p7hLh2nkmVXM5ByPlkytdixBCKoJuNFUDur6EOkNyhd0zWlkYa+ob1Wfba2DLKxgDpLiAQ8QyZOND1eKUtlLi5LILAa2OhpReMqSGUqwNiGBBBHMEHka2HfHdSGIpilgRshOYFWKhCCGcxqdSujXUZiF8lK29uwR6kOIiXCZVZS7QICSrEa8RvBsSng6kN4udmyB4F448lktViDgXM2Y/CRalYHZU0xIiikktzyIzWtzuQNOY+eotW+C22ow5w0sTSR8QyDJM0RuyqrKwysrr7GhFxcFTrrarLiim1QRs+TI8mUhI2VXJ9yzXy3XnrlOtvEOov8AUmF4c+XOhUSALIyNkKgg52RkzZNUNipuAwsesrEbzSmeaZAoM1lZGVZFK3XIrCYMGtlU5m1uL1Vs+Zi3Mt111/ON+pN2/Wop7KMaX/A/v+PtXG8OyI4uHJFLG6TLmVE4111ZHsZY1ugkR1BJzGwv46pqkNjGdI4LA5XYoAO8WkCAr5R7GLADmzeOpcO7OKcZlw8pHxCP30Ek4nAKsps3U9ob5Zv4cNLGJwrxuySKUdTZlYWIPlBpn3U9ob5Zv4cNY7b6a3aO9b4W1dkv+Gp8tiP5iSnKk3sl/wANT5bEfzElOVdiPyDkmP8AMUVnfaXu5FHH6rgURYh5VV2W+V75tZYwQrnXwvC0Gulq0Sk/tRP/AKNPl4/toSuLY3EZgH6UYKuAKxzZe1GlxMWz8SzLEXyoeMzoBlHDjMUivG+rKAWUNci7EjXY9lbNWCFIk5KAOQAv1IUd1ATc5VsBfQVi+J2FFiMRECWzsbtZ7ARoupsFuNVQXvzpm2d2lPhWOFxgLFPBnALFo/ctIoFyeYLLfVdRrc8oOMsYcPn9Loxiklzp+05bwbyepysUcfGxDjMEzZQqXK8WRj4KZhaw1axAGhsqbT27jI45J5cTkAUtw4UiCrYeAHmjdmJNhc216a2ELG7zwNiZGjxIIcLnZ0LwhwMoHFQgoctjbwfKCSKjbTE0pRuLgGhQiQDjuue3eRiApIA55QddPNWuJsbWi+MTvCXK2UuN3L2K7z+rprrJiJbrhhl7wjAxbZrnNhwoZVKLoc1s/l1rMHu8Gh4ZUpHJDGyMpsUYgF4TmOYqHAYBrizEE3UVA23vnPG6uhhYKGDcIu6EkC1y2UuwGY2GguLm+gr9qbzYl11lKKCCRGMmmbvHMLuND0PTlWo3WAYZ5YZpbLNNKHOH45497lXbW2a2HlaJiGtqCOqkm1xzVtCCD+41EpmwmwMM63tKpuQymVLhxoQe5r5+tXu6O5WEnxRjkV3QQs2UyHws8ajWMKeTNpeuZ4ljn3QCFjdYHn/IUokHB7PlnYpDG8rWOkaljb3RsovYKQCfzx466YPGmIsQiFuXssavl117kgK36aqSOlq0nC4QbNnMkUPBXMiMuoBVmmJQS4mTK4AjhfMrKt5CDcgWqt5Y48ZjJZZYmhYKi5QyqzDvETOQGV8wIAKki0Y1PIXklDKk5JzrEXMbdOKVm3nxNiqytGhFskQWJdedkiCqL9bDWuuyMfCBIZxeYlSkzxeqMoAIZeHJIqMTddXDWy6AGxFn+TWH/wBz6Vfw6Pyaw/8AufSr+HSPGx+6WNHzVrUJd2kULkpK8ubVmdMhzEm+mdr9De/WmLdT2hvlm/hw0fk1h/8Ac+lX8Op+CwkcKZEvbMWOZgxuQq9ANLIKzWm0tkZdFVpstkkikvOotb7Jf8NT5bEfzElOVJ3ZL/hqfLYj+Ykpxr0MfkHJZ3+YopB7QeziXaUySDEIkaRhRHJG0gz5mJcWcAEgqDp7geh+pN7UdosmGigW49VTLCzAkWjytI47pB7yoV0PuqLqUxQaSDULJtw9j5YziWAVplAVQAtogb9DqWNjc66Dx1z39wXtcw5ro3xSQD1t1U/q02ogAAAAAAAA0AAFgAOgtS7vjMGikTmBG5Pnykj5ufp8lc2tXJzJHMeHjMYpS2S9nkXTUBgOut1Y+XkPnrhJC5l4YQd4F2EZy5lsRe7EZTfxc+t65Rue66nK2XproRysfLY+ivmSwuSe9zzXs1xrcHx+Kum22tEDYyKuG/Jd2fR7pHueCA3MV90THLGYJRlZNV1BGvuGI0vY35/815hxeMA63Fj5uX7ql43ZzxNllsS4LZr5swzvGSbgW70bC1uQFcVUAWGgrLPbNewA7NoWnR9luC/eqCKfz2EOgdUdUDygBJAy3BYdyMLzPEawsBzGptzpv3Pw4wpjnm4aw4qIxSIEtlEljGWJOqlgoJtoH101qt3QVQ7PISVRmKLa/fZE1+bNbytejG4s5HikyrZGEZcnIY9bLpqCoNso6AEackmjsF56QuhkLBkD9FNu82CeI4dsOS0nEJtPLiJktlyl2Rma4UOW0GgBPSxhbH7PptpuS08QMGHgjytE8ipl4iLGt2BU5I1kIOp44NhenPYPZ/Li8HF6tnYKwvkVEzlCDkLyOCVksRcqLi3O9zWg7M2XFh4xFDGsca8lUW16k+MnqTqetOhhIbR6lona596PBZF6wEnwjDfVT+JR6wEnwjDfVT+JWz0U/VM3JGufvWMesBJ8Iw31U/iUk7V3NMG0BgSYGJmhjziGwvLw7NlzdOKNL65fLX6drC97P8xL+mYL/rUqSNoAoNoTY5HOrU7Cnns97OpdmyyO2IR0dAOHHG0YzBrhyC5BNrjl7o0914K9rQAAKBZiSTUope363fbF4R1jtx4yJICbe3JqouSLBtUOvJjfSmGvDRQWD4XeVJYBKmjGwKNzViLi/jFtQeo9ICHtHbLYgsVIKkEC5N7numQgc9CwA5C49DF2fbrerpuGJDDIuFDI+XMLhoRZ0uM62ZtLixsaTcXhwEhB19iU/OS320qyWQz1INFsY1jZCHio50UpRYWHIV8yx5gRy0qErsOTH06/vrth5nZgvdJY2B1GuvMAHSpJo2dmIx5L0bdIwPF14I79lc7X2mJzGwUrljKsDY94zTS6EHUWlAubHQ6VXO4AuTYVFeV1LLcEg8yPs61xIubk3Pl+wdKMOiZa3TgEoW+KKMNiBPP+/wBdU5bmbIxOJWQ4fDSSrnPf7iJmEad0u7Cx1B5ciK1rdPssETrPjHWaVGzRxoDw0YXs3eF5XF7hiABYELcXqR2M7O4WyYTZbys8hKjnmY5cxsLsFCj0AchTxR1TGOwXmZZDI8uO01RRRRV0tFFFFRRFYXvZ/mJf0zBf9at0rC97P8xL+mYL/rUmbIcwnQ/lyK3MV7Xgr2nJKK8Ne0p74do+GwKyKWEmIQLaEFgTmsRdgjBRY3vagTRECqzfsN/vp/Qv/vBWZY1tIR4oUv8As3+2rbYW8pw/GiQRu8+FfDauy5QwQNIcyC9gp7t+vksaLGx3ckKtuhjGTl+bfr5zWjRrxG3HvFPklY2U1K+Kk7OW8sfxr+gA3NQibdbfGH26V2wGIAlUmRVABu1gdLWtqTrXYMrSP+Jl4EYL7xPht8Y/vrmIyxyqCWOigAkljoAANSSbC1AwjnXLI1+tmHPW/SpexmaDEwSiLM0UscgQXDNkcPlFlJuQvl53pb7Q0A0PffulunYMKr9Z7G2YuGgigTwIkVBoBcKLXIAAueZ8pNTKzvBduWBZfZRLE+l1CcUXsCbPFcEAkjodOVOWwN4YMbCJ8O+dCSDoQQw5qynVTyNj0IPI1xFmqFZUUUVEUUUUVFEVhe9n+Yl/TMF/1q2Lbe8eHwaq+IlWJWNlJubm17AKD0Ffnnbm+Im2kccqAKJ4pFQtJcrCY7Anhd0sIh8XN1tqiY4DmE+EZ8iv0uK9pf3W33w2PVRDIDLww7xd7Ml7Ag5lF7MbXpgp6QisQ7XN1cWca2JjhklgkCXaAF2UqoXKUAuLkDvC+hPWiigWh2BRDiMikXC7v44nhxYPFLna+XgyqpP5wl7h5e68Qq92J2KbRlyh1TDRnm0r52C3sQES/etqASBpa4ooq95J1Q24pxwP/wDPcQU8bGTO19DGkcYy2GmVs5JvfW/oq/wHYps2OJ43jaYva8krXYEBgChW2TwzoNDZbjQUUUKq4aBkFExfYPgGACPiIjfUrLmuPFaQMKrMX2C9IMc6KQMxkgWVzzGTOrpaOx1S1jre/IFFCqN0blF2L2DycQjGYiMwqe6IEyu635MzACPQDRb8zYi1zqewN3oMFCIcPGI0BubXJZtAXZjqzaDU+IeKvKKNaoBobkrKiiigrIoooqKJN7Stz5toRQLA0atHIWPELAEFCuhVW118VIPrK4//AFML9JL+DRRSnwseauCa2V7RQFNfZx2e4nAYmSad4SrRZAI2djfOGucyLppWi0UVdrQ0UCo5xcalf//Z">
            <a:extLst>
              <a:ext uri="{FF2B5EF4-FFF2-40B4-BE49-F238E27FC236}">
                <a16:creationId xmlns:a16="http://schemas.microsoft.com/office/drawing/2014/main" id="{054C2B23-E6AC-49BA-B5CC-A927F2CCC4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0247" name="Content Placeholder 2">
            <a:extLst>
              <a:ext uri="{FF2B5EF4-FFF2-40B4-BE49-F238E27FC236}">
                <a16:creationId xmlns:a16="http://schemas.microsoft.com/office/drawing/2014/main" id="{B10D059A-B44F-4D52-A22F-B783CEFF54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051822"/>
              </p:ext>
            </p:extLst>
          </p:nvPr>
        </p:nvGraphicFramePr>
        <p:xfrm>
          <a:off x="914400" y="2532475"/>
          <a:ext cx="10363200" cy="3029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F024A9A0-0901-4D0D-AD1F-94AAD312EA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  <a:ln w="38100">
            <a:solidFill>
              <a:schemeClr val="bg2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>
                <a:solidFill>
                  <a:schemeClr val="bg1"/>
                </a:solidFill>
              </a:rPr>
              <a:t>Langkah-langkah Penentuan Tarif BOP per Departemen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48DAF5C-F14F-41AD-8D89-5A90C9D68E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Penyusunan anggaran BOP per departemen.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/>
              <a:t>Alokasi BOP departemen pembantu ke departemen produksi.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/>
              <a:t>Perhitungan tarif pembebanan BOP per departemen.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DDD81CF-80DD-4F39-83E7-ECD7888D5A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90539"/>
            <a:ext cx="8229600" cy="777875"/>
          </a:xfrm>
        </p:spPr>
        <p:txBody>
          <a:bodyPr/>
          <a:lstStyle/>
          <a:p>
            <a:pPr eaLnBrk="1" hangingPunct="1"/>
            <a:r>
              <a:rPr lang="en-US" altLang="en-US" sz="3600" b="1">
                <a:latin typeface="Comic Sans MS" panose="030F0702030302020204" pitchFamily="66" charset="0"/>
              </a:rPr>
              <a:t>Dasar Pembebanan BOP</a:t>
            </a:r>
            <a:endParaRPr lang="id-ID" altLang="en-US" sz="3600" b="1">
              <a:latin typeface="Comic Sans MS" panose="030F0702030302020204" pitchFamily="66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5DDDAB2-5737-4B91-92E5-F0C08AEDB5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92538" y="2492375"/>
            <a:ext cx="4608512" cy="28082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Comic Sans MS" panose="030F0702030302020204" pitchFamily="66" charset="0"/>
              </a:rPr>
              <a:t>Unit Produksi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Comic Sans MS" panose="030F0702030302020204" pitchFamily="66" charset="0"/>
              </a:rPr>
              <a:t>Jam Mesin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Comic Sans MS" panose="030F0702030302020204" pitchFamily="66" charset="0"/>
              </a:rPr>
              <a:t>Biaya Bahan Baku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Comic Sans MS" panose="030F0702030302020204" pitchFamily="66" charset="0"/>
              </a:rPr>
              <a:t>Biaya Tenaga Kerja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Comic Sans MS" panose="030F0702030302020204" pitchFamily="66" charset="0"/>
              </a:rPr>
              <a:t>Jam Tenaga Kerja</a:t>
            </a:r>
            <a:endParaRPr lang="id-ID" altLang="en-US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>
            <a:extLst>
              <a:ext uri="{FF2B5EF4-FFF2-40B4-BE49-F238E27FC236}">
                <a16:creationId xmlns:a16="http://schemas.microsoft.com/office/drawing/2014/main" id="{337DCC6E-CEBC-4105-8797-FA991FA8E7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latin typeface="Comic Sans MS" panose="030F0702030302020204" pitchFamily="66" charset="0"/>
              </a:rPr>
              <a:t>Perhitungan Tarif BOP</a:t>
            </a:r>
            <a:endParaRPr lang="id-ID" altLang="en-US" sz="400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E865D-1FBD-45B4-87B5-AD26CF19F1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27" name="Object 9">
            <a:extLst>
              <a:ext uri="{FF2B5EF4-FFF2-40B4-BE49-F238E27FC236}">
                <a16:creationId xmlns:a16="http://schemas.microsoft.com/office/drawing/2014/main" id="{9C106601-1A45-4816-ACEC-411DF5D9F133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2095500" y="2862263"/>
          <a:ext cx="7993063" cy="128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2450880" imgH="393480" progId="">
                  <p:embed/>
                </p:oleObj>
              </mc:Choice>
              <mc:Fallback>
                <p:oleObj name="Equation" r:id="rId4" imgW="2450880" imgH="393480" progId="">
                  <p:embed/>
                  <p:pic>
                    <p:nvPicPr>
                      <p:cNvPr id="1027" name="Object 9">
                        <a:extLst>
                          <a:ext uri="{FF2B5EF4-FFF2-40B4-BE49-F238E27FC236}">
                            <a16:creationId xmlns:a16="http://schemas.microsoft.com/office/drawing/2014/main" id="{9C106601-1A45-4816-ACEC-411DF5D9F1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2862263"/>
                        <a:ext cx="7993063" cy="128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4725680-2108-438E-B2B6-6E5BC5798C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Metode </a:t>
            </a:r>
            <a:br>
              <a:rPr lang="en-US" altLang="en-US">
                <a:latin typeface="Comic Sans MS" panose="030F0702030302020204" pitchFamily="66" charset="0"/>
              </a:rPr>
            </a:br>
            <a:r>
              <a:rPr lang="en-US" altLang="en-US">
                <a:latin typeface="Comic Sans MS" panose="030F0702030302020204" pitchFamily="66" charset="0"/>
              </a:rPr>
              <a:t>Alokasi BOP :</a:t>
            </a:r>
            <a:endParaRPr lang="id-ID" altLang="en-US">
              <a:latin typeface="Comic Sans MS" panose="030F0702030302020204" pitchFamily="66" charset="0"/>
            </a:endParaRPr>
          </a:p>
        </p:txBody>
      </p:sp>
      <p:graphicFrame>
        <p:nvGraphicFramePr>
          <p:cNvPr id="13317" name="Rectangle 3">
            <a:extLst>
              <a:ext uri="{FF2B5EF4-FFF2-40B4-BE49-F238E27FC236}">
                <a16:creationId xmlns:a16="http://schemas.microsoft.com/office/drawing/2014/main" id="{5E30BF42-FEDC-4898-8145-6A7D8571FC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727940"/>
              </p:ext>
            </p:extLst>
          </p:nvPr>
        </p:nvGraphicFramePr>
        <p:xfrm>
          <a:off x="914400" y="2532475"/>
          <a:ext cx="10363200" cy="3029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AE1574B-973E-45BB-A9F0-B7E7C3E922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88914"/>
            <a:ext cx="8229600" cy="706437"/>
          </a:xfrm>
        </p:spPr>
        <p:txBody>
          <a:bodyPr/>
          <a:lstStyle/>
          <a:p>
            <a:pPr eaLnBrk="1" hangingPunct="1"/>
            <a:r>
              <a:rPr lang="en-US" altLang="en-US" sz="4000"/>
              <a:t>Metode Alokasi Langsung</a:t>
            </a:r>
            <a:endParaRPr lang="id-ID" altLang="en-US" sz="400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B583FD5-B43F-4580-BC4A-5A3CB5329E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000125"/>
            <a:ext cx="9144000" cy="5126038"/>
          </a:xfrm>
        </p:spPr>
        <p:txBody>
          <a:bodyPr/>
          <a:lstStyle/>
          <a:p>
            <a:pPr eaLnBrk="1" hangingPunct="1"/>
            <a:r>
              <a:rPr lang="en-US" altLang="en-US" sz="2400" dirty="0" err="1">
                <a:latin typeface="Comic Sans MS" panose="030F0702030302020204" pitchFamily="66" charset="0"/>
              </a:rPr>
              <a:t>Metode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dalam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mengalokasikan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biaya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secara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langsung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dari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departemen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jasa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ke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departemen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produksi</a:t>
            </a:r>
            <a:endParaRPr lang="en-US" altLang="en-US" sz="2400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2400" dirty="0">
                <a:latin typeface="Comic Sans MS" panose="030F0702030302020204" pitchFamily="66" charset="0"/>
              </a:rPr>
              <a:t>BOP </a:t>
            </a:r>
            <a:r>
              <a:rPr lang="en-US" altLang="en-US" sz="2400" dirty="0" err="1">
                <a:latin typeface="Comic Sans MS" panose="030F0702030302020204" pitchFamily="66" charset="0"/>
              </a:rPr>
              <a:t>Departemen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Pembantu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diasumsikan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hanya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dinikmati</a:t>
            </a:r>
            <a:r>
              <a:rPr lang="en-US" altLang="en-US" sz="2400" dirty="0">
                <a:latin typeface="Comic Sans MS" panose="030F0702030302020204" pitchFamily="66" charset="0"/>
              </a:rPr>
              <a:t> oleh </a:t>
            </a:r>
            <a:r>
              <a:rPr lang="en-US" altLang="en-US" sz="2400" dirty="0" err="1">
                <a:latin typeface="Comic Sans MS" panose="030F0702030302020204" pitchFamily="66" charset="0"/>
              </a:rPr>
              <a:t>Departemen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Produksi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saja</a:t>
            </a:r>
            <a:r>
              <a:rPr lang="en-US" altLang="en-US" sz="2400" dirty="0">
                <a:latin typeface="Comic Sans MS" panose="030F0702030302020204" pitchFamily="66" charset="0"/>
              </a:rPr>
              <a:t>.</a:t>
            </a:r>
          </a:p>
          <a:p>
            <a:pPr eaLnBrk="1" hangingPunct="1"/>
            <a:r>
              <a:rPr lang="en-US" altLang="en-US" sz="1800" u="sng" dirty="0">
                <a:latin typeface="Comic Sans MS" panose="030F0702030302020204" pitchFamily="66" charset="0"/>
              </a:rPr>
              <a:t>Dep Prod I</a:t>
            </a:r>
            <a:r>
              <a:rPr lang="en-US" altLang="en-US" sz="1800" dirty="0">
                <a:latin typeface="Comic Sans MS" panose="030F0702030302020204" pitchFamily="66" charset="0"/>
              </a:rPr>
              <a:t>	      </a:t>
            </a:r>
            <a:r>
              <a:rPr lang="en-US" altLang="en-US" sz="1800" u="sng" dirty="0">
                <a:latin typeface="Comic Sans MS" panose="030F0702030302020204" pitchFamily="66" charset="0"/>
              </a:rPr>
              <a:t>Dept Prod II</a:t>
            </a:r>
            <a:r>
              <a:rPr lang="en-US" altLang="en-US" sz="1800" dirty="0">
                <a:latin typeface="Comic Sans MS" panose="030F0702030302020204" pitchFamily="66" charset="0"/>
              </a:rPr>
              <a:t>      </a:t>
            </a:r>
            <a:r>
              <a:rPr lang="en-US" altLang="en-US" sz="1800" u="sng" dirty="0">
                <a:latin typeface="Comic Sans MS" panose="030F0702030302020204" pitchFamily="66" charset="0"/>
              </a:rPr>
              <a:t>Dept </a:t>
            </a:r>
            <a:r>
              <a:rPr lang="en-US" altLang="en-US" sz="1800" u="sng" dirty="0" err="1">
                <a:latin typeface="Comic Sans MS" panose="030F0702030302020204" pitchFamily="66" charset="0"/>
              </a:rPr>
              <a:t>Pembantu</a:t>
            </a:r>
            <a:r>
              <a:rPr lang="en-US" altLang="en-US" sz="1800" u="sng" dirty="0">
                <a:latin typeface="Comic Sans MS" panose="030F0702030302020204" pitchFamily="66" charset="0"/>
              </a:rPr>
              <a:t> A</a:t>
            </a:r>
            <a:r>
              <a:rPr lang="en-US" altLang="en-US" sz="1800" dirty="0">
                <a:latin typeface="Comic Sans MS" panose="030F0702030302020204" pitchFamily="66" charset="0"/>
              </a:rPr>
              <a:t>	   </a:t>
            </a:r>
            <a:r>
              <a:rPr lang="en-US" altLang="en-US" sz="1800" u="sng" dirty="0">
                <a:latin typeface="Comic Sans MS" panose="030F0702030302020204" pitchFamily="66" charset="0"/>
              </a:rPr>
              <a:t>Dept </a:t>
            </a:r>
            <a:r>
              <a:rPr lang="en-US" altLang="en-US" sz="1800" u="sng" dirty="0" err="1">
                <a:latin typeface="Comic Sans MS" panose="030F0702030302020204" pitchFamily="66" charset="0"/>
              </a:rPr>
              <a:t>Pembantu</a:t>
            </a:r>
            <a:r>
              <a:rPr lang="en-US" altLang="en-US" sz="1800" u="sng" dirty="0">
                <a:latin typeface="Comic Sans MS" panose="030F0702030302020204" pitchFamily="66" charset="0"/>
              </a:rPr>
              <a:t> B</a:t>
            </a:r>
            <a:endParaRPr lang="id-ID" altLang="en-US" sz="1800" u="sng" dirty="0">
              <a:latin typeface="Comic Sans MS" panose="030F0702030302020204" pitchFamily="66" charset="0"/>
            </a:endParaRPr>
          </a:p>
        </p:txBody>
      </p:sp>
      <p:sp>
        <p:nvSpPr>
          <p:cNvPr id="14340" name="Line 4">
            <a:extLst>
              <a:ext uri="{FF2B5EF4-FFF2-40B4-BE49-F238E27FC236}">
                <a16:creationId xmlns:a16="http://schemas.microsoft.com/office/drawing/2014/main" id="{9004B2E0-7AE8-4B50-8D15-09030B290F5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6064" y="3682586"/>
            <a:ext cx="0" cy="17287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AutoShape 5">
            <a:extLst>
              <a:ext uri="{FF2B5EF4-FFF2-40B4-BE49-F238E27FC236}">
                <a16:creationId xmlns:a16="http://schemas.microsoft.com/office/drawing/2014/main" id="{2AD253B8-98EE-40E2-80A1-FBFC227D44C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029993" y="2827660"/>
            <a:ext cx="431800" cy="2697163"/>
          </a:xfrm>
          <a:prstGeom prst="curvedLeftArrow">
            <a:avLst>
              <a:gd name="adj1" fmla="val 124926"/>
              <a:gd name="adj2" fmla="val 24985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2" name="AutoShape 6">
            <a:extLst>
              <a:ext uri="{FF2B5EF4-FFF2-40B4-BE49-F238E27FC236}">
                <a16:creationId xmlns:a16="http://schemas.microsoft.com/office/drawing/2014/main" id="{665FACFD-64AE-4442-9D15-EAE75AC5733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121944" y="2003470"/>
            <a:ext cx="792162" cy="5073650"/>
          </a:xfrm>
          <a:prstGeom prst="curvedLeftArrow">
            <a:avLst>
              <a:gd name="adj1" fmla="val 41631"/>
              <a:gd name="adj2" fmla="val 16273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3" name="Line 15">
            <a:extLst>
              <a:ext uri="{FF2B5EF4-FFF2-40B4-BE49-F238E27FC236}">
                <a16:creationId xmlns:a16="http://schemas.microsoft.com/office/drawing/2014/main" id="{8D180B9F-AF87-4B09-96DA-86101BC49D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6138" y="5678659"/>
            <a:ext cx="4464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16">
            <a:extLst>
              <a:ext uri="{FF2B5EF4-FFF2-40B4-BE49-F238E27FC236}">
                <a16:creationId xmlns:a16="http://schemas.microsoft.com/office/drawing/2014/main" id="{A6D27C76-C493-4C29-9AF2-6417EF4B832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0188" y="4238797"/>
            <a:ext cx="0" cy="143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7">
            <a:extLst>
              <a:ext uri="{FF2B5EF4-FFF2-40B4-BE49-F238E27FC236}">
                <a16:creationId xmlns:a16="http://schemas.microsoft.com/office/drawing/2014/main" id="{F7AEB21B-3A58-4EBD-8C58-C680858201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6138" y="4599159"/>
            <a:ext cx="0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9">
            <a:extLst>
              <a:ext uri="{FF2B5EF4-FFF2-40B4-BE49-F238E27FC236}">
                <a16:creationId xmlns:a16="http://schemas.microsoft.com/office/drawing/2014/main" id="{318EA006-0685-44BD-AC05-6200EE278561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9113" y="3959788"/>
            <a:ext cx="0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20">
            <a:extLst>
              <a:ext uri="{FF2B5EF4-FFF2-40B4-BE49-F238E27FC236}">
                <a16:creationId xmlns:a16="http://schemas.microsoft.com/office/drawing/2014/main" id="{A8C28B00-746C-47B2-A621-83475B93EE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66988" y="5975913"/>
            <a:ext cx="6842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21">
            <a:extLst>
              <a:ext uri="{FF2B5EF4-FFF2-40B4-BE49-F238E27FC236}">
                <a16:creationId xmlns:a16="http://schemas.microsoft.com/office/drawing/2014/main" id="{2FFB0D06-F8BC-45D2-B2C6-804198FC9E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66988" y="4391588"/>
            <a:ext cx="0" cy="1584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FF05AE5-3D8B-455A-A046-F25674A1F7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3775" y="1"/>
            <a:ext cx="10364451" cy="1584324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Metode</a:t>
            </a:r>
            <a:r>
              <a:rPr lang="en-US" altLang="en-US" dirty="0"/>
              <a:t> </a:t>
            </a:r>
            <a:r>
              <a:rPr lang="en-US" altLang="en-US" dirty="0" err="1"/>
              <a:t>Alokasi</a:t>
            </a:r>
            <a:r>
              <a:rPr lang="en-US" altLang="en-US" dirty="0"/>
              <a:t> </a:t>
            </a:r>
            <a:r>
              <a:rPr lang="en-US" altLang="en-US" dirty="0" err="1"/>
              <a:t>Bertahap</a:t>
            </a:r>
            <a:endParaRPr lang="id-ID" altLang="en-US" dirty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B25EAA5-B55B-449E-8126-8B3F19D4B1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214439"/>
            <a:ext cx="9144000" cy="4911725"/>
          </a:xfrm>
        </p:spPr>
        <p:txBody>
          <a:bodyPr/>
          <a:lstStyle/>
          <a:p>
            <a:pPr eaLnBrk="1" hangingPunct="1"/>
            <a:r>
              <a:rPr lang="en-US" altLang="en-US" sz="2400" dirty="0" err="1">
                <a:latin typeface="Trebuchet MS" panose="020B0603020202020204" pitchFamily="34" charset="0"/>
              </a:rPr>
              <a:t>Metode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pengalokasian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biaya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dari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departemen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jasa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ke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departemen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produksi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secara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bertahap</a:t>
            </a:r>
            <a:endParaRPr lang="en-US" altLang="en-US" sz="2400" dirty="0">
              <a:latin typeface="Trebuchet MS" panose="020B0603020202020204" pitchFamily="34" charset="0"/>
            </a:endParaRPr>
          </a:p>
          <a:p>
            <a:pPr eaLnBrk="1" hangingPunct="1"/>
            <a:r>
              <a:rPr lang="en-US" altLang="en-US" sz="2400" dirty="0">
                <a:latin typeface="Trebuchet MS" panose="020B0603020202020204" pitchFamily="34" charset="0"/>
              </a:rPr>
              <a:t>Jasa pada Dept </a:t>
            </a:r>
            <a:r>
              <a:rPr lang="en-US" altLang="en-US" sz="2400" dirty="0" err="1">
                <a:latin typeface="Trebuchet MS" panose="020B0603020202020204" pitchFamily="34" charset="0"/>
              </a:rPr>
              <a:t>Pembantu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akan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dialokasikan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ke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Departemen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Pembantu</a:t>
            </a:r>
            <a:r>
              <a:rPr lang="en-US" altLang="en-US" sz="2400" dirty="0">
                <a:latin typeface="Trebuchet MS" panose="020B0603020202020204" pitchFamily="34" charset="0"/>
              </a:rPr>
              <a:t> &amp; </a:t>
            </a:r>
            <a:r>
              <a:rPr lang="en-US" altLang="en-US" sz="2400" dirty="0" err="1">
                <a:latin typeface="Trebuchet MS" panose="020B0603020202020204" pitchFamily="34" charset="0"/>
              </a:rPr>
              <a:t>Produksi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tetapi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jika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alokasi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ke</a:t>
            </a:r>
            <a:r>
              <a:rPr lang="en-US" altLang="en-US" sz="2400" dirty="0">
                <a:latin typeface="Trebuchet MS" panose="020B0603020202020204" pitchFamily="34" charset="0"/>
              </a:rPr>
              <a:t> Dept </a:t>
            </a:r>
            <a:r>
              <a:rPr lang="en-US" altLang="en-US" sz="2400" dirty="0" err="1">
                <a:latin typeface="Trebuchet MS" panose="020B0603020202020204" pitchFamily="34" charset="0"/>
              </a:rPr>
              <a:t>Pembantu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tidak</a:t>
            </a:r>
            <a:r>
              <a:rPr lang="en-US" altLang="en-US" sz="2400" dirty="0">
                <a:latin typeface="Trebuchet MS" panose="020B0603020202020204" pitchFamily="34" charset="0"/>
              </a:rPr>
              <a:t> material </a:t>
            </a:r>
            <a:r>
              <a:rPr lang="en-US" altLang="en-US" sz="2400" dirty="0" err="1">
                <a:latin typeface="Trebuchet MS" panose="020B0603020202020204" pitchFamily="34" charset="0"/>
              </a:rPr>
              <a:t>akan</a:t>
            </a:r>
            <a:r>
              <a:rPr lang="en-US" altLang="en-US" sz="2400" dirty="0">
                <a:latin typeface="Trebuchet MS" panose="020B0603020202020204" pitchFamily="34" charset="0"/>
              </a:rPr>
              <a:t> </a:t>
            </a:r>
            <a:r>
              <a:rPr lang="en-US" altLang="en-US" sz="2400" dirty="0" err="1">
                <a:latin typeface="Trebuchet MS" panose="020B0603020202020204" pitchFamily="34" charset="0"/>
              </a:rPr>
              <a:t>diabaikan</a:t>
            </a:r>
            <a:endParaRPr lang="en-US" altLang="en-US" sz="2400" dirty="0">
              <a:latin typeface="Trebuchet MS" panose="020B0603020202020204" pitchFamily="34" charset="0"/>
            </a:endParaRPr>
          </a:p>
          <a:p>
            <a:pPr eaLnBrk="1" hangingPunct="1"/>
            <a:r>
              <a:rPr lang="en-US" altLang="en-US" sz="1800" u="sng" dirty="0">
                <a:latin typeface="Comic Sans MS" panose="030F0702030302020204" pitchFamily="66" charset="0"/>
              </a:rPr>
              <a:t>Dep Prod I</a:t>
            </a:r>
            <a:r>
              <a:rPr lang="en-US" altLang="en-US" sz="1800" dirty="0">
                <a:latin typeface="Comic Sans MS" panose="030F0702030302020204" pitchFamily="66" charset="0"/>
              </a:rPr>
              <a:t>	      </a:t>
            </a:r>
            <a:r>
              <a:rPr lang="en-US" altLang="en-US" sz="1800" u="sng" dirty="0">
                <a:latin typeface="Comic Sans MS" panose="030F0702030302020204" pitchFamily="66" charset="0"/>
              </a:rPr>
              <a:t>Dept Prod II</a:t>
            </a:r>
            <a:r>
              <a:rPr lang="en-US" altLang="en-US" sz="1800" dirty="0">
                <a:latin typeface="Comic Sans MS" panose="030F0702030302020204" pitchFamily="66" charset="0"/>
              </a:rPr>
              <a:t>      </a:t>
            </a:r>
            <a:r>
              <a:rPr lang="en-US" altLang="en-US" sz="1800" u="sng" dirty="0">
                <a:latin typeface="Comic Sans MS" panose="030F0702030302020204" pitchFamily="66" charset="0"/>
              </a:rPr>
              <a:t>Dept </a:t>
            </a:r>
            <a:r>
              <a:rPr lang="en-US" altLang="en-US" sz="1800" u="sng" dirty="0" err="1">
                <a:latin typeface="Comic Sans MS" panose="030F0702030302020204" pitchFamily="66" charset="0"/>
              </a:rPr>
              <a:t>Pembantu</a:t>
            </a:r>
            <a:r>
              <a:rPr lang="en-US" altLang="en-US" sz="1800" u="sng" dirty="0">
                <a:latin typeface="Comic Sans MS" panose="030F0702030302020204" pitchFamily="66" charset="0"/>
              </a:rPr>
              <a:t> A</a:t>
            </a:r>
            <a:r>
              <a:rPr lang="en-US" altLang="en-US" sz="1800" dirty="0">
                <a:latin typeface="Comic Sans MS" panose="030F0702030302020204" pitchFamily="66" charset="0"/>
              </a:rPr>
              <a:t>	   </a:t>
            </a:r>
            <a:r>
              <a:rPr lang="en-US" altLang="en-US" sz="1800" u="sng" dirty="0">
                <a:latin typeface="Comic Sans MS" panose="030F0702030302020204" pitchFamily="66" charset="0"/>
              </a:rPr>
              <a:t>Dept </a:t>
            </a:r>
            <a:r>
              <a:rPr lang="en-US" altLang="en-US" sz="1800" u="sng" dirty="0" err="1">
                <a:latin typeface="Comic Sans MS" panose="030F0702030302020204" pitchFamily="66" charset="0"/>
              </a:rPr>
              <a:t>Pembantu</a:t>
            </a:r>
            <a:r>
              <a:rPr lang="en-US" altLang="en-US" sz="1800" u="sng" dirty="0">
                <a:latin typeface="Comic Sans MS" panose="030F0702030302020204" pitchFamily="66" charset="0"/>
              </a:rPr>
              <a:t> B</a:t>
            </a:r>
            <a:endParaRPr lang="id-ID" altLang="en-US" sz="1800" u="sng" dirty="0">
              <a:latin typeface="Comic Sans MS" panose="030F0702030302020204" pitchFamily="66" charset="0"/>
            </a:endParaRPr>
          </a:p>
          <a:p>
            <a:pPr eaLnBrk="1" hangingPunct="1"/>
            <a:endParaRPr lang="id-ID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15364" name="Line 4">
            <a:extLst>
              <a:ext uri="{FF2B5EF4-FFF2-40B4-BE49-F238E27FC236}">
                <a16:creationId xmlns:a16="http://schemas.microsoft.com/office/drawing/2014/main" id="{0D603B58-6AAE-48DA-B9B2-788A486FD57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200" y="3141664"/>
            <a:ext cx="0" cy="25923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AutoShape 5">
            <a:extLst>
              <a:ext uri="{FF2B5EF4-FFF2-40B4-BE49-F238E27FC236}">
                <a16:creationId xmlns:a16="http://schemas.microsoft.com/office/drawing/2014/main" id="{068783D3-F098-4310-B30E-2E8DEECE31C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350185" y="3017044"/>
            <a:ext cx="431800" cy="2697163"/>
          </a:xfrm>
          <a:prstGeom prst="curvedLeftArrow">
            <a:avLst>
              <a:gd name="adj1" fmla="val 124926"/>
              <a:gd name="adj2" fmla="val 24985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AutoShape 6">
            <a:extLst>
              <a:ext uri="{FF2B5EF4-FFF2-40B4-BE49-F238E27FC236}">
                <a16:creationId xmlns:a16="http://schemas.microsoft.com/office/drawing/2014/main" id="{3EBC0900-7CC9-4096-8EFC-23CFDDADF27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568826" y="2332040"/>
            <a:ext cx="792162" cy="5073650"/>
          </a:xfrm>
          <a:prstGeom prst="curvedLeftArrow">
            <a:avLst>
              <a:gd name="adj1" fmla="val 41631"/>
              <a:gd name="adj2" fmla="val 16273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Line 7">
            <a:extLst>
              <a:ext uri="{FF2B5EF4-FFF2-40B4-BE49-F238E27FC236}">
                <a16:creationId xmlns:a16="http://schemas.microsoft.com/office/drawing/2014/main" id="{AF9DB9CA-5621-4D4C-A5D1-BB1AF7F807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6138" y="5157788"/>
            <a:ext cx="4464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8">
            <a:extLst>
              <a:ext uri="{FF2B5EF4-FFF2-40B4-BE49-F238E27FC236}">
                <a16:creationId xmlns:a16="http://schemas.microsoft.com/office/drawing/2014/main" id="{3B17C449-72A0-4AF6-AEA0-868ECCAD4D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6138" y="4078288"/>
            <a:ext cx="0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9">
            <a:extLst>
              <a:ext uri="{FF2B5EF4-FFF2-40B4-BE49-F238E27FC236}">
                <a16:creationId xmlns:a16="http://schemas.microsoft.com/office/drawing/2014/main" id="{4F3FB8B7-0A45-4CBA-8825-4F31CAEFA25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0188" y="3717926"/>
            <a:ext cx="0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0">
            <a:extLst>
              <a:ext uri="{FF2B5EF4-FFF2-40B4-BE49-F238E27FC236}">
                <a16:creationId xmlns:a16="http://schemas.microsoft.com/office/drawing/2014/main" id="{E557BBE1-E58B-495D-9305-E2FBCE0D2EC5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9113" y="3644901"/>
            <a:ext cx="0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1">
            <a:extLst>
              <a:ext uri="{FF2B5EF4-FFF2-40B4-BE49-F238E27FC236}">
                <a16:creationId xmlns:a16="http://schemas.microsoft.com/office/drawing/2014/main" id="{070AF0F6-5649-4B42-ADC1-DC9BAE91A3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66989" y="5661025"/>
            <a:ext cx="6842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2">
            <a:extLst>
              <a:ext uri="{FF2B5EF4-FFF2-40B4-BE49-F238E27FC236}">
                <a16:creationId xmlns:a16="http://schemas.microsoft.com/office/drawing/2014/main" id="{064D1050-0BBE-45C4-ACCC-4FDCE5C287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66988" y="4076701"/>
            <a:ext cx="0" cy="1584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3">
            <a:extLst>
              <a:ext uri="{FF2B5EF4-FFF2-40B4-BE49-F238E27FC236}">
                <a16:creationId xmlns:a16="http://schemas.microsoft.com/office/drawing/2014/main" id="{C63F621C-DE33-41AC-B32D-0EC7C8F84D7C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2850" y="3716338"/>
            <a:ext cx="0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4">
            <a:extLst>
              <a:ext uri="{FF2B5EF4-FFF2-40B4-BE49-F238E27FC236}">
                <a16:creationId xmlns:a16="http://schemas.microsoft.com/office/drawing/2014/main" id="{9CD91881-07F3-4EEE-AFE2-D66979A743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88163" y="4724400"/>
            <a:ext cx="1943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15">
            <a:extLst>
              <a:ext uri="{FF2B5EF4-FFF2-40B4-BE49-F238E27FC236}">
                <a16:creationId xmlns:a16="http://schemas.microsoft.com/office/drawing/2014/main" id="{51A5AAAA-888F-4339-98A8-3520A2FB50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88163" y="4365626"/>
            <a:ext cx="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16</TotalTime>
  <Words>779</Words>
  <Application>Microsoft Office PowerPoint</Application>
  <PresentationFormat>Widescreen</PresentationFormat>
  <Paragraphs>212</Paragraphs>
  <Slides>17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Century Schoolbook</vt:lpstr>
      <vt:lpstr>Comic Sans MS</vt:lpstr>
      <vt:lpstr>Tahoma</vt:lpstr>
      <vt:lpstr>Trebuchet MS</vt:lpstr>
      <vt:lpstr>Tw Cen MT</vt:lpstr>
      <vt:lpstr>Wingdings</vt:lpstr>
      <vt:lpstr>Droplet</vt:lpstr>
      <vt:lpstr>Equation</vt:lpstr>
      <vt:lpstr>DEPARTEMENTALISASI  BIAYA OVERHEAD PABRIK</vt:lpstr>
      <vt:lpstr>ALOKASI BIAYA OVERHEAD </vt:lpstr>
      <vt:lpstr>PowerPoint Presentation</vt:lpstr>
      <vt:lpstr>Langkah-langkah Penentuan Tarif BOP per Departemen</vt:lpstr>
      <vt:lpstr>Dasar Pembebanan BOP</vt:lpstr>
      <vt:lpstr>Perhitungan Tarif BOP</vt:lpstr>
      <vt:lpstr>Metode  Alokasi BOP :</vt:lpstr>
      <vt:lpstr>Metode Alokasi Langsung</vt:lpstr>
      <vt:lpstr>Metode Alokasi Bertahap</vt:lpstr>
      <vt:lpstr>Metode Alokasi Timbal Balik</vt:lpstr>
      <vt:lpstr>Metode Alokasi Langsung</vt:lpstr>
      <vt:lpstr>Metode Alokasi Langsung</vt:lpstr>
      <vt:lpstr>Metode Alokasi Bertahap</vt:lpstr>
      <vt:lpstr>Metode Alokasi Bertahap</vt:lpstr>
      <vt:lpstr>Metode ALokasi Timbal Balik</vt:lpstr>
      <vt:lpstr>Metode Alokasi Timbal Balik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ir143</dc:creator>
  <cp:lastModifiedBy>ir143</cp:lastModifiedBy>
  <cp:revision>3</cp:revision>
  <dcterms:created xsi:type="dcterms:W3CDTF">2020-06-17T04:26:08Z</dcterms:created>
  <dcterms:modified xsi:type="dcterms:W3CDTF">2020-06-17T04:43:49Z</dcterms:modified>
</cp:coreProperties>
</file>