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3F5E8-F06A-4879-9FC4-2F1BEA795DDE}" type="datetimeFigureOut">
              <a:rPr lang="id-ID" smtClean="0"/>
              <a:t>17/06/2020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A19E6-C6A0-4D18-95C8-6482479FA35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428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A19E6-C6A0-4D18-95C8-6482479FA358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648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3CBE10-6A81-484C-A135-153AF5A55268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0392-5C9E-4A89-A158-43CEE1ED647E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8561F-371A-4CC9-BF35-874F2F74F10B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CF9-4892-4319-B03E-6D2481992C94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C00331-0490-4EDE-85DE-EF0AFB19308B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633B1-E644-4D9D-898F-015213523CEA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A858-5EF3-4C15-B196-3625116BCAC8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AC17-D267-4D8A-8123-666B0F8809E1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B251-20C5-4BF2-A298-3A60CB239FC7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E0355EC-E55D-478B-841E-8DEA42051EB9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E00EE30-F4C0-409F-92BB-0BFF85975862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894C31E-5E26-41E5-BC52-ACE732C68402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3BF62-8F0C-4E15-8CCE-A6B1E11D4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195" y="-1291968"/>
            <a:ext cx="10318418" cy="4394988"/>
          </a:xfrm>
        </p:spPr>
        <p:txBody>
          <a:bodyPr/>
          <a:lstStyle/>
          <a:p>
            <a:r>
              <a:rPr lang="id-ID" sz="4400" dirty="0" smtClean="0"/>
              <a:t>HAK-HAK PEGAWAI</a:t>
            </a: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00FFF31-3EC8-4786-9C39-5197F96546AF}"/>
              </a:ext>
            </a:extLst>
          </p:cNvPr>
          <p:cNvSpPr txBox="1"/>
          <p:nvPr/>
        </p:nvSpPr>
        <p:spPr>
          <a:xfrm>
            <a:off x="502979" y="2286318"/>
            <a:ext cx="111610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+mj-lt"/>
              </a:rPr>
              <a:t>Dosen</a:t>
            </a:r>
            <a:r>
              <a:rPr lang="en-US" dirty="0">
                <a:latin typeface="+mj-lt"/>
              </a:rPr>
              <a:t> </a:t>
            </a:r>
            <a:r>
              <a:rPr lang="id-ID" dirty="0" smtClean="0">
                <a:latin typeface="+mj-lt"/>
              </a:rPr>
              <a:t>: </a:t>
            </a:r>
            <a:r>
              <a:rPr lang="en-US" dirty="0" smtClean="0">
                <a:latin typeface="+mj-lt"/>
              </a:rPr>
              <a:t>Tatik </a:t>
            </a:r>
            <a:r>
              <a:rPr lang="en-US" dirty="0">
                <a:latin typeface="+mj-lt"/>
              </a:rPr>
              <a:t>Rohmawati , S.IP.,</a:t>
            </a:r>
            <a:r>
              <a:rPr lang="en-US" dirty="0" err="1">
                <a:latin typeface="+mj-lt"/>
              </a:rPr>
              <a:t>M.Si</a:t>
            </a:r>
            <a:r>
              <a:rPr lang="en-US" dirty="0">
                <a:latin typeface="+mj-lt"/>
              </a:rPr>
              <a:t>.</a:t>
            </a:r>
          </a:p>
          <a:p>
            <a:endParaRPr lang="en-US" dirty="0">
              <a:latin typeface="+mj-lt"/>
            </a:endParaRPr>
          </a:p>
          <a:p>
            <a:pPr algn="ctr"/>
            <a:r>
              <a:rPr lang="id-ID" dirty="0" smtClean="0">
                <a:latin typeface="+mj-lt"/>
              </a:rPr>
              <a:t>Disampaikan Pada Pertemuan ke 10</a:t>
            </a:r>
          </a:p>
          <a:p>
            <a:pPr algn="ctr"/>
            <a:r>
              <a:rPr lang="id-ID" dirty="0" smtClean="0">
                <a:latin typeface="+mj-lt"/>
              </a:rPr>
              <a:t>Mk Administrasi Kepegawaian Pemerintah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76705-BC01-43B2-8E36-0C898ACCE99E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05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7A0087-7225-441A-B2CF-83897141D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TABUNGAN PENSIUN (TASPEN)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736FCB-4A88-4BF2-B683-DD8F6DB1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3600" dirty="0" smtClean="0"/>
              <a:t>Salinan Peraturan Menteri Keuangan Negara RI  Nomor 24/PMK.02/2013 tentang Tata Cara Perhitungan, Penyediaan, Pencairan dan Pertanggungjawaban Dana Belanja Pensiun yang dilaksanakan oleh PT Taspen.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3737-A4F9-41F6-8DCC-7A9C1DF9C727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0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7A0087-7225-441A-B2CF-83897141D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ALHAMDULILLAH....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736FCB-4A88-4BF2-B683-DD8F6DB1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 b="1" dirty="0" smtClean="0"/>
              <a:t>TERIMAKASIH</a:t>
            </a:r>
          </a:p>
          <a:p>
            <a:pPr marL="0" indent="0" algn="ctr">
              <a:buNone/>
            </a:pPr>
            <a:r>
              <a:rPr lang="id-ID" sz="3600" b="1" dirty="0" smtClean="0"/>
              <a:t>SEMOGA BERMANFAAT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3737-A4F9-41F6-8DCC-7A9C1DF9C727}" type="datetime1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D941E8-A28B-4BC1-AE6F-41C8EBDB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GAJI PEGAWAI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6F8CE8-E9AC-4CE6-A77E-BFE3BD8C4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5843"/>
            <a:ext cx="10178322" cy="3593591"/>
          </a:xfrm>
        </p:spPr>
        <p:txBody>
          <a:bodyPr/>
          <a:lstStyle/>
          <a:p>
            <a:pPr marL="0" indent="0" algn="just">
              <a:buNone/>
            </a:pPr>
            <a:r>
              <a:rPr lang="id-ID" dirty="0" smtClean="0"/>
              <a:t>Salah satu hak PNS adalah menerima gaji. Menurut Peraturan Pemerintah RI Nomor 30 Tahun 2015 tentang Perubahan ke tujuh belas atas Peraturan Pemerintah  Nomor 7 Tahun 1977 Tentang Peraturan Gaji PNS.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F07F5-DC00-4CD7-B091-B8C5A29875A5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2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B83418-DE16-4955-AAB9-53E0FCC01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KENAIKAN PANGKAT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0C23C7-63DC-4104-8C3F-4A9E14246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/>
              <a:t>Pada dasarnya kenaikan pangkat berkaitan dengan pendidikan atau pelatihan. Selain itu, promosi atau kenaikan pangkat berhubungan pula dengan penghasilan.</a:t>
            </a:r>
          </a:p>
          <a:p>
            <a:pPr marL="0" indent="0" algn="just">
              <a:buNone/>
            </a:pPr>
            <a:r>
              <a:rPr lang="id-ID" sz="2400" dirty="0" smtClean="0"/>
              <a:t>Menurut </a:t>
            </a:r>
            <a:r>
              <a:rPr lang="id-ID" sz="2400" b="1" dirty="0" smtClean="0"/>
              <a:t>M. Manullang</a:t>
            </a:r>
            <a:r>
              <a:rPr lang="id-ID" sz="2400" dirty="0" smtClean="0"/>
              <a:t>, promosi atau kenaikan pangkat adalah sesuatu yang pada umumnya didamkan oleh masing-masing pegawai, sebab memiliki hak-hak dan kekuasaan. Kekuasaan yang lebih besar dari sebelumnya berarti menaikkan penghasilannya.</a:t>
            </a:r>
          </a:p>
          <a:p>
            <a:pPr marL="0" indent="0" algn="just">
              <a:buNone/>
            </a:pPr>
            <a:r>
              <a:rPr lang="id-ID" sz="2400" dirty="0" smtClean="0"/>
              <a:t>Kenaikan pangkat pegawai dipertimbangkan berdasarkan pada syarat-syarat tertentu yang meliputi adanya formasi yang lowong, daftar penilaian pelaksanaan pekerjaan, masa kerja, daftar urut kepangkatan dan ujian dinas.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C3F8-20B9-485A-9134-49EAA878C6F8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3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AEE5EA-EC7B-435B-BCE2-B528AE28A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JENIS-JENIS KENAIKAN PANGKAT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3151FF-6539-427C-9661-F4D7C6249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Kenaikan Pangkat Reguler 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Kenaikan </a:t>
            </a:r>
            <a:r>
              <a:rPr lang="id-ID" dirty="0" smtClean="0"/>
              <a:t>Pangkat Pilihan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Kenaikan </a:t>
            </a:r>
            <a:r>
              <a:rPr lang="id-ID" dirty="0" smtClean="0"/>
              <a:t>Pangkat Istimewa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Kenaikan </a:t>
            </a:r>
            <a:r>
              <a:rPr lang="id-ID" dirty="0" smtClean="0"/>
              <a:t>Pangkat Pengabdian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Kenaikan </a:t>
            </a:r>
            <a:r>
              <a:rPr lang="id-ID" dirty="0" smtClean="0"/>
              <a:t>Pangkat Anumerta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Kenaikan </a:t>
            </a:r>
            <a:r>
              <a:rPr lang="id-ID" dirty="0" smtClean="0"/>
              <a:t>Pangkat dalam Tugas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Kenaikan </a:t>
            </a:r>
            <a:r>
              <a:rPr lang="id-ID" dirty="0" smtClean="0"/>
              <a:t>Pangkat Selain Menjadi Pejabat Negara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Kenaikan </a:t>
            </a:r>
            <a:r>
              <a:rPr lang="id-ID" dirty="0" smtClean="0"/>
              <a:t>Pangkat Selama dalam Penguasa di Luar Instansi INduk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F77A-ECD9-4E05-B119-F1C057EA6ED8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7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97CC3E-CBB9-47AB-8556-61FEF3055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2776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PENGANGKATAN DALAM JABATAN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26A816-03B6-4FDE-A142-14C4784D9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708" y="1365161"/>
            <a:ext cx="10178322" cy="35935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1800" dirty="0" smtClean="0"/>
              <a:t>Pengangkatan dalam jabatan struktural berlandaskan :</a:t>
            </a:r>
          </a:p>
          <a:p>
            <a:pPr marL="457200" indent="-457200" algn="just">
              <a:buAutoNum type="arabicPeriod"/>
            </a:pPr>
            <a:r>
              <a:rPr lang="id-ID" sz="1800" dirty="0" smtClean="0"/>
              <a:t>PP No. 13 Tahun 2002: Perubahan atas PP No. 100 Tahun 2000 tentang Pengangkatan PNS dalam jabatan struktural</a:t>
            </a:r>
          </a:p>
          <a:p>
            <a:pPr marL="457200" indent="-457200" algn="just">
              <a:buAutoNum type="arabicPeriod"/>
            </a:pPr>
            <a:r>
              <a:rPr lang="id-ID" sz="1800" dirty="0" smtClean="0"/>
              <a:t>Permenpan dan RB No. 34 Tahun 2011: Pedoman Evaluasi Jabatan</a:t>
            </a:r>
          </a:p>
          <a:p>
            <a:pPr marL="457200" indent="-457200" algn="just">
              <a:buAutoNum type="arabicPeriod"/>
            </a:pPr>
            <a:r>
              <a:rPr lang="id-ID" sz="1800" dirty="0"/>
              <a:t>Permenpan dan RB No. </a:t>
            </a:r>
            <a:r>
              <a:rPr lang="id-ID" sz="1800" dirty="0" smtClean="0"/>
              <a:t>33 </a:t>
            </a:r>
            <a:r>
              <a:rPr lang="id-ID" sz="1800" dirty="0"/>
              <a:t>Tahun </a:t>
            </a:r>
            <a:r>
              <a:rPr lang="id-ID" sz="1800" dirty="0" smtClean="0"/>
              <a:t>2011: Pedoman Analisa Jabatan</a:t>
            </a:r>
          </a:p>
          <a:p>
            <a:pPr marL="457200" indent="-457200" algn="just">
              <a:buAutoNum type="arabicPeriod"/>
            </a:pPr>
            <a:r>
              <a:rPr lang="id-ID" sz="1800" dirty="0" smtClean="0"/>
              <a:t>KEP/61/M.PAN/8/2004 : Pedoman Pelaksanaan Analisa Jabatan</a:t>
            </a:r>
          </a:p>
          <a:p>
            <a:pPr marL="457200" indent="-457200" algn="just">
              <a:buAutoNum type="arabicPeriod"/>
            </a:pPr>
            <a:r>
              <a:rPr lang="id-ID" sz="1800" dirty="0" smtClean="0"/>
              <a:t>Perka BKN No. 13 Tahun 2011 : Penyusunan Standar Kompensasi Jabatan</a:t>
            </a:r>
          </a:p>
          <a:p>
            <a:pPr marL="457200" indent="-457200" algn="just">
              <a:buAutoNum type="arabicPeriod"/>
            </a:pPr>
            <a:r>
              <a:rPr lang="id-ID" sz="1800" dirty="0"/>
              <a:t>Perka BKN No. </a:t>
            </a:r>
            <a:r>
              <a:rPr lang="id-ID" sz="1800" dirty="0" smtClean="0"/>
              <a:t>12 </a:t>
            </a:r>
            <a:r>
              <a:rPr lang="id-ID" sz="1800" dirty="0"/>
              <a:t>Tahun </a:t>
            </a:r>
            <a:r>
              <a:rPr lang="id-ID" sz="1800" dirty="0" smtClean="0"/>
              <a:t>2011: Pedoman Pelaksanaan Analisa Jabatan</a:t>
            </a:r>
          </a:p>
          <a:p>
            <a:pPr marL="457200" indent="-457200" algn="just">
              <a:buAutoNum type="arabicPeriod"/>
            </a:pPr>
            <a:r>
              <a:rPr lang="id-ID" sz="1800" dirty="0" smtClean="0"/>
              <a:t>Kepka BKN No. 13 Tahun 2002 : Juknis PP NO. 13 Tahun  2002 tentang Pengangkatan PNS dalam jabatan Struktural</a:t>
            </a:r>
          </a:p>
          <a:p>
            <a:pPr marL="457200" indent="-457200" algn="just">
              <a:buAutoNum type="arabicPeriod"/>
            </a:pPr>
            <a:r>
              <a:rPr lang="id-ID" sz="1800" dirty="0"/>
              <a:t>Kepka BKN No. </a:t>
            </a:r>
            <a:r>
              <a:rPr lang="id-ID" sz="1800" dirty="0" smtClean="0"/>
              <a:t>09 </a:t>
            </a:r>
            <a:r>
              <a:rPr lang="id-ID" sz="1800" dirty="0"/>
              <a:t>Tahun </a:t>
            </a:r>
            <a:r>
              <a:rPr lang="id-ID" sz="1800" dirty="0" smtClean="0"/>
              <a:t>2006 : Tata Cara Permintaan, Pemberian dan Penghentian Tunjangan Jabatan Struktural</a:t>
            </a:r>
          </a:p>
          <a:p>
            <a:pPr marL="457200" indent="-457200" algn="just">
              <a:buAutoNum type="arabicPeriod"/>
            </a:pPr>
            <a:r>
              <a:rPr lang="id-ID" sz="1800" dirty="0" smtClean="0"/>
              <a:t>Pedoman Pengangkatan dalam Jabatan Struktural</a:t>
            </a:r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D268-1318-4AA4-A148-B6C08CB3F1CC}" type="datetime1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9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E85458-B8AC-410A-A86F-4C7DAFF91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TUNJANGAN PNS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CAF819-4466-4FD6-94BB-6BCCBBE5F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61753"/>
            <a:ext cx="10178322" cy="4771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Tunjangan PNS berdasarkan :</a:t>
            </a:r>
          </a:p>
          <a:p>
            <a:pPr marL="457200" indent="-457200">
              <a:buAutoNum type="arabicPeriod"/>
            </a:pPr>
            <a:r>
              <a:rPr lang="id-ID" dirty="0" smtClean="0"/>
              <a:t>Tunjangan Kinerja untuk PNS</a:t>
            </a:r>
          </a:p>
          <a:p>
            <a:pPr marL="457200" indent="-457200">
              <a:buAutoNum type="arabicPeriod"/>
            </a:pPr>
            <a:r>
              <a:rPr lang="id-ID" dirty="0" smtClean="0"/>
              <a:t>Tunjangan Keluarga</a:t>
            </a:r>
          </a:p>
          <a:p>
            <a:pPr marL="457200" indent="-457200">
              <a:buAutoNum type="arabicPeriod"/>
            </a:pPr>
            <a:r>
              <a:rPr lang="id-ID" dirty="0" smtClean="0"/>
              <a:t>Tunjangan Pangan</a:t>
            </a:r>
          </a:p>
          <a:p>
            <a:pPr marL="457200" indent="-457200">
              <a:buAutoNum type="arabicPeriod"/>
            </a:pPr>
            <a:r>
              <a:rPr lang="id-ID" dirty="0" smtClean="0"/>
              <a:t>Tunjangan Jabatan Struktural PNS</a:t>
            </a:r>
          </a:p>
          <a:p>
            <a:pPr marL="457200" indent="-457200">
              <a:buAutoNum type="arabicPeriod"/>
            </a:pPr>
            <a:r>
              <a:rPr lang="id-ID" dirty="0"/>
              <a:t>Tunjangan Jabatan </a:t>
            </a:r>
            <a:r>
              <a:rPr lang="id-ID" dirty="0" smtClean="0"/>
              <a:t>Struktural Anggota TNI dan anggota POLRI </a:t>
            </a:r>
          </a:p>
          <a:p>
            <a:pPr marL="457200" indent="-457200">
              <a:buAutoNum type="arabicPeriod"/>
            </a:pPr>
            <a:r>
              <a:rPr lang="id-ID" dirty="0" smtClean="0"/>
              <a:t>Tunjangan Jabatan Fungsional atau Dipersamakan</a:t>
            </a:r>
          </a:p>
          <a:p>
            <a:pPr marL="457200" indent="-457200">
              <a:buAutoNum type="arabicPeriod"/>
            </a:pPr>
            <a:r>
              <a:rPr lang="id-ID" dirty="0" smtClean="0"/>
              <a:t>Tunjangan Fungsional PNS</a:t>
            </a:r>
          </a:p>
          <a:p>
            <a:pPr marL="457200" indent="-457200">
              <a:buAutoNum type="arabicPeriod"/>
            </a:pPr>
            <a:r>
              <a:rPr lang="id-ID" dirty="0" smtClean="0"/>
              <a:t>Tunjangan Fungsional Anggota POLRI</a:t>
            </a:r>
          </a:p>
          <a:p>
            <a:pPr marL="457200" indent="-457200">
              <a:buAutoNum type="arabicPeriod"/>
            </a:pPr>
            <a:r>
              <a:rPr lang="id-ID" dirty="0"/>
              <a:t>Tunjangan Fungsional </a:t>
            </a:r>
            <a:r>
              <a:rPr lang="id-ID" dirty="0" smtClean="0"/>
              <a:t>Anggota TNI</a:t>
            </a:r>
          </a:p>
          <a:p>
            <a:pPr marL="457200" indent="-457200">
              <a:buAutoNum type="arabicPeriod"/>
            </a:pPr>
            <a:r>
              <a:rPr lang="id-ID" dirty="0" smtClean="0"/>
              <a:t>Tata Cara Permintaan, Pemberian, dan Penghentian Tunjangan Jabatan Fungsional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0474-1832-4ECD-AD98-7323E5402F48}" type="datetime1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0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E85458-B8AC-410A-A86F-4C7DAFF91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TUNJANGAN PNS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CAF819-4466-4FD6-94BB-6BCCBBE5F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768" y="1564784"/>
            <a:ext cx="10178322" cy="46170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id-ID" dirty="0" smtClean="0"/>
              <a:t>Tunjangan Umum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id-ID" dirty="0"/>
              <a:t>Tata Cara Permintaan, Pemberian, dan Penghentian </a:t>
            </a:r>
            <a:r>
              <a:rPr lang="id-ID" dirty="0" smtClean="0"/>
              <a:t>Tunjangan Umum Bagi PNS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id-ID" dirty="0" smtClean="0"/>
              <a:t>Tunjangan Kemahalan Daerah/Tunjangan Khusus Provinsi Papua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id-ID" dirty="0" smtClean="0"/>
              <a:t>Tunjangan Resiko/ Tunjangan Kompensasi Kerja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id-ID" dirty="0" smtClean="0"/>
              <a:t>Tunjangan Tugas Belajar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id-ID" dirty="0" smtClean="0"/>
              <a:t>Tunjangan Hari Tua dan Pemelihara Kesehatan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id-ID" dirty="0" smtClean="0"/>
              <a:t>Tu</a:t>
            </a:r>
            <a:r>
              <a:rPr lang="id-ID" dirty="0" smtClean="0"/>
              <a:t>njangan Pensiun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id-ID" dirty="0" smtClean="0"/>
              <a:t>Tunjangan Cacat dan kematian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id-ID" dirty="0" smtClean="0"/>
              <a:t>Tunjangan Fungsional Dosen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id-ID" dirty="0" smtClean="0"/>
              <a:t>Tunjangan Profesi Dosen, Tunjangan Profesi, Tunjangan Khusus dan Tunjangan Kehormatan bagi Dosen yang memenuhi persyaratan.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0474-1832-4ECD-AD98-7323E5402F48}" type="datetime1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1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3E0C76-40D5-4189-B649-B0EF62B0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000" dirty="0" smtClean="0"/>
              <a:t>KOMPENSASI UNTUK PEGAWAI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6DCE4F-978D-49E9-B4CC-C1C884B89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525" y="1307206"/>
            <a:ext cx="10178322" cy="46041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Kompensasi adalah imbalan jasa yang diberikan kepada pegawai, karena yang bersangkutan telah memberikan sumbangan untuk mencapai tujuan organisasi. </a:t>
            </a:r>
          </a:p>
          <a:p>
            <a:pPr marL="0" indent="0">
              <a:buNone/>
            </a:pPr>
            <a:r>
              <a:rPr lang="id-ID" dirty="0" smtClean="0"/>
              <a:t>Dalam istilah kompensasi termasuk gaji, upah, perumahan pegawai, pakaian, tunjangan pangan, dan tunjangan-tunjangan lainnya.</a:t>
            </a:r>
          </a:p>
          <a:p>
            <a:pPr marL="0" indent="0">
              <a:buNone/>
            </a:pPr>
            <a:r>
              <a:rPr lang="id-ID" dirty="0" smtClean="0"/>
              <a:t>Berdasarkan BAB VI HAK DAN KEWAJIBAN Bagian Kesatu Hak PNS Pasal 21 PNS berhak memperoleh :</a:t>
            </a:r>
          </a:p>
          <a:p>
            <a:pPr marL="457200" indent="-457200">
              <a:buAutoNum type="alphaLcPeriod"/>
            </a:pPr>
            <a:r>
              <a:rPr lang="id-ID" dirty="0" smtClean="0"/>
              <a:t>Gaji, tunjangan, dan fasilitas</a:t>
            </a:r>
          </a:p>
          <a:p>
            <a:pPr marL="457200" indent="-457200">
              <a:buAutoNum type="alphaLcPeriod"/>
            </a:pPr>
            <a:r>
              <a:rPr lang="id-ID" dirty="0" smtClean="0"/>
              <a:t>Cuti</a:t>
            </a:r>
          </a:p>
          <a:p>
            <a:pPr marL="457200" indent="-457200">
              <a:buAutoNum type="alphaLcPeriod"/>
            </a:pPr>
            <a:r>
              <a:rPr lang="id-ID" dirty="0" smtClean="0"/>
              <a:t>Jaminan Pensiun dan Jaminan Hari Tua</a:t>
            </a:r>
          </a:p>
          <a:p>
            <a:pPr marL="457200" indent="-457200">
              <a:buAutoNum type="alphaLcPeriod"/>
            </a:pPr>
            <a:r>
              <a:rPr lang="id-ID" dirty="0" smtClean="0"/>
              <a:t>Perlindungan, dan</a:t>
            </a:r>
          </a:p>
          <a:p>
            <a:pPr marL="457200" indent="-457200">
              <a:buAutoNum type="alphaLcPeriod"/>
            </a:pPr>
            <a:r>
              <a:rPr lang="id-ID" dirty="0" smtClean="0"/>
              <a:t>Pengembangan Kompetensi</a:t>
            </a:r>
          </a:p>
          <a:p>
            <a:pPr marL="0" indent="0">
              <a:buNone/>
            </a:pPr>
            <a:r>
              <a:rPr lang="id-ID" dirty="0" smtClean="0"/>
              <a:t>Tujuan Kompensasi yaitu :</a:t>
            </a:r>
          </a:p>
          <a:p>
            <a:pPr marL="457200" indent="-457200">
              <a:buAutoNum type="alphaLcPeriod"/>
            </a:pPr>
            <a:r>
              <a:rPr lang="id-ID" dirty="0" smtClean="0"/>
              <a:t>Memperoleh pegawai yang cakap</a:t>
            </a:r>
          </a:p>
          <a:p>
            <a:pPr marL="457200" indent="-457200">
              <a:buAutoNum type="alphaLcPeriod"/>
            </a:pPr>
            <a:r>
              <a:rPr lang="id-ID" dirty="0" smtClean="0"/>
              <a:t>Mempertahankan Pegawai yang Lama</a:t>
            </a:r>
          </a:p>
          <a:p>
            <a:pPr marL="457200" indent="-457200">
              <a:buAutoNum type="alphaLcPeriod"/>
            </a:pPr>
            <a:r>
              <a:rPr lang="id-ID" dirty="0" smtClean="0"/>
              <a:t>Mencegah Perpindahan Pegawai</a:t>
            </a:r>
          </a:p>
          <a:p>
            <a:pPr marL="457200" indent="-457200">
              <a:buAutoNum type="alphaL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9A32-A3CC-4172-A17B-D7C7FBF2FBF9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5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CB85D5-08BC-4B30-8D42-A4551EDB1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PENSIUN PNS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1CF35E7-BB81-4309-B035-D26D1F683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800" dirty="0" smtClean="0"/>
              <a:t>Peraturan Menteri Keuangan RI Nomor 109 / PMK.05/ 2013 tentang Pelaksnaan Pembayaran Pensiun Pokok Pensiunan PNS dan Janda/Dudanya serta Purnawirawan, Warakawuri/Duda, Tunjangan Anak Yatim/Piatu, Anak Yatim Piatu, dan Tunjangan Orang Tua Anggota TNI dan Anggota Kepolisian Negara RI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9ED-CDB8-48AA-BC6C-6AC02B6EB730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Pertemuan Ke 10 MK Administrasi Kepegawaian Pemerintah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9381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1503</TotalTime>
  <Words>711</Words>
  <Application>Microsoft Office PowerPoint</Application>
  <PresentationFormat>Widescreen</PresentationFormat>
  <Paragraphs>109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Badge</vt:lpstr>
      <vt:lpstr>HAK-HAK PEGAWAI</vt:lpstr>
      <vt:lpstr>GAJI PEGAWAI  </vt:lpstr>
      <vt:lpstr>KENAIKAN PANGKAT  </vt:lpstr>
      <vt:lpstr>JENIS-JENIS KENAIKAN PANGKAT</vt:lpstr>
      <vt:lpstr>PENGANGKATAN DALAM JABATAN</vt:lpstr>
      <vt:lpstr>TUNJANGAN PNS</vt:lpstr>
      <vt:lpstr>TUNJANGAN PNS</vt:lpstr>
      <vt:lpstr>KOMPENSASI UNTUK PEGAWAI</vt:lpstr>
      <vt:lpstr>PENSIUN PNS</vt:lpstr>
      <vt:lpstr>TABUNGAN PENSIUN (TASPEN)</vt:lpstr>
      <vt:lpstr>ALHAMDULILLAH....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 negara</dc:title>
  <dc:creator>Mulky Tianoval</dc:creator>
  <cp:lastModifiedBy>Tatik Rohmawati</cp:lastModifiedBy>
  <cp:revision>12</cp:revision>
  <dcterms:created xsi:type="dcterms:W3CDTF">2018-05-23T04:41:40Z</dcterms:created>
  <dcterms:modified xsi:type="dcterms:W3CDTF">2020-06-17T17:33:04Z</dcterms:modified>
</cp:coreProperties>
</file>