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291" r:id="rId4"/>
    <p:sldId id="319" r:id="rId5"/>
    <p:sldId id="336" r:id="rId6"/>
    <p:sldId id="334" r:id="rId7"/>
    <p:sldId id="323" r:id="rId8"/>
    <p:sldId id="324" r:id="rId9"/>
    <p:sldId id="327" r:id="rId10"/>
    <p:sldId id="337" r:id="rId11"/>
    <p:sldId id="338" r:id="rId12"/>
    <p:sldId id="326" r:id="rId13"/>
    <p:sldId id="328" r:id="rId14"/>
    <p:sldId id="333" r:id="rId15"/>
    <p:sldId id="339" r:id="rId16"/>
    <p:sldId id="316" r:id="rId17"/>
    <p:sldId id="276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9999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74" autoAdjust="0"/>
    <p:restoredTop sz="94660" autoAdjust="0"/>
  </p:normalViewPr>
  <p:slideViewPr>
    <p:cSldViewPr>
      <p:cViewPr varScale="1">
        <p:scale>
          <a:sx n="67" d="100"/>
          <a:sy n="67" d="100"/>
        </p:scale>
        <p:origin x="1398" y="6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89" name="Object 17"/>
          <p:cNvGraphicFramePr>
            <a:graphicFrameLocks noChangeAspect="1"/>
          </p:cNvGraphicFramePr>
          <p:nvPr/>
        </p:nvGraphicFramePr>
        <p:xfrm>
          <a:off x="2114550" y="0"/>
          <a:ext cx="7029450" cy="327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4" name="Image" r:id="rId3" imgW="6565079" imgH="4761905" progId="">
                  <p:embed/>
                </p:oleObj>
              </mc:Choice>
              <mc:Fallback>
                <p:oleObj name="Image" r:id="rId3" imgW="6565079" imgH="4761905" progId="">
                  <p:embed/>
                  <p:pic>
                    <p:nvPicPr>
                      <p:cNvPr id="0" name="Picture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gray">
                      <a:xfrm>
                        <a:off x="2114550" y="0"/>
                        <a:ext cx="7029450" cy="3276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90" name="Rectangle 18"/>
          <p:cNvSpPr>
            <a:spLocks noChangeArrowheads="1"/>
          </p:cNvSpPr>
          <p:nvPr/>
        </p:nvSpPr>
        <p:spPr bwMode="gray">
          <a:xfrm>
            <a:off x="0" y="0"/>
            <a:ext cx="2133600" cy="3200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1" name="Rectangle 19"/>
          <p:cNvSpPr>
            <a:spLocks noChangeArrowheads="1"/>
          </p:cNvSpPr>
          <p:nvPr/>
        </p:nvSpPr>
        <p:spPr bwMode="gray">
          <a:xfrm>
            <a:off x="0" y="3200400"/>
            <a:ext cx="9144000" cy="457200"/>
          </a:xfrm>
          <a:prstGeom prst="rect">
            <a:avLst/>
          </a:prstGeom>
          <a:solidFill>
            <a:schemeClr val="tx1"/>
          </a:solidFill>
          <a:ln w="2857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92" name="Rectangle 20"/>
          <p:cNvSpPr>
            <a:spLocks noChangeArrowheads="1"/>
          </p:cNvSpPr>
          <p:nvPr/>
        </p:nvSpPr>
        <p:spPr bwMode="gray">
          <a:xfrm>
            <a:off x="0" y="3352800"/>
            <a:ext cx="2133600" cy="3505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 bwMode="black">
          <a:xfrm>
            <a:off x="2286000" y="4114800"/>
            <a:ext cx="6400800" cy="1524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white">
          <a:xfrm>
            <a:off x="2133600" y="3232150"/>
            <a:ext cx="64770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6508750"/>
            <a:ext cx="2133600" cy="152400"/>
          </a:xfrm>
        </p:spPr>
        <p:txBody>
          <a:bodyPr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168275"/>
          </a:xfrm>
        </p:spPr>
        <p:txBody>
          <a:bodyPr/>
          <a:lstStyle>
            <a:lvl1pPr algn="r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C3325BE-2931-410A-BEFB-2FBE3958115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457200" y="457200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b="1">
                <a:solidFill>
                  <a:schemeClr val="bg1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BCF228-69AF-4D9D-B783-A418112AD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6172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6172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D44B42-AD9F-47A3-AC23-605760109C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 smtClean="0"/>
              <a:t>Click icon to add table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00800" y="6551613"/>
            <a:ext cx="2362200" cy="2413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657600" y="6551613"/>
            <a:ext cx="2133600" cy="241300"/>
          </a:xfrm>
        </p:spPr>
        <p:txBody>
          <a:bodyPr/>
          <a:lstStyle>
            <a:lvl1pPr>
              <a:defRPr/>
            </a:lvl1pPr>
          </a:lstStyle>
          <a:p>
            <a:fld id="{87E5A678-D408-43EC-8199-1949B9136A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CAB940-4A26-4ED6-9971-42A538D5EDA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388612-3312-4F40-9B6E-0EC2FDCA78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76325"/>
            <a:ext cx="4038600" cy="5248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BCCD30-424E-48B6-8178-37C21A6DC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D345A7-E459-4BB7-8AF2-D64223551F3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F4AFDD-5E19-40A2-88C7-518E29CFA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2534D1-C009-40A3-9ECF-DFBD9F5511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532E9C-7983-4C28-BCDA-6FC852265D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E9DB59-0B97-47CD-8F09-A9B74D8C99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9" name="Rectangle 15"/>
          <p:cNvSpPr>
            <a:spLocks noChangeArrowheads="1"/>
          </p:cNvSpPr>
          <p:nvPr/>
        </p:nvSpPr>
        <p:spPr bwMode="gray">
          <a:xfrm>
            <a:off x="0" y="0"/>
            <a:ext cx="9144000" cy="766763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1" name="Rectangle 17"/>
          <p:cNvSpPr>
            <a:spLocks noChangeArrowheads="1"/>
          </p:cNvSpPr>
          <p:nvPr/>
        </p:nvSpPr>
        <p:spPr bwMode="gray">
          <a:xfrm>
            <a:off x="0" y="6562725"/>
            <a:ext cx="9144000" cy="3048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2" name="AutoShape 18"/>
          <p:cNvSpPr>
            <a:spLocks noChangeArrowheads="1"/>
          </p:cNvSpPr>
          <p:nvPr/>
        </p:nvSpPr>
        <p:spPr bwMode="gray">
          <a:xfrm>
            <a:off x="133350" y="6380163"/>
            <a:ext cx="304800" cy="334962"/>
          </a:xfrm>
          <a:prstGeom prst="diamond">
            <a:avLst/>
          </a:prstGeom>
          <a:solidFill>
            <a:schemeClr val="accent1"/>
          </a:solidFill>
          <a:ln w="2857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white">
          <a:xfrm>
            <a:off x="381000" y="6567488"/>
            <a:ext cx="24384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white">
          <a:xfrm>
            <a:off x="6400800" y="6551613"/>
            <a:ext cx="23622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/>
              <a:t>Company Logo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white">
          <a:xfrm>
            <a:off x="3657600" y="6551613"/>
            <a:ext cx="2133600" cy="24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chemeClr val="bg1"/>
                </a:solidFill>
                <a:latin typeface="+mn-lt"/>
              </a:defRPr>
            </a:lvl1pPr>
          </a:lstStyle>
          <a:p>
            <a:fld id="{EC78CD37-00E1-45EA-A987-ADA9362728B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white">
          <a:xfrm>
            <a:off x="8153400" y="261938"/>
            <a:ext cx="990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000" b="1"/>
              <a:t>LOGO</a:t>
            </a:r>
          </a:p>
        </p:txBody>
      </p:sp>
      <p:sp>
        <p:nvSpPr>
          <p:cNvPr id="1038" name="AutoShape 14"/>
          <p:cNvSpPr>
            <a:spLocks noChangeArrowheads="1"/>
          </p:cNvSpPr>
          <p:nvPr/>
        </p:nvSpPr>
        <p:spPr bwMode="auto">
          <a:xfrm rot="5400000">
            <a:off x="8458201" y="-196850"/>
            <a:ext cx="273050" cy="860425"/>
          </a:xfrm>
          <a:prstGeom prst="moon">
            <a:avLst>
              <a:gd name="adj" fmla="val 21208"/>
            </a:avLst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0"/>
            <a:ext cx="1371600" cy="760413"/>
          </a:xfrm>
          <a:prstGeom prst="rect">
            <a:avLst/>
          </a:prstGeom>
          <a:noFill/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52400"/>
            <a:ext cx="82296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4" name="Rectangle 20"/>
          <p:cNvSpPr>
            <a:spLocks noChangeArrowheads="1"/>
          </p:cNvSpPr>
          <p:nvPr/>
        </p:nvSpPr>
        <p:spPr bwMode="gray">
          <a:xfrm>
            <a:off x="7772400" y="762000"/>
            <a:ext cx="1371600" cy="48006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chemeClr val="bg2">
                  <a:gamma/>
                  <a:tint val="0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076325"/>
            <a:ext cx="8229600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 b="1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276600"/>
            <a:ext cx="6477000" cy="381000"/>
          </a:xfrm>
        </p:spPr>
        <p:txBody>
          <a:bodyPr/>
          <a:lstStyle/>
          <a:p>
            <a:r>
              <a:rPr lang="en-US" dirty="0" smtClean="0"/>
              <a:t>STRUKTUR DATA</a:t>
            </a:r>
            <a:endParaRPr lang="en-US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992" y="58992"/>
            <a:ext cx="1981200" cy="19812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6172200" cy="6858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IMPLEMENTASI STACK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6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Menghitung</a:t>
            </a:r>
            <a:r>
              <a:rPr lang="en-US" sz="3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Postfix(1)</a:t>
            </a:r>
            <a:endParaRPr lang="id-ID" sz="36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19200"/>
            <a:ext cx="8610600" cy="4884728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200" b="0" dirty="0" err="1" smtClean="0">
                <a:solidFill>
                  <a:schemeClr val="tx1"/>
                </a:solidFill>
              </a:rPr>
              <a:t>Setelah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diubah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dari</a:t>
            </a:r>
            <a:r>
              <a:rPr lang="en-US" sz="2200" b="0" dirty="0" smtClean="0">
                <a:solidFill>
                  <a:schemeClr val="tx1"/>
                </a:solidFill>
              </a:rPr>
              <a:t> infix </a:t>
            </a:r>
            <a:r>
              <a:rPr lang="en-US" sz="2200" b="0" dirty="0" err="1" smtClean="0">
                <a:solidFill>
                  <a:schemeClr val="tx1"/>
                </a:solidFill>
              </a:rPr>
              <a:t>menjadi</a:t>
            </a:r>
            <a:r>
              <a:rPr lang="en-US" sz="2200" b="0" dirty="0" smtClean="0">
                <a:solidFill>
                  <a:schemeClr val="tx1"/>
                </a:solidFill>
              </a:rPr>
              <a:t> postfix, </a:t>
            </a:r>
            <a:r>
              <a:rPr lang="en-US" sz="2200" b="0" dirty="0" err="1" smtClean="0">
                <a:solidFill>
                  <a:schemeClr val="tx1"/>
                </a:solidFill>
              </a:rPr>
              <a:t>maka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mesin</a:t>
            </a:r>
            <a:r>
              <a:rPr lang="en-US" sz="2200" b="0" dirty="0" smtClean="0">
                <a:solidFill>
                  <a:schemeClr val="tx1"/>
                </a:solidFill>
              </a:rPr>
              <a:t> Bahasa </a:t>
            </a:r>
            <a:r>
              <a:rPr lang="en-US" sz="2200" b="0" dirty="0" err="1" smtClean="0">
                <a:solidFill>
                  <a:schemeClr val="tx1"/>
                </a:solidFill>
              </a:rPr>
              <a:t>pemrograman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akan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menghitung</a:t>
            </a:r>
            <a:r>
              <a:rPr lang="en-US" sz="2200" b="0" dirty="0" smtClean="0">
                <a:solidFill>
                  <a:schemeClr val="tx1"/>
                </a:solidFill>
              </a:rPr>
              <a:t>. Proses </a:t>
            </a:r>
            <a:r>
              <a:rPr lang="en-US" sz="2200" b="0" dirty="0" err="1" smtClean="0">
                <a:solidFill>
                  <a:schemeClr val="tx1"/>
                </a:solidFill>
              </a:rPr>
              <a:t>menghitungnya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menggunakan</a:t>
            </a:r>
            <a:r>
              <a:rPr lang="en-US" sz="2200" b="0" dirty="0" smtClean="0">
                <a:solidFill>
                  <a:schemeClr val="tx1"/>
                </a:solidFill>
              </a:rPr>
              <a:t> stack </a:t>
            </a:r>
            <a:r>
              <a:rPr lang="en-US" sz="2200" b="0" dirty="0" err="1" smtClean="0">
                <a:solidFill>
                  <a:schemeClr val="tx1"/>
                </a:solidFill>
              </a:rPr>
              <a:t>kembali</a:t>
            </a:r>
            <a:r>
              <a:rPr lang="en-US" sz="2200" b="0" dirty="0" smtClean="0">
                <a:solidFill>
                  <a:schemeClr val="tx1"/>
                </a:solidFill>
              </a:rPr>
              <a:t>, </a:t>
            </a:r>
            <a:r>
              <a:rPr lang="en-US" sz="2200" b="0" dirty="0" err="1" smtClean="0">
                <a:solidFill>
                  <a:schemeClr val="tx1"/>
                </a:solidFill>
              </a:rPr>
              <a:t>dengan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seperti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tertulis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buku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i="1" dirty="0">
                <a:solidFill>
                  <a:schemeClr val="tx1"/>
                </a:solidFill>
              </a:rPr>
              <a:t>Data Structure </a:t>
            </a:r>
            <a:r>
              <a:rPr lang="en-US" sz="2200" b="0" i="1" dirty="0">
                <a:solidFill>
                  <a:schemeClr val="tx1"/>
                </a:solidFill>
              </a:rPr>
              <a:t>(Seymour </a:t>
            </a:r>
            <a:r>
              <a:rPr lang="en-US" sz="2200" b="0" i="1" dirty="0" err="1">
                <a:solidFill>
                  <a:schemeClr val="tx1"/>
                </a:solidFill>
              </a:rPr>
              <a:t>Lipschuctz</a:t>
            </a:r>
            <a:r>
              <a:rPr lang="en-US" sz="2200" b="0" i="1" dirty="0">
                <a:solidFill>
                  <a:schemeClr val="tx1"/>
                </a:solidFill>
              </a:rPr>
              <a:t>; </a:t>
            </a:r>
            <a:r>
              <a:rPr lang="en-US" sz="2200" b="0" i="1" dirty="0" err="1">
                <a:solidFill>
                  <a:schemeClr val="tx1"/>
                </a:solidFill>
              </a:rPr>
              <a:t>Schaum’s</a:t>
            </a:r>
            <a:r>
              <a:rPr lang="en-US" sz="2200" b="0" i="1" dirty="0">
                <a:solidFill>
                  <a:schemeClr val="tx1"/>
                </a:solidFill>
              </a:rPr>
              <a:t> Outline Series) </a:t>
            </a:r>
            <a:r>
              <a:rPr lang="en-US" sz="2200" b="0" dirty="0" err="1">
                <a:solidFill>
                  <a:schemeClr val="tx1"/>
                </a:solidFill>
              </a:rPr>
              <a:t>hal</a:t>
            </a:r>
            <a:r>
              <a:rPr lang="en-US" sz="2200" b="0" dirty="0">
                <a:solidFill>
                  <a:schemeClr val="tx1"/>
                </a:solidFill>
              </a:rPr>
              <a:t>. </a:t>
            </a:r>
            <a:r>
              <a:rPr lang="en-US" sz="2200" b="0" dirty="0" smtClean="0">
                <a:solidFill>
                  <a:schemeClr val="tx1"/>
                </a:solidFill>
              </a:rPr>
              <a:t>170 </a:t>
            </a:r>
            <a:r>
              <a:rPr lang="en-US" sz="2200" b="0" dirty="0" err="1">
                <a:solidFill>
                  <a:schemeClr val="tx1"/>
                </a:solidFill>
              </a:rPr>
              <a:t>algoritma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6.3</a:t>
            </a:r>
            <a:r>
              <a:rPr lang="en-US" sz="2200" b="0" i="1" dirty="0" smtClean="0">
                <a:solidFill>
                  <a:schemeClr val="tx1"/>
                </a:solidFill>
              </a:rPr>
              <a:t>, </a:t>
            </a:r>
            <a:r>
              <a:rPr lang="en-US" sz="2200" b="0" i="1" dirty="0" err="1">
                <a:solidFill>
                  <a:schemeClr val="tx1"/>
                </a:solidFill>
              </a:rPr>
              <a:t>yaitu</a:t>
            </a:r>
            <a:r>
              <a:rPr lang="en-US" sz="2200" b="0" i="1" dirty="0" smtClean="0">
                <a:solidFill>
                  <a:schemeClr val="tx1"/>
                </a:solidFill>
              </a:rPr>
              <a:t>: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rgbClr val="FF0000"/>
                </a:solidFill>
              </a:rPr>
              <a:t>Tambahkan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tanda</a:t>
            </a:r>
            <a:r>
              <a:rPr lang="en-US" sz="2200" b="0" dirty="0"/>
              <a:t> “</a:t>
            </a:r>
            <a:r>
              <a:rPr lang="en-US" sz="2200" b="0" dirty="0">
                <a:solidFill>
                  <a:srgbClr val="FF0000"/>
                </a:solidFill>
              </a:rPr>
              <a:t>)</a:t>
            </a:r>
            <a:r>
              <a:rPr lang="en-US" sz="2200" b="0" dirty="0"/>
              <a:t>” </a:t>
            </a:r>
            <a:r>
              <a:rPr lang="en-US" sz="2200" b="0" dirty="0" err="1">
                <a:solidFill>
                  <a:schemeClr val="tx1"/>
                </a:solidFill>
              </a:rPr>
              <a:t>pada</a:t>
            </a:r>
            <a:r>
              <a:rPr lang="en-US" sz="2200" b="0" dirty="0">
                <a:solidFill>
                  <a:schemeClr val="tx1"/>
                </a:solidFill>
              </a:rPr>
              <a:t> sentinel di P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chemeClr val="tx1"/>
                </a:solidFill>
              </a:rPr>
              <a:t>Pindai</a:t>
            </a:r>
            <a:r>
              <a:rPr lang="en-US" sz="2200" b="0" dirty="0">
                <a:solidFill>
                  <a:schemeClr val="tx1"/>
                </a:solidFill>
              </a:rPr>
              <a:t> P </a:t>
            </a:r>
            <a:r>
              <a:rPr lang="en-US" sz="2200" b="0" dirty="0" err="1">
                <a:solidFill>
                  <a:schemeClr val="tx1"/>
                </a:solidFill>
              </a:rPr>
              <a:t>dari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rgbClr val="FF0000"/>
                </a:solidFill>
              </a:rPr>
              <a:t>kiri</a:t>
            </a:r>
            <a:r>
              <a:rPr lang="en-US" sz="2200" b="0" dirty="0">
                <a:solidFill>
                  <a:srgbClr val="FF0000"/>
                </a:solidFill>
              </a:rPr>
              <a:t> </a:t>
            </a:r>
            <a:r>
              <a:rPr lang="en-US" sz="2200" b="0" dirty="0" err="1">
                <a:solidFill>
                  <a:srgbClr val="FF0000"/>
                </a:solidFill>
              </a:rPr>
              <a:t>ke</a:t>
            </a:r>
            <a:r>
              <a:rPr lang="en-US" sz="2200" b="0" dirty="0">
                <a:solidFill>
                  <a:srgbClr val="FF0000"/>
                </a:solidFill>
              </a:rPr>
              <a:t> </a:t>
            </a:r>
            <a:r>
              <a:rPr lang="en-US" sz="2200" b="0" dirty="0" err="1">
                <a:solidFill>
                  <a:srgbClr val="FF0000"/>
                </a:solidFill>
              </a:rPr>
              <a:t>kanan</a:t>
            </a:r>
            <a:r>
              <a:rPr lang="en-US" sz="2200" b="0" dirty="0"/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ulangi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langkah</a:t>
            </a:r>
            <a:r>
              <a:rPr lang="en-US" sz="2200" b="0" dirty="0">
                <a:solidFill>
                  <a:schemeClr val="tx1"/>
                </a:solidFill>
              </a:rPr>
              <a:t> c </a:t>
            </a:r>
            <a:r>
              <a:rPr lang="en-US" sz="2200" b="0" dirty="0" err="1">
                <a:solidFill>
                  <a:schemeClr val="tx1"/>
                </a:solidFill>
              </a:rPr>
              <a:t>dan</a:t>
            </a:r>
            <a:r>
              <a:rPr lang="en-US" sz="2200" b="0" dirty="0">
                <a:solidFill>
                  <a:schemeClr val="tx1"/>
                </a:solidFill>
              </a:rPr>
              <a:t> d </a:t>
            </a:r>
            <a:r>
              <a:rPr lang="en-US" sz="2200" b="0" dirty="0" err="1">
                <a:solidFill>
                  <a:schemeClr val="tx1"/>
                </a:solidFill>
              </a:rPr>
              <a:t>untuk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setiap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elemen</a:t>
            </a:r>
            <a:r>
              <a:rPr lang="en-US" sz="2200" b="0" dirty="0">
                <a:solidFill>
                  <a:schemeClr val="tx1"/>
                </a:solidFill>
              </a:rPr>
              <a:t> P </a:t>
            </a:r>
            <a:r>
              <a:rPr lang="en-US" sz="2200" b="0" dirty="0" err="1">
                <a:solidFill>
                  <a:schemeClr val="tx1"/>
                </a:solidFill>
              </a:rPr>
              <a:t>sampai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ditemukan</a:t>
            </a:r>
            <a:r>
              <a:rPr lang="en-US" sz="2200" b="0" dirty="0">
                <a:solidFill>
                  <a:schemeClr val="tx1"/>
                </a:solidFill>
              </a:rPr>
              <a:t> sentinel.</a:t>
            </a:r>
          </a:p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chemeClr val="tx1"/>
                </a:solidFill>
              </a:rPr>
              <a:t>Jika</a:t>
            </a:r>
            <a:r>
              <a:rPr lang="en-US" sz="2200" b="0" dirty="0">
                <a:solidFill>
                  <a:schemeClr val="tx1"/>
                </a:solidFill>
              </a:rPr>
              <a:t> yang </a:t>
            </a:r>
            <a:r>
              <a:rPr lang="en-US" sz="2200" b="0" dirty="0" err="1">
                <a:solidFill>
                  <a:schemeClr val="tx1"/>
                </a:solidFill>
              </a:rPr>
              <a:t>dipindai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>
                <a:solidFill>
                  <a:srgbClr val="FF0000"/>
                </a:solidFill>
              </a:rPr>
              <a:t>operand</a:t>
            </a:r>
            <a:r>
              <a:rPr lang="en-US" sz="2200" b="0" dirty="0"/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maka</a:t>
            </a:r>
            <a:r>
              <a:rPr lang="en-US" sz="2200" b="0" dirty="0"/>
              <a:t> </a:t>
            </a:r>
            <a:r>
              <a:rPr lang="en-US" sz="2200" b="0" dirty="0">
                <a:solidFill>
                  <a:srgbClr val="FF0000"/>
                </a:solidFill>
              </a:rPr>
              <a:t>push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ke</a:t>
            </a:r>
            <a:r>
              <a:rPr lang="en-US" sz="2200" b="0" dirty="0">
                <a:solidFill>
                  <a:schemeClr val="tx1"/>
                </a:solidFill>
              </a:rPr>
              <a:t> stack.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None/>
            </a:pPr>
            <a:endParaRPr lang="en-US" sz="2200" b="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77200" y="-76200"/>
            <a:ext cx="990600" cy="9906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08666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184149"/>
            <a:ext cx="8229600" cy="563563"/>
          </a:xfrm>
        </p:spPr>
        <p:txBody>
          <a:bodyPr/>
          <a:lstStyle/>
          <a:p>
            <a:pPr lvl="0"/>
            <a:r>
              <a:rPr lang="en-US" sz="32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Menghitung</a:t>
            </a:r>
            <a:r>
              <a:rPr lang="en-US" sz="3200" b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Postfix(2)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486400"/>
          </a:xfrm>
        </p:spPr>
        <p:txBody>
          <a:bodyPr/>
          <a:lstStyle/>
          <a:p>
            <a:pPr marL="457200" lvl="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4"/>
            </a:pPr>
            <a:r>
              <a:rPr lang="en-US" sz="2200" b="0" dirty="0" err="1" smtClean="0">
                <a:solidFill>
                  <a:schemeClr val="tx1"/>
                </a:solidFill>
              </a:rPr>
              <a:t>Jika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dipindai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adalah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operator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chemeClr val="tx1"/>
                </a:solidFill>
              </a:rPr>
              <a:t>(</a:t>
            </a:r>
            <a:r>
              <a:rPr lang="en-US" sz="2200" b="0" dirty="0" err="1" smtClean="0">
                <a:solidFill>
                  <a:schemeClr val="tx1"/>
                </a:solidFill>
              </a:rPr>
              <a:t>sebut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opr1</a:t>
            </a:r>
            <a:r>
              <a:rPr lang="en-US" sz="2200" b="0" dirty="0" smtClean="0"/>
              <a:t>), </a:t>
            </a:r>
            <a:r>
              <a:rPr lang="en-US" sz="2200" b="0" dirty="0" err="1" smtClean="0">
                <a:solidFill>
                  <a:schemeClr val="tx1"/>
                </a:solidFill>
              </a:rPr>
              <a:t>maka</a:t>
            </a:r>
            <a:r>
              <a:rPr lang="en-US" sz="2200" b="0" dirty="0" smtClean="0"/>
              <a:t> 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dari</a:t>
            </a:r>
            <a:r>
              <a:rPr lang="en-US" sz="2200" b="0" dirty="0" smtClean="0">
                <a:solidFill>
                  <a:schemeClr val="tx1"/>
                </a:solidFill>
              </a:rPr>
              <a:t> stack,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dalam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Var1</a:t>
            </a:r>
            <a:r>
              <a:rPr lang="en-US" sz="2200" b="0" dirty="0" smtClean="0"/>
              <a:t>.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lagi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dari</a:t>
            </a:r>
            <a:r>
              <a:rPr lang="en-US" sz="2200" b="0" dirty="0" smtClean="0">
                <a:solidFill>
                  <a:schemeClr val="tx1"/>
                </a:solidFill>
              </a:rPr>
              <a:t> stack,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dalam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Var2</a:t>
            </a:r>
            <a:r>
              <a:rPr lang="en-US" sz="2200" b="0" dirty="0" smtClean="0"/>
              <a:t>.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err="1" smtClean="0">
                <a:solidFill>
                  <a:schemeClr val="tx1"/>
                </a:solidFill>
              </a:rPr>
              <a:t>Hitung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dengan</a:t>
            </a:r>
            <a:r>
              <a:rPr lang="en-US" sz="2200" b="0" dirty="0" smtClean="0">
                <a:solidFill>
                  <a:schemeClr val="tx1"/>
                </a:solidFill>
              </a:rPr>
              <a:t> format </a:t>
            </a:r>
            <a:r>
              <a:rPr lang="en-US" sz="2200" b="0" dirty="0" smtClean="0">
                <a:solidFill>
                  <a:srgbClr val="FF0000"/>
                </a:solidFill>
              </a:rPr>
              <a:t>var2 opr1 var1</a:t>
            </a:r>
            <a:r>
              <a:rPr lang="en-US" sz="2200" b="0" dirty="0" smtClean="0"/>
              <a:t>,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hasilnya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rgbClr val="FF0000"/>
                </a:solidFill>
              </a:rPr>
              <a:t>Hitung</a:t>
            </a:r>
            <a:r>
              <a:rPr lang="en-US" sz="2200" b="0" dirty="0" smtClean="0"/>
              <a:t>. </a:t>
            </a:r>
          </a:p>
          <a:p>
            <a:pPr marL="738188" indent="-280988">
              <a:lnSpc>
                <a:spcPct val="15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2200" b="0" dirty="0" smtClean="0">
                <a:solidFill>
                  <a:srgbClr val="FF0000"/>
                </a:solidFill>
              </a:rPr>
              <a:t>Push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isi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Hitung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ke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dalam</a:t>
            </a:r>
            <a:r>
              <a:rPr lang="en-US" sz="2200" b="0" dirty="0" smtClean="0">
                <a:solidFill>
                  <a:schemeClr val="tx1"/>
                </a:solidFill>
              </a:rPr>
              <a:t> stack</a:t>
            </a:r>
            <a:r>
              <a:rPr lang="en-US" sz="2200" b="0" dirty="0" smtClean="0"/>
              <a:t>.</a:t>
            </a:r>
          </a:p>
          <a:p>
            <a:pPr marL="457200" indent="-457200">
              <a:lnSpc>
                <a:spcPct val="150000"/>
              </a:lnSpc>
              <a:spcBef>
                <a:spcPts val="0"/>
              </a:spcBef>
              <a:buFont typeface="+mj-lt"/>
              <a:buAutoNum type="arabicPeriod" startAt="5"/>
            </a:pPr>
            <a:r>
              <a:rPr lang="en-US" sz="2200" b="0" dirty="0" err="1" smtClean="0">
                <a:solidFill>
                  <a:schemeClr val="tx1"/>
                </a:solidFill>
              </a:rPr>
              <a:t>Jika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dipindai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tanda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smtClean="0"/>
              <a:t>“</a:t>
            </a:r>
            <a:r>
              <a:rPr lang="en-US" sz="2200" b="0" dirty="0" smtClean="0">
                <a:solidFill>
                  <a:srgbClr val="FF0000"/>
                </a:solidFill>
              </a:rPr>
              <a:t>)</a:t>
            </a:r>
            <a:r>
              <a:rPr lang="en-US" sz="2200" b="0" dirty="0" smtClean="0"/>
              <a:t>”, </a:t>
            </a:r>
            <a:r>
              <a:rPr lang="en-US" sz="2200" b="0" dirty="0" err="1" smtClean="0">
                <a:solidFill>
                  <a:schemeClr val="tx1"/>
                </a:solidFill>
              </a:rPr>
              <a:t>maka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Pop</a:t>
            </a:r>
            <a:r>
              <a:rPr lang="en-US" sz="2200" b="0" dirty="0" smtClean="0"/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isi</a:t>
            </a:r>
            <a:r>
              <a:rPr lang="en-US" sz="2200" b="0" dirty="0" smtClean="0">
                <a:solidFill>
                  <a:schemeClr val="tx1"/>
                </a:solidFill>
              </a:rPr>
              <a:t> stack </a:t>
            </a:r>
            <a:r>
              <a:rPr lang="en-US" sz="2200" b="0" dirty="0" err="1" smtClean="0">
                <a:solidFill>
                  <a:schemeClr val="tx1"/>
                </a:solidFill>
              </a:rPr>
              <a:t>dan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simpan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variabel</a:t>
            </a:r>
            <a:r>
              <a:rPr lang="en-US" sz="2200" b="0" dirty="0" smtClean="0"/>
              <a:t> </a:t>
            </a:r>
            <a:r>
              <a:rPr lang="en-US" sz="2200" b="0" dirty="0" smtClean="0">
                <a:solidFill>
                  <a:srgbClr val="FF0000"/>
                </a:solidFill>
              </a:rPr>
              <a:t>Value</a:t>
            </a:r>
            <a:r>
              <a:rPr lang="en-US" sz="2200" b="0" dirty="0" smtClean="0"/>
              <a:t>.</a:t>
            </a:r>
          </a:p>
          <a:p>
            <a:pPr>
              <a:lnSpc>
                <a:spcPct val="150000"/>
              </a:lnSpc>
              <a:spcBef>
                <a:spcPts val="0"/>
              </a:spcBef>
              <a:buNone/>
            </a:pPr>
            <a:endParaRPr lang="en-US" sz="220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6649123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r>
              <a:rPr lang="en-US" sz="1700" dirty="0" smtClean="0">
                <a:solidFill>
                  <a:schemeClr val="tx1"/>
                </a:solidFill>
              </a:rPr>
              <a:t>P :  2,6,3,-,1,/,+</a:t>
            </a:r>
          </a:p>
          <a:p>
            <a:pPr>
              <a:spcBef>
                <a:spcPts val="0"/>
              </a:spcBef>
              <a:buNone/>
            </a:pPr>
            <a:endParaRPr lang="en-US" sz="17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324557"/>
              </p:ext>
            </p:extLst>
          </p:nvPr>
        </p:nvGraphicFramePr>
        <p:xfrm>
          <a:off x="228600" y="1718375"/>
          <a:ext cx="8686800" cy="38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1219200"/>
                <a:gridCol w="1143000"/>
                <a:gridCol w="5638800"/>
              </a:tblGrid>
              <a:tr h="3810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bg1"/>
                          </a:solidFill>
                        </a:rPr>
                        <a:t>Keterangan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435072" y="2023175"/>
            <a:ext cx="1981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1.    2   </a:t>
            </a:r>
            <a:endParaRPr lang="en-US" sz="17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5072" y="23279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2.    6   </a:t>
            </a:r>
            <a:endParaRPr lang="en-US" sz="17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35072" y="26327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3.    3   </a:t>
            </a:r>
            <a:endParaRPr lang="en-US" sz="17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35072" y="29375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4.    -   </a:t>
            </a:r>
            <a:endParaRPr lang="en-US" sz="17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072" y="3699575"/>
            <a:ext cx="1981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5.    1   </a:t>
            </a:r>
            <a:endParaRPr lang="en-US" sz="17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435072" y="4033871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6.    /   </a:t>
            </a:r>
            <a:endParaRPr lang="en-US" sz="17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35072" y="48425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7.    +   </a:t>
            </a:r>
            <a:endParaRPr lang="en-US" sz="17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5072" y="5680775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8.    )   </a:t>
            </a:r>
            <a:endParaRPr lang="en-US" sz="17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40072" y="2023175"/>
            <a:ext cx="381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2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340072" y="2338361"/>
            <a:ext cx="762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2,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6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40072" y="2632775"/>
            <a:ext cx="1143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2,6,</a:t>
            </a:r>
            <a:r>
              <a:rPr lang="en-US" sz="1700" b="1" dirty="0" smtClean="0">
                <a:solidFill>
                  <a:srgbClr val="FF0000"/>
                </a:solidFill>
              </a:rPr>
              <a:t>3 </a:t>
            </a:r>
            <a:r>
              <a:rPr lang="en-US" sz="1700" b="1" dirty="0" smtClean="0"/>
              <a:t>  </a:t>
            </a:r>
            <a:endParaRPr lang="en-US" sz="1700" b="1" dirty="0"/>
          </a:p>
        </p:txBody>
      </p:sp>
      <p:sp>
        <p:nvSpPr>
          <p:cNvPr id="30" name="TextBox 29"/>
          <p:cNvSpPr txBox="1"/>
          <p:nvPr/>
        </p:nvSpPr>
        <p:spPr>
          <a:xfrm>
            <a:off x="3483072" y="2933213"/>
            <a:ext cx="5410199" cy="877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Var1=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,Var2=</a:t>
            </a:r>
            <a:r>
              <a:rPr lang="en-US" sz="1700" b="1" dirty="0" smtClean="0">
                <a:solidFill>
                  <a:srgbClr val="FF0000"/>
                </a:solidFill>
              </a:rPr>
              <a:t>6</a:t>
            </a:r>
            <a:r>
              <a:rPr lang="en-US" sz="1700" b="1" dirty="0" smtClean="0"/>
              <a:t>,Hitung= Var2 Opr1 Var1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6      -       3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3 </a:t>
            </a:r>
            <a:r>
              <a:rPr lang="en-US" sz="1700" b="1" dirty="0" smtClean="0"/>
              <a:t>     </a:t>
            </a:r>
            <a:endParaRPr lang="en-US" sz="1700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2340072" y="2933213"/>
            <a:ext cx="7620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2,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  </a:t>
            </a:r>
            <a:endParaRPr lang="en-US" sz="17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340072" y="3699575"/>
            <a:ext cx="1219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2,3,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1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340072" y="4048619"/>
            <a:ext cx="1219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2,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  </a:t>
            </a:r>
            <a:endParaRPr lang="en-US" sz="1700" b="1" dirty="0"/>
          </a:p>
        </p:txBody>
      </p:sp>
      <p:sp>
        <p:nvSpPr>
          <p:cNvPr id="36" name="TextBox 35"/>
          <p:cNvSpPr txBox="1"/>
          <p:nvPr/>
        </p:nvSpPr>
        <p:spPr>
          <a:xfrm>
            <a:off x="2340072" y="4857323"/>
            <a:ext cx="12192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5</a:t>
            </a:r>
            <a:r>
              <a:rPr lang="en-US" sz="1700" b="1" dirty="0" smtClean="0">
                <a:latin typeface="+mn-lt"/>
              </a:rPr>
              <a:t>   </a:t>
            </a:r>
            <a:endParaRPr lang="en-US" sz="17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90600" y="1066800"/>
            <a:ext cx="25146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1"/>
                </a:solidFill>
                <a:latin typeface="+mn-lt"/>
              </a:rPr>
              <a:t>ABC-D/+   </a:t>
            </a:r>
            <a:endParaRPr lang="en-US" sz="17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38600" y="1066800"/>
            <a:ext cx="44958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err="1" smtClean="0">
                <a:solidFill>
                  <a:schemeClr val="tx1"/>
                </a:solidFill>
                <a:latin typeface="+mn-lt"/>
              </a:rPr>
              <a:t>Mis</a:t>
            </a:r>
            <a:r>
              <a:rPr lang="en-US" sz="1700" b="1" dirty="0" smtClean="0">
                <a:solidFill>
                  <a:schemeClr val="tx1"/>
                </a:solidFill>
                <a:latin typeface="+mn-lt"/>
              </a:rPr>
              <a:t>. A=2,B=6,C=3,D=1   </a:t>
            </a:r>
            <a:endParaRPr lang="en-US" sz="1700" b="1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2362200" y="1303621"/>
            <a:ext cx="198120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700" b="1" dirty="0" smtClean="0">
                <a:latin typeface="+mn-lt"/>
              </a:rPr>
              <a:t>,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) </a:t>
            </a:r>
            <a:r>
              <a:rPr lang="en-US" sz="1700" b="1" dirty="0" smtClean="0">
                <a:solidFill>
                  <a:srgbClr val="008080"/>
                </a:solidFill>
                <a:latin typeface="+mn-lt"/>
              </a:rPr>
              <a:t>  </a:t>
            </a:r>
            <a:endParaRPr lang="en-US" sz="1700" b="1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3483072" y="4027918"/>
            <a:ext cx="5410199" cy="877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Var1=</a:t>
            </a:r>
            <a:r>
              <a:rPr lang="en-US" sz="1700" b="1" dirty="0" smtClean="0">
                <a:solidFill>
                  <a:srgbClr val="FF0000"/>
                </a:solidFill>
              </a:rPr>
              <a:t>1</a:t>
            </a:r>
            <a:r>
              <a:rPr lang="en-US" sz="1700" b="1" dirty="0" smtClean="0"/>
              <a:t>,Var2=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,Hitung= Var2 Opr1 Var1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3      /       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      </a:t>
            </a:r>
            <a:endParaRPr lang="en-US" sz="1700" b="1" dirty="0"/>
          </a:p>
        </p:txBody>
      </p:sp>
      <p:sp>
        <p:nvSpPr>
          <p:cNvPr id="47" name="TextBox 46"/>
          <p:cNvSpPr txBox="1"/>
          <p:nvPr/>
        </p:nvSpPr>
        <p:spPr>
          <a:xfrm>
            <a:off x="3483072" y="4853830"/>
            <a:ext cx="5410199" cy="8771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/>
              <a:t>Var1=</a:t>
            </a:r>
            <a:r>
              <a:rPr lang="en-US" sz="1700" b="1" dirty="0" smtClean="0">
                <a:solidFill>
                  <a:srgbClr val="FF0000"/>
                </a:solidFill>
              </a:rPr>
              <a:t>3</a:t>
            </a:r>
            <a:r>
              <a:rPr lang="en-US" sz="1700" b="1" dirty="0" smtClean="0"/>
              <a:t>,Var2=</a:t>
            </a:r>
            <a:r>
              <a:rPr lang="en-US" sz="1700" b="1" dirty="0" smtClean="0">
                <a:solidFill>
                  <a:srgbClr val="FF0000"/>
                </a:solidFill>
              </a:rPr>
              <a:t>2</a:t>
            </a:r>
            <a:r>
              <a:rPr lang="en-US" sz="1700" b="1" dirty="0" smtClean="0"/>
              <a:t>,Hitung= Var2 Opr1 Var1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2      +       3</a:t>
            </a:r>
          </a:p>
          <a:p>
            <a:r>
              <a:rPr lang="en-US" sz="1700" b="1" dirty="0" smtClean="0"/>
              <a:t>                                      =   </a:t>
            </a:r>
            <a:r>
              <a:rPr lang="en-US" sz="1700" b="1" dirty="0" smtClean="0">
                <a:solidFill>
                  <a:srgbClr val="FF0000"/>
                </a:solidFill>
              </a:rPr>
              <a:t>5 </a:t>
            </a:r>
            <a:r>
              <a:rPr lang="en-US" sz="1700" b="1" dirty="0" smtClean="0"/>
              <a:t>     </a:t>
            </a:r>
            <a:endParaRPr lang="en-US" sz="1700" b="1" dirty="0"/>
          </a:p>
        </p:txBody>
      </p:sp>
      <p:sp>
        <p:nvSpPr>
          <p:cNvPr id="48" name="TextBox 47"/>
          <p:cNvSpPr txBox="1"/>
          <p:nvPr/>
        </p:nvSpPr>
        <p:spPr>
          <a:xfrm>
            <a:off x="4038600" y="1337375"/>
            <a:ext cx="4495800" cy="35394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1700" b="1" dirty="0" smtClean="0">
                <a:solidFill>
                  <a:schemeClr val="tx1"/>
                </a:solidFill>
                <a:latin typeface="+mn-lt"/>
              </a:rPr>
              <a:t>Value =</a:t>
            </a:r>
            <a:r>
              <a:rPr lang="en-US" sz="1700" b="1" dirty="0" smtClean="0">
                <a:solidFill>
                  <a:srgbClr val="009999"/>
                </a:solidFill>
                <a:latin typeface="+mn-lt"/>
              </a:rPr>
              <a:t> </a:t>
            </a:r>
            <a:r>
              <a:rPr lang="en-US" sz="17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17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50" name="Straight Connector 49"/>
          <p:cNvCxnSpPr/>
          <p:nvPr/>
        </p:nvCxnSpPr>
        <p:spPr>
          <a:xfrm>
            <a:off x="282672" y="237309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287592" y="2675431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302340" y="2986727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99880" y="369957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282672" y="4874845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282672" y="5725333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>
            <a:off x="304800" y="4080889"/>
            <a:ext cx="868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4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1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6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7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8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4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1" grpId="0"/>
      <p:bldP spid="14" grpId="0"/>
      <p:bldP spid="15" grpId="0"/>
      <p:bldP spid="17" grpId="0"/>
      <p:bldP spid="18" grpId="0"/>
      <p:bldP spid="19" grpId="0"/>
      <p:bldP spid="20" grpId="0"/>
      <p:bldP spid="25" grpId="0"/>
      <p:bldP spid="26" grpId="0"/>
      <p:bldP spid="28" grpId="0"/>
      <p:bldP spid="30" grpId="0"/>
      <p:bldP spid="31" grpId="0"/>
      <p:bldP spid="32" grpId="0"/>
      <p:bldP spid="34" grpId="0"/>
      <p:bldP spid="36" grpId="0"/>
      <p:bldP spid="43" grpId="0"/>
      <p:bldP spid="44" grpId="0"/>
      <p:bldP spid="45" grpId="0"/>
      <p:bldP spid="46" grpId="0"/>
      <p:bldP spid="47" grpId="0"/>
      <p:bldP spid="4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</a:t>
            </a:r>
            <a:r>
              <a:rPr lang="en-US" sz="3600" dirty="0" err="1" smtClean="0"/>
              <a:t>Menghitung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18324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err="1" smtClean="0">
                <a:latin typeface="+mn-lt"/>
              </a:rPr>
              <a:t>Contoh</a:t>
            </a:r>
            <a:r>
              <a:rPr lang="en-US" sz="2400" b="1" dirty="0" smtClean="0">
                <a:latin typeface="+mn-lt"/>
              </a:rPr>
              <a:t>:</a:t>
            </a:r>
          </a:p>
          <a:p>
            <a:pPr marL="914400"/>
            <a:r>
              <a:rPr lang="en-US" sz="2400" b="1" dirty="0" smtClean="0">
                <a:latin typeface="+mn-lt"/>
              </a:rPr>
              <a:t>P : 2,6,3,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400" b="1" dirty="0" smtClean="0">
                <a:latin typeface="+mn-lt"/>
              </a:rPr>
              <a:t>,1,/,+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1143000"/>
            <a:ext cx="8686800" cy="12208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err="1" smtClean="0">
                <a:latin typeface="+mn-lt"/>
              </a:rPr>
              <a:t>Menggunakan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tanda</a:t>
            </a:r>
            <a:r>
              <a:rPr lang="en-US" sz="2000" dirty="0" smtClean="0">
                <a:latin typeface="+mn-lt"/>
              </a:rPr>
              <a:t> “</a:t>
            </a:r>
            <a:r>
              <a:rPr lang="en-US" sz="2000" b="1" dirty="0" smtClean="0">
                <a:latin typeface="+mn-lt"/>
              </a:rPr>
              <a:t>[ ]</a:t>
            </a:r>
            <a:r>
              <a:rPr lang="en-US" sz="2000" dirty="0" smtClean="0">
                <a:latin typeface="+mn-lt"/>
              </a:rPr>
              <a:t>” </a:t>
            </a:r>
            <a:r>
              <a:rPr lang="en-US" sz="2000" dirty="0" err="1" smtClean="0">
                <a:latin typeface="+mn-lt"/>
              </a:rPr>
              <a:t>dgn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cara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cari</a:t>
            </a:r>
            <a:r>
              <a:rPr lang="en-US" sz="2000" dirty="0" smtClean="0">
                <a:latin typeface="+mn-lt"/>
              </a:rPr>
              <a:t> operator </a:t>
            </a:r>
            <a:r>
              <a:rPr lang="en-US" sz="2000" dirty="0" err="1" smtClean="0">
                <a:latin typeface="+mn-lt"/>
              </a:rPr>
              <a:t>pertama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dari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kiri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lalu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hitung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dua</a:t>
            </a:r>
            <a:r>
              <a:rPr lang="en-US" sz="2000" dirty="0" smtClean="0">
                <a:latin typeface="+mn-lt"/>
              </a:rPr>
              <a:t> operand di </a:t>
            </a:r>
            <a:r>
              <a:rPr lang="en-US" sz="2000" dirty="0" err="1" smtClean="0">
                <a:latin typeface="+mn-lt"/>
              </a:rPr>
              <a:t>sebelah</a:t>
            </a:r>
            <a:r>
              <a:rPr lang="en-US" sz="2000" dirty="0" smtClean="0">
                <a:latin typeface="+mn-lt"/>
              </a:rPr>
              <a:t> </a:t>
            </a:r>
            <a:r>
              <a:rPr lang="en-US" sz="2000" dirty="0" err="1" smtClean="0">
                <a:latin typeface="+mn-lt"/>
              </a:rPr>
              <a:t>kirinya</a:t>
            </a:r>
            <a:r>
              <a:rPr lang="en-US" sz="2000" dirty="0" smtClean="0">
                <a:latin typeface="+mn-lt"/>
              </a:rPr>
              <a:t>, </a:t>
            </a:r>
            <a:r>
              <a:rPr lang="en-US" sz="2000" dirty="0" err="1" smtClean="0">
                <a:latin typeface="+mn-lt"/>
              </a:rPr>
              <a:t>dengan</a:t>
            </a:r>
            <a:r>
              <a:rPr lang="en-US" sz="2000" dirty="0" smtClean="0">
                <a:latin typeface="+mn-lt"/>
              </a:rPr>
              <a:t> format : </a:t>
            </a:r>
            <a:r>
              <a:rPr lang="en-US" sz="2000" b="1" dirty="0" smtClean="0">
                <a:latin typeface="+mn-lt"/>
              </a:rPr>
              <a:t>[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000" b="1" dirty="0" smtClean="0">
                <a:latin typeface="+mn-lt"/>
              </a:rPr>
              <a:t>operator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 operand2</a:t>
            </a:r>
            <a:r>
              <a:rPr lang="en-US" sz="2000" b="1" dirty="0" smtClean="0">
                <a:latin typeface="+mn-lt"/>
              </a:rPr>
              <a:t>]</a:t>
            </a:r>
          </a:p>
          <a:p>
            <a:pPr marL="514350" indent="-514350"/>
            <a:endParaRPr lang="en-US" sz="20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38748" y="30598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: 2,[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6-3</a:t>
            </a:r>
            <a:r>
              <a:rPr lang="en-US" sz="2400" b="1" dirty="0" smtClean="0">
                <a:latin typeface="+mn-lt"/>
              </a:rPr>
              <a:t>],1,/,+</a:t>
            </a:r>
            <a:endParaRPr lang="en-US" sz="24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538748" y="35170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2,3,1,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/</a:t>
            </a:r>
            <a:r>
              <a:rPr lang="en-US" sz="2400" b="1" dirty="0" smtClean="0">
                <a:latin typeface="+mn-lt"/>
              </a:rPr>
              <a:t>,+</a:t>
            </a:r>
            <a:endParaRPr lang="en-US" sz="2400" b="1" baseline="30000" dirty="0"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538748" y="39742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2,[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3/1</a:t>
            </a:r>
            <a:r>
              <a:rPr lang="en-US" sz="2400" b="1" dirty="0" smtClean="0">
                <a:latin typeface="+mn-lt"/>
              </a:rPr>
              <a:t>],+</a:t>
            </a:r>
            <a:endParaRPr lang="en-US" sz="2400" b="1" baseline="300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538748" y="44314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2,3,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400" b="1" baseline="30000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41208" y="48886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2+3</a:t>
            </a:r>
            <a:r>
              <a:rPr lang="en-US" sz="2400" b="1" dirty="0" smtClean="0">
                <a:latin typeface="+mn-lt"/>
              </a:rPr>
              <a:t>]</a:t>
            </a:r>
            <a:endParaRPr lang="en-US" sz="2400" b="1" baseline="300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38748" y="5345827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400" b="1" dirty="0" smtClean="0">
                <a:latin typeface="+mn-lt"/>
              </a:rPr>
              <a:t>: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5</a:t>
            </a:r>
            <a:endParaRPr lang="en-US" sz="2400" b="1" baseline="30000" dirty="0">
              <a:solidFill>
                <a:srgbClr val="FF0000"/>
              </a:solidFill>
              <a:latin typeface="+mn-lt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26" grpId="0"/>
      <p:bldP spid="27" grpId="0"/>
      <p:bldP spid="2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7"/>
            <a:ext cx="8229600" cy="563563"/>
          </a:xfrm>
        </p:spPr>
        <p:txBody>
          <a:bodyPr/>
          <a:lstStyle/>
          <a:p>
            <a:pPr lvl="0"/>
            <a:r>
              <a:rPr lang="en-US" sz="4000" dirty="0" err="1" smtClean="0"/>
              <a:t>Latihan</a:t>
            </a:r>
            <a:r>
              <a:rPr lang="en-US" sz="4000" dirty="0" smtClean="0"/>
              <a:t>(1)</a:t>
            </a:r>
            <a:endParaRPr lang="en-US" sz="4000" dirty="0"/>
          </a:p>
        </p:txBody>
      </p:sp>
      <p:sp>
        <p:nvSpPr>
          <p:cNvPr id="14" name="TextBox 13"/>
          <p:cNvSpPr txBox="1"/>
          <p:nvPr/>
        </p:nvSpPr>
        <p:spPr>
          <a:xfrm>
            <a:off x="351504" y="2329617"/>
            <a:ext cx="63540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 startAt="2"/>
            </a:pPr>
            <a:r>
              <a:rPr lang="en-US" sz="3200" b="1" dirty="0" smtClean="0">
                <a:latin typeface="+mn-lt"/>
              </a:rPr>
              <a:t>E = </a:t>
            </a:r>
            <a:r>
              <a:rPr lang="en-US" sz="3200" b="1" dirty="0"/>
              <a:t>3A + </a:t>
            </a:r>
            <a:r>
              <a:rPr lang="en-US" sz="3200" b="1" u="sng" dirty="0"/>
              <a:t>BD</a:t>
            </a:r>
            <a:r>
              <a:rPr lang="en-US" sz="3200" b="1" u="sng" baseline="30000" dirty="0"/>
              <a:t>H</a:t>
            </a:r>
            <a:r>
              <a:rPr lang="en-US" sz="3200" b="1" u="sng" dirty="0"/>
              <a:t> – </a:t>
            </a:r>
            <a:r>
              <a:rPr lang="en-US" sz="3200" b="1" u="sng" dirty="0" smtClean="0"/>
              <a:t>F</a:t>
            </a:r>
            <a:r>
              <a:rPr lang="en-US" sz="3200" b="1" dirty="0" smtClean="0"/>
              <a:t> - </a:t>
            </a:r>
            <a:r>
              <a:rPr lang="en-US" sz="3200" b="1" u="sng" dirty="0" smtClean="0"/>
              <a:t>A</a:t>
            </a:r>
            <a:endParaRPr lang="en-US" sz="3200" b="1" u="sng" dirty="0"/>
          </a:p>
          <a:p>
            <a:pPr marL="514350" indent="-514350"/>
            <a:r>
              <a:rPr lang="en-US" sz="3200" b="1" dirty="0"/>
              <a:t>                      G </a:t>
            </a:r>
            <a:r>
              <a:rPr lang="en-US" sz="3200" b="1" dirty="0" smtClean="0"/>
              <a:t>– K      B</a:t>
            </a:r>
            <a:endParaRPr lang="en-US" sz="3200" b="1" baseline="30000" dirty="0"/>
          </a:p>
        </p:txBody>
      </p:sp>
      <p:sp>
        <p:nvSpPr>
          <p:cNvPr id="19" name="TextBox 18"/>
          <p:cNvSpPr txBox="1"/>
          <p:nvPr/>
        </p:nvSpPr>
        <p:spPr>
          <a:xfrm>
            <a:off x="357187" y="1211579"/>
            <a:ext cx="6781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eriod"/>
            </a:pPr>
            <a:r>
              <a:rPr lang="en-US" sz="3200" b="1" dirty="0" smtClean="0">
                <a:latin typeface="+mn-lt"/>
              </a:rPr>
              <a:t>E = </a:t>
            </a:r>
            <a:r>
              <a:rPr lang="en-US" sz="3200" b="1" u="sng" dirty="0" smtClean="0">
                <a:latin typeface="+mn-lt"/>
              </a:rPr>
              <a:t>(x</a:t>
            </a:r>
            <a:r>
              <a:rPr lang="en-US" sz="3200" b="1" u="sng" baseline="30000" dirty="0" smtClean="0">
                <a:latin typeface="+mn-lt"/>
              </a:rPr>
              <a:t>2 </a:t>
            </a:r>
            <a:r>
              <a:rPr lang="en-US" sz="3200" b="1" u="sng" dirty="0" smtClean="0">
                <a:latin typeface="+mn-lt"/>
              </a:rPr>
              <a:t>+4x–y)</a:t>
            </a:r>
            <a:r>
              <a:rPr lang="en-US" sz="3200" b="1" u="sng" baseline="30000" dirty="0" smtClean="0">
                <a:latin typeface="+mn-lt"/>
              </a:rPr>
              <a:t>3</a:t>
            </a:r>
            <a:r>
              <a:rPr lang="en-US" sz="3200" b="1" u="sng" dirty="0" smtClean="0">
                <a:latin typeface="+mn-lt"/>
              </a:rPr>
              <a:t>(x-y+2)</a:t>
            </a:r>
            <a:endParaRPr lang="en-US" sz="3200" b="1" u="sng" baseline="30000" dirty="0" smtClean="0">
              <a:latin typeface="+mn-lt"/>
            </a:endParaRPr>
          </a:p>
          <a:p>
            <a:pPr marL="514350" indent="-514350"/>
            <a:r>
              <a:rPr lang="en-US" sz="3200" b="1" dirty="0" smtClean="0">
                <a:latin typeface="+mn-lt"/>
              </a:rPr>
              <a:t>            </a:t>
            </a:r>
            <a:r>
              <a:rPr lang="en-US" sz="3200" b="1" dirty="0">
                <a:latin typeface="+mn-lt"/>
              </a:rPr>
              <a:t> </a:t>
            </a:r>
            <a:r>
              <a:rPr lang="en-US" sz="3200" b="1" dirty="0" smtClean="0">
                <a:latin typeface="+mn-lt"/>
              </a:rPr>
              <a:t>  </a:t>
            </a:r>
            <a:r>
              <a:rPr lang="en-US" sz="3200" b="1" dirty="0" smtClean="0">
                <a:latin typeface="+mn-lt"/>
              </a:rPr>
              <a:t>x </a:t>
            </a:r>
            <a:r>
              <a:rPr lang="en-US" sz="3200" b="1" dirty="0" smtClean="0">
                <a:latin typeface="+mn-lt"/>
              </a:rPr>
              <a:t>– 5y + 2</a:t>
            </a:r>
            <a:endParaRPr lang="en-US" sz="3200" b="1" baseline="300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" y="3483035"/>
            <a:ext cx="8534400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 err="1" smtClean="0">
                <a:latin typeface="+mn-lt"/>
              </a:rPr>
              <a:t>Ubahlah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menjadi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postfix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dengan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menggunakan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Algoritma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(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sesuai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algoritma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6.4,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gunakan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dirty="0" err="1" smtClean="0">
                <a:solidFill>
                  <a:srgbClr val="008080"/>
                </a:solidFill>
                <a:latin typeface="+mn-lt"/>
              </a:rPr>
              <a:t>tabel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) </a:t>
            </a:r>
            <a:r>
              <a:rPr lang="en-US" sz="2400" dirty="0" err="1" smtClean="0">
                <a:latin typeface="+mn-lt"/>
              </a:rPr>
              <a:t>dan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cara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Manual.</a:t>
            </a:r>
          </a:p>
          <a:p>
            <a:r>
              <a:rPr lang="en-US" sz="2400" b="1" u="sng" dirty="0" err="1" smtClean="0">
                <a:solidFill>
                  <a:srgbClr val="FF0000"/>
                </a:solidFill>
                <a:latin typeface="+mn-lt"/>
              </a:rPr>
              <a:t>Catatan</a:t>
            </a:r>
            <a:r>
              <a:rPr lang="en-US" sz="2400" b="1" u="sng" dirty="0" smtClean="0">
                <a:solidFill>
                  <a:srgbClr val="FF0000"/>
                </a:solidFill>
                <a:latin typeface="+mn-lt"/>
              </a:rPr>
              <a:t>:</a:t>
            </a:r>
          </a:p>
          <a:p>
            <a:pPr algn="just"/>
            <a:r>
              <a:rPr lang="en-US" sz="2400" dirty="0" err="1" smtClean="0">
                <a:latin typeface="+mn-lt"/>
              </a:rPr>
              <a:t>Jika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kesulitan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menjawab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soal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latihan</a:t>
            </a:r>
            <a:r>
              <a:rPr lang="en-US" sz="2400" dirty="0" smtClean="0">
                <a:latin typeface="+mn-lt"/>
              </a:rPr>
              <a:t>, </a:t>
            </a:r>
            <a:r>
              <a:rPr lang="en-US" sz="2400" dirty="0" err="1" smtClean="0">
                <a:latin typeface="+mn-lt"/>
              </a:rPr>
              <a:t>silahkan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baca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dan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pelajari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teori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dari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dirty="0" err="1" smtClean="0">
                <a:latin typeface="+mn-lt"/>
              </a:rPr>
              <a:t>buku</a:t>
            </a:r>
            <a:r>
              <a:rPr lang="en-US" sz="2400" dirty="0" smtClean="0">
                <a:latin typeface="+mn-lt"/>
              </a:rPr>
              <a:t> </a:t>
            </a:r>
            <a:r>
              <a:rPr lang="en-US" sz="2400" b="1" i="1" dirty="0"/>
              <a:t>Data Structures (Seymour </a:t>
            </a:r>
            <a:r>
              <a:rPr lang="en-US" sz="2400" b="1" i="1" dirty="0" err="1"/>
              <a:t>Lipschuctz</a:t>
            </a:r>
            <a:r>
              <a:rPr lang="en-US" sz="2400" b="1" i="1" dirty="0"/>
              <a:t>; </a:t>
            </a:r>
            <a:r>
              <a:rPr lang="en-US" sz="2400" b="1" i="1" dirty="0" err="1"/>
              <a:t>Schaum’s</a:t>
            </a:r>
            <a:r>
              <a:rPr lang="en-US" sz="2400" b="1" i="1" dirty="0"/>
              <a:t> Outline </a:t>
            </a:r>
            <a:r>
              <a:rPr lang="en-US" sz="2400" b="1" i="1" dirty="0" smtClean="0"/>
              <a:t>Series) </a:t>
            </a:r>
            <a:r>
              <a:rPr lang="en-US" sz="2400" b="1" dirty="0" err="1" smtClean="0">
                <a:solidFill>
                  <a:srgbClr val="FF0000"/>
                </a:solidFill>
              </a:rPr>
              <a:t>mulai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dari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halaman</a:t>
            </a:r>
            <a:r>
              <a:rPr lang="en-US" sz="2400" b="1" dirty="0" smtClean="0">
                <a:solidFill>
                  <a:srgbClr val="FF0000"/>
                </a:solidFill>
              </a:rPr>
              <a:t> 168.</a:t>
            </a:r>
            <a:endParaRPr lang="en-US" sz="2400" b="1" dirty="0" smtClean="0">
              <a:solidFill>
                <a:srgbClr val="FF0000"/>
              </a:solidFill>
              <a:latin typeface="+mn-lt"/>
            </a:endParaRP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8971747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Latihan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(2)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514350" lvl="0" indent="-514350" algn="just">
              <a:buFont typeface="+mj-lt"/>
              <a:buAutoNum type="alphaL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Diketahui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ekspresi</a:t>
            </a:r>
            <a:r>
              <a:rPr lang="en-US" sz="2400" b="0" dirty="0" smtClean="0">
                <a:solidFill>
                  <a:schemeClr val="tx1"/>
                </a:solidFill>
              </a:rPr>
              <a:t> postfix (P) </a:t>
            </a:r>
            <a:r>
              <a:rPr lang="en-US" sz="2400" b="0" dirty="0" err="1" smtClean="0">
                <a:solidFill>
                  <a:schemeClr val="tx1"/>
                </a:solidFill>
              </a:rPr>
              <a:t>sebagai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berikut</a:t>
            </a:r>
            <a:r>
              <a:rPr lang="en-US" sz="2400" b="0" dirty="0" smtClean="0">
                <a:solidFill>
                  <a:schemeClr val="tx1"/>
                </a:solidFill>
              </a:rPr>
              <a:t>:</a:t>
            </a:r>
          </a:p>
          <a:p>
            <a:pPr marL="914400" lvl="0" indent="-400050" algn="just">
              <a:buAutoNum type="arabicPeriod"/>
            </a:pPr>
            <a:r>
              <a:rPr lang="en-US" sz="2400" dirty="0" smtClean="0">
                <a:solidFill>
                  <a:schemeClr val="tx1"/>
                </a:solidFill>
              </a:rPr>
              <a:t>P : </a:t>
            </a:r>
            <a:r>
              <a:rPr lang="en-US" sz="2400" dirty="0" err="1" smtClean="0">
                <a:solidFill>
                  <a:schemeClr val="tx1"/>
                </a:solidFill>
              </a:rPr>
              <a:t>a,b,d</a:t>
            </a:r>
            <a:r>
              <a:rPr lang="en-US" sz="2400" dirty="0" smtClean="0">
                <a:solidFill>
                  <a:schemeClr val="tx1"/>
                </a:solidFill>
              </a:rPr>
              <a:t>,/,</a:t>
            </a:r>
            <a:r>
              <a:rPr lang="en-US" sz="2400" dirty="0" err="1" smtClean="0">
                <a:solidFill>
                  <a:schemeClr val="tx1"/>
                </a:solidFill>
              </a:rPr>
              <a:t>d,k</a:t>
            </a:r>
            <a:r>
              <a:rPr lang="en-US" sz="2400" dirty="0" smtClean="0">
                <a:solidFill>
                  <a:schemeClr val="tx1"/>
                </a:solidFill>
              </a:rPr>
              <a:t>,-,^,+,</a:t>
            </a:r>
            <a:r>
              <a:rPr lang="en-US" sz="2400" dirty="0" err="1" smtClean="0">
                <a:solidFill>
                  <a:schemeClr val="tx1"/>
                </a:solidFill>
              </a:rPr>
              <a:t>k,y,+,a</a:t>
            </a:r>
            <a:r>
              <a:rPr lang="en-US" sz="2400" dirty="0" smtClean="0">
                <a:solidFill>
                  <a:schemeClr val="tx1"/>
                </a:solidFill>
              </a:rPr>
              <a:t>,/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0" algn="just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(a = </a:t>
            </a:r>
            <a:r>
              <a:rPr lang="en-US" sz="2400" b="0" dirty="0" smtClean="0">
                <a:solidFill>
                  <a:schemeClr val="tx1"/>
                </a:solidFill>
              </a:rPr>
              <a:t>2, </a:t>
            </a:r>
            <a:r>
              <a:rPr lang="en-US" sz="2400" b="0" dirty="0" smtClean="0">
                <a:solidFill>
                  <a:schemeClr val="tx1"/>
                </a:solidFill>
              </a:rPr>
              <a:t>b = </a:t>
            </a:r>
            <a:r>
              <a:rPr lang="en-US" sz="2400" b="0" dirty="0" smtClean="0">
                <a:solidFill>
                  <a:schemeClr val="tx1"/>
                </a:solidFill>
              </a:rPr>
              <a:t>6, </a:t>
            </a:r>
            <a:r>
              <a:rPr lang="en-US" sz="2400" b="0" dirty="0" smtClean="0">
                <a:solidFill>
                  <a:schemeClr val="tx1"/>
                </a:solidFill>
              </a:rPr>
              <a:t>d = </a:t>
            </a:r>
            <a:r>
              <a:rPr lang="en-US" sz="2400" b="0" dirty="0" smtClean="0">
                <a:solidFill>
                  <a:schemeClr val="tx1"/>
                </a:solidFill>
              </a:rPr>
              <a:t>3, </a:t>
            </a:r>
            <a:r>
              <a:rPr lang="en-US" sz="2400" b="0" dirty="0" smtClean="0">
                <a:solidFill>
                  <a:schemeClr val="tx1"/>
                </a:solidFill>
              </a:rPr>
              <a:t>k = </a:t>
            </a:r>
            <a:r>
              <a:rPr lang="en-US" sz="2400" b="0" dirty="0" smtClean="0">
                <a:solidFill>
                  <a:schemeClr val="tx1"/>
                </a:solidFill>
              </a:rPr>
              <a:t>1, </a:t>
            </a:r>
            <a:r>
              <a:rPr lang="en-US" sz="2400" b="0" dirty="0" smtClean="0">
                <a:solidFill>
                  <a:schemeClr val="tx1"/>
                </a:solidFill>
              </a:rPr>
              <a:t>y = 3)</a:t>
            </a:r>
          </a:p>
          <a:p>
            <a:pPr marL="914400" lvl="0" indent="-400050" algn="just">
              <a:buFont typeface="+mj-lt"/>
              <a:buAutoNum type="arabicPeriod" startAt="2"/>
            </a:pPr>
            <a:r>
              <a:rPr lang="en-US" sz="2400" dirty="0" smtClean="0">
                <a:solidFill>
                  <a:schemeClr val="tx1"/>
                </a:solidFill>
              </a:rPr>
              <a:t>P : </a:t>
            </a:r>
            <a:r>
              <a:rPr lang="en-US" sz="2400" dirty="0" err="1" smtClean="0">
                <a:solidFill>
                  <a:schemeClr val="tx1"/>
                </a:solidFill>
              </a:rPr>
              <a:t>a,b,+,d,^,</a:t>
            </a:r>
            <a:r>
              <a:rPr lang="en-US" sz="2400" dirty="0" err="1" smtClean="0">
                <a:solidFill>
                  <a:schemeClr val="tx1"/>
                </a:solidFill>
              </a:rPr>
              <a:t>f,k,-,d</a:t>
            </a:r>
            <a:r>
              <a:rPr lang="en-US" sz="2400" dirty="0" smtClean="0">
                <a:solidFill>
                  <a:schemeClr val="tx1"/>
                </a:solidFill>
              </a:rPr>
              <a:t>,*,-,</a:t>
            </a:r>
            <a:r>
              <a:rPr lang="en-US" sz="2400" dirty="0">
                <a:solidFill>
                  <a:schemeClr val="tx1"/>
                </a:solidFill>
              </a:rPr>
              <a:t>a</a:t>
            </a:r>
            <a:r>
              <a:rPr lang="en-US" sz="2400" dirty="0" smtClean="0">
                <a:solidFill>
                  <a:schemeClr val="tx1"/>
                </a:solidFill>
              </a:rPr>
              <a:t>,/</a:t>
            </a:r>
          </a:p>
          <a:p>
            <a:pPr marL="914400" lvl="0" indent="0" algn="just">
              <a:buNone/>
            </a:pPr>
            <a:r>
              <a:rPr lang="en-US" sz="2400" b="0" dirty="0" smtClean="0">
                <a:solidFill>
                  <a:schemeClr val="tx1"/>
                </a:solidFill>
              </a:rPr>
              <a:t>(a = 3, b = 1, d = 2, f = 7, k = 4)</a:t>
            </a:r>
          </a:p>
          <a:p>
            <a:pPr marL="914400" lvl="0" indent="0" algn="just">
              <a:buNone/>
            </a:pPr>
            <a:endParaRPr lang="en-US" sz="2400" b="0" dirty="0">
              <a:solidFill>
                <a:schemeClr val="tx1"/>
              </a:solidFill>
            </a:endParaRPr>
          </a:p>
          <a:p>
            <a:pPr marL="514350" lvl="0" indent="0" algn="just">
              <a:buNone/>
            </a:pP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hitung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cara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400" b="0" dirty="0" smtClean="0">
                <a:solidFill>
                  <a:schemeClr val="tx1"/>
                </a:solidFill>
              </a:rPr>
              <a:t> (</a:t>
            </a:r>
            <a:r>
              <a:rPr lang="en-US" sz="2400" b="0" dirty="0" err="1" smtClean="0">
                <a:solidFill>
                  <a:schemeClr val="tx1"/>
                </a:solidFill>
              </a:rPr>
              <a:t>sesuai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400" b="0" dirty="0" smtClean="0">
                <a:solidFill>
                  <a:schemeClr val="tx1"/>
                </a:solidFill>
              </a:rPr>
              <a:t> 6.3, </a:t>
            </a:r>
            <a:r>
              <a:rPr lang="en-US" sz="2400" b="0" dirty="0" err="1" smtClean="0">
                <a:solidFill>
                  <a:schemeClr val="tx1"/>
                </a:solidFill>
              </a:rPr>
              <a:t>gunakan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tabel</a:t>
            </a:r>
            <a:r>
              <a:rPr lang="en-US" sz="2400" b="0" dirty="0" smtClean="0">
                <a:solidFill>
                  <a:schemeClr val="tx1"/>
                </a:solidFill>
              </a:rPr>
              <a:t>)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cara</a:t>
            </a:r>
            <a:r>
              <a:rPr lang="en-US" sz="2400" b="0" dirty="0" smtClean="0">
                <a:solidFill>
                  <a:schemeClr val="tx1"/>
                </a:solidFill>
              </a:rPr>
              <a:t> manual</a:t>
            </a: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789247003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Ketentuan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95400"/>
            <a:ext cx="8229600" cy="4419600"/>
          </a:xfrm>
        </p:spPr>
        <p:txBody>
          <a:bodyPr/>
          <a:lstStyle/>
          <a:p>
            <a:pPr marL="514350" lvl="0" indent="-514350">
              <a:buAutoNum type="arabicPeriod"/>
            </a:pPr>
            <a:r>
              <a:rPr lang="en-US" sz="2400" b="0" dirty="0" err="1" smtClean="0">
                <a:solidFill>
                  <a:schemeClr val="tx1"/>
                </a:solidFill>
              </a:rPr>
              <a:t>Kirimkan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jawaban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melalui</a:t>
            </a:r>
            <a:r>
              <a:rPr lang="en-US" sz="2400" b="0" dirty="0" smtClean="0">
                <a:solidFill>
                  <a:schemeClr val="tx1"/>
                </a:solidFill>
              </a:rPr>
              <a:t> email paling </a:t>
            </a:r>
            <a:r>
              <a:rPr lang="en-US" sz="2400" b="0" dirty="0" err="1" smtClean="0">
                <a:solidFill>
                  <a:schemeClr val="tx1"/>
                </a:solidFill>
              </a:rPr>
              <a:t>lambat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hari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rgbClr val="FF0000"/>
                </a:solidFill>
              </a:rPr>
              <a:t>Jumat</a:t>
            </a:r>
            <a:r>
              <a:rPr lang="en-US" sz="2400" dirty="0" smtClean="0">
                <a:solidFill>
                  <a:srgbClr val="FF0000"/>
                </a:solidFill>
              </a:rPr>
              <a:t> 19 </a:t>
            </a:r>
            <a:r>
              <a:rPr lang="en-US" sz="2400" dirty="0" err="1" smtClean="0">
                <a:solidFill>
                  <a:srgbClr val="FF0000"/>
                </a:solidFill>
              </a:rPr>
              <a:t>Juni</a:t>
            </a:r>
            <a:r>
              <a:rPr lang="en-US" sz="2400" dirty="0" smtClean="0">
                <a:solidFill>
                  <a:srgbClr val="FF0000"/>
                </a:solidFill>
              </a:rPr>
              <a:t> 2020 </a:t>
            </a:r>
            <a:r>
              <a:rPr lang="en-US" sz="2400" dirty="0" err="1" smtClean="0">
                <a:solidFill>
                  <a:srgbClr val="FF0000"/>
                </a:solidFill>
              </a:rPr>
              <a:t>pukul</a:t>
            </a:r>
            <a:r>
              <a:rPr lang="en-US" sz="2400" dirty="0" smtClean="0">
                <a:solidFill>
                  <a:srgbClr val="FF0000"/>
                </a:solidFill>
              </a:rPr>
              <a:t> 13:00 </a:t>
            </a:r>
            <a:r>
              <a:rPr lang="en-US" sz="2400" b="0" dirty="0" smtClean="0">
                <a:solidFill>
                  <a:schemeClr val="tx1"/>
                </a:solidFill>
              </a:rPr>
              <a:t>WIB</a:t>
            </a:r>
          </a:p>
          <a:p>
            <a:pPr marL="514350" lvl="0" indent="-514350">
              <a:buAutoNum type="arabicPeriod"/>
            </a:pPr>
            <a:r>
              <a:rPr lang="en-US" sz="2400" b="0" dirty="0" err="1" smtClean="0">
                <a:solidFill>
                  <a:schemeClr val="tx1"/>
                </a:solidFill>
              </a:rPr>
              <a:t>Jawaban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ditulis</a:t>
            </a:r>
            <a:r>
              <a:rPr lang="en-US" sz="2400" u="sng" dirty="0" smtClean="0">
                <a:solidFill>
                  <a:schemeClr val="tx1"/>
                </a:solidFill>
              </a:rPr>
              <a:t> </a:t>
            </a:r>
            <a:r>
              <a:rPr lang="en-US" sz="2400" u="sng" dirty="0" err="1" smtClean="0">
                <a:solidFill>
                  <a:schemeClr val="tx1"/>
                </a:solidFill>
              </a:rPr>
              <a:t>tangan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(</a:t>
            </a:r>
            <a:r>
              <a:rPr lang="en-US" sz="2400" b="0" dirty="0" err="1" smtClean="0">
                <a:solidFill>
                  <a:schemeClr val="tx1"/>
                </a:solidFill>
              </a:rPr>
              <a:t>jangan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lupa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beri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identitas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yaitu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Kelas</a:t>
            </a:r>
            <a:r>
              <a:rPr lang="en-US" sz="2400" b="0" dirty="0" smtClean="0">
                <a:solidFill>
                  <a:schemeClr val="tx1"/>
                </a:solidFill>
              </a:rPr>
              <a:t>, NIM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Nama), </a:t>
            </a:r>
            <a:r>
              <a:rPr lang="en-US" sz="2400" b="0" dirty="0" err="1" smtClean="0">
                <a:solidFill>
                  <a:schemeClr val="tx1"/>
                </a:solidFill>
              </a:rPr>
              <a:t>lalu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difoto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nama</a:t>
            </a:r>
            <a:r>
              <a:rPr lang="en-US" sz="2400" b="0" dirty="0" smtClean="0">
                <a:solidFill>
                  <a:schemeClr val="tx1"/>
                </a:solidFill>
              </a:rPr>
              <a:t> file </a:t>
            </a:r>
            <a:r>
              <a:rPr lang="en-US" sz="2400" dirty="0" err="1" smtClean="0">
                <a:solidFill>
                  <a:srgbClr val="FF0000"/>
                </a:solidFill>
              </a:rPr>
              <a:t>Kelas_NIM_NP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b="0" dirty="0" smtClean="0">
                <a:solidFill>
                  <a:schemeClr val="tx1"/>
                </a:solidFill>
              </a:rPr>
              <a:t>(</a:t>
            </a:r>
            <a:r>
              <a:rPr lang="en-US" sz="2400" b="0" dirty="0" err="1" smtClean="0">
                <a:solidFill>
                  <a:schemeClr val="tx1"/>
                </a:solidFill>
              </a:rPr>
              <a:t>contoh</a:t>
            </a:r>
            <a:r>
              <a:rPr lang="en-US" sz="2400" b="0" smtClean="0">
                <a:solidFill>
                  <a:schemeClr val="tx1"/>
                </a:solidFill>
              </a:rPr>
              <a:t>: </a:t>
            </a:r>
            <a:r>
              <a:rPr lang="en-US" sz="2400" b="0" smtClean="0">
                <a:solidFill>
                  <a:schemeClr val="tx1"/>
                </a:solidFill>
              </a:rPr>
              <a:t>IF3_10111234_NP</a:t>
            </a:r>
            <a:r>
              <a:rPr lang="en-US" sz="2400" b="0" dirty="0" smtClean="0">
                <a:solidFill>
                  <a:schemeClr val="tx1"/>
                </a:solidFill>
              </a:rPr>
              <a:t>) </a:t>
            </a:r>
            <a:r>
              <a:rPr lang="en-US" sz="2400" b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subyek</a:t>
            </a:r>
            <a:r>
              <a:rPr lang="en-US" sz="2400" b="0" dirty="0" smtClean="0">
                <a:solidFill>
                  <a:schemeClr val="tx1"/>
                </a:solidFill>
              </a:rPr>
              <a:t> email </a:t>
            </a:r>
            <a:r>
              <a:rPr lang="en-US" sz="2400" b="0" dirty="0" err="1" smtClean="0">
                <a:solidFill>
                  <a:schemeClr val="tx1"/>
                </a:solidFill>
              </a:rPr>
              <a:t>sama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dengan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nama</a:t>
            </a:r>
            <a:r>
              <a:rPr lang="en-US" sz="2400" b="0" dirty="0" smtClean="0">
                <a:solidFill>
                  <a:schemeClr val="tx1"/>
                </a:solidFill>
              </a:rPr>
              <a:t> file</a:t>
            </a:r>
            <a:endParaRPr lang="en-US" sz="2400" b="0" dirty="0">
              <a:solidFill>
                <a:schemeClr val="tx1"/>
              </a:solidFill>
            </a:endParaRPr>
          </a:p>
        </p:txBody>
      </p:sp>
      <p:sp>
        <p:nvSpPr>
          <p:cNvPr id="31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33" name="Picture 3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2819400" y="4953000"/>
            <a:ext cx="5167313" cy="414338"/>
          </a:xfrm>
          <a:ln/>
        </p:spPr>
        <p:txBody>
          <a:bodyPr/>
          <a:lstStyle/>
          <a:p>
            <a:pPr algn="dist">
              <a:lnSpc>
                <a:spcPct val="80000"/>
              </a:lnSpc>
            </a:pPr>
            <a:r>
              <a:rPr lang="en-US" sz="1600" b="0" dirty="0">
                <a:latin typeface="Arial" charset="0"/>
              </a:rPr>
              <a:t>Click to edit company slogan .</a:t>
            </a:r>
          </a:p>
        </p:txBody>
      </p:sp>
      <p:sp>
        <p:nvSpPr>
          <p:cNvPr id="87044" name="Text Box 4"/>
          <p:cNvSpPr txBox="1">
            <a:spLocks noChangeArrowheads="1"/>
          </p:cNvSpPr>
          <p:nvPr/>
        </p:nvSpPr>
        <p:spPr bwMode="auto">
          <a:xfrm>
            <a:off x="3124200" y="3276600"/>
            <a:ext cx="4724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solidFill>
                  <a:schemeClr val="bg1"/>
                </a:solidFill>
                <a:latin typeface="Verdana" pitchFamily="34" charset="0"/>
              </a:rPr>
              <a:t>STRUKTUR DATA (STACK)</a:t>
            </a:r>
            <a:endParaRPr lang="en-US" sz="1400" b="1" dirty="0">
              <a:solidFill>
                <a:schemeClr val="bg1"/>
              </a:solidFill>
              <a:latin typeface="Verdana" pitchFamily="34" charset="0"/>
            </a:endParaRPr>
          </a:p>
        </p:txBody>
      </p:sp>
      <p:sp>
        <p:nvSpPr>
          <p:cNvPr id="87045" name="WordArt 5"/>
          <p:cNvSpPr>
            <a:spLocks noChangeArrowheads="1" noChangeShapeType="1" noTextEdit="1"/>
          </p:cNvSpPr>
          <p:nvPr/>
        </p:nvSpPr>
        <p:spPr bwMode="gray">
          <a:xfrm>
            <a:off x="2286000" y="3886200"/>
            <a:ext cx="4876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Terima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 err="1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Kasih</a:t>
            </a:r>
            <a:r>
              <a:rPr lang="en-US" sz="3600" b="1" kern="10" dirty="0" smtClean="0">
                <a:ln w="19050">
                  <a:solidFill>
                    <a:schemeClr val="bg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chemeClr val="tx2"/>
                    </a:gs>
                    <a:gs pos="100000">
                      <a:schemeClr val="accent1"/>
                    </a:gs>
                  </a:gsLst>
                  <a:lin ang="0" scaled="1"/>
                </a:gradFill>
                <a:effectLst>
                  <a:outerShdw dist="63500" dir="2212194" algn="ctr" rotWithShape="0">
                    <a:srgbClr val="868686">
                      <a:alpha val="50000"/>
                    </a:srgbClr>
                  </a:outerShdw>
                </a:effectLst>
                <a:latin typeface="Arial"/>
                <a:cs typeface="Arial"/>
              </a:rPr>
              <a:t>!</a:t>
            </a:r>
            <a:endParaRPr lang="en-US" sz="3600" b="1" kern="10" dirty="0">
              <a:ln w="19050">
                <a:solidFill>
                  <a:schemeClr val="bg1"/>
                </a:solidFill>
                <a:round/>
                <a:headEnd/>
                <a:tailEnd/>
              </a:ln>
              <a:gradFill rotWithShape="1">
                <a:gsLst>
                  <a:gs pos="0">
                    <a:schemeClr val="tx2"/>
                  </a:gs>
                  <a:gs pos="100000">
                    <a:schemeClr val="accent1"/>
                  </a:gs>
                </a:gsLst>
                <a:lin ang="0" scaled="1"/>
              </a:gradFill>
              <a:effectLst>
                <a:outerShdw dist="63500" dir="2212194" algn="ctr" rotWithShape="0">
                  <a:srgbClr val="868686">
                    <a:alpha val="50000"/>
                  </a:srgbClr>
                </a:outerShdw>
              </a:effectLst>
              <a:latin typeface="Arial"/>
              <a:cs typeface="Arial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2" y="152400"/>
            <a:ext cx="2057400" cy="20574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70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Implementasi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Stack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2848897"/>
            <a:ext cx="2286000" cy="6096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FF0000"/>
                </a:solidFill>
              </a:rPr>
              <a:t>Infix</a:t>
            </a: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14" name="Right Arrow 13"/>
          <p:cNvSpPr/>
          <p:nvPr/>
        </p:nvSpPr>
        <p:spPr>
          <a:xfrm>
            <a:off x="2286000" y="3136488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/>
          <p:cNvSpPr txBox="1">
            <a:spLocks/>
          </p:cNvSpPr>
          <p:nvPr/>
        </p:nvSpPr>
        <p:spPr bwMode="auto">
          <a:xfrm>
            <a:off x="152400" y="3352800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2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Prefix</a:t>
            </a:r>
          </a:p>
        </p:txBody>
      </p:sp>
      <p:sp>
        <p:nvSpPr>
          <p:cNvPr id="16" name="Content Placeholder 2"/>
          <p:cNvSpPr txBox="1">
            <a:spLocks/>
          </p:cNvSpPr>
          <p:nvPr/>
        </p:nvSpPr>
        <p:spPr bwMode="auto">
          <a:xfrm>
            <a:off x="152400" y="3839496"/>
            <a:ext cx="2286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Tx/>
              <a:buFont typeface="+mj-lt"/>
              <a:buAutoNum type="arabicPeriod" startAt="3"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Postfix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2286000" y="3657600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286000" y="4144296"/>
            <a:ext cx="5334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2895600" y="2971800"/>
            <a:ext cx="6019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diantara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0" name="Content Placeholder 2"/>
          <p:cNvSpPr txBox="1">
            <a:spLocks/>
          </p:cNvSpPr>
          <p:nvPr/>
        </p:nvSpPr>
        <p:spPr bwMode="auto">
          <a:xfrm>
            <a:off x="2895600" y="3475704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600" kern="0" dirty="0" smtClean="0">
                <a:latin typeface="+mn-lt"/>
              </a:rPr>
              <a:t>o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sebelum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6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6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1" name="Content Placeholder 2"/>
          <p:cNvSpPr txBox="1">
            <a:spLocks/>
          </p:cNvSpPr>
          <p:nvPr/>
        </p:nvSpPr>
        <p:spPr bwMode="auto">
          <a:xfrm>
            <a:off x="2895600" y="3962400"/>
            <a:ext cx="617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spcBef>
                <a:spcPts val="0"/>
              </a:spcBef>
              <a:spcAft>
                <a:spcPct val="0"/>
              </a:spcAft>
              <a:buClr>
                <a:schemeClr val="tx1"/>
              </a:buClr>
              <a:buSzTx/>
              <a:tabLst/>
              <a:defRPr/>
            </a:pPr>
            <a:r>
              <a:rPr lang="en-US" sz="2800" kern="0" dirty="0" smtClean="0">
                <a:latin typeface="+mn-lt"/>
              </a:rPr>
              <a:t>o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perator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</a:rPr>
              <a:t>setelah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</a:t>
            </a:r>
            <a:r>
              <a:rPr kumimoji="0" lang="en-US" sz="2800" i="0" u="none" strike="noStrike" kern="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+mn-lt"/>
              </a:rPr>
              <a:t>kedua</a:t>
            </a:r>
            <a:r>
              <a:rPr kumimoji="0" lang="en-US" sz="280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 operand</a:t>
            </a: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152400" y="1371600"/>
            <a:ext cx="8610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b="0" kern="0" dirty="0" smtClean="0">
                <a:solidFill>
                  <a:schemeClr val="tx1"/>
                </a:solidFill>
              </a:rPr>
              <a:t>Salah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satu</a:t>
            </a:r>
            <a:r>
              <a:rPr lang="en-US" sz="2400" b="0" kern="0" dirty="0" smtClean="0">
                <a:solidFill>
                  <a:schemeClr val="tx1"/>
                </a:solidFill>
              </a:rPr>
              <a:t> proses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mekanisme</a:t>
            </a:r>
            <a:r>
              <a:rPr lang="en-US" sz="2400" b="0" kern="0" dirty="0" smtClean="0">
                <a:solidFill>
                  <a:schemeClr val="tx1"/>
                </a:solidFill>
              </a:rPr>
              <a:t> stack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kern="0" dirty="0" smtClean="0">
                <a:solidFill>
                  <a:schemeClr val="tx1"/>
                </a:solidFill>
              </a:rPr>
              <a:t> proses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pada</a:t>
            </a:r>
            <a:r>
              <a:rPr lang="en-US" sz="2400" b="0" kern="0" dirty="0" smtClean="0">
                <a:solidFill>
                  <a:schemeClr val="tx1"/>
                </a:solidFill>
              </a:rPr>
              <a:t> ALU,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dimana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setiap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perhitungan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menggunakan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numerik</a:t>
            </a:r>
            <a:r>
              <a:rPr lang="en-US" sz="2400" b="0" kern="0" dirty="0" smtClean="0">
                <a:solidFill>
                  <a:schemeClr val="tx1"/>
                </a:solidFill>
              </a:rPr>
              <a:t>.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numerik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beberapa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jenis</a:t>
            </a:r>
            <a:r>
              <a:rPr lang="en-US" sz="2400" b="0" kern="0" dirty="0" smtClean="0">
                <a:solidFill>
                  <a:schemeClr val="tx1"/>
                </a:solidFill>
              </a:rPr>
              <a:t>,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yaitu</a:t>
            </a:r>
            <a:r>
              <a:rPr lang="en-US" sz="2400" b="0" kern="0" dirty="0" smtClean="0">
                <a:solidFill>
                  <a:schemeClr val="tx1"/>
                </a:solidFill>
              </a:rPr>
              <a:t>:</a:t>
            </a:r>
          </a:p>
        </p:txBody>
      </p:sp>
      <p:sp>
        <p:nvSpPr>
          <p:cNvPr id="23" name="Content Placeholder 2"/>
          <p:cNvSpPr txBox="1">
            <a:spLocks/>
          </p:cNvSpPr>
          <p:nvPr/>
        </p:nvSpPr>
        <p:spPr bwMode="auto">
          <a:xfrm>
            <a:off x="228600" y="4539916"/>
            <a:ext cx="8610600" cy="1383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 algn="just">
              <a:spcBef>
                <a:spcPts val="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Infix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dikenal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oleh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manusia</a:t>
            </a:r>
            <a:r>
              <a:rPr lang="en-US" sz="2400" b="0" kern="0" dirty="0" smtClean="0">
                <a:solidFill>
                  <a:schemeClr val="tx1"/>
                </a:solidFill>
              </a:rPr>
              <a:t>,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sedang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prefix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dan</a:t>
            </a:r>
            <a:r>
              <a:rPr lang="en-US" sz="2400" b="0" kern="0" dirty="0" smtClean="0">
                <a:solidFill>
                  <a:schemeClr val="tx1"/>
                </a:solidFill>
              </a:rPr>
              <a:t> postfix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notasi</a:t>
            </a:r>
            <a:r>
              <a:rPr lang="en-US" sz="2400" b="0" kern="0" dirty="0" smtClean="0">
                <a:solidFill>
                  <a:schemeClr val="tx1"/>
                </a:solidFill>
              </a:rPr>
              <a:t> yang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dikenal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oleh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mesin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bahasa</a:t>
            </a:r>
            <a:r>
              <a:rPr lang="en-US" sz="2400" b="0" kern="0" dirty="0" smtClean="0">
                <a:solidFill>
                  <a:schemeClr val="tx1"/>
                </a:solidFill>
              </a:rPr>
              <a:t> </a:t>
            </a:r>
            <a:r>
              <a:rPr lang="en-US" sz="2400" b="0" kern="0" dirty="0" err="1" smtClean="0">
                <a:solidFill>
                  <a:schemeClr val="tx1"/>
                </a:solidFill>
              </a:rPr>
              <a:t>pemrograman</a:t>
            </a:r>
            <a:r>
              <a:rPr lang="en-US" sz="2400" b="0" kern="0" dirty="0">
                <a:solidFill>
                  <a:schemeClr val="tx1"/>
                </a:solidFill>
              </a:rPr>
              <a:t>.</a:t>
            </a:r>
            <a:endParaRPr lang="en-US" sz="2400" b="0" kern="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9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0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8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6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7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8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4" grpId="0" animBg="1"/>
      <p:bldP spid="15" grpId="0"/>
      <p:bldP spid="16" grpId="0"/>
      <p:bldP spid="17" grpId="0" animBg="1"/>
      <p:bldP spid="18" grpId="0" animBg="1"/>
      <p:bldP spid="19" grpId="0"/>
      <p:bldP spid="20" grpId="0"/>
      <p:bldP spid="21" grpId="0"/>
      <p:bldP spid="22" grpId="0" build="p"/>
      <p:bldP spid="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Polish Notation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1430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200" dirty="0" smtClean="0">
                <a:solidFill>
                  <a:srgbClr val="FF0000"/>
                </a:solidFill>
                <a:cs typeface="Tahoma" pitchFamily="34" charset="0"/>
              </a:rPr>
              <a:t> Prefix 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(Jan </a:t>
            </a:r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Lukasiewicz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)</a:t>
            </a:r>
          </a:p>
          <a:p>
            <a:pPr marL="515938" lvl="0" indent="-515938"/>
            <a:r>
              <a:rPr lang="en-US" sz="36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6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Prefix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097305" y="3465457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+AB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97305" y="4055638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-+ABC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97305" y="4655161"/>
            <a:ext cx="2456033" cy="483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*+AB-CD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Notasi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 (Suffix)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066800"/>
            <a:ext cx="7239000" cy="5181600"/>
          </a:xfrm>
        </p:spPr>
        <p:txBody>
          <a:bodyPr>
            <a:normAutofit/>
          </a:bodyPr>
          <a:lstStyle/>
          <a:p>
            <a:pPr marL="515938" lvl="0" indent="-515938"/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Disebut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b="0" dirty="0" err="1" smtClean="0">
                <a:solidFill>
                  <a:schemeClr val="tx1"/>
                </a:solidFill>
                <a:cs typeface="Tahoma" pitchFamily="34" charset="0"/>
              </a:rPr>
              <a:t>juga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Notasi</a:t>
            </a:r>
            <a:r>
              <a:rPr lang="en-US" sz="3400" dirty="0" smtClean="0">
                <a:solidFill>
                  <a:srgbClr val="FF0000"/>
                </a:solidFill>
                <a:cs typeface="Tahoma" pitchFamily="34" charset="0"/>
              </a:rPr>
              <a:t> Polish </a:t>
            </a:r>
            <a:r>
              <a:rPr lang="en-US" sz="3400" dirty="0" err="1" smtClean="0">
                <a:solidFill>
                  <a:srgbClr val="FF0000"/>
                </a:solidFill>
                <a:cs typeface="Tahoma" pitchFamily="34" charset="0"/>
              </a:rPr>
              <a:t>Terbalik</a:t>
            </a:r>
            <a:r>
              <a:rPr lang="en-US" sz="3400" b="0" dirty="0" smtClean="0">
                <a:solidFill>
                  <a:srgbClr val="FF0000"/>
                </a:solidFill>
                <a:cs typeface="Tahoma" pitchFamily="34" charset="0"/>
              </a:rPr>
              <a:t> </a:t>
            </a:r>
            <a:r>
              <a:rPr lang="en-US" sz="3400" b="0" dirty="0" smtClean="0">
                <a:solidFill>
                  <a:schemeClr val="tx1"/>
                </a:solidFill>
                <a:cs typeface="Tahoma" pitchFamily="34" charset="0"/>
              </a:rPr>
              <a:t>(Reverse Polish Notation/RPN)</a:t>
            </a:r>
          </a:p>
          <a:p>
            <a:pPr marL="515938" lvl="0" indent="-515938"/>
            <a:r>
              <a:rPr lang="en-US" sz="3200" b="0" dirty="0" err="1" smtClean="0">
                <a:solidFill>
                  <a:schemeClr val="tx1"/>
                </a:solidFill>
                <a:cs typeface="Tahoma" pitchFamily="34" charset="0"/>
              </a:rPr>
              <a:t>Contoh</a:t>
            </a:r>
            <a:r>
              <a:rPr lang="en-US" sz="3200" b="0" dirty="0" smtClean="0">
                <a:solidFill>
                  <a:schemeClr val="tx1"/>
                </a:solidFill>
                <a:cs typeface="Tahoma" pitchFamily="34" charset="0"/>
              </a:rPr>
              <a:t>:</a:t>
            </a:r>
          </a:p>
          <a:p>
            <a:pPr marL="515938" indent="0">
              <a:buNone/>
            </a:pP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Infix</a:t>
            </a:r>
            <a:r>
              <a:rPr lang="en-US" sz="3200" dirty="0" smtClean="0">
                <a:cs typeface="Tahoma" pitchFamily="34" charset="0"/>
              </a:rPr>
              <a:t>				</a:t>
            </a:r>
            <a:r>
              <a:rPr lang="en-US" sz="3200" u="sng" dirty="0" smtClean="0">
                <a:solidFill>
                  <a:srgbClr val="FF0000"/>
                </a:solidFill>
                <a:cs typeface="Tahoma" pitchFamily="34" charset="0"/>
              </a:rPr>
              <a:t>Postfix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	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A+B–C			</a:t>
            </a:r>
          </a:p>
          <a:p>
            <a:pPr marL="515938" indent="0">
              <a:buNone/>
            </a:pPr>
            <a:r>
              <a:rPr lang="en-US" sz="3200" dirty="0" smtClean="0">
                <a:solidFill>
                  <a:schemeClr val="tx1"/>
                </a:solidFill>
                <a:cs typeface="Tahoma" pitchFamily="34" charset="0"/>
              </a:rPr>
              <a:t>(A+B)*(C-D)</a:t>
            </a:r>
            <a:r>
              <a:rPr lang="en-US" sz="3200" dirty="0" smtClean="0">
                <a:solidFill>
                  <a:srgbClr val="008080"/>
                </a:solidFill>
                <a:cs typeface="Tahoma" pitchFamily="34" charset="0"/>
              </a:rPr>
              <a:t>		</a:t>
            </a:r>
          </a:p>
          <a:p>
            <a:pPr marL="515938" indent="0">
              <a:buNone/>
            </a:pPr>
            <a:endParaRPr lang="en-US" b="0" dirty="0" smtClean="0">
              <a:cs typeface="Tahoma" pitchFamily="34" charset="0"/>
            </a:endParaRPr>
          </a:p>
          <a:p>
            <a:endParaRPr lang="en-US" b="0" dirty="0" smtClean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867152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</a:t>
            </a:r>
            <a:endParaRPr lang="en-US" sz="32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05400" y="44253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AB+C-</a:t>
            </a:r>
            <a:endParaRPr lang="en-US" sz="32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05400" y="5034977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latin typeface="+mn-lt"/>
              </a:rPr>
              <a:t>AB+CD-*</a:t>
            </a:r>
            <a:endParaRPr lang="en-US" sz="3200" b="1" dirty="0">
              <a:latin typeface="+mn-lt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7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8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8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4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-76200"/>
            <a:ext cx="8153400" cy="9906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Postfix(1)</a:t>
            </a:r>
            <a:endParaRPr lang="id-ID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371600"/>
            <a:ext cx="8610600" cy="4884728"/>
          </a:xfrm>
        </p:spPr>
        <p:txBody>
          <a:bodyPr/>
          <a:lstStyle/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r>
              <a:rPr lang="en-US" sz="2200" b="0" dirty="0" err="1" smtClean="0">
                <a:solidFill>
                  <a:schemeClr val="tx1"/>
                </a:solidFill>
              </a:rPr>
              <a:t>Sebagian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besar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mesin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bahasa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pemrograman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tingkat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tinggi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ada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sekarang</a:t>
            </a:r>
            <a:r>
              <a:rPr lang="en-US" sz="2200" b="0" dirty="0" smtClean="0">
                <a:solidFill>
                  <a:schemeClr val="tx1"/>
                </a:solidFill>
              </a:rPr>
              <a:t> (compiler) </a:t>
            </a:r>
            <a:r>
              <a:rPr lang="en-US" sz="2200" b="0" dirty="0" err="1" smtClean="0">
                <a:solidFill>
                  <a:schemeClr val="tx1"/>
                </a:solidFill>
              </a:rPr>
              <a:t>menggunakan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notasi</a:t>
            </a:r>
            <a:r>
              <a:rPr lang="en-US" sz="2200" b="0" dirty="0" smtClean="0">
                <a:solidFill>
                  <a:schemeClr val="tx1"/>
                </a:solidFill>
              </a:rPr>
              <a:t> Postfix. </a:t>
            </a:r>
            <a:r>
              <a:rPr lang="en-US" sz="22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untuk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mengubah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notasi</a:t>
            </a:r>
            <a:r>
              <a:rPr lang="en-US" sz="2200" b="0" dirty="0" smtClean="0">
                <a:solidFill>
                  <a:schemeClr val="tx1"/>
                </a:solidFill>
              </a:rPr>
              <a:t> infix </a:t>
            </a:r>
            <a:r>
              <a:rPr lang="en-US" sz="2200" b="0" dirty="0" err="1" smtClean="0">
                <a:solidFill>
                  <a:schemeClr val="tx1"/>
                </a:solidFill>
              </a:rPr>
              <a:t>menjadi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b="0" dirty="0" err="1" smtClean="0">
                <a:solidFill>
                  <a:schemeClr val="tx1"/>
                </a:solidFill>
              </a:rPr>
              <a:t>notasi</a:t>
            </a:r>
            <a:r>
              <a:rPr lang="en-US" sz="2200" b="0" dirty="0" smtClean="0">
                <a:solidFill>
                  <a:schemeClr val="tx1"/>
                </a:solidFill>
              </a:rPr>
              <a:t> postfix </a:t>
            </a:r>
            <a:r>
              <a:rPr lang="en-US" sz="2200" b="0" dirty="0" err="1" smtClean="0">
                <a:solidFill>
                  <a:schemeClr val="tx1"/>
                </a:solidFill>
              </a:rPr>
              <a:t>seperti</a:t>
            </a:r>
            <a:r>
              <a:rPr lang="en-US" sz="2200" b="0" dirty="0" smtClean="0">
                <a:solidFill>
                  <a:schemeClr val="tx1"/>
                </a:solidFill>
              </a:rPr>
              <a:t> yang </a:t>
            </a:r>
            <a:r>
              <a:rPr lang="en-US" sz="2200" b="0" dirty="0" err="1" smtClean="0">
                <a:solidFill>
                  <a:schemeClr val="tx1"/>
                </a:solidFill>
              </a:rPr>
              <a:t>tertulis</a:t>
            </a:r>
            <a:r>
              <a:rPr lang="en-US" sz="2200" b="0" dirty="0" smtClean="0">
                <a:solidFill>
                  <a:schemeClr val="tx1"/>
                </a:solidFill>
              </a:rPr>
              <a:t> di </a:t>
            </a:r>
            <a:r>
              <a:rPr lang="en-US" sz="2200" b="0" dirty="0" err="1" smtClean="0">
                <a:solidFill>
                  <a:schemeClr val="tx1"/>
                </a:solidFill>
              </a:rPr>
              <a:t>buku</a:t>
            </a:r>
            <a:r>
              <a:rPr lang="en-US" sz="2200" b="0" dirty="0" smtClean="0">
                <a:solidFill>
                  <a:schemeClr val="tx1"/>
                </a:solidFill>
              </a:rPr>
              <a:t> </a:t>
            </a:r>
            <a:r>
              <a:rPr lang="en-US" sz="2200" i="1" dirty="0" smtClean="0">
                <a:solidFill>
                  <a:schemeClr val="tx1"/>
                </a:solidFill>
              </a:rPr>
              <a:t>Data Structure </a:t>
            </a:r>
            <a:r>
              <a:rPr lang="en-US" sz="2200" b="0" i="1" dirty="0">
                <a:solidFill>
                  <a:schemeClr val="tx1"/>
                </a:solidFill>
              </a:rPr>
              <a:t>(Seymour </a:t>
            </a:r>
            <a:r>
              <a:rPr lang="en-US" sz="2200" b="0" i="1" dirty="0" err="1">
                <a:solidFill>
                  <a:schemeClr val="tx1"/>
                </a:solidFill>
              </a:rPr>
              <a:t>Lipschuctz</a:t>
            </a:r>
            <a:r>
              <a:rPr lang="en-US" sz="2200" b="0" i="1" dirty="0">
                <a:solidFill>
                  <a:schemeClr val="tx1"/>
                </a:solidFill>
              </a:rPr>
              <a:t>; </a:t>
            </a:r>
            <a:r>
              <a:rPr lang="en-US" sz="2200" b="0" i="1" dirty="0" err="1">
                <a:solidFill>
                  <a:schemeClr val="tx1"/>
                </a:solidFill>
              </a:rPr>
              <a:t>Schaum’s</a:t>
            </a:r>
            <a:r>
              <a:rPr lang="en-US" sz="2200" b="0" i="1" dirty="0">
                <a:solidFill>
                  <a:schemeClr val="tx1"/>
                </a:solidFill>
              </a:rPr>
              <a:t> Outline Series</a:t>
            </a:r>
            <a:r>
              <a:rPr lang="en-US" sz="2200" b="0" i="1" dirty="0" smtClean="0">
                <a:solidFill>
                  <a:schemeClr val="tx1"/>
                </a:solidFill>
              </a:rPr>
              <a:t>) </a:t>
            </a:r>
            <a:r>
              <a:rPr lang="en-US" sz="2200" b="0" dirty="0" err="1" smtClean="0">
                <a:solidFill>
                  <a:schemeClr val="tx1"/>
                </a:solidFill>
              </a:rPr>
              <a:t>hal</a:t>
            </a:r>
            <a:r>
              <a:rPr lang="en-US" sz="2200" b="0" dirty="0" smtClean="0">
                <a:solidFill>
                  <a:schemeClr val="tx1"/>
                </a:solidFill>
              </a:rPr>
              <a:t>. 171 </a:t>
            </a:r>
            <a:r>
              <a:rPr lang="en-US" sz="2200" b="0" dirty="0" err="1" smtClean="0">
                <a:solidFill>
                  <a:schemeClr val="tx1"/>
                </a:solidFill>
              </a:rPr>
              <a:t>algoritma</a:t>
            </a:r>
            <a:r>
              <a:rPr lang="en-US" sz="2200" b="0" dirty="0" smtClean="0">
                <a:solidFill>
                  <a:schemeClr val="tx1"/>
                </a:solidFill>
              </a:rPr>
              <a:t> 6.4</a:t>
            </a:r>
            <a:r>
              <a:rPr lang="en-US" sz="2200" b="0" i="1" dirty="0" smtClean="0">
                <a:solidFill>
                  <a:schemeClr val="tx1"/>
                </a:solidFill>
              </a:rPr>
              <a:t>, </a:t>
            </a:r>
            <a:r>
              <a:rPr lang="en-US" sz="2200" b="0" i="1" dirty="0" err="1" smtClean="0">
                <a:solidFill>
                  <a:schemeClr val="tx1"/>
                </a:solidFill>
              </a:rPr>
              <a:t>yaitu</a:t>
            </a:r>
            <a:r>
              <a:rPr lang="en-US" sz="2200" b="0" i="1" dirty="0" smtClean="0">
                <a:solidFill>
                  <a:schemeClr val="tx1"/>
                </a:solidFill>
              </a:rPr>
              <a:t>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200" b="0" dirty="0" err="1">
                <a:solidFill>
                  <a:schemeClr val="tx1"/>
                </a:solidFill>
              </a:rPr>
              <a:t>Dimisalkan</a:t>
            </a:r>
            <a:r>
              <a:rPr lang="en-US" sz="2200" b="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Q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ekspresi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matematika</a:t>
            </a:r>
            <a:r>
              <a:rPr lang="en-US" sz="2200" b="0" dirty="0">
                <a:solidFill>
                  <a:schemeClr val="tx1"/>
                </a:solidFill>
              </a:rPr>
              <a:t> yang </a:t>
            </a:r>
            <a:r>
              <a:rPr lang="en-US" sz="2200" b="0" dirty="0" err="1">
                <a:solidFill>
                  <a:schemeClr val="tx1"/>
                </a:solidFill>
              </a:rPr>
              <a:t>ditulis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dalam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rgbClr val="FF0000"/>
                </a:solidFill>
              </a:rPr>
              <a:t>notasi</a:t>
            </a:r>
            <a:r>
              <a:rPr lang="en-US" sz="2200" dirty="0">
                <a:solidFill>
                  <a:srgbClr val="FF0000"/>
                </a:solidFill>
              </a:rPr>
              <a:t> infix </a:t>
            </a:r>
            <a:r>
              <a:rPr lang="en-US" sz="2200" b="0" dirty="0" err="1">
                <a:solidFill>
                  <a:schemeClr val="tx1"/>
                </a:solidFill>
              </a:rPr>
              <a:t>dan</a:t>
            </a:r>
            <a:r>
              <a:rPr lang="en-US" sz="2200" b="0" dirty="0"/>
              <a:t> </a:t>
            </a:r>
            <a:r>
              <a:rPr lang="en-US" sz="2200" dirty="0">
                <a:solidFill>
                  <a:srgbClr val="FF0000"/>
                </a:solidFill>
              </a:rPr>
              <a:t>P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penampung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ekspresi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matematika</a:t>
            </a:r>
            <a:r>
              <a:rPr lang="en-US" sz="2200" b="0" dirty="0"/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dalam</a:t>
            </a:r>
            <a:r>
              <a:rPr lang="en-US" sz="2200" b="0" dirty="0"/>
              <a:t> </a:t>
            </a:r>
            <a:r>
              <a:rPr lang="en-US" sz="2200" dirty="0" err="1">
                <a:solidFill>
                  <a:srgbClr val="FF0000"/>
                </a:solidFill>
              </a:rPr>
              <a:t>notasi</a:t>
            </a:r>
            <a:r>
              <a:rPr lang="en-US" sz="2200" dirty="0">
                <a:solidFill>
                  <a:srgbClr val="FF0000"/>
                </a:solidFill>
              </a:rPr>
              <a:t> postfix</a:t>
            </a:r>
            <a:r>
              <a:rPr lang="en-US" sz="2200" b="0" dirty="0"/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maka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algoritmanya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adalah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/>
              <a:t>: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dirty="0">
                <a:solidFill>
                  <a:schemeClr val="tx1"/>
                </a:solidFill>
              </a:rPr>
              <a:t>Push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tanda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/>
              <a:t>“</a:t>
            </a:r>
            <a:r>
              <a:rPr lang="en-US" sz="2200" dirty="0">
                <a:solidFill>
                  <a:srgbClr val="FF0000"/>
                </a:solidFill>
              </a:rPr>
              <a:t>(</a:t>
            </a:r>
            <a:r>
              <a:rPr lang="en-US" sz="2200" b="0" dirty="0"/>
              <a:t>“ </a:t>
            </a:r>
            <a:r>
              <a:rPr lang="en-US" sz="2200" b="0" dirty="0" err="1">
                <a:solidFill>
                  <a:schemeClr val="tx1"/>
                </a:solidFill>
              </a:rPr>
              <a:t>ke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dalam</a:t>
            </a:r>
            <a:r>
              <a:rPr lang="en-US" sz="2200" b="0" dirty="0">
                <a:solidFill>
                  <a:schemeClr val="tx1"/>
                </a:solidFill>
              </a:rPr>
              <a:t> stack </a:t>
            </a:r>
            <a:r>
              <a:rPr lang="en-US" sz="2200" b="0" dirty="0" err="1">
                <a:solidFill>
                  <a:schemeClr val="tx1"/>
                </a:solidFill>
              </a:rPr>
              <a:t>dan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tambahkan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tanda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/>
              <a:t>“</a:t>
            </a:r>
            <a:r>
              <a:rPr lang="en-US" sz="2200" dirty="0">
                <a:solidFill>
                  <a:srgbClr val="FF0000"/>
                </a:solidFill>
              </a:rPr>
              <a:t>)</a:t>
            </a:r>
            <a:r>
              <a:rPr lang="en-US" sz="2200" b="0" dirty="0"/>
              <a:t>” </a:t>
            </a:r>
            <a:r>
              <a:rPr lang="en-US" sz="2200" b="0" dirty="0">
                <a:solidFill>
                  <a:schemeClr val="tx1"/>
                </a:solidFill>
              </a:rPr>
              <a:t>di </a:t>
            </a:r>
            <a:r>
              <a:rPr lang="en-US" sz="2200" dirty="0">
                <a:solidFill>
                  <a:schemeClr val="tx1"/>
                </a:solidFill>
              </a:rPr>
              <a:t>sentinel di Q</a:t>
            </a:r>
            <a:r>
              <a:rPr lang="en-US" sz="2200" b="0" dirty="0">
                <a:solidFill>
                  <a:schemeClr val="tx1"/>
                </a:solidFill>
              </a:rPr>
              <a:t>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/>
            </a:pPr>
            <a:r>
              <a:rPr lang="en-US" sz="2200" b="0" dirty="0" err="1">
                <a:solidFill>
                  <a:schemeClr val="tx1"/>
                </a:solidFill>
              </a:rPr>
              <a:t>Pindai</a:t>
            </a:r>
            <a:r>
              <a:rPr lang="en-US" sz="2200" b="0" dirty="0">
                <a:solidFill>
                  <a:schemeClr val="tx1"/>
                </a:solidFill>
              </a:rPr>
              <a:t> Q </a:t>
            </a:r>
            <a:r>
              <a:rPr lang="en-US" sz="2200" b="0" dirty="0" err="1">
                <a:solidFill>
                  <a:schemeClr val="tx1"/>
                </a:solidFill>
              </a:rPr>
              <a:t>dari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kiri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ke</a:t>
            </a:r>
            <a:r>
              <a:rPr lang="en-US" sz="2200" dirty="0">
                <a:solidFill>
                  <a:schemeClr val="tx1"/>
                </a:solidFill>
              </a:rPr>
              <a:t> </a:t>
            </a:r>
            <a:r>
              <a:rPr lang="en-US" sz="2200" dirty="0" err="1">
                <a:solidFill>
                  <a:schemeClr val="tx1"/>
                </a:solidFill>
              </a:rPr>
              <a:t>kanan</a:t>
            </a:r>
            <a:r>
              <a:rPr lang="en-US" sz="2200" b="0" dirty="0">
                <a:solidFill>
                  <a:schemeClr val="tx1"/>
                </a:solidFill>
              </a:rPr>
              <a:t>, </a:t>
            </a:r>
            <a:r>
              <a:rPr lang="en-US" sz="2200" b="0" dirty="0" err="1">
                <a:solidFill>
                  <a:schemeClr val="tx1"/>
                </a:solidFill>
              </a:rPr>
              <a:t>kemudian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ulangi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langkah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dirty="0">
                <a:solidFill>
                  <a:schemeClr val="tx1"/>
                </a:solidFill>
              </a:rPr>
              <a:t>c</a:t>
            </a:r>
            <a:r>
              <a:rPr lang="en-US" sz="2200" b="0" dirty="0">
                <a:solidFill>
                  <a:schemeClr val="tx1"/>
                </a:solidFill>
              </a:rPr>
              <a:t> s/d </a:t>
            </a:r>
            <a:r>
              <a:rPr lang="en-US" sz="2200" dirty="0">
                <a:solidFill>
                  <a:schemeClr val="tx1"/>
                </a:solidFill>
              </a:rPr>
              <a:t>f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untuk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setiap</a:t>
            </a:r>
            <a:r>
              <a:rPr lang="en-US" sz="2200" b="0" dirty="0">
                <a:solidFill>
                  <a:schemeClr val="tx1"/>
                </a:solidFill>
              </a:rPr>
              <a:t> </a:t>
            </a:r>
            <a:r>
              <a:rPr lang="en-US" sz="2200" b="0" dirty="0" err="1">
                <a:solidFill>
                  <a:schemeClr val="tx1"/>
                </a:solidFill>
              </a:rPr>
              <a:t>elemen</a:t>
            </a:r>
            <a:r>
              <a:rPr lang="en-US" sz="2200" b="0" dirty="0">
                <a:solidFill>
                  <a:schemeClr val="tx1"/>
                </a:solidFill>
              </a:rPr>
              <a:t> Q </a:t>
            </a:r>
            <a:r>
              <a:rPr lang="en-US" sz="2200" b="0" dirty="0" err="1">
                <a:solidFill>
                  <a:schemeClr val="tx1"/>
                </a:solidFill>
              </a:rPr>
              <a:t>sampai</a:t>
            </a:r>
            <a:r>
              <a:rPr lang="en-US" sz="2200" b="0" dirty="0">
                <a:solidFill>
                  <a:schemeClr val="tx1"/>
                </a:solidFill>
              </a:rPr>
              <a:t> stack </a:t>
            </a:r>
            <a:r>
              <a:rPr lang="en-US" sz="2200" b="0" dirty="0" err="1">
                <a:solidFill>
                  <a:schemeClr val="tx1"/>
                </a:solidFill>
              </a:rPr>
              <a:t>kosong</a:t>
            </a:r>
            <a:r>
              <a:rPr lang="en-US" sz="2200" b="0" dirty="0">
                <a:solidFill>
                  <a:schemeClr val="tx1"/>
                </a:solidFill>
              </a:rPr>
              <a:t>.</a:t>
            </a:r>
          </a:p>
          <a:p>
            <a:pPr marL="0" indent="0" algn="just">
              <a:spcBef>
                <a:spcPts val="0"/>
              </a:spcBef>
              <a:buClr>
                <a:schemeClr val="tx1"/>
              </a:buClr>
              <a:buNone/>
            </a:pPr>
            <a:endParaRPr lang="en-US" sz="2200" b="0" dirty="0" smtClean="0">
              <a:solidFill>
                <a:schemeClr val="tx1"/>
              </a:solidFill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63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8325515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7543800" cy="762000"/>
          </a:xfrm>
        </p:spPr>
        <p:txBody>
          <a:bodyPr/>
          <a:lstStyle/>
          <a:p>
            <a:r>
              <a:rPr lang="en-US" sz="4000" b="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Algoritma</a:t>
            </a:r>
            <a:r>
              <a:rPr lang="en-US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Postfix(2)</a:t>
            </a:r>
            <a:endParaRPr lang="en-US" sz="4000" b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914400"/>
            <a:ext cx="8382000" cy="5181600"/>
          </a:xfrm>
        </p:spPr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>
                <a:solidFill>
                  <a:schemeClr val="tx1"/>
                </a:solidFill>
              </a:rPr>
              <a:t>Jika</a:t>
            </a:r>
            <a:r>
              <a:rPr lang="en-US" sz="2400" b="0" dirty="0">
                <a:solidFill>
                  <a:schemeClr val="tx1"/>
                </a:solidFill>
              </a:rPr>
              <a:t> yang </a:t>
            </a:r>
            <a:r>
              <a:rPr lang="en-US" sz="2400" b="0" dirty="0" err="1">
                <a:solidFill>
                  <a:schemeClr val="tx1"/>
                </a:solidFill>
              </a:rPr>
              <a:t>dipindai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b="0" dirty="0" err="1">
                <a:solidFill>
                  <a:schemeClr val="tx1"/>
                </a:solidFill>
              </a:rPr>
              <a:t>adalah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operand</a:t>
            </a:r>
            <a:r>
              <a:rPr lang="en-US" sz="2400" b="0" dirty="0"/>
              <a:t>, </a:t>
            </a:r>
            <a:r>
              <a:rPr lang="en-US" sz="2400" b="0" dirty="0" err="1">
                <a:solidFill>
                  <a:schemeClr val="tx1"/>
                </a:solidFill>
              </a:rPr>
              <a:t>maka</a:t>
            </a:r>
            <a:r>
              <a:rPr lang="en-US" sz="2400" b="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tambahkan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err="1">
                <a:solidFill>
                  <a:schemeClr val="tx1"/>
                </a:solidFill>
              </a:rPr>
              <a:t>ke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</a:t>
            </a:r>
            <a:endParaRPr lang="en-US" sz="2400" b="0" dirty="0" smtClean="0">
              <a:solidFill>
                <a:schemeClr val="tx1"/>
              </a:solidFill>
            </a:endParaRP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b="0" dirty="0" smtClean="0"/>
              <a:t>“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push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stack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smtClean="0"/>
              <a:t>“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b="0" dirty="0" smtClean="0"/>
              <a:t>”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</a:t>
            </a:r>
            <a:r>
              <a:rPr lang="en-US" sz="2400" dirty="0" err="1" smtClean="0">
                <a:solidFill>
                  <a:schemeClr val="tx1"/>
                </a:solidFill>
              </a:rPr>
              <a:t>isi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dirty="0" err="1" smtClean="0">
                <a:solidFill>
                  <a:schemeClr val="tx1"/>
                </a:solidFill>
              </a:rPr>
              <a:t>sampai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ditemukan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tanda</a:t>
            </a:r>
            <a:r>
              <a:rPr lang="en-US" sz="2400" dirty="0" smtClean="0">
                <a:solidFill>
                  <a:schemeClr val="tx1"/>
                </a:solidFill>
              </a:rPr>
              <a:t> “(“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kemudian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 </a:t>
            </a:r>
            <a:r>
              <a:rPr lang="en-US" sz="2400" b="0" dirty="0" err="1" smtClean="0">
                <a:solidFill>
                  <a:schemeClr val="tx1"/>
                </a:solidFill>
              </a:rPr>
              <a:t>sedangkan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tanda</a:t>
            </a:r>
            <a:r>
              <a:rPr lang="en-US" sz="2400" b="0" dirty="0" smtClean="0">
                <a:solidFill>
                  <a:schemeClr val="tx1"/>
                </a:solidFill>
              </a:rPr>
              <a:t> “(“ </a:t>
            </a:r>
            <a:r>
              <a:rPr lang="en-US" sz="2400" b="0" dirty="0" err="1" smtClean="0">
                <a:solidFill>
                  <a:schemeClr val="tx1"/>
                </a:solidFill>
              </a:rPr>
              <a:t>tidak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disertakan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P.</a:t>
            </a:r>
          </a:p>
          <a:p>
            <a:pPr marL="457200" lvl="0" indent="-457200">
              <a:spcBef>
                <a:spcPts val="0"/>
              </a:spcBef>
              <a:buFont typeface="+mj-lt"/>
              <a:buAutoNum type="arabicPeriod" startAt="3"/>
            </a:pPr>
            <a:r>
              <a:rPr lang="en-US" sz="2400" b="0" dirty="0" err="1" smtClean="0">
                <a:solidFill>
                  <a:schemeClr val="tx1"/>
                </a:solidFill>
              </a:rPr>
              <a:t>Jika</a:t>
            </a:r>
            <a:r>
              <a:rPr lang="en-US" sz="2400" b="0" dirty="0" smtClean="0">
                <a:solidFill>
                  <a:schemeClr val="tx1"/>
                </a:solidFill>
              </a:rPr>
              <a:t>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operator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:</a:t>
            </a:r>
          </a:p>
          <a:p>
            <a:pPr marL="914400" lvl="0" indent="-457200">
              <a:spcBef>
                <a:spcPts val="0"/>
              </a:spcBef>
              <a:buFont typeface="+mj-lt"/>
              <a:buAutoNum type="alphaLcParenR"/>
            </a:pPr>
            <a:r>
              <a:rPr lang="en-US" sz="2400" b="0" dirty="0" err="1" smtClean="0">
                <a:solidFill>
                  <a:schemeClr val="tx1"/>
                </a:solidFill>
              </a:rPr>
              <a:t>Selama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elemen</a:t>
            </a:r>
            <a:r>
              <a:rPr lang="en-US" sz="2400" dirty="0" smtClean="0">
                <a:solidFill>
                  <a:schemeClr val="tx1"/>
                </a:solidFill>
              </a:rPr>
              <a:t> paling </a:t>
            </a:r>
            <a:r>
              <a:rPr lang="en-US" sz="2400" dirty="0" err="1" smtClean="0">
                <a:solidFill>
                  <a:schemeClr val="tx1"/>
                </a:solidFill>
              </a:rPr>
              <a:t>atas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dari</a:t>
            </a:r>
            <a:r>
              <a:rPr lang="en-US" sz="2400" dirty="0" smtClean="0">
                <a:solidFill>
                  <a:schemeClr val="tx1"/>
                </a:solidFill>
              </a:rPr>
              <a:t> stack </a:t>
            </a:r>
            <a:r>
              <a:rPr lang="en-US" sz="2400" b="0" dirty="0" err="1" smtClean="0">
                <a:solidFill>
                  <a:schemeClr val="tx1"/>
                </a:solidFill>
              </a:rPr>
              <a:t>adalah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mempunyai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tingkatan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sama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atau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lebih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tinggi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dari</a:t>
            </a:r>
            <a:r>
              <a:rPr lang="en-US" sz="2400" b="0" dirty="0" smtClean="0">
                <a:solidFill>
                  <a:schemeClr val="tx1"/>
                </a:solidFill>
              </a:rPr>
              <a:t> operator yang </a:t>
            </a:r>
            <a:r>
              <a:rPr lang="en-US" sz="2400" b="0" dirty="0" err="1" smtClean="0">
                <a:solidFill>
                  <a:schemeClr val="tx1"/>
                </a:solidFill>
              </a:rPr>
              <a:t>dipindai</a:t>
            </a:r>
            <a:r>
              <a:rPr lang="en-US" sz="2400" b="0" dirty="0" smtClean="0">
                <a:solidFill>
                  <a:schemeClr val="tx1"/>
                </a:solidFill>
              </a:rPr>
              <a:t>, </a:t>
            </a:r>
            <a:r>
              <a:rPr lang="en-US" sz="2400" b="0" dirty="0" err="1" smtClean="0">
                <a:solidFill>
                  <a:schemeClr val="tx1"/>
                </a:solidFill>
              </a:rPr>
              <a:t>maka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pop operator </a:t>
            </a:r>
            <a:r>
              <a:rPr lang="en-US" sz="2400" dirty="0" err="1" smtClean="0">
                <a:solidFill>
                  <a:schemeClr val="tx1"/>
                </a:solidFill>
              </a:rPr>
              <a:t>tersebut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dan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tambahkan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err="1" smtClean="0">
                <a:solidFill>
                  <a:schemeClr val="tx1"/>
                </a:solidFill>
              </a:rPr>
              <a:t>ke</a:t>
            </a:r>
            <a:r>
              <a:rPr lang="en-US" sz="2400" dirty="0" smtClean="0">
                <a:solidFill>
                  <a:schemeClr val="tx1"/>
                </a:solidFill>
              </a:rPr>
              <a:t> P</a:t>
            </a:r>
            <a:r>
              <a:rPr lang="en-US" sz="2400" b="0" dirty="0" smtClean="0">
                <a:solidFill>
                  <a:schemeClr val="tx1"/>
                </a:solidFill>
              </a:rPr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914400" lvl="0" indent="-457200">
              <a:spcBef>
                <a:spcPts val="0"/>
              </a:spcBef>
              <a:buFont typeface="+mj-lt"/>
              <a:buAutoNum type="alphaLcParenR"/>
            </a:pPr>
            <a:r>
              <a:rPr lang="en-US" sz="2400" dirty="0" smtClean="0">
                <a:solidFill>
                  <a:schemeClr val="tx1"/>
                </a:solidFill>
              </a:rPr>
              <a:t>Push</a:t>
            </a:r>
            <a:r>
              <a:rPr lang="en-US" sz="2400" b="0" dirty="0" smtClean="0">
                <a:solidFill>
                  <a:schemeClr val="tx1"/>
                </a:solidFill>
              </a:rPr>
              <a:t> operator </a:t>
            </a:r>
            <a:r>
              <a:rPr lang="en-US" sz="2400" b="0" dirty="0" err="1" smtClean="0">
                <a:solidFill>
                  <a:schemeClr val="tx1"/>
                </a:solidFill>
              </a:rPr>
              <a:t>tersebut</a:t>
            </a:r>
            <a:r>
              <a:rPr lang="en-US" sz="2400" b="0" dirty="0" smtClean="0">
                <a:solidFill>
                  <a:schemeClr val="tx1"/>
                </a:solidFill>
              </a:rPr>
              <a:t> </a:t>
            </a:r>
            <a:r>
              <a:rPr lang="en-US" sz="2400" b="0" dirty="0" err="1" smtClean="0">
                <a:solidFill>
                  <a:schemeClr val="tx1"/>
                </a:solidFill>
              </a:rPr>
              <a:t>ke</a:t>
            </a:r>
            <a:r>
              <a:rPr lang="en-US" sz="2400" b="0" dirty="0" smtClean="0">
                <a:solidFill>
                  <a:schemeClr val="tx1"/>
                </a:solidFill>
              </a:rPr>
              <a:t> stack.</a:t>
            </a:r>
          </a:p>
          <a:p>
            <a:pPr lvl="0"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0" dirty="0" smtClean="0">
              <a:cs typeface="Courier New" pitchFamily="49" charset="0"/>
            </a:endParaRPr>
          </a:p>
          <a:p>
            <a:pPr>
              <a:spcBef>
                <a:spcPts val="0"/>
              </a:spcBef>
            </a:pPr>
            <a:endParaRPr lang="en-US" sz="2400" b="0" dirty="0" smtClean="0">
              <a:cs typeface="Courier New" pitchFamily="49" charset="0"/>
            </a:endParaRPr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62698"/>
      </p:ext>
    </p:extLst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5248275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E = A + B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Q :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</a:rPr>
              <a:t>P :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280328"/>
              </p:ext>
            </p:extLst>
          </p:nvPr>
        </p:nvGraphicFramePr>
        <p:xfrm>
          <a:off x="762000" y="2809875"/>
          <a:ext cx="7086600" cy="533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295400" y="15906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1590675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09800" y="15906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67000" y="15906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00400" y="32670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(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14400" y="3800476"/>
            <a:ext cx="1981200" cy="53339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1.   A   </a:t>
            </a:r>
            <a:endParaRPr lang="en-US" sz="28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914400" y="4257676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2.   +   </a:t>
            </a:r>
            <a:endParaRPr lang="en-US" sz="28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4400" y="4714876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3.   B   </a:t>
            </a:r>
            <a:endParaRPr lang="en-US" sz="28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914400" y="5172076"/>
            <a:ext cx="1981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4.   )   </a:t>
            </a:r>
            <a:endParaRPr lang="en-US" sz="2800" b="1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00400" y="38004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200400" y="42576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200400" y="47148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( </a:t>
            </a:r>
            <a:endParaRPr lang="en-US" sz="28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86400" y="3800475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 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429000" y="425767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429000" y="471487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+</a:t>
            </a:r>
            <a:endParaRPr lang="en-US" sz="2800" b="1" dirty="0"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86400" y="42576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486400" y="47148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86400" y="51720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A </a:t>
            </a:r>
            <a:endParaRPr lang="en-US" sz="2800" b="1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791200" y="47148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800" b="1" dirty="0" smtClean="0">
                <a:latin typeface="+mn-lt"/>
              </a:rPr>
              <a:t> </a:t>
            </a:r>
            <a:endParaRPr lang="en-US" sz="28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791200" y="5172076"/>
            <a:ext cx="4572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+mn-lt"/>
              </a:rPr>
              <a:t>B </a:t>
            </a:r>
            <a:endParaRPr lang="en-US" sz="2800" b="1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096000" y="5172076"/>
            <a:ext cx="45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+</a:t>
            </a:r>
            <a:endParaRPr lang="en-US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95400" y="2092119"/>
            <a:ext cx="1295400" cy="5333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</a:t>
            </a:r>
            <a:r>
              <a:rPr lang="en-US" sz="2800" dirty="0" smtClean="0">
                <a:latin typeface="+mn-lt"/>
              </a:rPr>
              <a:t> </a:t>
            </a:r>
            <a:endParaRPr lang="en-US" sz="2800" dirty="0">
              <a:latin typeface="+mn-lt"/>
            </a:endParaRPr>
          </a:p>
        </p:txBody>
      </p:sp>
      <p:pic>
        <p:nvPicPr>
          <p:cNvPr id="31" name="Picture 30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2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4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1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2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3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8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09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0" dur="80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4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0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1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4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5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3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5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9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6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7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4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9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0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1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48275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E = A + (B – C) / D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Q :</a:t>
            </a:r>
          </a:p>
          <a:p>
            <a:pPr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P :</a:t>
            </a:r>
          </a:p>
          <a:p>
            <a:pPr>
              <a:spcBef>
                <a:spcPts val="0"/>
              </a:spcBef>
              <a:buNone/>
            </a:pP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7953836"/>
              </p:ext>
            </p:extLst>
          </p:nvPr>
        </p:nvGraphicFramePr>
        <p:xfrm>
          <a:off x="685800" y="2170779"/>
          <a:ext cx="70866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08660"/>
                <a:gridCol w="1501140"/>
                <a:gridCol w="2514600"/>
                <a:gridCol w="2362200"/>
              </a:tblGrid>
              <a:tr h="40367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No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Simbol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Stack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chemeClr val="bg1"/>
                          </a:solidFill>
                        </a:rPr>
                        <a:t>Ekspresi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</a:rPr>
                        <a:t> P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  <p:pic>
        <p:nvPicPr>
          <p:cNvPr id="9" name="Picture 8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2" name="TextBox 11"/>
          <p:cNvSpPr txBox="1"/>
          <p:nvPr/>
        </p:nvSpPr>
        <p:spPr>
          <a:xfrm>
            <a:off x="1143000" y="1296055"/>
            <a:ext cx="297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+mn-lt"/>
              </a:rPr>
              <a:t>A + (B – C) / D </a:t>
            </a:r>
            <a:endParaRPr lang="en-US" sz="2400" b="1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814768" y="128587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)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38200" y="2966637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1.    A   </a:t>
            </a:r>
            <a:endParaRPr lang="en-US" sz="20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32714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2.    +   </a:t>
            </a:r>
            <a:endParaRPr lang="en-US" sz="2000" b="1" dirty="0">
              <a:latin typeface="+mn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38200" y="35762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3.    (   </a:t>
            </a:r>
            <a:endParaRPr lang="en-US" sz="2000" b="1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38200" y="3895785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4.    B   </a:t>
            </a:r>
            <a:endParaRPr lang="en-US" sz="2000" b="1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71800" y="2581275"/>
            <a:ext cx="45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(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38200" y="4185837"/>
            <a:ext cx="1981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5.    -   </a:t>
            </a:r>
            <a:endParaRPr lang="en-US" sz="20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838200" y="4520133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6.    C   </a:t>
            </a:r>
            <a:endParaRPr lang="en-US" sz="2000" b="1" dirty="0">
              <a:latin typeface="+mn-lt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38200" y="47954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7.    )   </a:t>
            </a:r>
            <a:endParaRPr lang="en-US" sz="2000" b="1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838200" y="51002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8.    /   </a:t>
            </a:r>
            <a:endParaRPr lang="en-US" sz="2000" b="1" dirty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38200" y="5419785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9.    D   </a:t>
            </a:r>
            <a:endParaRPr lang="en-US" sz="2000" b="1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838200" y="5709837"/>
            <a:ext cx="198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10.  )   </a:t>
            </a:r>
            <a:endParaRPr lang="en-US" sz="2000" b="1" dirty="0"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62600" y="2966637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A   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971800" y="2966637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   </a:t>
            </a:r>
            <a:endParaRPr lang="en-US" sz="20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2971800" y="3281823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</a:t>
            </a:r>
            <a:r>
              <a:rPr lang="en-US" sz="2000" b="1" dirty="0" smtClean="0">
                <a:solidFill>
                  <a:srgbClr val="FF0000"/>
                </a:solidFill>
              </a:rPr>
              <a:t>+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5562600" y="3271437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971800" y="3576237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(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29" name="TextBox 28"/>
          <p:cNvSpPr txBox="1"/>
          <p:nvPr/>
        </p:nvSpPr>
        <p:spPr>
          <a:xfrm>
            <a:off x="5562600" y="3571875"/>
            <a:ext cx="381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   </a:t>
            </a:r>
            <a:endParaRPr lang="en-US" sz="2000" b="1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62600" y="3891423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971800" y="3876675"/>
            <a:ext cx="762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   </a:t>
            </a:r>
            <a:endParaRPr lang="en-US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2971800" y="418583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</a:t>
            </a:r>
            <a:r>
              <a:rPr lang="en-US" sz="2000" b="1" dirty="0" smtClean="0">
                <a:solidFill>
                  <a:srgbClr val="FF0000"/>
                </a:solidFill>
              </a:rPr>
              <a:t>-</a:t>
            </a:r>
            <a:r>
              <a:rPr lang="en-US" sz="2000" b="1" dirty="0" smtClean="0"/>
              <a:t>   </a:t>
            </a:r>
            <a:endParaRPr lang="en-US" sz="20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5562600" y="4210971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   </a:t>
            </a:r>
            <a:endParaRPr lang="en-US" sz="2000" b="1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971800" y="4505385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(+(-   </a:t>
            </a:r>
            <a:endParaRPr lang="en-US" sz="2000" b="1" dirty="0"/>
          </a:p>
        </p:txBody>
      </p:sp>
      <p:sp>
        <p:nvSpPr>
          <p:cNvPr id="35" name="TextBox 34"/>
          <p:cNvSpPr txBox="1"/>
          <p:nvPr/>
        </p:nvSpPr>
        <p:spPr>
          <a:xfrm>
            <a:off x="5562600" y="4515771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C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971800" y="4810185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   </a:t>
            </a:r>
            <a:endParaRPr lang="en-US" sz="20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5562600" y="4805823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-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2971800" y="510023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</a:t>
            </a:r>
            <a:r>
              <a:rPr lang="en-US" sz="2000" b="1" dirty="0" smtClean="0">
                <a:solidFill>
                  <a:srgbClr val="FF0000"/>
                </a:solidFill>
              </a:rPr>
              <a:t>/ </a:t>
            </a:r>
            <a:r>
              <a:rPr lang="en-US" sz="2000" b="1" dirty="0" smtClean="0"/>
              <a:t>  </a:t>
            </a:r>
            <a:endParaRPr lang="en-US" sz="2000" b="1" dirty="0"/>
          </a:p>
        </p:txBody>
      </p:sp>
      <p:sp>
        <p:nvSpPr>
          <p:cNvPr id="39" name="TextBox 38"/>
          <p:cNvSpPr txBox="1"/>
          <p:nvPr/>
        </p:nvSpPr>
        <p:spPr>
          <a:xfrm>
            <a:off x="5562600" y="5110623"/>
            <a:ext cx="9144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   </a:t>
            </a:r>
            <a:endParaRPr lang="en-US" sz="2000" b="1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5562600" y="5415423"/>
            <a:ext cx="13716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D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2971800" y="5405037"/>
            <a:ext cx="12192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(+/   </a:t>
            </a:r>
            <a:endParaRPr lang="en-US" sz="2000" b="1" dirty="0"/>
          </a:p>
        </p:txBody>
      </p:sp>
      <p:sp>
        <p:nvSpPr>
          <p:cNvPr id="42" name="TextBox 41"/>
          <p:cNvSpPr txBox="1"/>
          <p:nvPr/>
        </p:nvSpPr>
        <p:spPr>
          <a:xfrm>
            <a:off x="5562600" y="5720223"/>
            <a:ext cx="1524000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>
                <a:latin typeface="+mn-lt"/>
              </a:rPr>
              <a:t>ABC-D</a:t>
            </a:r>
            <a:r>
              <a:rPr lang="en-US" sz="2000" b="1" dirty="0" smtClean="0">
                <a:solidFill>
                  <a:srgbClr val="FF0000"/>
                </a:solidFill>
                <a:latin typeface="+mn-lt"/>
              </a:rPr>
              <a:t>/+</a:t>
            </a:r>
            <a:r>
              <a:rPr lang="en-US" sz="2000" b="1" dirty="0" smtClean="0">
                <a:latin typeface="+mn-lt"/>
              </a:rPr>
              <a:t>   </a:t>
            </a:r>
            <a:endParaRPr lang="en-US" sz="2000" b="1" dirty="0">
              <a:latin typeface="+mn-lt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128712" y="1664644"/>
            <a:ext cx="2514600" cy="675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ABC-D/+   </a:t>
            </a:r>
            <a:endParaRPr lang="en-US" sz="2400" b="1" dirty="0">
              <a:solidFill>
                <a:srgbClr val="FF0000"/>
              </a:solidFill>
              <a:latin typeface="+mn-lt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85800" y="2978925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685800" y="33435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685800" y="3633641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685800" y="3940901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" y="42579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685800" y="456032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685800" y="48675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688260" y="517238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700548" y="5462441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>
            <a:off x="685800" y="5772149"/>
            <a:ext cx="7086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2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1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2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80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0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1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7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8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80"/>
                                        <p:tgtEl>
                                          <p:spTgt spid="2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9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0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1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6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7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8" dur="80"/>
                                        <p:tgtEl>
                                          <p:spTgt spid="2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80"/>
                                        <p:tgtEl>
                                          <p:spTgt spid="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5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6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2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3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4" dur="80"/>
                                        <p:tgtEl>
                                          <p:spTgt spid="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9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0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1" dur="80"/>
                                        <p:tgtEl>
                                          <p:spTgt spid="3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1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2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3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8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69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80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5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6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7" dur="80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8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9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4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5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6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01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2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3" dur="80"/>
                                        <p:tgtEl>
                                          <p:spTgt spid="3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3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14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5" dur="80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0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1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2" dur="80"/>
                                        <p:tgtEl>
                                          <p:spTgt spid="3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8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6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7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8" dur="80"/>
                                        <p:tgtEl>
                                          <p:spTgt spid="3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9" fill="hold">
                      <p:stCondLst>
                        <p:cond delay="indefinite"/>
                      </p:stCondLst>
                      <p:childTnLst>
                        <p:par>
                          <p:cTn id="250" fill="hold">
                            <p:stCondLst>
                              <p:cond delay="0"/>
                            </p:stCondLst>
                            <p:childTnLst>
                              <p:par>
                                <p:cTn id="25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3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4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5" dur="80"/>
                                        <p:tgtEl>
                                          <p:spTgt spid="3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1" fill="hold">
                      <p:stCondLst>
                        <p:cond delay="indefinite"/>
                      </p:stCondLst>
                      <p:childTnLst>
                        <p:par>
                          <p:cTn id="262" fill="hold">
                            <p:stCondLst>
                              <p:cond delay="0"/>
                            </p:stCondLst>
                            <p:childTnLst>
                              <p:par>
                                <p:cTn id="26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65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2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73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4" dur="80"/>
                                        <p:tgtEl>
                                          <p:spTgt spid="4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79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80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1" dur="80"/>
                                        <p:tgtEl>
                                          <p:spTgt spid="4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1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2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8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9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0" dur="80"/>
                                        <p:tgtEl>
                                          <p:spTgt spid="4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1" fill="hold">
                      <p:stCondLst>
                        <p:cond delay="indefinite"/>
                      </p:stCondLst>
                      <p:childTnLst>
                        <p:par>
                          <p:cTn id="302" fill="hold">
                            <p:stCondLst>
                              <p:cond delay="0"/>
                            </p:stCondLst>
                            <p:childTnLst>
                              <p:par>
                                <p:cTn id="303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05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6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7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2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13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4" dur="80"/>
                                        <p:tgtEl>
                                          <p:spTgt spid="4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  <p:bldP spid="13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2237"/>
            <a:ext cx="8229600" cy="563563"/>
          </a:xfrm>
        </p:spPr>
        <p:txBody>
          <a:bodyPr/>
          <a:lstStyle/>
          <a:p>
            <a:pPr lvl="0"/>
            <a:r>
              <a:rPr lang="en-US" sz="3600" dirty="0" smtClean="0"/>
              <a:t>Cara Manual Infix      Postfix</a:t>
            </a:r>
            <a:endParaRPr lang="en-US" sz="3600" dirty="0"/>
          </a:p>
        </p:txBody>
      </p:sp>
      <p:sp>
        <p:nvSpPr>
          <p:cNvPr id="14" name="TextBox 13"/>
          <p:cNvSpPr txBox="1"/>
          <p:nvPr/>
        </p:nvSpPr>
        <p:spPr>
          <a:xfrm>
            <a:off x="304800" y="2181602"/>
            <a:ext cx="3962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err="1" smtClean="0">
                <a:latin typeface="+mn-lt"/>
              </a:rPr>
              <a:t>Contoh</a:t>
            </a:r>
            <a:r>
              <a:rPr lang="en-US" sz="2800" b="1" dirty="0" smtClean="0">
                <a:latin typeface="+mn-lt"/>
              </a:rPr>
              <a:t>:</a:t>
            </a:r>
          </a:p>
          <a:p>
            <a:pPr marL="514350" indent="-514350">
              <a:buAutoNum type="alphaLcPeriod"/>
            </a:pPr>
            <a:r>
              <a:rPr lang="en-US" sz="2800" b="1" dirty="0" smtClean="0">
                <a:latin typeface="+mn-lt"/>
              </a:rPr>
              <a:t>Q = A + B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1" name="Right Arrow 10"/>
          <p:cNvSpPr/>
          <p:nvPr/>
        </p:nvSpPr>
        <p:spPr>
          <a:xfrm>
            <a:off x="5181600" y="304800"/>
            <a:ext cx="533400" cy="3048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04800" y="4086602"/>
            <a:ext cx="609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b. Q = A + (B – C) / 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914400"/>
            <a:ext cx="86868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 smtClean="0">
                <a:latin typeface="+mn-lt"/>
              </a:rPr>
              <a:t>Menggunakan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tanda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“[ ]” </a:t>
            </a:r>
            <a:r>
              <a:rPr lang="en-US" sz="2400" b="1" dirty="0" err="1" smtClean="0">
                <a:latin typeface="+mn-lt"/>
              </a:rPr>
              <a:t>dengan</a:t>
            </a:r>
            <a:r>
              <a:rPr lang="en-US" sz="2400" b="1" dirty="0" smtClean="0">
                <a:latin typeface="+mn-lt"/>
              </a:rPr>
              <a:t> format 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: </a:t>
            </a:r>
          </a:p>
          <a:p>
            <a:r>
              <a:rPr lang="en-US" sz="2400" b="1" dirty="0" smtClean="0">
                <a:latin typeface="+mn-lt"/>
              </a:rPr>
              <a:t>[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operand1 </a:t>
            </a:r>
            <a:r>
              <a:rPr lang="en-US" sz="2400" b="1" dirty="0" smtClean="0">
                <a:solidFill>
                  <a:srgbClr val="7030A0"/>
                </a:solidFill>
                <a:latin typeface="+mn-lt"/>
              </a:rPr>
              <a:t>operand2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</a:t>
            </a:r>
            <a:r>
              <a:rPr lang="en-US" sz="2400" b="1" dirty="0" smtClean="0">
                <a:latin typeface="+mn-lt"/>
              </a:rPr>
              <a:t>operator]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, </a:t>
            </a:r>
            <a:r>
              <a:rPr lang="en-US" sz="2400" b="1" dirty="0" err="1" smtClean="0">
                <a:latin typeface="+mn-lt"/>
              </a:rPr>
              <a:t>dgn</a:t>
            </a:r>
            <a:r>
              <a:rPr lang="en-US" sz="2400" b="1" dirty="0" smtClean="0">
                <a:latin typeface="+mn-lt"/>
              </a:rPr>
              <a:t> </a:t>
            </a:r>
            <a:r>
              <a:rPr lang="en-US" sz="2400" b="1" dirty="0" err="1" smtClean="0">
                <a:latin typeface="+mn-lt"/>
              </a:rPr>
              <a:t>memperhatikan</a:t>
            </a:r>
            <a:r>
              <a:rPr lang="en-US" sz="24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latin typeface="+mn-lt"/>
              </a:rPr>
              <a:t>tingkatan</a:t>
            </a:r>
            <a:r>
              <a:rPr lang="en-US" sz="2400" b="1" dirty="0" smtClean="0">
                <a:solidFill>
                  <a:srgbClr val="FF0000"/>
                </a:solidFill>
                <a:latin typeface="+mn-lt"/>
              </a:rPr>
              <a:t> operator</a:t>
            </a:r>
          </a:p>
          <a:p>
            <a:pPr marL="514350" indent="-514350"/>
            <a:endParaRPr lang="en-US" sz="24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204452" y="3029982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= [AB+] – C</a:t>
            </a:r>
            <a:endParaRPr lang="en-US" sz="2800" b="1" baseline="300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13464" y="3472434"/>
            <a:ext cx="3962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AB+C-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172496" y="4505980"/>
            <a:ext cx="4085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[BC-] / 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172496" y="4963180"/>
            <a:ext cx="37043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1588"/>
            <a:r>
              <a:rPr lang="en-US" sz="2800" b="1" dirty="0" smtClean="0">
                <a:latin typeface="+mn-lt"/>
              </a:rPr>
              <a:t>= A + [BC-D/]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783968" y="5420380"/>
            <a:ext cx="2971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/>
            <a:r>
              <a:rPr lang="en-US" sz="2800" b="1" dirty="0" smtClean="0">
                <a:latin typeface="+mn-lt"/>
              </a:rPr>
              <a:t>P =</a:t>
            </a:r>
            <a:r>
              <a:rPr lang="en-US" sz="2800" dirty="0" smtClean="0">
                <a:solidFill>
                  <a:srgbClr val="008080"/>
                </a:solidFill>
                <a:latin typeface="+mn-lt"/>
              </a:rPr>
              <a:t> </a:t>
            </a:r>
            <a:r>
              <a:rPr lang="en-US" sz="2800" b="1" dirty="0" smtClean="0">
                <a:solidFill>
                  <a:srgbClr val="FF0000"/>
                </a:solidFill>
                <a:latin typeface="+mn-lt"/>
              </a:rPr>
              <a:t>ABC-D/+</a:t>
            </a:r>
            <a:endParaRPr lang="en-US" sz="2800" baseline="30000" dirty="0">
              <a:solidFill>
                <a:srgbClr val="008080"/>
              </a:solidFill>
              <a:latin typeface="+mn-lt"/>
            </a:endParaRPr>
          </a:p>
        </p:txBody>
      </p:sp>
      <p:pic>
        <p:nvPicPr>
          <p:cNvPr id="23" name="Picture 22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16" y="-76200"/>
            <a:ext cx="1285884" cy="128588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>
          <a:xfrm>
            <a:off x="381000" y="6567488"/>
            <a:ext cx="2438400" cy="214312"/>
          </a:xfrm>
        </p:spPr>
        <p:txBody>
          <a:bodyPr/>
          <a:lstStyle/>
          <a:p>
            <a:r>
              <a:rPr lang="en-US" dirty="0" smtClean="0"/>
              <a:t>Tim </a:t>
            </a:r>
            <a:r>
              <a:rPr lang="en-US" dirty="0" err="1" smtClean="0"/>
              <a:t>Struktur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791200" y="6551612"/>
            <a:ext cx="2971800" cy="306387"/>
          </a:xfrm>
        </p:spPr>
        <p:txBody>
          <a:bodyPr/>
          <a:lstStyle/>
          <a:p>
            <a:r>
              <a:rPr lang="en-US" dirty="0" smtClean="0"/>
              <a:t>Program </a:t>
            </a:r>
            <a:r>
              <a:rPr lang="en-US" dirty="0" err="1" smtClean="0"/>
              <a:t>Studi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endParaRPr lang="en-US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9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0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6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7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8" dur="80"/>
                                        <p:tgtEl>
                                          <p:spTgt spid="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5" grpId="0"/>
      <p:bldP spid="16" grpId="0"/>
      <p:bldP spid="17" grpId="0"/>
      <p:bldP spid="18" grpId="0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Abstrak Black">
  <a:themeElements>
    <a:clrScheme name="sample 3">
      <a:dk1>
        <a:srgbClr val="000000"/>
      </a:dk1>
      <a:lt1>
        <a:srgbClr val="FFFFFF"/>
      </a:lt1>
      <a:dk2>
        <a:srgbClr val="1B4E63"/>
      </a:dk2>
      <a:lt2>
        <a:srgbClr val="DDDDDD"/>
      </a:lt2>
      <a:accent1>
        <a:srgbClr val="328C83"/>
      </a:accent1>
      <a:accent2>
        <a:srgbClr val="DC8300"/>
      </a:accent2>
      <a:accent3>
        <a:srgbClr val="FFFFFF"/>
      </a:accent3>
      <a:accent4>
        <a:srgbClr val="000000"/>
      </a:accent4>
      <a:accent5>
        <a:srgbClr val="ADC5C1"/>
      </a:accent5>
      <a:accent6>
        <a:srgbClr val="C77600"/>
      </a:accent6>
      <a:hlink>
        <a:srgbClr val="9DC03C"/>
      </a:hlink>
      <a:folHlink>
        <a:srgbClr val="2F87D7"/>
      </a:folHlink>
    </a:clrScheme>
    <a:fontScheme name="samp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1">
        <a:dk1>
          <a:srgbClr val="000066"/>
        </a:dk1>
        <a:lt1>
          <a:srgbClr val="FFFFFF"/>
        </a:lt1>
        <a:dk2>
          <a:srgbClr val="003399"/>
        </a:dk2>
        <a:lt2>
          <a:srgbClr val="DDDDDD"/>
        </a:lt2>
        <a:accent1>
          <a:srgbClr val="1088C4"/>
        </a:accent1>
        <a:accent2>
          <a:srgbClr val="20A286"/>
        </a:accent2>
        <a:accent3>
          <a:srgbClr val="FFFFFF"/>
        </a:accent3>
        <a:accent4>
          <a:srgbClr val="000056"/>
        </a:accent4>
        <a:accent5>
          <a:srgbClr val="AAC3DE"/>
        </a:accent5>
        <a:accent6>
          <a:srgbClr val="1C9279"/>
        </a:accent6>
        <a:hlink>
          <a:srgbClr val="9999FF"/>
        </a:hlink>
        <a:folHlink>
          <a:srgbClr val="D5785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2">
        <a:dk1>
          <a:srgbClr val="210B66"/>
        </a:dk1>
        <a:lt1>
          <a:srgbClr val="FFFFFF"/>
        </a:lt1>
        <a:dk2>
          <a:srgbClr val="8D4FBB"/>
        </a:dk2>
        <a:lt2>
          <a:srgbClr val="B2B2B2"/>
        </a:lt2>
        <a:accent1>
          <a:srgbClr val="1263B4"/>
        </a:accent1>
        <a:accent2>
          <a:srgbClr val="6BC394"/>
        </a:accent2>
        <a:accent3>
          <a:srgbClr val="FFFFFF"/>
        </a:accent3>
        <a:accent4>
          <a:srgbClr val="1B0856"/>
        </a:accent4>
        <a:accent5>
          <a:srgbClr val="AAB7D6"/>
        </a:accent5>
        <a:accent6>
          <a:srgbClr val="60B086"/>
        </a:accent6>
        <a:hlink>
          <a:srgbClr val="ABAE3E"/>
        </a:hlink>
        <a:folHlink>
          <a:srgbClr val="66B6C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3">
        <a:dk1>
          <a:srgbClr val="000000"/>
        </a:dk1>
        <a:lt1>
          <a:srgbClr val="FFFFFF"/>
        </a:lt1>
        <a:dk2>
          <a:srgbClr val="1B4E63"/>
        </a:dk2>
        <a:lt2>
          <a:srgbClr val="DDDDDD"/>
        </a:lt2>
        <a:accent1>
          <a:srgbClr val="328C83"/>
        </a:accent1>
        <a:accent2>
          <a:srgbClr val="DC8300"/>
        </a:accent2>
        <a:accent3>
          <a:srgbClr val="FFFFFF"/>
        </a:accent3>
        <a:accent4>
          <a:srgbClr val="000000"/>
        </a:accent4>
        <a:accent5>
          <a:srgbClr val="ADC5C1"/>
        </a:accent5>
        <a:accent6>
          <a:srgbClr val="C77600"/>
        </a:accent6>
        <a:hlink>
          <a:srgbClr val="9DC03C"/>
        </a:hlink>
        <a:folHlink>
          <a:srgbClr val="2F87D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Abstrak Black</Template>
  <TotalTime>6071</TotalTime>
  <Words>1166</Words>
  <Application>Microsoft Office PowerPoint</Application>
  <PresentationFormat>On-screen Show (4:3)</PresentationFormat>
  <Paragraphs>235</Paragraphs>
  <Slides>17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Courier New</vt:lpstr>
      <vt:lpstr>Tahoma</vt:lpstr>
      <vt:lpstr>Times New Roman</vt:lpstr>
      <vt:lpstr>Verdana</vt:lpstr>
      <vt:lpstr>Wingdings</vt:lpstr>
      <vt:lpstr>Abstrak Black</vt:lpstr>
      <vt:lpstr>Image</vt:lpstr>
      <vt:lpstr>PowerPoint Presentation</vt:lpstr>
      <vt:lpstr>Implementasi Stack</vt:lpstr>
      <vt:lpstr>Polish Notation</vt:lpstr>
      <vt:lpstr>Notasi Postfix (Suffix)</vt:lpstr>
      <vt:lpstr>Algoritma Postfix(1)</vt:lpstr>
      <vt:lpstr>Algoritma Postfix(2)</vt:lpstr>
      <vt:lpstr>Contoh 1</vt:lpstr>
      <vt:lpstr>Contoh 2</vt:lpstr>
      <vt:lpstr>Cara Manual Infix      Postfix</vt:lpstr>
      <vt:lpstr>Algoritma Menghitung Postfix(1)</vt:lpstr>
      <vt:lpstr>Algoritma Menghitung Postfix(2)</vt:lpstr>
      <vt:lpstr>Contoh </vt:lpstr>
      <vt:lpstr>Cara Manual Menghitung</vt:lpstr>
      <vt:lpstr>Latihan(1)</vt:lpstr>
      <vt:lpstr>Latihan(2)</vt:lpstr>
      <vt:lpstr>Ketentuan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STACK</dc:title>
  <dc:creator>DosenIF-1</dc:creator>
  <cp:lastModifiedBy>Tati Harihayati</cp:lastModifiedBy>
  <cp:revision>239</cp:revision>
  <dcterms:created xsi:type="dcterms:W3CDTF">2012-05-03T03:45:54Z</dcterms:created>
  <dcterms:modified xsi:type="dcterms:W3CDTF">2020-06-18T03:29:17Z</dcterms:modified>
</cp:coreProperties>
</file>