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1"/>
  </p:notesMasterIdLst>
  <p:sldIdLst>
    <p:sldId id="286" r:id="rId2"/>
    <p:sldId id="287" r:id="rId3"/>
    <p:sldId id="267" r:id="rId4"/>
    <p:sldId id="266" r:id="rId5"/>
    <p:sldId id="265" r:id="rId6"/>
    <p:sldId id="259" r:id="rId7"/>
    <p:sldId id="261" r:id="rId8"/>
    <p:sldId id="262" r:id="rId9"/>
    <p:sldId id="268" r:id="rId10"/>
    <p:sldId id="289" r:id="rId11"/>
    <p:sldId id="290" r:id="rId12"/>
    <p:sldId id="280" r:id="rId13"/>
    <p:sldId id="281" r:id="rId14"/>
    <p:sldId id="282" r:id="rId15"/>
    <p:sldId id="283" r:id="rId16"/>
    <p:sldId id="284" r:id="rId17"/>
    <p:sldId id="285" r:id="rId18"/>
    <p:sldId id="291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4" d="100"/>
          <a:sy n="64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C26F-29A3-4D52-8F8E-094004B3472F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FB0E2-66A0-43B9-B71C-CBBBDE81A6A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8090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FB0E2-66A0-43B9-B71C-CBBBDE81A6AE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5898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FB0E2-66A0-43B9-B71C-CBBBDE81A6AE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5898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D96ACB-C46A-444F-8B99-9E4A2A8C3BEC}" type="datetimeFigureOut">
              <a:rPr lang="id-ID" smtClean="0"/>
              <a:pPr/>
              <a:t>07/06/2017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2FFAF-B377-4EC6-AFE5-510D628EB1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SEVEN SEGMENT DISPLAY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8640"/>
            <a:ext cx="43204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5536" y="4797152"/>
            <a:ext cx="8748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Blok Driver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/</a:t>
            </a:r>
            <a:r>
              <a:rPr lang="en-US" dirty="0" err="1" smtClean="0"/>
              <a:t>Elemen</a:t>
            </a:r>
            <a:r>
              <a:rPr lang="en-US" dirty="0" smtClean="0"/>
              <a:t> LED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menyala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Dekoder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Dekoder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menyalakan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LED </a:t>
            </a:r>
            <a:r>
              <a:rPr lang="en-US" dirty="0" err="1" smtClean="0"/>
              <a:t>maka</a:t>
            </a:r>
            <a:r>
              <a:rPr lang="en-US" dirty="0" smtClean="0"/>
              <a:t> Blok Driver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Driver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menyalakan</a:t>
            </a:r>
            <a:r>
              <a:rPr lang="en-US" dirty="0" smtClean="0"/>
              <a:t> 7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8 Transistor Switch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LED.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3528" y="2492896"/>
            <a:ext cx="88204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Blok </a:t>
            </a:r>
            <a:r>
              <a:rPr lang="en-US" dirty="0" err="1" smtClean="0"/>
              <a:t>Dekoder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diagram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Input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8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“a” </a:t>
            </a:r>
            <a:r>
              <a:rPr lang="en-US" dirty="0" err="1" smtClean="0"/>
              <a:t>sampai</a:t>
            </a:r>
            <a:r>
              <a:rPr lang="en-US" dirty="0" smtClean="0"/>
              <a:t> “g”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decimal (</a:t>
            </a:r>
            <a:r>
              <a:rPr lang="en-US" dirty="0" err="1" smtClean="0"/>
              <a:t>koma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-ON-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digit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output </a:t>
            </a:r>
            <a:r>
              <a:rPr lang="en-US" dirty="0" err="1" smtClean="0"/>
              <a:t>dekoder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a, b, </a:t>
            </a:r>
            <a:r>
              <a:rPr lang="en-US" dirty="0" err="1" smtClean="0"/>
              <a:t>dan</a:t>
            </a:r>
            <a:r>
              <a:rPr lang="en-US" dirty="0" smtClean="0"/>
              <a:t> c,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LED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menyala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“7”.   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Input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Analog,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ADC (Analog to Digital Converter)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</a:t>
            </a:r>
            <a:r>
              <a:rPr lang="en-US" dirty="0" err="1" smtClean="0"/>
              <a:t>menjadi</a:t>
            </a:r>
            <a:r>
              <a:rPr lang="en-US" dirty="0" smtClean="0"/>
              <a:t> Digital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Input </a:t>
            </a:r>
            <a:r>
              <a:rPr lang="en-US" dirty="0" err="1" smtClean="0"/>
              <a:t>Dekoder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Input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Digital,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Dekoder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menanganinya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ADC.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en-US" dirty="0" smtClean="0"/>
              <a:t>BCD (Binary Code Decimal)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BCD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pengkodean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desimal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metodenya</a:t>
            </a:r>
            <a:r>
              <a:rPr lang="en-US" sz="1800" dirty="0" smtClean="0"/>
              <a:t> </a:t>
            </a:r>
            <a:r>
              <a:rPr lang="en-US" sz="1800" dirty="0" err="1" smtClean="0"/>
              <a:t>mirip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biner</a:t>
            </a:r>
            <a:r>
              <a:rPr lang="en-US" sz="1800" dirty="0" smtClean="0"/>
              <a:t> </a:t>
            </a:r>
            <a:r>
              <a:rPr lang="en-US" sz="1800" dirty="0" err="1" smtClean="0"/>
              <a:t>biasa</a:t>
            </a:r>
            <a:r>
              <a:rPr lang="en-US" sz="1800" dirty="0" smtClean="0"/>
              <a:t>;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saja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konversi</a:t>
            </a:r>
            <a:r>
              <a:rPr lang="en-US" sz="1800" dirty="0" smtClean="0"/>
              <a:t>,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simbol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desimal</a:t>
            </a:r>
            <a:r>
              <a:rPr lang="en-US" sz="1800" dirty="0" smtClean="0"/>
              <a:t> </a:t>
            </a:r>
            <a:r>
              <a:rPr lang="en-US" sz="1800" dirty="0" err="1" smtClean="0"/>
              <a:t>dikonversi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per </a:t>
            </a:r>
            <a:r>
              <a:rPr lang="en-US" sz="1800" dirty="0" err="1" smtClean="0"/>
              <a:t>satu</a:t>
            </a:r>
            <a:r>
              <a:rPr lang="en-US" sz="1800" dirty="0" smtClean="0"/>
              <a:t>, </a:t>
            </a:r>
            <a:r>
              <a:rPr lang="en-US" sz="1800" dirty="0" err="1" smtClean="0"/>
              <a:t>bukan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konversi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desimal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biner</a:t>
            </a:r>
            <a:r>
              <a:rPr lang="en-US" sz="1800" dirty="0" smtClean="0"/>
              <a:t> </a:t>
            </a:r>
            <a:r>
              <a:rPr lang="en-US" sz="1800" dirty="0" err="1" smtClean="0"/>
              <a:t>biasa</a:t>
            </a:r>
            <a:r>
              <a:rPr lang="en-US" sz="1800" dirty="0" smtClean="0"/>
              <a:t>. 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bertujuan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“</a:t>
            </a:r>
            <a:r>
              <a:rPr lang="en-US" sz="1800" dirty="0" err="1" smtClean="0"/>
              <a:t>menyeimbangkan</a:t>
            </a:r>
            <a:r>
              <a:rPr lang="en-US" sz="1800" dirty="0" smtClean="0"/>
              <a:t>”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fasihnya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konversi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desimal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biner</a:t>
            </a:r>
            <a:r>
              <a:rPr lang="en-US" sz="1800" dirty="0" smtClean="0"/>
              <a:t> -</a:t>
            </a:r>
            <a:r>
              <a:rPr lang="en-US" sz="1800" dirty="0" err="1" smtClean="0"/>
              <a:t>dan</a:t>
            </a:r>
            <a:r>
              <a:rPr lang="en-US" sz="1800" dirty="0" smtClean="0"/>
              <a:t>- </a:t>
            </a:r>
            <a:r>
              <a:rPr lang="en-US" sz="1800" dirty="0" err="1" smtClean="0"/>
              <a:t>keterbatasan</a:t>
            </a:r>
            <a:r>
              <a:rPr lang="en-US" sz="1800" dirty="0" smtClean="0"/>
              <a:t> </a:t>
            </a:r>
            <a:r>
              <a:rPr lang="en-US" sz="1800" dirty="0" err="1" smtClean="0"/>
              <a:t>komputer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hanya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mengolah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biner</a:t>
            </a:r>
            <a:r>
              <a:rPr lang="en-US" sz="1800" dirty="0" smtClean="0"/>
              <a:t>.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jelas</a:t>
            </a:r>
            <a:r>
              <a:rPr lang="en-US" sz="1800" dirty="0" smtClean="0"/>
              <a:t>,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</a:p>
          <a:p>
            <a:r>
              <a:rPr lang="en-US" sz="1800" dirty="0" err="1" smtClean="0"/>
              <a:t>Misalkan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dikonversi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170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biner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:</a:t>
            </a:r>
            <a:br>
              <a:rPr lang="en-US" sz="1800" dirty="0" smtClean="0"/>
            </a:br>
            <a:r>
              <a:rPr lang="en-US" sz="1800" dirty="0" smtClean="0"/>
              <a:t>1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—-&gt; 0001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7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—-&gt; 0111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0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—-&gt; 0000</a:t>
            </a:r>
            <a:r>
              <a:rPr lang="en-US" sz="1800" i="1" baseline="-25000" dirty="0" smtClean="0"/>
              <a:t>2</a:t>
            </a:r>
            <a:endParaRPr lang="en-US" sz="1800" dirty="0" smtClean="0"/>
          </a:p>
          <a:p>
            <a:r>
              <a:rPr lang="en-US" sz="1800" dirty="0" err="1" smtClean="0"/>
              <a:t>Tetapi</a:t>
            </a:r>
            <a:r>
              <a:rPr lang="en-US" sz="1800" dirty="0" smtClean="0"/>
              <a:t>, </a:t>
            </a:r>
            <a:r>
              <a:rPr lang="en-US" sz="1800" dirty="0" err="1" smtClean="0"/>
              <a:t>berhubung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diinginkan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BCD, </a:t>
            </a:r>
            <a:r>
              <a:rPr lang="en-US" sz="1800" dirty="0" err="1" smtClean="0"/>
              <a:t>maka</a:t>
            </a:r>
            <a:r>
              <a:rPr lang="en-US" sz="1800" dirty="0" smtClean="0"/>
              <a:t> basis </a:t>
            </a:r>
            <a:r>
              <a:rPr lang="en-US" sz="1800" dirty="0" err="1" smtClean="0"/>
              <a:t>bilangannya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tinggal</a:t>
            </a:r>
            <a:r>
              <a:rPr lang="en-US" sz="1800" dirty="0" smtClean="0"/>
              <a:t> </a:t>
            </a:r>
            <a:r>
              <a:rPr lang="en-US" sz="1800" dirty="0" err="1" smtClean="0"/>
              <a:t>ditulis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 :</a:t>
            </a:r>
            <a:br>
              <a:rPr lang="en-US" sz="1800" dirty="0" smtClean="0"/>
            </a:br>
            <a:r>
              <a:rPr lang="en-US" sz="1800" dirty="0" smtClean="0"/>
              <a:t>1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—-&gt; 0001</a:t>
            </a:r>
            <a:r>
              <a:rPr lang="en-US" sz="1800" i="1" baseline="-25000" dirty="0" smtClean="0"/>
              <a:t>BCD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7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—-&gt; 0111</a:t>
            </a:r>
            <a:r>
              <a:rPr lang="en-US" sz="1800" i="1" baseline="-25000" dirty="0" smtClean="0"/>
              <a:t>BCD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0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—-&gt; 0000</a:t>
            </a:r>
            <a:r>
              <a:rPr lang="en-US" sz="1800" i="1" baseline="-25000" dirty="0" smtClean="0"/>
              <a:t>BCD</a:t>
            </a:r>
            <a:endParaRPr lang="en-US" sz="1800" dirty="0" smtClean="0"/>
          </a:p>
          <a:p>
            <a:r>
              <a:rPr lang="en-US" sz="1800" dirty="0" err="1" smtClean="0"/>
              <a:t>maka</a:t>
            </a:r>
            <a:r>
              <a:rPr lang="en-US" sz="1800" dirty="0" smtClean="0"/>
              <a:t>, </a:t>
            </a:r>
            <a:r>
              <a:rPr lang="en-US" sz="1800" dirty="0" err="1" smtClean="0"/>
              <a:t>nilai</a:t>
            </a:r>
            <a:r>
              <a:rPr lang="en-US" sz="1800" dirty="0" smtClean="0"/>
              <a:t> BCD </a:t>
            </a:r>
            <a:r>
              <a:rPr lang="en-US" sz="1800" dirty="0" err="1" smtClean="0"/>
              <a:t>dari</a:t>
            </a:r>
            <a:r>
              <a:rPr lang="en-US" sz="1800" dirty="0" smtClean="0"/>
              <a:t> 170</a:t>
            </a:r>
            <a:r>
              <a:rPr lang="en-US" sz="1800" i="1" baseline="-25000" dirty="0" smtClean="0"/>
              <a:t>10</a:t>
            </a:r>
            <a:r>
              <a:rPr lang="en-US" sz="1800" dirty="0" smtClean="0"/>
              <a:t> 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0001 0111 0000</a:t>
            </a:r>
            <a:r>
              <a:rPr lang="en-US" sz="1800" i="1" baseline="-25000" dirty="0" smtClean="0"/>
              <a:t>BCD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Perancangan</a:t>
            </a:r>
            <a:r>
              <a:rPr lang="en-US" dirty="0" smtClean="0"/>
              <a:t> BCD To </a:t>
            </a:r>
            <a:r>
              <a:rPr lang="id-ID" dirty="0" smtClean="0"/>
              <a:t>Seven Segment</a:t>
            </a:r>
            <a:r>
              <a:rPr lang="en-US" dirty="0" smtClean="0"/>
              <a:t> </a:t>
            </a:r>
            <a:r>
              <a:rPr lang="id-ID" dirty="0" smtClean="0"/>
              <a:t>Decoder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0-3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dirty="0" err="1" smtClean="0"/>
              <a:t>Rancanglah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Dekoder</a:t>
            </a:r>
            <a:r>
              <a:rPr lang="en-US" dirty="0" smtClean="0"/>
              <a:t> BCD To 7Segment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s/d 3 </a:t>
            </a:r>
            <a:r>
              <a:rPr lang="en-US" dirty="0" err="1" smtClean="0"/>
              <a:t>saja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Display 7 Segment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Common Cathode.</a:t>
            </a:r>
            <a:endParaRPr lang="en-US" dirty="0"/>
          </a:p>
        </p:txBody>
      </p:sp>
      <p:sp>
        <p:nvSpPr>
          <p:cNvPr id="3" name="AutoShape 2" descr="https://encrypted-tbn3.gstatic.com/images?q=tbn:ANd9GcQew9_26taL8wW8NTz-iHTDEYumodEcs9z439wQ8t9F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325403"/>
            <a:ext cx="2232248" cy="7440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8846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Pertanyaan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Blok </a:t>
            </a:r>
            <a:r>
              <a:rPr lang="en-US" dirty="0" err="1" smtClean="0"/>
              <a:t>Diagramnya</a:t>
            </a:r>
            <a:r>
              <a:rPr lang="en-US" dirty="0" smtClean="0"/>
              <a:t>.</a:t>
            </a:r>
          </a:p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Minterm</a:t>
            </a:r>
            <a:r>
              <a:rPr lang="en-US" dirty="0"/>
              <a:t> (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)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output “a</a:t>
            </a:r>
            <a:r>
              <a:rPr lang="en-US" dirty="0" smtClean="0"/>
              <a:t>”, “b”, …, “g”</a:t>
            </a:r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/>
              <a:t>“a”, “b”, …, “g”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Karnaugh</a:t>
            </a:r>
            <a:r>
              <a:rPr lang="en-US" dirty="0"/>
              <a:t> Map</a:t>
            </a:r>
            <a:r>
              <a:rPr lang="en-US" dirty="0" smtClean="0"/>
              <a:t>.</a:t>
            </a:r>
          </a:p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/>
              <a:t>“a”, “b”, …, “g”</a:t>
            </a:r>
          </a:p>
          <a:p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smtClean="0"/>
              <a:t>paling </a:t>
            </a:r>
            <a:r>
              <a:rPr lang="en-US" dirty="0" err="1" smtClean="0"/>
              <a:t>sederhana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9542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Blok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output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maka</a:t>
            </a:r>
            <a:r>
              <a:rPr lang="en-US" dirty="0" smtClean="0"/>
              <a:t> input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bit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4 </a:t>
            </a:r>
            <a:r>
              <a:rPr lang="en-US" dirty="0" err="1" smtClean="0"/>
              <a:t>kombinasi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08920"/>
            <a:ext cx="5726124" cy="31914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1178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2262861"/>
              </p:ext>
            </p:extLst>
          </p:nvPr>
        </p:nvGraphicFramePr>
        <p:xfrm>
          <a:off x="1907704" y="2652936"/>
          <a:ext cx="5041899" cy="1224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584199"/>
              </a:tblGrid>
              <a:tr h="244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Tampilan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448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593875"/>
              </p:ext>
            </p:extLst>
          </p:nvPr>
        </p:nvGraphicFramePr>
        <p:xfrm>
          <a:off x="1763688" y="4365104"/>
          <a:ext cx="53975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600"/>
                <a:gridCol w="355600"/>
                <a:gridCol w="355600"/>
                <a:gridCol w="330200"/>
                <a:gridCol w="368300"/>
                <a:gridCol w="368300"/>
                <a:gridCol w="368300"/>
                <a:gridCol w="368300"/>
                <a:gridCol w="368300"/>
                <a:gridCol w="368300"/>
                <a:gridCol w="368300"/>
                <a:gridCol w="355600"/>
                <a:gridCol w="355600"/>
                <a:gridCol w="355600"/>
                <a:gridCol w="355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>
          <a:xfrm>
            <a:off x="714400" y="1268760"/>
            <a:ext cx="77152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</a:t>
            </a:r>
            <a:r>
              <a:rPr lang="en-US" dirty="0" err="1" smtClean="0"/>
              <a:t>ipe</a:t>
            </a:r>
            <a:r>
              <a:rPr lang="en-US" dirty="0" smtClean="0"/>
              <a:t> LED yang </a:t>
            </a:r>
            <a:r>
              <a:rPr lang="en-US" dirty="0" err="1" smtClean="0"/>
              <a:t>digunakan</a:t>
            </a:r>
            <a:r>
              <a:rPr lang="en-US" dirty="0" smtClean="0"/>
              <a:t> Common Cathode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 LED-LED di 7 Segment </a:t>
            </a:r>
            <a:r>
              <a:rPr lang="en-US" dirty="0" err="1" smtClean="0">
                <a:sym typeface="Wingdings" panose="05000000000000000000" pitchFamily="2" charset="2"/>
              </a:rPr>
              <a:t>menyala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saat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logika</a:t>
            </a:r>
            <a:r>
              <a:rPr lang="en-US" dirty="0" smtClean="0">
                <a:sym typeface="Wingdings" panose="05000000000000000000" pitchFamily="2" charset="2"/>
              </a:rPr>
              <a:t> 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1479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id-ID" dirty="0"/>
              <a:t>, b, c, d, e, f, dan 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Sigma </a:t>
            </a:r>
            <a:r>
              <a:rPr lang="en-US" dirty="0" err="1" smtClean="0"/>
              <a:t>Minterm</a:t>
            </a:r>
            <a:endParaRPr lang="id-ID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916832"/>
                <a:ext cx="7427168" cy="420933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 smtClean="0"/>
                  <a:t>0, 2, 3)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/>
                  <a:t>0, </a:t>
                </a:r>
                <a:r>
                  <a:rPr lang="en-US" dirty="0" smtClean="0"/>
                  <a:t>1, 2</a:t>
                </a:r>
                <a:r>
                  <a:rPr lang="en-US" dirty="0"/>
                  <a:t>, 3)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/>
                  <a:t>0, </a:t>
                </a:r>
                <a:r>
                  <a:rPr lang="en-US" dirty="0" smtClean="0"/>
                  <a:t>1, </a:t>
                </a:r>
                <a:r>
                  <a:rPr lang="en-US" dirty="0"/>
                  <a:t>3)</a:t>
                </a:r>
                <a:endParaRPr lang="en-US" dirty="0"/>
              </a:p>
              <a:p>
                <a:r>
                  <a:rPr lang="en-US" dirty="0" smtClean="0"/>
                  <a:t>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/>
                  <a:t>0, 2, 3)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/>
                  <a:t>0, </a:t>
                </a:r>
                <a:r>
                  <a:rPr lang="en-US" dirty="0" smtClean="0"/>
                  <a:t>2)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 smtClean="0"/>
                  <a:t>0)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dirty="0" smtClean="0"/>
                  <a:t>2</a:t>
                </a:r>
                <a:r>
                  <a:rPr lang="en-US" dirty="0"/>
                  <a:t>, 3)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916832"/>
                <a:ext cx="7427168" cy="4209331"/>
              </a:xfrm>
              <a:blipFill rotWithShape="0">
                <a:blip r:embed="rId2" cstate="print"/>
                <a:stretch>
                  <a:fillRect l="-1149" t="-14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1476274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Boolean Yang Paling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id-ID" dirty="0"/>
              <a:t>, b, c, d, e, f, dan </a:t>
            </a:r>
            <a:r>
              <a:rPr lang="id-ID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0722470"/>
              </p:ext>
            </p:extLst>
          </p:nvPr>
        </p:nvGraphicFramePr>
        <p:xfrm>
          <a:off x="1403649" y="2924944"/>
          <a:ext cx="108012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0040"/>
                <a:gridCol w="360040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B\A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a=A + /B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5211488"/>
              </p:ext>
            </p:extLst>
          </p:nvPr>
        </p:nvGraphicFramePr>
        <p:xfrm>
          <a:off x="3131840" y="2924944"/>
          <a:ext cx="1152129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043"/>
                <a:gridCol w="384043"/>
                <a:gridCol w="384043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B\A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 =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0001008"/>
              </p:ext>
            </p:extLst>
          </p:nvPr>
        </p:nvGraphicFramePr>
        <p:xfrm>
          <a:off x="4860032" y="2924944"/>
          <a:ext cx="108012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0040"/>
                <a:gridCol w="360040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B\A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 = A + /B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1372012"/>
              </p:ext>
            </p:extLst>
          </p:nvPr>
        </p:nvGraphicFramePr>
        <p:xfrm>
          <a:off x="6516217" y="2924944"/>
          <a:ext cx="108012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0040"/>
                <a:gridCol w="360040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B\A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 = /A +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2175025"/>
              </p:ext>
            </p:extLst>
          </p:nvPr>
        </p:nvGraphicFramePr>
        <p:xfrm>
          <a:off x="1403648" y="4005064"/>
          <a:ext cx="108012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0040"/>
                <a:gridCol w="360040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B\A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 = 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363422"/>
              </p:ext>
            </p:extLst>
          </p:nvPr>
        </p:nvGraphicFramePr>
        <p:xfrm>
          <a:off x="3131841" y="4005064"/>
          <a:ext cx="1152126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042"/>
                <a:gridCol w="384042"/>
                <a:gridCol w="384042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B\A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 = /A + /B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8598946"/>
              </p:ext>
            </p:extLst>
          </p:nvPr>
        </p:nvGraphicFramePr>
        <p:xfrm>
          <a:off x="4860032" y="4005064"/>
          <a:ext cx="108012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0040"/>
                <a:gridCol w="360040"/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B\A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 =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275466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Karnough</a:t>
            </a:r>
            <a:r>
              <a:rPr lang="en-US" dirty="0" smtClean="0"/>
              <a:t> Map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Perancangan</a:t>
            </a:r>
            <a:r>
              <a:rPr lang="en-US" dirty="0" smtClean="0"/>
              <a:t> BCD To </a:t>
            </a:r>
            <a:r>
              <a:rPr lang="id-ID" dirty="0" smtClean="0"/>
              <a:t>Seven Segment</a:t>
            </a:r>
            <a:r>
              <a:rPr lang="en-US" dirty="0" smtClean="0"/>
              <a:t> </a:t>
            </a:r>
            <a:r>
              <a:rPr lang="id-ID" dirty="0" smtClean="0"/>
              <a:t>Decoder</a:t>
            </a:r>
            <a:r>
              <a:rPr lang="en-US" dirty="0" smtClean="0"/>
              <a:t> 0-9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Rancanglah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Dekoder</a:t>
            </a:r>
            <a:r>
              <a:rPr lang="en-US" dirty="0" smtClean="0"/>
              <a:t> BCD To 7Segment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s/d 9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“Blank”.</a:t>
            </a:r>
          </a:p>
          <a:p>
            <a:r>
              <a:rPr lang="en-US" dirty="0" smtClean="0"/>
              <a:t>Display 7Segment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Common Cathode.</a:t>
            </a:r>
          </a:p>
          <a:p>
            <a:r>
              <a:rPr lang="en-US" dirty="0" err="1" smtClean="0"/>
              <a:t>Angka</a:t>
            </a:r>
            <a:r>
              <a:rPr lang="en-US" dirty="0" smtClean="0"/>
              <a:t> 6 </a:t>
            </a:r>
            <a:r>
              <a:rPr lang="en-US" dirty="0" err="1" smtClean="0"/>
              <a:t>dan</a:t>
            </a:r>
            <a:r>
              <a:rPr lang="en-US" dirty="0" smtClean="0"/>
              <a:t> 9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topi</a:t>
            </a:r>
            <a:r>
              <a:rPr lang="en-US" dirty="0" smtClean="0"/>
              <a:t> </a:t>
            </a:r>
          </a:p>
        </p:txBody>
      </p:sp>
      <p:sp>
        <p:nvSpPr>
          <p:cNvPr id="3" name="AutoShape 2" descr="https://encrypted-tbn3.gstatic.com/images?q=tbn:ANd9GcQew9_26taL8wW8NTz-iHTDEYumodEcs9z439wQ8t9F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mage result for seven segment dis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49080"/>
            <a:ext cx="278130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6662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1800" dirty="0" smtClean="0"/>
              <a:t>Seven Segment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segmen</a:t>
            </a:r>
            <a:r>
              <a:rPr lang="en-US" sz="1800" dirty="0" smtClean="0"/>
              <a:t>-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.  Seven segment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display visual yang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dunia</a:t>
            </a:r>
            <a:r>
              <a:rPr lang="en-US" sz="1800" dirty="0" smtClean="0"/>
              <a:t> digital. Seven segment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dijumpai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jam digital, </a:t>
            </a:r>
            <a:r>
              <a:rPr lang="en-US" sz="1800" dirty="0" err="1" smtClean="0"/>
              <a:t>penujuk</a:t>
            </a:r>
            <a:r>
              <a:rPr lang="en-US" sz="1800" dirty="0" smtClean="0"/>
              <a:t> </a:t>
            </a:r>
            <a:r>
              <a:rPr lang="en-US" sz="1800" dirty="0" err="1" smtClean="0"/>
              <a:t>antrian</a:t>
            </a:r>
            <a:r>
              <a:rPr lang="en-US" sz="1800" dirty="0" smtClean="0"/>
              <a:t>, </a:t>
            </a:r>
            <a:r>
              <a:rPr lang="en-US" sz="1800" dirty="0" err="1" smtClean="0"/>
              <a:t>diplay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digital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termometer</a:t>
            </a:r>
            <a:r>
              <a:rPr lang="en-US" sz="1800" dirty="0" smtClean="0"/>
              <a:t> digital. </a:t>
            </a:r>
            <a:r>
              <a:rPr lang="en-US" sz="1800" dirty="0" err="1" smtClean="0"/>
              <a:t>Penggunaan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visual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data-data yang </a:t>
            </a:r>
            <a:r>
              <a:rPr lang="en-US" sz="1800" dirty="0" err="1" smtClean="0"/>
              <a:t>sedang</a:t>
            </a:r>
            <a:r>
              <a:rPr lang="en-US" sz="1800" dirty="0" smtClean="0"/>
              <a:t> </a:t>
            </a:r>
            <a:r>
              <a:rPr lang="en-US" sz="1800" dirty="0" err="1" smtClean="0"/>
              <a:t>diolah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rangkaian</a:t>
            </a:r>
            <a:r>
              <a:rPr lang="en-US" sz="1800" dirty="0" smtClean="0"/>
              <a:t> digital. </a:t>
            </a:r>
          </a:p>
          <a:p>
            <a:pPr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i="1" dirty="0" smtClean="0"/>
              <a:t>Seven Segment Display</a:t>
            </a:r>
            <a:r>
              <a:rPr lang="en-US" sz="1800" dirty="0" smtClean="0"/>
              <a:t> 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7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</a:t>
            </a:r>
            <a:r>
              <a:rPr lang="en-US" sz="1800" dirty="0" err="1" smtClean="0"/>
              <a:t>dikendalikan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ON </a:t>
            </a:r>
            <a:r>
              <a:rPr lang="en-US" sz="1800" dirty="0" err="1" smtClean="0"/>
              <a:t>dan</a:t>
            </a:r>
            <a:r>
              <a:rPr lang="en-US" sz="1800" dirty="0" smtClean="0"/>
              <a:t> OFF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diinginkan</a:t>
            </a:r>
            <a:r>
              <a:rPr lang="en-US" sz="1800" dirty="0" smtClean="0"/>
              <a:t>. </a:t>
            </a:r>
            <a:r>
              <a:rPr lang="en-US" sz="1800" dirty="0" err="1" smtClean="0"/>
              <a:t>Angka-angka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0 (</a:t>
            </a:r>
            <a:r>
              <a:rPr lang="en-US" sz="1800" dirty="0" err="1" smtClean="0"/>
              <a:t>nol</a:t>
            </a:r>
            <a:r>
              <a:rPr lang="en-US" sz="1800" dirty="0" smtClean="0"/>
              <a:t>)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9 (Sembilan)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ditampilkan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kombinasi</a:t>
            </a:r>
            <a:r>
              <a:rPr lang="en-US" sz="1800" dirty="0" smtClean="0"/>
              <a:t> </a:t>
            </a:r>
            <a:r>
              <a:rPr lang="en-US" sz="1800" dirty="0" err="1" smtClean="0"/>
              <a:t>Segmen</a:t>
            </a:r>
            <a:r>
              <a:rPr lang="en-US" sz="1800" dirty="0" smtClean="0"/>
              <a:t>. </a:t>
            </a:r>
            <a:r>
              <a:rPr lang="en-US" sz="1800" dirty="0" err="1" smtClean="0"/>
              <a:t>Selain</a:t>
            </a:r>
            <a:r>
              <a:rPr lang="en-US" sz="1800" dirty="0" smtClean="0"/>
              <a:t> 0 – 9, </a:t>
            </a:r>
            <a:r>
              <a:rPr lang="en-US" sz="1800" i="1" dirty="0" smtClean="0"/>
              <a:t>Seven Segment Display</a:t>
            </a:r>
            <a:r>
              <a:rPr lang="en-US" sz="1800" dirty="0" smtClean="0"/>
              <a:t> 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menampilkan</a:t>
            </a:r>
            <a:r>
              <a:rPr lang="en-US" sz="1800" dirty="0" smtClean="0"/>
              <a:t> </a:t>
            </a:r>
            <a:r>
              <a:rPr lang="en-US" sz="1800" dirty="0" err="1" smtClean="0"/>
              <a:t>Huruf</a:t>
            </a:r>
            <a:r>
              <a:rPr lang="en-US" sz="1800" dirty="0" smtClean="0"/>
              <a:t> Hexadecimal </a:t>
            </a:r>
            <a:r>
              <a:rPr lang="en-US" sz="1800" dirty="0" err="1" smtClean="0"/>
              <a:t>dari</a:t>
            </a:r>
            <a:r>
              <a:rPr lang="en-US" sz="1800" dirty="0" smtClean="0"/>
              <a:t> A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F.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elemen-elemen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Seven Segment Display </a:t>
            </a:r>
            <a:r>
              <a:rPr lang="en-US" sz="1800" dirty="0" err="1" smtClean="0"/>
              <a:t>diatur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“8” yang </a:t>
            </a:r>
            <a:r>
              <a:rPr lang="en-US" sz="1800" dirty="0" err="1" smtClean="0"/>
              <a:t>agak</a:t>
            </a:r>
            <a:r>
              <a:rPr lang="en-US" sz="1800" dirty="0" smtClean="0"/>
              <a:t> miring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kanan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mempermudah</a:t>
            </a:r>
            <a:r>
              <a:rPr lang="en-US" sz="1800" dirty="0" smtClean="0"/>
              <a:t> </a:t>
            </a:r>
            <a:r>
              <a:rPr lang="en-US" sz="1800" dirty="0" err="1" smtClean="0"/>
              <a:t>pembacaannya</a:t>
            </a:r>
            <a:r>
              <a:rPr lang="en-US" sz="1800" dirty="0" smtClean="0"/>
              <a:t>.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Seven Segment Display,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penambahan</a:t>
            </a:r>
            <a:r>
              <a:rPr lang="en-US" sz="1800" dirty="0" smtClean="0"/>
              <a:t> “</a:t>
            </a:r>
            <a:r>
              <a:rPr lang="en-US" sz="1800" dirty="0" err="1" smtClean="0"/>
              <a:t>titik</a:t>
            </a:r>
            <a:r>
              <a:rPr lang="en-US" sz="1800" dirty="0" smtClean="0"/>
              <a:t>” yang </a:t>
            </a:r>
            <a:r>
              <a:rPr lang="en-US" sz="1800" dirty="0" err="1" smtClean="0"/>
              <a:t>menunjukan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koma</a:t>
            </a:r>
            <a:r>
              <a:rPr lang="en-US" sz="1800" dirty="0" smtClean="0"/>
              <a:t> decimal.  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 </a:t>
            </a:r>
            <a:r>
              <a:rPr lang="en-US" sz="1800" i="1" dirty="0" smtClean="0"/>
              <a:t>Seven Segment Display</a:t>
            </a:r>
            <a:r>
              <a:rPr lang="en-US" sz="1800" dirty="0" smtClean="0"/>
              <a:t>, </a:t>
            </a:r>
            <a:r>
              <a:rPr lang="en-US" sz="1800" dirty="0" err="1" smtClean="0"/>
              <a:t>diantaranya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Incandescent bulbs, Fluorescent lamps (FL), Liquid Crystal Display (LCD) </a:t>
            </a:r>
            <a:r>
              <a:rPr lang="en-US" sz="1800" dirty="0" err="1" smtClean="0"/>
              <a:t>dan</a:t>
            </a:r>
            <a:r>
              <a:rPr lang="en-US" sz="1800" dirty="0" smtClean="0"/>
              <a:t> Light Emitting Diode (LED).</a:t>
            </a:r>
            <a:endParaRPr lang="id-ID" sz="1800" dirty="0" smtClean="0"/>
          </a:p>
          <a:p>
            <a:pPr>
              <a:buFont typeface="Wingdings" pitchFamily="2" charset="2"/>
              <a:buChar char="q"/>
            </a:pPr>
            <a:endParaRPr lang="id-ID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Pertanyaan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 smtClean="0"/>
              <a:t>Rancanglah</a:t>
            </a:r>
            <a:r>
              <a:rPr lang="en-US" dirty="0" smtClean="0"/>
              <a:t> Blok </a:t>
            </a:r>
            <a:r>
              <a:rPr lang="en-US" dirty="0" err="1" smtClean="0"/>
              <a:t>Diagramnya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2. </a:t>
            </a:r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. 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Minterm</a:t>
            </a:r>
            <a:r>
              <a:rPr lang="en-US" dirty="0"/>
              <a:t> (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)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output “a</a:t>
            </a:r>
            <a:r>
              <a:rPr lang="en-US" dirty="0" smtClean="0"/>
              <a:t>”, “b”, …, “g”.</a:t>
            </a:r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/>
              <a:t>“a”, “b”, …, “g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Karnaugh</a:t>
            </a:r>
            <a:r>
              <a:rPr lang="en-US" dirty="0"/>
              <a:t> Map</a:t>
            </a:r>
            <a:r>
              <a:rPr lang="en-US" dirty="0" smtClean="0"/>
              <a:t>.</a:t>
            </a:r>
          </a:p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/>
              <a:t>“a”, “b”, …, “g”</a:t>
            </a:r>
          </a:p>
          <a:p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smtClean="0"/>
              <a:t>paling </a:t>
            </a:r>
            <a:r>
              <a:rPr lang="en-US" dirty="0" err="1" smtClean="0"/>
              <a:t>sederhana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3029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Blok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/>
              <a:t>U</a:t>
            </a:r>
            <a:r>
              <a:rPr lang="en-US" dirty="0" err="1" smtClean="0"/>
              <a:t>rutan</a:t>
            </a:r>
            <a:r>
              <a:rPr lang="en-US" dirty="0" smtClean="0"/>
              <a:t> input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D, C, B, A </a:t>
            </a:r>
            <a:r>
              <a:rPr lang="en-US" dirty="0" err="1" smtClean="0"/>
              <a:t>dikarenakan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input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916832"/>
            <a:ext cx="5040560" cy="28417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5814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0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Common Cathode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1216" y="1085948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5826" y="1119112"/>
            <a:ext cx="3420380" cy="41044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9792" y="5660602"/>
            <a:ext cx="4892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/>
              <a:t>1. </a:t>
            </a:r>
            <a:r>
              <a:rPr lang="en-US" dirty="0" err="1"/>
              <a:t>angka</a:t>
            </a:r>
            <a:r>
              <a:rPr lang="en-US" dirty="0"/>
              <a:t> 6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	2. </a:t>
            </a:r>
            <a:r>
              <a:rPr lang="en-US" dirty="0" err="1"/>
              <a:t>angka</a:t>
            </a:r>
            <a:r>
              <a:rPr lang="en-US" dirty="0"/>
              <a:t> 9 </a:t>
            </a:r>
            <a:r>
              <a:rPr lang="en-US" dirty="0" err="1" smtClean="0"/>
              <a:t>dengan</a:t>
            </a:r>
            <a:r>
              <a:rPr lang="en-US" dirty="0" smtClean="0"/>
              <a:t> kaki</a:t>
            </a:r>
            <a:endParaRPr lang="en-US" dirty="0"/>
          </a:p>
          <a:p>
            <a:r>
              <a:rPr lang="en-US" dirty="0"/>
              <a:t>	3. biner10 d 15 </a:t>
            </a:r>
            <a:r>
              <a:rPr lang="en-US" dirty="0" err="1" smtClean="0"/>
              <a:t>outputnya</a:t>
            </a:r>
            <a:r>
              <a:rPr lang="en-US" dirty="0" smtClean="0"/>
              <a:t> X (Redundant)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1479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Catatan</a:t>
            </a:r>
            <a:r>
              <a:rPr lang="en-US" dirty="0" smtClean="0"/>
              <a:t>: X </a:t>
            </a:r>
            <a:r>
              <a:rPr lang="en-US" dirty="0" err="1" smtClean="0"/>
              <a:t>adalah</a:t>
            </a:r>
            <a:r>
              <a:rPr lang="en-US" dirty="0" smtClean="0"/>
              <a:t> status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Redundant (</a:t>
            </a:r>
            <a:r>
              <a:rPr lang="en-US" dirty="0" err="1" smtClean="0"/>
              <a:t>bisa</a:t>
            </a:r>
            <a:r>
              <a:rPr lang="en-US" dirty="0" smtClean="0"/>
              <a:t> 0 </a:t>
            </a:r>
            <a:r>
              <a:rPr lang="en-US" dirty="0" err="1" smtClean="0"/>
              <a:t>atau</a:t>
            </a:r>
            <a:r>
              <a:rPr lang="en-US" dirty="0" smtClean="0"/>
              <a:t> 1).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lojiknya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menentukannya</a:t>
            </a:r>
            <a:r>
              <a:rPr lang="en-US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31533694"/>
              </p:ext>
            </p:extLst>
          </p:nvPr>
        </p:nvGraphicFramePr>
        <p:xfrm>
          <a:off x="1115616" y="1455118"/>
          <a:ext cx="6642100" cy="310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5842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Desimal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Tampilan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854246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status </a:t>
            </a:r>
            <a:r>
              <a:rPr lang="en-US" dirty="0" err="1" smtClean="0"/>
              <a:t>logika</a:t>
            </a:r>
            <a:r>
              <a:rPr lang="en-US" dirty="0" smtClean="0"/>
              <a:t> 0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disoal</a:t>
            </a:r>
            <a:r>
              <a:rPr lang="en-US" dirty="0" smtClean="0"/>
              <a:t> </a:t>
            </a:r>
            <a:r>
              <a:rPr lang="en-US" dirty="0" err="1" smtClean="0"/>
              <a:t>menginginkan</a:t>
            </a:r>
            <a:r>
              <a:rPr lang="en-US" dirty="0" smtClean="0"/>
              <a:t> “Blank”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50950" y="1874838"/>
          <a:ext cx="6642100" cy="310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  <a:gridCol w="5842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Desimal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Tampilan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Blank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Blank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Blank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Blank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Blank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Blank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17083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838013"/>
            <a:ext cx="3629025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412564"/>
            <a:ext cx="3617814" cy="47521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9340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692696"/>
            <a:ext cx="4032448" cy="57532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3628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87" y="776287"/>
            <a:ext cx="3857625" cy="5305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4294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766762"/>
            <a:ext cx="3609975" cy="5324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0534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segment f </a:t>
            </a:r>
            <a:r>
              <a:rPr lang="en-US" dirty="0" err="1" smtClean="0"/>
              <a:t>dan</a:t>
            </a:r>
            <a:r>
              <a:rPr lang="en-US" smtClean="0"/>
              <a:t> 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93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Dan </a:t>
            </a:r>
            <a:r>
              <a:rPr lang="en-US" dirty="0" err="1" smtClean="0"/>
              <a:t>Dimensi</a:t>
            </a:r>
            <a:r>
              <a:rPr lang="en-US" dirty="0" smtClean="0"/>
              <a:t> Seven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LED 7 </a:t>
            </a:r>
            <a:r>
              <a:rPr lang="en-US" sz="2000" dirty="0" err="1" smtClean="0"/>
              <a:t>Segmen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umumnya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7 </a:t>
            </a:r>
            <a:r>
              <a:rPr lang="en-US" sz="2000" dirty="0" err="1" smtClean="0"/>
              <a:t>Segmen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1 </a:t>
            </a:r>
            <a:r>
              <a:rPr lang="en-US" sz="2000" dirty="0" err="1" smtClean="0"/>
              <a:t>segmen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menandakan</a:t>
            </a:r>
            <a:r>
              <a:rPr lang="en-US" sz="2000" dirty="0" smtClean="0"/>
              <a:t> “</a:t>
            </a:r>
            <a:r>
              <a:rPr lang="en-US" sz="2000" dirty="0" err="1" smtClean="0"/>
              <a:t>koma</a:t>
            </a:r>
            <a:r>
              <a:rPr lang="en-US" sz="2000" dirty="0" smtClean="0"/>
              <a:t>” </a:t>
            </a:r>
            <a:r>
              <a:rPr lang="en-US" sz="2000" dirty="0" err="1" smtClean="0"/>
              <a:t>Desimal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segmen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LED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8. Cara </a:t>
            </a:r>
            <a:r>
              <a:rPr lang="en-US" sz="2000" dirty="0" err="1" smtClean="0"/>
              <a:t>kerjanya</a:t>
            </a:r>
            <a:r>
              <a:rPr lang="en-US" sz="2000" dirty="0" smtClean="0"/>
              <a:t> pun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dikatakan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,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segmen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Display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digit yang </a:t>
            </a:r>
            <a:r>
              <a:rPr lang="en-US" sz="2000" dirty="0" err="1" smtClean="0"/>
              <a:t>diinginkan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2" descr="C:\Users\Wildan\Downloads\280px-Seven_segment_02_Pen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3168352" cy="2396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05484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LED Seven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 result for seven segment dis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86" y="2852936"/>
            <a:ext cx="6685828" cy="230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74644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seven segment dis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75" y="2348880"/>
            <a:ext cx="5064450" cy="23552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58596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Pin-pin </a:t>
            </a:r>
            <a:r>
              <a:rPr lang="en-US" dirty="0" err="1" smtClean="0"/>
              <a:t>Pada</a:t>
            </a:r>
            <a:r>
              <a:rPr lang="en-US" dirty="0" smtClean="0"/>
              <a:t> Seven Segment</a:t>
            </a:r>
            <a:endParaRPr lang="id-ID" i="1" dirty="0"/>
          </a:p>
        </p:txBody>
      </p:sp>
      <p:pic>
        <p:nvPicPr>
          <p:cNvPr id="4" name="Content Placeholder 3" descr="E:\Documents and Settings\Haviz\Desktop\New Folder\7 seg config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85992"/>
            <a:ext cx="32956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mage result for seven segment displ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2415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Jenis-jenis</a:t>
            </a:r>
            <a:r>
              <a:rPr lang="en-US" sz="4400" dirty="0" smtClean="0"/>
              <a:t> Seven Segment </a:t>
            </a:r>
            <a:r>
              <a:rPr lang="en-US" sz="4400" dirty="0" err="1" smtClean="0"/>
              <a:t>Berdasarkan</a:t>
            </a:r>
            <a:r>
              <a:rPr lang="en-US" sz="4400" dirty="0" smtClean="0"/>
              <a:t> </a:t>
            </a:r>
            <a:r>
              <a:rPr lang="en-US" sz="4400" dirty="0" err="1" smtClean="0"/>
              <a:t>Aktivasi</a:t>
            </a:r>
            <a:r>
              <a:rPr lang="en-US" sz="4400" dirty="0" smtClean="0"/>
              <a:t> LED</a:t>
            </a:r>
            <a:endParaRPr lang="id-ID" sz="4400" dirty="0"/>
          </a:p>
        </p:txBody>
      </p:sp>
      <p:pic>
        <p:nvPicPr>
          <p:cNvPr id="4" name="Content Placeholder 3" descr="E:\Documents and Settings\Haviz\Desktop\New Folder\pic1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49742" y="2348880"/>
            <a:ext cx="4644516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Wildan\Downloads\7segment cc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412776"/>
            <a:ext cx="6801791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063" y="565756"/>
            <a:ext cx="6923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Struktur</a:t>
            </a:r>
            <a:r>
              <a:rPr lang="en-US" sz="2800" dirty="0" smtClean="0"/>
              <a:t> Internal LED-LED </a:t>
            </a:r>
            <a:r>
              <a:rPr lang="en-US" sz="2800" dirty="0" err="1" smtClean="0"/>
              <a:t>Pada</a:t>
            </a:r>
            <a:r>
              <a:rPr lang="en-US" sz="2800" dirty="0" smtClean="0"/>
              <a:t> Seven Segment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403648" y="3933056"/>
            <a:ext cx="6624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LED 7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Common Cathode (</a:t>
            </a:r>
            <a:r>
              <a:rPr lang="en-US" dirty="0" err="1" smtClean="0"/>
              <a:t>Katoda</a:t>
            </a:r>
            <a:r>
              <a:rPr lang="en-US" dirty="0" smtClean="0"/>
              <a:t>), Kaki </a:t>
            </a:r>
            <a:r>
              <a:rPr lang="en-US" dirty="0" err="1" smtClean="0"/>
              <a:t>Katoda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LED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 Pin, </a:t>
            </a:r>
            <a:r>
              <a:rPr lang="en-US" dirty="0" err="1" smtClean="0"/>
              <a:t>sedangkan</a:t>
            </a:r>
            <a:r>
              <a:rPr lang="en-US" dirty="0" smtClean="0"/>
              <a:t> Kaki </a:t>
            </a:r>
            <a:r>
              <a:rPr lang="en-US" dirty="0" err="1" smtClean="0"/>
              <a:t>Anoda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Input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LED.  Kaki </a:t>
            </a:r>
            <a:r>
              <a:rPr lang="en-US" dirty="0" err="1" smtClean="0"/>
              <a:t>Katoda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 Pin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Terminal </a:t>
            </a:r>
            <a:r>
              <a:rPr lang="en-US" dirty="0" err="1" smtClean="0"/>
              <a:t>Negatif</a:t>
            </a:r>
            <a:r>
              <a:rPr lang="en-US" dirty="0" smtClean="0"/>
              <a:t> (-) </a:t>
            </a:r>
            <a:r>
              <a:rPr lang="en-US" dirty="0" err="1" smtClean="0"/>
              <a:t>atau</a:t>
            </a:r>
            <a:r>
              <a:rPr lang="en-US" dirty="0" smtClean="0"/>
              <a:t> Ground </a:t>
            </a:r>
            <a:r>
              <a:rPr lang="en-US" dirty="0" err="1" smtClean="0"/>
              <a:t>sedangkan</a:t>
            </a:r>
            <a:r>
              <a:rPr lang="en-US" dirty="0" smtClean="0"/>
              <a:t> Signal </a:t>
            </a:r>
            <a:r>
              <a:rPr lang="en-US" dirty="0" err="1" smtClean="0"/>
              <a:t>Kendali</a:t>
            </a:r>
            <a:r>
              <a:rPr lang="en-US" dirty="0" smtClean="0"/>
              <a:t> (Control Signal)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Kaki </a:t>
            </a:r>
            <a:r>
              <a:rPr lang="en-US" dirty="0" err="1" smtClean="0"/>
              <a:t>Anoda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LED.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5942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Wildan\Downloads\7segment 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33" y="1602486"/>
            <a:ext cx="6833382" cy="194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063" y="565756"/>
            <a:ext cx="6923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Struktur</a:t>
            </a:r>
            <a:r>
              <a:rPr lang="en-US" sz="2800" dirty="0" smtClean="0"/>
              <a:t> Internal LED-LED </a:t>
            </a:r>
            <a:r>
              <a:rPr lang="en-US" sz="2800" dirty="0" err="1" smtClean="0"/>
              <a:t>Pada</a:t>
            </a:r>
            <a:r>
              <a:rPr lang="en-US" sz="2800" dirty="0" smtClean="0"/>
              <a:t> Seven Segment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3645025"/>
            <a:ext cx="7041976" cy="2088231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Pada</a:t>
            </a:r>
            <a:r>
              <a:rPr lang="en-US" sz="1800" dirty="0" smtClean="0"/>
              <a:t> LED 7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</a:t>
            </a:r>
            <a:r>
              <a:rPr lang="en-US" sz="1800" dirty="0" err="1" smtClean="0"/>
              <a:t>jenis</a:t>
            </a:r>
            <a:r>
              <a:rPr lang="en-US" sz="1800" dirty="0" smtClean="0"/>
              <a:t> Common Anode (</a:t>
            </a:r>
            <a:r>
              <a:rPr lang="en-US" sz="1800" dirty="0" err="1" smtClean="0"/>
              <a:t>Anoda</a:t>
            </a:r>
            <a:r>
              <a:rPr lang="en-US" sz="1800" dirty="0" smtClean="0"/>
              <a:t>), Kaki </a:t>
            </a:r>
            <a:r>
              <a:rPr lang="en-US" sz="1800" dirty="0" err="1" smtClean="0"/>
              <a:t>Anoda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LED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terhubung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1 Pin,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kaki </a:t>
            </a:r>
            <a:r>
              <a:rPr lang="en-US" sz="1800" dirty="0" err="1" smtClean="0"/>
              <a:t>Katoda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Input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LED. Kaki </a:t>
            </a:r>
            <a:r>
              <a:rPr lang="en-US" sz="1800" dirty="0" err="1" smtClean="0"/>
              <a:t>Anoda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terhubung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1 Pin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(+) </a:t>
            </a:r>
            <a:r>
              <a:rPr lang="en-US" sz="1800" dirty="0" err="1" smtClean="0"/>
              <a:t>dan</a:t>
            </a:r>
            <a:r>
              <a:rPr lang="en-US" sz="1800" dirty="0" smtClean="0"/>
              <a:t> Signal </a:t>
            </a:r>
            <a:r>
              <a:rPr lang="en-US" sz="1800" dirty="0" err="1" smtClean="0"/>
              <a:t>Kendali</a:t>
            </a:r>
            <a:r>
              <a:rPr lang="en-US" sz="1800" dirty="0" smtClean="0"/>
              <a:t> (control signal)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Kaki </a:t>
            </a:r>
            <a:r>
              <a:rPr lang="en-US" sz="1800" dirty="0" err="1" smtClean="0"/>
              <a:t>Katoda</a:t>
            </a:r>
            <a:r>
              <a:rPr lang="en-US" sz="1800" dirty="0" smtClean="0"/>
              <a:t> </a:t>
            </a:r>
            <a:r>
              <a:rPr lang="en-US" sz="1800" dirty="0" err="1" smtClean="0"/>
              <a:t>Segmen</a:t>
            </a:r>
            <a:r>
              <a:rPr lang="en-US" sz="1800" dirty="0" smtClean="0"/>
              <a:t> LED.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385942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999</TotalTime>
  <Words>1587</Words>
  <Application>Microsoft Office PowerPoint</Application>
  <PresentationFormat>On-screen Show (4:3)</PresentationFormat>
  <Paragraphs>767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Thatch</vt:lpstr>
      <vt:lpstr>SEVEN SEGMENT DISPLAY</vt:lpstr>
      <vt:lpstr>Pengantar</vt:lpstr>
      <vt:lpstr>Bentuk Dan Dimensi Seven Segment</vt:lpstr>
      <vt:lpstr>Kemungkinan Pilihan Warna LED Seven Segment</vt:lpstr>
      <vt:lpstr>Kemungkinan Karakter Yang Bisa Ditampilkan</vt:lpstr>
      <vt:lpstr>Konfigurasi Pin-pin Pada Seven Segment</vt:lpstr>
      <vt:lpstr>Jenis-jenis Seven Segment Berdasarkan Aktivasi LED</vt:lpstr>
      <vt:lpstr>Slide 8</vt:lpstr>
      <vt:lpstr>Slide 9</vt:lpstr>
      <vt:lpstr>Slide 10</vt:lpstr>
      <vt:lpstr>BCD (Binary Code Decimal)</vt:lpstr>
      <vt:lpstr>Perancangan BCD To Seven Segment Decoder Sederhana 0-3 Dengan Gerbang</vt:lpstr>
      <vt:lpstr>Pertanyaan</vt:lpstr>
      <vt:lpstr>Perancangan Blok Diagram</vt:lpstr>
      <vt:lpstr>Perancangan Tabel Kebenaran</vt:lpstr>
      <vt:lpstr>Persamaan Segmen a, b, c, d, e, f, dan g Dalam Bentuk Sigma Minterm</vt:lpstr>
      <vt:lpstr>Persamaan Boolean Yang Paling Sederhana Untuk Fungsi a, b, c, d, e, f, dan g Dengan Peta Karnaugh</vt:lpstr>
      <vt:lpstr>Skema Gerbang</vt:lpstr>
      <vt:lpstr>Perancangan BCD To Seven Segment Decoder 0-9 Dengan Gerbang</vt:lpstr>
      <vt:lpstr>Pertanyaan</vt:lpstr>
      <vt:lpstr>Perancangan Blok Diagram</vt:lpstr>
      <vt:lpstr>Tabel Kebenaran Untuk Common Cathode</vt:lpstr>
      <vt:lpstr>Slide 23</vt:lpstr>
      <vt:lpstr>Slide 24</vt:lpstr>
      <vt:lpstr>Slide 25</vt:lpstr>
      <vt:lpstr>Slide 26</vt:lpstr>
      <vt:lpstr>Slide 27</vt:lpstr>
      <vt:lpstr>Slide 28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SEGMENT DISPLAY</dc:title>
  <dc:creator>Wildan</dc:creator>
  <cp:lastModifiedBy>Asus</cp:lastModifiedBy>
  <cp:revision>36</cp:revision>
  <dcterms:created xsi:type="dcterms:W3CDTF">2012-11-24T23:41:30Z</dcterms:created>
  <dcterms:modified xsi:type="dcterms:W3CDTF">2017-06-07T02:17:38Z</dcterms:modified>
</cp:coreProperties>
</file>