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67"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6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6/17/2020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6/17/2020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6/17/2020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6/17/2020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6/17/2020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6/17/2020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6/17/2020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6/17/2020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id-ID" sz="3600" dirty="0"/>
              <a:t>PRODUKTIVITAS </a:t>
            </a:r>
            <a:r>
              <a:rPr lang="id-ID" sz="3600" b="1" dirty="0" smtClean="0"/>
              <a:t>PRODUKSI </a:t>
            </a:r>
            <a:br>
              <a:rPr lang="id-ID" sz="3600" b="1" dirty="0" smtClean="0"/>
            </a:br>
            <a:r>
              <a:rPr lang="id-ID" sz="3600" b="1" dirty="0" smtClean="0"/>
              <a:t>DAN UPAH </a:t>
            </a:r>
            <a:br>
              <a:rPr lang="id-ID" sz="3600" b="1" dirty="0" smtClean="0"/>
            </a:br>
            <a:r>
              <a:rPr lang="id-ID" sz="3600" b="1" dirty="0" smtClean="0"/>
              <a:t> </a:t>
            </a:r>
            <a:endParaRPr lang="en-US" sz="3600" b="1" dirty="0"/>
          </a:p>
        </p:txBody>
      </p:sp>
      <p:sp>
        <p:nvSpPr>
          <p:cNvPr id="3" name="Subtitle 2"/>
          <p:cNvSpPr>
            <a:spLocks noGrp="1"/>
          </p:cNvSpPr>
          <p:nvPr>
            <p:ph type="subTitle" idx="1"/>
          </p:nvPr>
        </p:nvSpPr>
        <p:spPr/>
        <p:txBody>
          <a:bodyPr>
            <a:normAutofit/>
          </a:bodyPr>
          <a:lstStyle/>
          <a:p>
            <a:pPr algn="ctr"/>
            <a:r>
              <a:rPr lang="id-ID" b="1" dirty="0" smtClean="0">
                <a:solidFill>
                  <a:schemeClr val="tx2"/>
                </a:solidFill>
              </a:rPr>
              <a:t>Pertemuan ke </a:t>
            </a:r>
            <a:r>
              <a:rPr lang="id-ID" b="1" dirty="0" smtClean="0"/>
              <a:t>10</a:t>
            </a:r>
            <a:endParaRPr lang="id-ID" b="1" dirty="0" smtClean="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lnSpcReduction="10000"/>
          </a:bodyPr>
          <a:lstStyle/>
          <a:p>
            <a:pPr marL="0" indent="0" algn="just">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Tujuan perusahaan dan hubungannya dengan tujuan </a:t>
            </a:r>
            <a:r>
              <a:rPr lang="en-US" sz="2400" dirty="0" smtClean="0">
                <a:latin typeface="Times New Roman" pitchFamily="18" charset="0"/>
                <a:cs typeface="Times New Roman" pitchFamily="18" charset="0"/>
              </a:rPr>
              <a:t>  </a:t>
            </a:r>
          </a:p>
          <a:p>
            <a:pPr marL="0" indent="0" algn="just">
              <a:buNone/>
            </a:pP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lingkungan</a:t>
            </a:r>
          </a:p>
          <a:p>
            <a:pPr marL="0" indent="0" algn="just">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Sistem insentif</a:t>
            </a:r>
          </a:p>
          <a:p>
            <a:pPr marL="0" indent="0" algn="just">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Kebijakan SDM</a:t>
            </a:r>
          </a:p>
          <a:p>
            <a:pPr marL="0" indent="0" algn="just">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Gaya kepemimpinan</a:t>
            </a:r>
          </a:p>
          <a:p>
            <a:pPr marL="0" indent="0" algn="just">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Ukuran Perusahaan (ekonomi skala)</a:t>
            </a:r>
          </a:p>
          <a:p>
            <a:pPr marL="0" indent="0" algn="just">
              <a:buFontTx/>
              <a:buChar char="-"/>
            </a:pPr>
            <a:endParaRPr lang="id-ID" sz="2400" dirty="0" smtClean="0">
              <a:latin typeface="Times New Roman" pitchFamily="18" charset="0"/>
              <a:cs typeface="Times New Roman" pitchFamily="18" charset="0"/>
            </a:endParaRPr>
          </a:p>
          <a:p>
            <a:pPr marL="0" indent="0" algn="just">
              <a:buNone/>
            </a:pPr>
            <a:r>
              <a:rPr lang="id-ID" sz="2400" b="1" dirty="0" smtClean="0">
                <a:latin typeface="Times New Roman" pitchFamily="18" charset="0"/>
                <a:cs typeface="Times New Roman" pitchFamily="18" charset="0"/>
              </a:rPr>
              <a:t>Lingkungan Negara (eksternal)</a:t>
            </a:r>
          </a:p>
          <a:p>
            <a:pPr marL="0" indent="0" algn="just">
              <a:buNone/>
            </a:pP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Kondisi ekonomi dan perdagangan</a:t>
            </a:r>
          </a:p>
          <a:p>
            <a:pPr marL="0" indent="0" algn="just">
              <a:buNone/>
            </a:pP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Struktur sosial dan politik</a:t>
            </a:r>
          </a:p>
          <a:p>
            <a:pPr marL="0" indent="0" algn="just">
              <a:buNone/>
            </a:pP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Struktur industri</a:t>
            </a:r>
          </a:p>
          <a:p>
            <a:pPr marL="0" indent="0" algn="just">
              <a:buNone/>
            </a:pP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Tujuan pengembangan jangka panjang</a:t>
            </a:r>
          </a:p>
          <a:p>
            <a:pPr marL="0" indent="0" algn="just">
              <a:buNone/>
            </a:pP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Pengakuan/pengesahan</a:t>
            </a:r>
          </a:p>
          <a:p>
            <a:pPr marL="0" indent="0" algn="just">
              <a:buFontTx/>
              <a:buChar char="-"/>
            </a:pPr>
            <a:endParaRPr lang="id-ID" sz="2400" b="1" dirty="0" smtClean="0">
              <a:latin typeface="Times New Roman" pitchFamily="18" charset="0"/>
              <a:cs typeface="Times New Roman" pitchFamily="18" charset="0"/>
            </a:endParaRPr>
          </a:p>
          <a:p>
            <a:pPr marL="0" indent="0" algn="just">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487362"/>
          </a:xfrm>
        </p:spPr>
        <p:txBody>
          <a:bodyPr>
            <a:normAutofit fontScale="90000"/>
          </a:bodyPr>
          <a:lstStyle/>
          <a:p>
            <a:r>
              <a:rPr lang="id-ID" dirty="0" smtClean="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marL="0" indent="0" algn="just">
              <a:buNone/>
            </a:pP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Kebijakan ekonomi pemerintah (perpajakan dll)</a:t>
            </a:r>
          </a:p>
          <a:p>
            <a:pPr marL="0" indent="0" algn="just">
              <a:buNone/>
            </a:pP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Kebijakan tenaga kerja</a:t>
            </a:r>
          </a:p>
          <a:p>
            <a:pPr marL="0" indent="0" algn="just">
              <a:buNone/>
            </a:pP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Kebijakan R &amp; D</a:t>
            </a:r>
          </a:p>
          <a:p>
            <a:pPr marL="0" indent="0" algn="just">
              <a:buNone/>
            </a:pP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Kebijakan energi</a:t>
            </a:r>
          </a:p>
          <a:p>
            <a:pPr marL="0" indent="0" algn="just">
              <a:buNone/>
            </a:pP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Kebijakan pendidikan dan pelatihan</a:t>
            </a:r>
          </a:p>
          <a:p>
            <a:pPr marL="0" indent="0" algn="just">
              <a:buNone/>
            </a:pP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Kondisi iklim dan geografis</a:t>
            </a:r>
          </a:p>
          <a:p>
            <a:pPr marL="0" indent="0" algn="just">
              <a:buNone/>
            </a:pP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Kebijakan perlindungan lingkungan</a:t>
            </a:r>
          </a:p>
          <a:p>
            <a:pPr marL="0" indent="0" algn="just">
              <a:buNone/>
            </a:pPr>
            <a:endParaRPr lang="id-ID" sz="2400" dirty="0" smtClean="0">
              <a:latin typeface="Times New Roman" pitchFamily="18" charset="0"/>
              <a:cs typeface="Times New Roman" pitchFamily="18" charset="0"/>
            </a:endParaRPr>
          </a:p>
          <a:p>
            <a:pPr marL="0" indent="0" algn="just">
              <a:buNone/>
            </a:pPr>
            <a:r>
              <a:rPr lang="id-ID" sz="2400" b="1" dirty="0" smtClean="0">
                <a:latin typeface="Times New Roman" pitchFamily="18" charset="0"/>
                <a:cs typeface="Times New Roman" pitchFamily="18" charset="0"/>
              </a:rPr>
              <a:t>Lingkungan Internasional (regional)</a:t>
            </a:r>
          </a:p>
          <a:p>
            <a:pPr marL="0" indent="0" algn="just">
              <a:buNone/>
            </a:pPr>
            <a:r>
              <a:rPr lang="en-US" sz="2400" dirty="0" smtClean="0">
                <a:latin typeface="Times New Roman" pitchFamily="18" charset="0"/>
                <a:cs typeface="Times New Roman" pitchFamily="18" charset="0"/>
              </a:rPr>
              <a:t>-</a:t>
            </a:r>
            <a:r>
              <a:rPr lang="id-ID" sz="2400" dirty="0" smtClean="0">
                <a:latin typeface="Times New Roman" pitchFamily="18" charset="0"/>
                <a:cs typeface="Times New Roman" pitchFamily="18" charset="0"/>
              </a:rPr>
              <a:t>  Kondisi perdagangan dunia</a:t>
            </a:r>
          </a:p>
          <a:p>
            <a:pPr marL="0" indent="0" algn="just">
              <a:buNone/>
            </a:pPr>
            <a:r>
              <a:rPr lang="en-US" sz="2400" dirty="0" smtClean="0">
                <a:latin typeface="Times New Roman" pitchFamily="18" charset="0"/>
                <a:cs typeface="Times New Roman" pitchFamily="18" charset="0"/>
              </a:rPr>
              <a:t>-</a:t>
            </a:r>
            <a:r>
              <a:rPr lang="id-ID" sz="2400" b="1"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Masalah2 perdagangan internasional</a:t>
            </a:r>
          </a:p>
          <a:p>
            <a:pPr marL="0" indent="0" algn="just">
              <a:buNone/>
            </a:pP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Investasi, usaha bersama</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487362"/>
          </a:xfrm>
        </p:spPr>
        <p:txBody>
          <a:bodyPr>
            <a:normAutofit fontScale="90000"/>
          </a:bodyPr>
          <a:lstStyle/>
          <a:p>
            <a:r>
              <a:rPr lang="id-ID" dirty="0" smtClean="0"/>
              <a: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marL="0" indent="0" algn="just">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Spesialisasi internasional</a:t>
            </a:r>
          </a:p>
          <a:p>
            <a:pPr marL="0" indent="0" algn="just">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Kebijakan migrasi tenaga kerja</a:t>
            </a:r>
          </a:p>
          <a:p>
            <a:pPr marL="0" indent="0" algn="just">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Fasilitas latihan tingkat internasional (regional)</a:t>
            </a:r>
          </a:p>
          <a:p>
            <a:pPr marL="0" indent="0" algn="just">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Bantuan internasional</a:t>
            </a:r>
          </a:p>
          <a:p>
            <a:pPr marL="0" indent="0" algn="just">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Standar tenaga kerja dan teknik internasional.</a:t>
            </a:r>
          </a:p>
          <a:p>
            <a:pPr marL="0" indent="0" algn="just">
              <a:buFontTx/>
              <a:buChar char="-"/>
            </a:pPr>
            <a:endParaRPr lang="id-ID" sz="2400" dirty="0" smtClean="0">
              <a:latin typeface="Times New Roman" pitchFamily="18" charset="0"/>
              <a:cs typeface="Times New Roman" pitchFamily="18" charset="0"/>
            </a:endParaRPr>
          </a:p>
          <a:p>
            <a:pPr marL="0" indent="0" algn="just">
              <a:buNone/>
            </a:pPr>
            <a:r>
              <a:rPr lang="id-ID" sz="2400" b="1" dirty="0" smtClean="0">
                <a:latin typeface="Times New Roman" pitchFamily="18" charset="0"/>
                <a:cs typeface="Times New Roman" pitchFamily="18" charset="0"/>
              </a:rPr>
              <a:t>Umpan balik</a:t>
            </a:r>
          </a:p>
          <a:p>
            <a:pPr marL="0" indent="0" algn="just">
              <a:buNone/>
            </a:pPr>
            <a:r>
              <a:rPr lang="id-ID" sz="2400" dirty="0" smtClean="0">
                <a:latin typeface="Times New Roman" pitchFamily="18" charset="0"/>
                <a:cs typeface="Times New Roman" pitchFamily="18" charset="0"/>
              </a:rPr>
              <a:t>Daalam pengertian umpan balik adalah informasi yang ada pada hubungan timbal balik masukan (input) dan hasil (output) dalam perusahaan, antara perusahaan dengan ruang lingkup negara (in-ternasional). Dengan perkataan lain umpan balik menunjukkan bagaimana masyarakat menilai kuantitas dan kualitas produksi ) berapa banyak uang yang harus  dibayarkan  dari  dan  sudut  lain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487362"/>
          </a:xfrm>
        </p:spPr>
        <p:txBody>
          <a:bodyPr>
            <a:normAutofit fontScale="90000"/>
          </a:bodyPr>
          <a:lstStyle/>
          <a:p>
            <a:r>
              <a:rPr lang="id-ID" dirty="0"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0" indent="0" algn="just">
              <a:buNone/>
            </a:pPr>
            <a:r>
              <a:rPr lang="id-ID" sz="2400" dirty="0" smtClean="0">
                <a:latin typeface="Times New Roman" pitchFamily="18" charset="0"/>
                <a:cs typeface="Times New Roman" pitchFamily="18" charset="0"/>
              </a:rPr>
              <a:t>Berapa banyak yang mau dibayarkan untuk masukan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utamanya (tenaga kerja dan modal) dimana masyarakat menawarkan pada perusahaan.</a:t>
            </a:r>
          </a:p>
          <a:p>
            <a:pPr marL="0" indent="0" algn="just">
              <a:buNone/>
            </a:pPr>
            <a:r>
              <a:rPr lang="id-ID" sz="2400" dirty="0" smtClean="0">
                <a:latin typeface="Times New Roman" pitchFamily="18" charset="0"/>
                <a:cs typeface="Times New Roman" pitchFamily="18" charset="0"/>
              </a:rPr>
              <a:t>Dari sudut pandangan ini umpan balik dapat dipertimbangkan sebagai pengukuran produktivitas. Pada tingkatan perusahaan kita perlu mengukur hubungan satu sama lain antara biaya output dan input. Hasil dari pengukuran ini menunjukkan efektivitas dari metode/proses dan lingkungan internal perusahaan.</a:t>
            </a:r>
          </a:p>
          <a:p>
            <a:pPr marL="0" indent="0" algn="just">
              <a:buNone/>
            </a:pPr>
            <a:r>
              <a:rPr lang="id-ID" sz="2400" dirty="0" smtClean="0">
                <a:latin typeface="Times New Roman" pitchFamily="18" charset="0"/>
                <a:cs typeface="Times New Roman" pitchFamily="18" charset="0"/>
              </a:rPr>
              <a:t>Pada tingkatan negara dan internasional pengukuran tersebut meliputi harga</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menurut kondisi, usaha/perdagangan, keadaan politik, tingkat intervensi pemerintah  di bidang ekonomi, spesial-isasi produksi.</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792162"/>
          </a:xfrm>
        </p:spPr>
        <p:txBody>
          <a:bodyPr/>
          <a:lstStyle/>
          <a:p>
            <a:r>
              <a:rPr lang="id-ID" dirty="0" smtClean="0"/>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a:bodyPr>
          <a:lstStyle/>
          <a:p>
            <a:pPr marL="0" indent="0" algn="just">
              <a:buNone/>
            </a:pPr>
            <a:r>
              <a:rPr lang="id-ID" sz="2400" dirty="0" smtClean="0">
                <a:latin typeface="Times New Roman" pitchFamily="18" charset="0"/>
                <a:cs typeface="Times New Roman" pitchFamily="18" charset="0"/>
              </a:rPr>
              <a:t>Ketika pengukuran produktivitas kita minati hanya pada hubungan timbal balik antara masukan dan hasil, maka kita coba mengklasifikasikan faktor</a:t>
            </a:r>
            <a:r>
              <a:rPr lang="id-ID" sz="2400" baseline="300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produktivitas  antara dua komponen produksi yang pokok. Hal ini membantu menetapkan secara lebih tepat pengaruh setiap faktor terhadap peningkatan produktivitas.</a:t>
            </a:r>
          </a:p>
          <a:p>
            <a:pPr marL="0" indent="0" algn="just">
              <a:buNone/>
            </a:pPr>
            <a:r>
              <a:rPr lang="id-ID" sz="2400" dirty="0" smtClean="0">
                <a:latin typeface="Times New Roman" pitchFamily="18" charset="0"/>
                <a:cs typeface="Times New Roman" pitchFamily="18" charset="0"/>
              </a:rPr>
              <a:t>Setiap faktor</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ini memiliki pengaruh yang berbeda terhadap produktivitas. Beberapa diantaranya di luar pengendalian manaje-</a:t>
            </a:r>
          </a:p>
          <a:p>
            <a:pPr marL="0" indent="0" algn="just">
              <a:buNone/>
            </a:pPr>
            <a:r>
              <a:rPr lang="id-ID" sz="2400" dirty="0" smtClean="0">
                <a:latin typeface="Times New Roman" pitchFamily="18" charset="0"/>
                <a:cs typeface="Times New Roman" pitchFamily="18" charset="0"/>
              </a:rPr>
              <a:t>men perusahaan. Misalnya, bagi manajemen perusahaan akan sulit mempengaruhi faktor</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produktivitas seperti siklus perda-gangan,inflasi,spesialisasi regional dsb yang terdapat pada tingkat ekonomi negara dan internasional. Oleh karena itu, hal ini cukup dipusatkan pada perusahaan y</a:t>
            </a:r>
            <a:r>
              <a:rPr lang="en-US" sz="2400" dirty="0" smtClean="0">
                <a:latin typeface="Times New Roman" pitchFamily="18" charset="0"/>
                <a:cs typeface="Times New Roman" pitchFamily="18" charset="0"/>
              </a:rPr>
              <a:t>n</a:t>
            </a:r>
            <a:r>
              <a:rPr lang="id-ID" sz="2400" dirty="0" smtClean="0">
                <a:latin typeface="Times New Roman" pitchFamily="18" charset="0"/>
                <a:cs typeface="Times New Roman" pitchFamily="18" charset="0"/>
              </a:rPr>
              <a:t>g lebih rendah dari tingkat negara.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marL="0" indent="0" algn="just">
              <a:buNone/>
            </a:pPr>
            <a:r>
              <a:rPr lang="id-ID" sz="2400" b="1" dirty="0" smtClean="0">
                <a:latin typeface="Times New Roman" pitchFamily="18" charset="0"/>
                <a:cs typeface="Times New Roman" pitchFamily="18" charset="0"/>
              </a:rPr>
              <a:t>Peningkatan Produktivitas pada Perusahaan</a:t>
            </a:r>
          </a:p>
          <a:p>
            <a:pPr marL="0" indent="0" algn="just">
              <a:buNone/>
            </a:pPr>
            <a:r>
              <a:rPr lang="id-ID" sz="2400" dirty="0" smtClean="0">
                <a:latin typeface="Times New Roman" pitchFamily="18" charset="0"/>
                <a:cs typeface="Times New Roman" pitchFamily="18" charset="0"/>
              </a:rPr>
              <a:t>Sebuah perusahaan atau sistem produksi lainnya menetapkan kombinasi kebijakan, rencana sumber</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dan metodanya dalam memenuhi kebutuhan dan tujuan khususnya. Kombinasi kebijakan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ini dituangkan melalui dan dengan bantuan faktor</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produktivitas internal dan eksternal. Pada tingkat perusahaan, faktor</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tersebut hampir seluruhnya direfleksuikan dalam sumber pokok, yakni manusia dan bahan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melalui:</a:t>
            </a:r>
          </a:p>
          <a:p>
            <a:pPr marL="0" indent="0" algn="just">
              <a:buNone/>
            </a:pPr>
            <a:endParaRPr lang="id-ID" sz="2400" dirty="0" smtClean="0">
              <a:latin typeface="Times New Roman" pitchFamily="18" charset="0"/>
              <a:cs typeface="Times New Roman" pitchFamily="18" charset="0"/>
            </a:endParaRPr>
          </a:p>
          <a:p>
            <a:pPr marL="0" indent="0" algn="just">
              <a:buFontTx/>
              <a:buChar char="-"/>
            </a:pPr>
            <a:r>
              <a:rPr lang="id-ID" sz="2400" dirty="0" smtClean="0">
                <a:latin typeface="Times New Roman" pitchFamily="18" charset="0"/>
                <a:cs typeface="Times New Roman" pitchFamily="18" charset="0"/>
              </a:rPr>
              <a:t> Tenaga kerja                                             Sumber daya manusia</a:t>
            </a:r>
          </a:p>
          <a:p>
            <a:pPr marL="0" indent="0" algn="just">
              <a:buFontTx/>
              <a:buChar char="-"/>
            </a:pPr>
            <a:r>
              <a:rPr lang="id-ID" sz="2400" dirty="0" smtClean="0">
                <a:latin typeface="Times New Roman" pitchFamily="18" charset="0"/>
                <a:cs typeface="Times New Roman" pitchFamily="18" charset="0"/>
              </a:rPr>
              <a:t> Manajemen dan organisasi                     </a:t>
            </a:r>
          </a:p>
          <a:p>
            <a:pPr marL="0" indent="0" algn="just">
              <a:buFontTx/>
              <a:buChar char="-"/>
            </a:pPr>
            <a:r>
              <a:rPr lang="id-ID" sz="2400" dirty="0" smtClean="0">
                <a:latin typeface="Times New Roman" pitchFamily="18" charset="0"/>
                <a:cs typeface="Times New Roman" pitchFamily="18" charset="0"/>
              </a:rPr>
              <a:t> Modal pokok</a:t>
            </a:r>
          </a:p>
          <a:p>
            <a:pPr marL="0" indent="0" algn="just">
              <a:buNone/>
            </a:pPr>
            <a:r>
              <a:rPr lang="id-ID" sz="2400" dirty="0" smtClean="0">
                <a:latin typeface="Times New Roman" pitchFamily="18" charset="0"/>
                <a:cs typeface="Times New Roman" pitchFamily="18" charset="0"/>
              </a:rPr>
              <a:t>                                                                    Energi sumber mineral</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
        <p:nvSpPr>
          <p:cNvPr id="4" name="Right Brace 3"/>
          <p:cNvSpPr/>
          <p:nvPr/>
        </p:nvSpPr>
        <p:spPr>
          <a:xfrm>
            <a:off x="4572000" y="4648200"/>
            <a:ext cx="304800" cy="1143000"/>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dirty="0"/>
          </a:p>
        </p:txBody>
      </p:sp>
      <p:cxnSp>
        <p:nvCxnSpPr>
          <p:cNvPr id="6" name="Straight Arrow Connector 5"/>
          <p:cNvCxnSpPr/>
          <p:nvPr/>
        </p:nvCxnSpPr>
        <p:spPr>
          <a:xfrm flipV="1">
            <a:off x="4953000" y="4800600"/>
            <a:ext cx="609600" cy="3810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953000" y="5334000"/>
            <a:ext cx="533400" cy="3810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a:bodyPr>
          <a:lstStyle/>
          <a:p>
            <a:pPr marL="0" indent="0" algn="just">
              <a:buNone/>
            </a:pPr>
            <a:r>
              <a:rPr lang="id-ID" sz="2400" dirty="0" smtClean="0">
                <a:latin typeface="Times New Roman" pitchFamily="18" charset="0"/>
                <a:cs typeface="Times New Roman" pitchFamily="18" charset="0"/>
              </a:rPr>
              <a:t>Contoh: Pengaruh faktor</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seperti pendidikan dan latihan terlihat pada keahlian dan sikap pekerja. Kemajuan teknologi dan litbang jika direalisasikan pada tingkat perusahaan hanyalah melalui tenaga kerja terampil, perlengkapan serta manajemen yang lebih baik, dengan perkataan lain melalui SDM dan material. Faktor</a:t>
            </a:r>
            <a:r>
              <a:rPr lang="id-ID" sz="2400" baseline="300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lingkungan seperti siklus perdagangan, ekonomi skala serta kondisi melalui tenaga kerja (pekerja lapangan dan pekerja kantor tata usaha maupun manajemennya) dan modal. Jadi peningkatan produktivitas berkaitan dengan tiga jenis sumber:</a:t>
            </a:r>
          </a:p>
          <a:p>
            <a:pPr marL="0" indent="0" algn="just">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Modal (perlengkapan,  material, energi, tanah dan bangunan)</a:t>
            </a:r>
          </a:p>
          <a:p>
            <a:pPr marL="0" indent="0" algn="just">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Tenaga kerja (SDM)</a:t>
            </a:r>
          </a:p>
          <a:p>
            <a:pPr marL="0" indent="0" algn="just">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Manajemen dan organisasi</a:t>
            </a:r>
          </a:p>
          <a:p>
            <a:pPr marL="0" indent="0" algn="just">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639762"/>
          </a:xfrm>
        </p:spPr>
        <p:txBody>
          <a:bodyPr>
            <a:normAutofit fontScale="90000"/>
          </a:bodyPr>
          <a:lstStyle/>
          <a:p>
            <a:r>
              <a:rPr lang="id-ID" dirty="0" smtClean="0"/>
              <a:t>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marL="0" indent="0" algn="just">
              <a:buNone/>
            </a:pPr>
            <a:r>
              <a:rPr lang="id-ID" sz="2400" b="1" i="1" dirty="0" smtClean="0">
                <a:latin typeface="Times New Roman" pitchFamily="18" charset="0"/>
                <a:cs typeface="Times New Roman" pitchFamily="18" charset="0"/>
              </a:rPr>
              <a:t>Material, perlengkapan, dan tenaga/energi</a:t>
            </a:r>
          </a:p>
          <a:p>
            <a:pPr marL="0" indent="0" algn="just">
              <a:buNone/>
            </a:pPr>
            <a:r>
              <a:rPr lang="id-ID" sz="2400" dirty="0" smtClean="0">
                <a:latin typeface="Times New Roman" pitchFamily="18" charset="0"/>
                <a:cs typeface="Times New Roman" pitchFamily="18" charset="0"/>
              </a:rPr>
              <a:t>Sebuah perbandingan dari hasil per jam kerja manusia melalui waktu dipengaruhi oleh volume, variasi dan hasil tahunan modal tetap. Kualitas, unsur peralatan serta tingkat keseragamannya seringkali berat timbangannya dalam mengukur produktivitas organisasi.</a:t>
            </a:r>
          </a:p>
          <a:p>
            <a:pPr marL="0" indent="0" algn="just">
              <a:buNone/>
            </a:pPr>
            <a:r>
              <a:rPr lang="id-ID" sz="2400" dirty="0" smtClean="0">
                <a:latin typeface="Times New Roman" pitchFamily="18" charset="0"/>
                <a:cs typeface="Times New Roman" pitchFamily="18" charset="0"/>
              </a:rPr>
              <a:t>Banyak ahli percaya bahwa </a:t>
            </a:r>
            <a:r>
              <a:rPr lang="id-ID" sz="2800" b="1" dirty="0" smtClean="0">
                <a:latin typeface="Times New Roman" pitchFamily="18" charset="0"/>
                <a:cs typeface="Times New Roman" pitchFamily="18" charset="0"/>
              </a:rPr>
              <a:t>¼</a:t>
            </a:r>
            <a:r>
              <a:rPr lang="id-ID" sz="2400" dirty="0" smtClean="0">
                <a:latin typeface="Times New Roman" pitchFamily="18" charset="0"/>
                <a:cs typeface="Times New Roman" pitchFamily="18" charset="0"/>
              </a:rPr>
              <a:t> sampai </a:t>
            </a:r>
            <a:r>
              <a:rPr lang="id-ID" sz="1600" b="1" dirty="0" smtClean="0">
                <a:latin typeface="Times New Roman" pitchFamily="18" charset="0"/>
                <a:cs typeface="Times New Roman" pitchFamily="18" charset="0"/>
              </a:rPr>
              <a:t>1/5</a:t>
            </a:r>
            <a:r>
              <a:rPr lang="id-ID" sz="2400" dirty="0" smtClean="0">
                <a:latin typeface="Times New Roman" pitchFamily="18" charset="0"/>
                <a:cs typeface="Times New Roman" pitchFamily="18" charset="0"/>
              </a:rPr>
              <a:t> pertumbuhan produktivitas yang disebabkan oleh modal. Manfaat yang efektif dari tanah, gudang maupun mesin adalah  merupakan sumber penting bagi penurunan biaya.</a:t>
            </a:r>
          </a:p>
          <a:p>
            <a:pPr marL="0" indent="0" algn="just">
              <a:buNone/>
            </a:pPr>
            <a:r>
              <a:rPr lang="id-ID" sz="2400" dirty="0" smtClean="0">
                <a:latin typeface="Times New Roman" pitchFamily="18" charset="0"/>
                <a:cs typeface="Times New Roman" pitchFamily="18" charset="0"/>
              </a:rPr>
              <a:t>Pengaruh pertumbuhan produktivitas dari peralatan yang dipilih secara baik maupun pemuatan optimal adalah benar</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penting.</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marL="0" indent="0" algn="just">
              <a:buNone/>
            </a:pPr>
            <a:r>
              <a:rPr lang="id-ID" sz="2400" dirty="0" smtClean="0">
                <a:latin typeface="Times New Roman" pitchFamily="18" charset="0"/>
                <a:cs typeface="Times New Roman" pitchFamily="18" charset="0"/>
              </a:rPr>
              <a:t>Pada umumnya metoda</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perintah kerja untuk penggunaan yang lebih baik dari peralatan disarankan:</a:t>
            </a:r>
          </a:p>
          <a:p>
            <a:pPr marL="457200" indent="-457200" algn="just">
              <a:buNone/>
            </a:pPr>
            <a:r>
              <a:rPr lang="en-US" sz="2400" dirty="0" smtClean="0">
                <a:latin typeface="Times New Roman" pitchFamily="18" charset="0"/>
                <a:cs typeface="Times New Roman" pitchFamily="18" charset="0"/>
              </a:rPr>
              <a:t>1. </a:t>
            </a:r>
            <a:r>
              <a:rPr lang="id-ID" sz="2400" dirty="0" smtClean="0">
                <a:latin typeface="Times New Roman" pitchFamily="18" charset="0"/>
                <a:cs typeface="Times New Roman" pitchFamily="18" charset="0"/>
              </a:rPr>
              <a:t>Pemilihan daya guna peralatan yang cocok</a:t>
            </a:r>
          </a:p>
          <a:p>
            <a:pPr marL="457200" indent="-457200" algn="just">
              <a:buNone/>
            </a:pPr>
            <a:r>
              <a:rPr lang="en-US" sz="24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Penjadwalan daya guna mesin</a:t>
            </a:r>
          </a:p>
          <a:p>
            <a:pPr marL="457200" indent="-457200" algn="just">
              <a:buNone/>
            </a:pPr>
            <a:r>
              <a:rPr lang="en-US" sz="2400" dirty="0" smtClean="0">
                <a:latin typeface="Times New Roman" pitchFamily="18" charset="0"/>
                <a:cs typeface="Times New Roman" pitchFamily="18" charset="0"/>
              </a:rPr>
              <a:t>3. </a:t>
            </a:r>
            <a:r>
              <a:rPr lang="id-ID" sz="2400" dirty="0" smtClean="0">
                <a:latin typeface="Times New Roman" pitchFamily="18" charset="0"/>
                <a:cs typeface="Times New Roman" pitchFamily="18" charset="0"/>
              </a:rPr>
              <a:t>Pengaturan pelayanan dan perawatan mesin</a:t>
            </a:r>
          </a:p>
          <a:p>
            <a:pPr marL="457200" indent="-457200" algn="just">
              <a:buNone/>
            </a:pPr>
            <a:r>
              <a:rPr lang="en-US" sz="2400" smtClean="0">
                <a:latin typeface="Times New Roman" pitchFamily="18" charset="0"/>
                <a:cs typeface="Times New Roman" pitchFamily="18" charset="0"/>
              </a:rPr>
              <a:t>4. </a:t>
            </a:r>
            <a:r>
              <a:rPr lang="id-ID" sz="2400" smtClean="0">
                <a:latin typeface="Times New Roman" pitchFamily="18" charset="0"/>
                <a:cs typeface="Times New Roman" pitchFamily="18" charset="0"/>
              </a:rPr>
              <a:t>Melatih </a:t>
            </a:r>
            <a:r>
              <a:rPr lang="id-ID" sz="2400" dirty="0" smtClean="0">
                <a:latin typeface="Times New Roman" pitchFamily="18" charset="0"/>
                <a:cs typeface="Times New Roman" pitchFamily="18" charset="0"/>
              </a:rPr>
              <a:t>dan memberikan pelajaran pada pekerja operasional</a:t>
            </a:r>
          </a:p>
          <a:p>
            <a:pPr marL="0" indent="0" algn="just">
              <a:buNone/>
            </a:pPr>
            <a:r>
              <a:rPr lang="id-ID" sz="2400" dirty="0" smtClean="0">
                <a:latin typeface="Times New Roman" pitchFamily="18" charset="0"/>
                <a:cs typeface="Times New Roman" pitchFamily="18" charset="0"/>
              </a:rPr>
              <a:t>Peningkatan produktivitas juga tergantung pemilihan bahan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maupun daya secara optimal. Setiap material mempunyai harga dan kualitas tersendiri yang pemilihan yang tepat akan mempe-ngaruhi produktivitas.</a:t>
            </a:r>
          </a:p>
          <a:p>
            <a:pPr marL="0" indent="0" algn="just">
              <a:buNone/>
            </a:pPr>
            <a:r>
              <a:rPr lang="id-ID" sz="2400" dirty="0" smtClean="0">
                <a:latin typeface="Times New Roman" pitchFamily="18" charset="0"/>
                <a:cs typeface="Times New Roman" pitchFamily="18" charset="0"/>
              </a:rPr>
              <a:t>Daftar berikut dari ukuran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utama untuk meningkatkan dayaguna</a:t>
            </a:r>
          </a:p>
          <a:p>
            <a:pPr marL="0" indent="0" algn="just">
              <a:buNone/>
            </a:pPr>
            <a:r>
              <a:rPr lang="id-ID" sz="2400" dirty="0" smtClean="0">
                <a:latin typeface="Times New Roman" pitchFamily="18" charset="0"/>
                <a:cs typeface="Times New Roman" pitchFamily="18" charset="0"/>
              </a:rPr>
              <a:t>Bahan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dapat disarankan:</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411162"/>
          </a:xfrm>
        </p:spPr>
        <p:txBody>
          <a:bodyPr>
            <a:normAutofit fontScale="90000"/>
          </a:bodyPr>
          <a:lstStyle/>
          <a:p>
            <a:r>
              <a:rPr lang="id-ID" dirty="0" smtClean="0"/>
              <a:t>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1"/>
            <a:ext cx="8229600" cy="4876800"/>
          </a:xfrm>
        </p:spPr>
        <p:txBody>
          <a:bodyPr>
            <a:normAutofit lnSpcReduction="10000"/>
          </a:bodyPr>
          <a:lstStyle/>
          <a:p>
            <a:pPr marL="0" indent="0" algn="just">
              <a:buNone/>
            </a:pPr>
            <a:r>
              <a:rPr lang="id-ID" sz="2400" i="1" dirty="0" smtClean="0">
                <a:latin typeface="Times New Roman" pitchFamily="18" charset="0"/>
                <a:cs typeface="Times New Roman" pitchFamily="18" charset="0"/>
              </a:rPr>
              <a:t>Pada tingkat penyusunan kerangka (rancangan</a:t>
            </a:r>
            <a:r>
              <a:rPr lang="id-ID" sz="2400" dirty="0" smtClean="0">
                <a:latin typeface="Times New Roman" pitchFamily="18" charset="0"/>
                <a:cs typeface="Times New Roman" pitchFamily="18" charset="0"/>
              </a:rPr>
              <a:t>)</a:t>
            </a:r>
          </a:p>
          <a:p>
            <a:pPr marL="404813" indent="-404813" algn="just">
              <a:buNone/>
            </a:pPr>
            <a:r>
              <a:rPr lang="en-US" sz="2400" dirty="0" smtClean="0">
                <a:latin typeface="Times New Roman" pitchFamily="18" charset="0"/>
                <a:cs typeface="Times New Roman" pitchFamily="18" charset="0"/>
              </a:rPr>
              <a:t>a. </a:t>
            </a:r>
            <a:r>
              <a:rPr lang="id-ID" sz="2400" dirty="0" smtClean="0">
                <a:latin typeface="Times New Roman" pitchFamily="18" charset="0"/>
                <a:cs typeface="Times New Roman" pitchFamily="18" charset="0"/>
              </a:rPr>
              <a:t>Menambah keyakinan bahwa rancangan seperti itu dapat memungkinkan adanya produksi dengan pemakaian material sedikit mungkin</a:t>
            </a:r>
          </a:p>
          <a:p>
            <a:pPr marL="404813" indent="-404813" algn="just">
              <a:buNone/>
            </a:pPr>
            <a:r>
              <a:rPr lang="en-US" sz="2400" dirty="0" smtClean="0">
                <a:latin typeface="Times New Roman" pitchFamily="18" charset="0"/>
                <a:cs typeface="Times New Roman" pitchFamily="18" charset="0"/>
              </a:rPr>
              <a:t>b.  </a:t>
            </a:r>
            <a:r>
              <a:rPr lang="id-ID" sz="2400" dirty="0" smtClean="0">
                <a:latin typeface="Times New Roman" pitchFamily="18" charset="0"/>
                <a:cs typeface="Times New Roman" pitchFamily="18" charset="0"/>
              </a:rPr>
              <a:t>Menambah kepastian bahwa pabrik dan peralatan yang khusus untuk membeli benar</a:t>
            </a:r>
            <a:r>
              <a:rPr lang="id-ID" sz="2400" baseline="300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mengkonsumsi secara hemat dalam operasinya</a:t>
            </a:r>
          </a:p>
          <a:p>
            <a:pPr marL="457200" indent="-457200" algn="just">
              <a:buAutoNum type="alphaLcPeriod"/>
            </a:pPr>
            <a:endParaRPr lang="id-ID" sz="2400" dirty="0" smtClean="0">
              <a:latin typeface="Times New Roman" pitchFamily="18" charset="0"/>
              <a:cs typeface="Times New Roman" pitchFamily="18" charset="0"/>
            </a:endParaRPr>
          </a:p>
          <a:p>
            <a:pPr marL="457200" indent="-457200" algn="just">
              <a:buNone/>
            </a:pPr>
            <a:r>
              <a:rPr lang="id-ID" sz="2400" i="1" dirty="0" smtClean="0">
                <a:latin typeface="Times New Roman" pitchFamily="18" charset="0"/>
                <a:cs typeface="Times New Roman" pitchFamily="18" charset="0"/>
              </a:rPr>
              <a:t>Pada  proses atau tingkat operasi</a:t>
            </a:r>
          </a:p>
          <a:p>
            <a:pPr marL="457200" indent="-457200" algn="just">
              <a:buNone/>
            </a:pPr>
            <a:r>
              <a:rPr lang="en-US" sz="2400" dirty="0" smtClean="0">
                <a:latin typeface="Times New Roman" pitchFamily="18" charset="0"/>
                <a:cs typeface="Times New Roman" pitchFamily="18" charset="0"/>
              </a:rPr>
              <a:t>a.  </a:t>
            </a:r>
            <a:r>
              <a:rPr lang="id-ID" sz="2400" dirty="0" smtClean="0">
                <a:latin typeface="Times New Roman" pitchFamily="18" charset="0"/>
                <a:cs typeface="Times New Roman" pitchFamily="18" charset="0"/>
              </a:rPr>
              <a:t>Lebih memastikan bahwa proses yang dilakukan tsb adalah terbaik</a:t>
            </a:r>
          </a:p>
          <a:p>
            <a:pPr marL="457200" indent="-457200" algn="just">
              <a:buNone/>
            </a:pPr>
            <a:r>
              <a:rPr lang="en-US" sz="2400" dirty="0" smtClean="0">
                <a:latin typeface="Times New Roman" pitchFamily="18" charset="0"/>
                <a:cs typeface="Times New Roman" pitchFamily="18" charset="0"/>
              </a:rPr>
              <a:t>b.  </a:t>
            </a:r>
            <a:r>
              <a:rPr lang="id-ID" sz="2400" dirty="0" smtClean="0">
                <a:latin typeface="Times New Roman" pitchFamily="18" charset="0"/>
                <a:cs typeface="Times New Roman" pitchFamily="18" charset="0"/>
              </a:rPr>
              <a:t>Lebih memastikan bahwa para operatornya benar</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terlatih dan melakukan tugasnya secara efektif. </a:t>
            </a:r>
          </a:p>
          <a:p>
            <a:pPr marL="457200" indent="-457200" algn="just">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ctr">
              <a:buNone/>
            </a:pPr>
            <a:r>
              <a:rPr lang="id-ID" sz="2400" b="1" dirty="0" smtClean="0">
                <a:latin typeface="Times New Roman" pitchFamily="18" charset="0"/>
                <a:cs typeface="Times New Roman" pitchFamily="18" charset="0"/>
              </a:rPr>
              <a:t>PENINGKATAN PRODUKTIVITAS</a:t>
            </a:r>
          </a:p>
          <a:p>
            <a:pPr marL="0" indent="0" algn="just">
              <a:buNone/>
            </a:pPr>
            <a:r>
              <a:rPr lang="id-ID" sz="2400" b="1" dirty="0" smtClean="0">
                <a:latin typeface="Times New Roman" pitchFamily="18" charset="0"/>
                <a:cs typeface="Times New Roman" pitchFamily="18" charset="0"/>
              </a:rPr>
              <a:t>Pendekatan Sistem pada Faktor</a:t>
            </a:r>
            <a:r>
              <a:rPr lang="id-ID" sz="2400" b="1" baseline="30000" dirty="0" smtClean="0">
                <a:latin typeface="Times New Roman" pitchFamily="18" charset="0"/>
                <a:cs typeface="Times New Roman" pitchFamily="18" charset="0"/>
              </a:rPr>
              <a:t>2</a:t>
            </a:r>
            <a:r>
              <a:rPr lang="id-ID" sz="2400" b="1" dirty="0" smtClean="0">
                <a:latin typeface="Times New Roman" pitchFamily="18" charset="0"/>
                <a:cs typeface="Times New Roman" pitchFamily="18" charset="0"/>
              </a:rPr>
              <a:t> Produktivitas</a:t>
            </a:r>
          </a:p>
          <a:p>
            <a:pPr marL="0" indent="0" algn="just">
              <a:buNone/>
            </a:pPr>
            <a:r>
              <a:rPr lang="id-ID" sz="2400" b="1" dirty="0" smtClean="0">
                <a:latin typeface="Times New Roman" pitchFamily="18" charset="0"/>
                <a:cs typeface="Times New Roman" pitchFamily="18" charset="0"/>
              </a:rPr>
              <a:t>S</a:t>
            </a:r>
            <a:r>
              <a:rPr lang="id-ID" sz="2400" dirty="0" smtClean="0">
                <a:latin typeface="Times New Roman" pitchFamily="18" charset="0"/>
                <a:cs typeface="Times New Roman" pitchFamily="18" charset="0"/>
              </a:rPr>
              <a:t>istem diartikan sebagai sekelompok unsur</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yang diatur menurut cara tertentu saling berkaitan dan membentuk kesatuan integral.</a:t>
            </a:r>
          </a:p>
          <a:p>
            <a:pPr marL="0" indent="0" algn="just">
              <a:buNone/>
            </a:pPr>
            <a:r>
              <a:rPr lang="id-ID" sz="2400" dirty="0" smtClean="0">
                <a:latin typeface="Times New Roman" pitchFamily="18" charset="0"/>
                <a:cs typeface="Times New Roman" pitchFamily="18" charset="0"/>
              </a:rPr>
              <a:t>Dari pendapat tsb dikemukakan suatu sistem produksi yang mengikuti model.</a:t>
            </a:r>
          </a:p>
          <a:p>
            <a:pPr marL="0" indent="0" algn="just">
              <a:buNone/>
            </a:pPr>
            <a:r>
              <a:rPr lang="id-ID" sz="2400" dirty="0" smtClean="0">
                <a:latin typeface="Times New Roman" pitchFamily="18" charset="0"/>
                <a:cs typeface="Times New Roman" pitchFamily="18" charset="0"/>
              </a:rPr>
              <a:t>Model ini menerangkan faktor</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produktivitas pokok yang dianggap sebagai kekuatan yang mempengaruhi dinamika produktivitas aecara langsung maupun tak langsung dengan melalui pebgubahan unsur</a:t>
            </a:r>
            <a:r>
              <a:rPr lang="id-ID" sz="2400" baseline="300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pemasukan (input) dan hasil hubungan satu sama lain.</a:t>
            </a:r>
          </a:p>
          <a:p>
            <a:pPr marL="0" indent="0" algn="just">
              <a:buNone/>
            </a:pPr>
            <a:r>
              <a:rPr lang="id-ID" sz="2400" dirty="0" smtClean="0">
                <a:latin typeface="Times New Roman" pitchFamily="18" charset="0"/>
                <a:cs typeface="Times New Roman" pitchFamily="18" charset="0"/>
              </a:rPr>
              <a:t>Pada sebuah sistem yang kompleks, sistem totalnya lebih penting</a:t>
            </a:r>
          </a:p>
          <a:p>
            <a:pPr marL="0" indent="0" algn="just">
              <a:buNone/>
            </a:pPr>
            <a:endParaRPr lang="id-ID" sz="2400" dirty="0" smtClean="0">
              <a:latin typeface="Times New Roman" pitchFamily="18" charset="0"/>
              <a:cs typeface="Times New Roman" pitchFamily="18" charset="0"/>
            </a:endParaRPr>
          </a:p>
          <a:p>
            <a:pPr marL="0" indent="0" algn="just">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marL="457200" indent="-457200" algn="just">
              <a:buNone/>
            </a:pPr>
            <a:r>
              <a:rPr lang="en-US" sz="2400" dirty="0" smtClean="0">
                <a:latin typeface="Times New Roman" pitchFamily="18" charset="0"/>
                <a:cs typeface="Times New Roman" pitchFamily="18" charset="0"/>
              </a:rPr>
              <a:t>c. </a:t>
            </a:r>
            <a:r>
              <a:rPr lang="id-ID" sz="2400" dirty="0" smtClean="0">
                <a:latin typeface="Times New Roman" pitchFamily="18" charset="0"/>
                <a:cs typeface="Times New Roman" pitchFamily="18" charset="0"/>
              </a:rPr>
              <a:t>Lebih memastikan adanya penanganan dan pengaturan penyimpan barang produk terakhir dan meniadakan kemungkinan yang tidak perlu</a:t>
            </a:r>
          </a:p>
          <a:p>
            <a:pPr marL="457200" indent="-457200" algn="just">
              <a:buNone/>
            </a:pPr>
            <a:r>
              <a:rPr lang="en-US" sz="2400" dirty="0" smtClean="0">
                <a:latin typeface="Times New Roman" pitchFamily="18" charset="0"/>
                <a:cs typeface="Times New Roman" pitchFamily="18" charset="0"/>
              </a:rPr>
              <a:t>d.   </a:t>
            </a:r>
            <a:r>
              <a:rPr lang="id-ID" sz="2400" dirty="0" smtClean="0">
                <a:latin typeface="Times New Roman" pitchFamily="18" charset="0"/>
                <a:cs typeface="Times New Roman" pitchFamily="18" charset="0"/>
              </a:rPr>
              <a:t>Lebih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memastikan</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pengepakan</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barang</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agar</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tidak</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rusak</a:t>
            </a:r>
            <a:endParaRPr lang="en-US" sz="2400" dirty="0" smtClean="0">
              <a:latin typeface="Times New Roman" pitchFamily="18" charset="0"/>
              <a:cs typeface="Times New Roman" pitchFamily="18" charset="0"/>
            </a:endParaRPr>
          </a:p>
          <a:p>
            <a:pPr marL="457200" indent="-457200" algn="just">
              <a:buNone/>
            </a:pP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sampai berada pada pelanggan</a:t>
            </a:r>
          </a:p>
          <a:p>
            <a:pPr marL="457200" indent="-457200" algn="just">
              <a:buNone/>
            </a:pPr>
            <a:r>
              <a:rPr lang="en-US" sz="2400" dirty="0" smtClean="0">
                <a:latin typeface="Times New Roman" pitchFamily="18" charset="0"/>
                <a:cs typeface="Times New Roman" pitchFamily="18" charset="0"/>
              </a:rPr>
              <a:t>e.  </a:t>
            </a:r>
            <a:r>
              <a:rPr lang="id-ID" sz="2400" dirty="0" smtClean="0">
                <a:latin typeface="Times New Roman" pitchFamily="18" charset="0"/>
                <a:cs typeface="Times New Roman" pitchFamily="18" charset="0"/>
              </a:rPr>
              <a:t>Lebih memastikan adanya pemakaian secara tepat terhadap barang</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sisa bahan tidak terpakai lainnya.</a:t>
            </a:r>
          </a:p>
          <a:p>
            <a:pPr marL="0" indent="0" algn="just">
              <a:buNone/>
            </a:pPr>
            <a:r>
              <a:rPr lang="id-ID" sz="2400" dirty="0" smtClean="0">
                <a:latin typeface="Times New Roman" pitchFamily="18" charset="0"/>
                <a:cs typeface="Times New Roman" pitchFamily="18" charset="0"/>
              </a:rPr>
              <a:t>Untuk ini dalam arti lainnya, mengurangi biaya</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modal (pabrik, peralatan, dan bahan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melalui hal</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tersebut dan sarana lainnya. </a:t>
            </a:r>
          </a:p>
          <a:p>
            <a:pPr marL="0" indent="0" algn="just">
              <a:buNone/>
            </a:pPr>
            <a:r>
              <a:rPr lang="id-ID" sz="2400" dirty="0" smtClean="0">
                <a:latin typeface="Times New Roman" pitchFamily="18" charset="0"/>
                <a:cs typeface="Times New Roman" pitchFamily="18" charset="0"/>
              </a:rPr>
              <a:t>Manajemen mengurangi bagian dari pengajuan ulang dari pola produktivitas sehingga menggalakkan peningkatan produktivitas secara umum.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563562"/>
          </a:xfrm>
        </p:spPr>
        <p:txBody>
          <a:bodyPr>
            <a:normAutofit fontScale="90000"/>
          </a:bodyPr>
          <a:lstStyle/>
          <a:p>
            <a:r>
              <a:rPr lang="id-ID"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marL="0" indent="0" algn="just">
              <a:buNone/>
            </a:pPr>
            <a:r>
              <a:rPr lang="id-ID" sz="2400" dirty="0" smtClean="0">
                <a:latin typeface="Times New Roman" pitchFamily="18" charset="0"/>
                <a:cs typeface="Times New Roman" pitchFamily="18" charset="0"/>
              </a:rPr>
              <a:t>Dari bagiannya, sedangkan dalam proses produksi semua pemasukan harus diperhitungkan berdasarkan pelaksanaanya secara keseluruhan serta merupakan ukuran efektifitas pemanfaatan seluruh faktor</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produksi.</a:t>
            </a:r>
          </a:p>
          <a:p>
            <a:pPr marL="0" indent="0" algn="just">
              <a:buNone/>
            </a:pPr>
            <a:r>
              <a:rPr lang="id-ID" sz="2400" dirty="0" smtClean="0">
                <a:latin typeface="Times New Roman" pitchFamily="18" charset="0"/>
                <a:cs typeface="Times New Roman" pitchFamily="18" charset="0"/>
              </a:rPr>
              <a:t> Dengan demikian ada keyakinan yang dapat dipertimbangkan untuk menunjang konsep peroduktivitas  baru yang mengenai proses produksi sebagai sistem yang kompleks, dapat diterapkan dan berlaku di masyarakat; bagian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yang saling berkaitan (seperti lingkungan tenaga kerja, modal dan organisasi) tidaklah penting bagi dirinya, namun dalam caranya terkoordinasi ke dalam satu kesatuan yang terpadu. Diantara para ahli ekonomi tidak ada kesepakatan  tentang  batas  pemisah  antara  faktor</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tenaga kerja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0" indent="0" algn="just">
              <a:buNone/>
            </a:pPr>
            <a:r>
              <a:rPr lang="id-ID" sz="2400" dirty="0" smtClean="0">
                <a:latin typeface="Times New Roman" pitchFamily="18" charset="0"/>
                <a:cs typeface="Times New Roman" pitchFamily="18" charset="0"/>
              </a:rPr>
              <a:t>dan modal, komponen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yang harus dimasukan ke dalam faktor lainnya maupun metode terbaik untuk mengevaluasi pengaruh masing</a:t>
            </a:r>
            <a:r>
              <a:rPr lang="id-ID" sz="2400" baseline="300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faktor terhadap pertumbuhan produktivitas. Beberapa ahli ekonomi menyatakan penyederhanaan semua faktor</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produktivitas (tenaga kerja, modal dan lainnya) ke dalam faktor tunggal, yakni faktor produktivitas tenaga kerja. Jadi faktor</a:t>
            </a:r>
            <a:r>
              <a:rPr lang="id-ID" sz="2400" baseline="300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modal dan material lainnya, organisasi serta teknologi dianggap sebagai tenaga kerja masa lalu yang diubah menjadi faktor material, perlengkapan dan pengetahuan.</a:t>
            </a:r>
          </a:p>
          <a:p>
            <a:pPr marL="0" indent="0" algn="just">
              <a:buNone/>
            </a:pPr>
            <a:r>
              <a:rPr lang="id-ID" sz="2400" dirty="0" smtClean="0">
                <a:latin typeface="Times New Roman" pitchFamily="18" charset="0"/>
                <a:cs typeface="Times New Roman" pitchFamily="18" charset="0"/>
              </a:rPr>
              <a:t>Faktor tenaga kerja dipertimbangkan sebagai tenaga kerja saat sekarang. Pendekatan semacam itu mengetengahkan suatu peme-</a:t>
            </a:r>
          </a:p>
          <a:p>
            <a:pPr marL="0" indent="0" algn="just">
              <a:buNone/>
            </a:pPr>
            <a:r>
              <a:rPr lang="id-ID" sz="2400" dirty="0" smtClean="0">
                <a:latin typeface="Times New Roman" pitchFamily="18" charset="0"/>
                <a:cs typeface="Times New Roman" pitchFamily="18" charset="0"/>
              </a:rPr>
              <a:t>cahan terhadap masalah garis batas antara tenaga kerja dan modal</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944562"/>
          </a:xfrm>
        </p:spPr>
        <p:txBody>
          <a:bodyPr/>
          <a:lstStyle/>
          <a:p>
            <a:r>
              <a:rPr lang="id-ID"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0" indent="0" algn="just">
              <a:buNone/>
            </a:pPr>
            <a:r>
              <a:rPr lang="id-ID" sz="2400" dirty="0" smtClean="0">
                <a:latin typeface="Times New Roman" pitchFamily="18" charset="0"/>
                <a:cs typeface="Times New Roman" pitchFamily="18" charset="0"/>
              </a:rPr>
              <a:t>dan menegaskan pentingnya manusia dalam proses produksi.</a:t>
            </a:r>
          </a:p>
          <a:p>
            <a:pPr marL="0" indent="0" algn="just">
              <a:buNone/>
            </a:pPr>
            <a:r>
              <a:rPr lang="id-ID" sz="2400" dirty="0" smtClean="0">
                <a:latin typeface="Times New Roman" pitchFamily="18" charset="0"/>
                <a:cs typeface="Times New Roman" pitchFamily="18" charset="0"/>
              </a:rPr>
              <a:t>Salah satu masalah yang sulit adalah mendefinisikan input (masukan) setiap faktor secara akurat. Secara teoritis tidak ada batasan bagi jumlah faktor</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yang dapat diikutsertakan. </a:t>
            </a:r>
            <a:r>
              <a:rPr lang="id-ID" sz="2400" b="1" i="1" dirty="0" smtClean="0">
                <a:latin typeface="Times New Roman" pitchFamily="18" charset="0"/>
                <a:cs typeface="Times New Roman" pitchFamily="18" charset="0"/>
              </a:rPr>
              <a:t>Faulk </a:t>
            </a:r>
            <a:r>
              <a:rPr lang="id-ID" sz="2400" dirty="0" smtClean="0">
                <a:latin typeface="Times New Roman" pitchFamily="18" charset="0"/>
                <a:cs typeface="Times New Roman" pitchFamily="18" charset="0"/>
              </a:rPr>
              <a:t>menyarankan ada sekitar 500 masalah atau lebih. Namun begitu  pertanyaan yang penting adalah apakah semua hubungan itu bermanfaat atau tidak.</a:t>
            </a:r>
          </a:p>
          <a:p>
            <a:pPr marL="0" indent="0" algn="just">
              <a:buNone/>
            </a:pPr>
            <a:r>
              <a:rPr lang="id-ID" sz="2400" dirty="0" smtClean="0">
                <a:latin typeface="Times New Roman" pitchFamily="18" charset="0"/>
                <a:cs typeface="Times New Roman" pitchFamily="18" charset="0"/>
              </a:rPr>
              <a:t>Pertengahan dekade 1960an para ahli ekonomi mengakui bahwa ukuran input gagal mengkalkulasikan bentuk</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penting dari masukan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yang tak terlihat, terutama masalah pendidikan dan teknologi. Tidak lama kemudian </a:t>
            </a:r>
            <a:r>
              <a:rPr lang="id-ID" sz="2400" b="1" i="1" dirty="0" smtClean="0">
                <a:latin typeface="Times New Roman" pitchFamily="18" charset="0"/>
                <a:cs typeface="Times New Roman" pitchFamily="18" charset="0"/>
              </a:rPr>
              <a:t>Abromovitz</a:t>
            </a:r>
            <a:r>
              <a:rPr lang="id-ID" sz="2400" dirty="0" smtClean="0">
                <a:latin typeface="Times New Roman" pitchFamily="18" charset="0"/>
                <a:cs typeface="Times New Roman" pitchFamily="18" charset="0"/>
              </a:rPr>
              <a:t> mengemukakan adanya keburukan suatu konsep dasar tentang  penanaman  modal</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lnSpcReduction="10000"/>
          </a:bodyPr>
          <a:lstStyle/>
          <a:p>
            <a:pPr marL="0" indent="0" algn="just">
              <a:buNone/>
            </a:pPr>
            <a:r>
              <a:rPr lang="id-ID" sz="2400" dirty="0" smtClean="0">
                <a:latin typeface="Times New Roman" pitchFamily="18" charset="0"/>
                <a:cs typeface="Times New Roman" pitchFamily="18" charset="0"/>
              </a:rPr>
              <a:t>Yang cukup luas untuk mencakup </a:t>
            </a:r>
            <a:r>
              <a:rPr lang="id-ID" sz="2400" i="1" dirty="0" smtClean="0">
                <a:latin typeface="Times New Roman" pitchFamily="18" charset="0"/>
                <a:cs typeface="Times New Roman" pitchFamily="18" charset="0"/>
              </a:rPr>
              <a:t>“semua penggunaan dari sumber</a:t>
            </a:r>
            <a:r>
              <a:rPr lang="id-ID" sz="2400" i="1" baseline="30000" dirty="0" smtClean="0">
                <a:latin typeface="Times New Roman" pitchFamily="18" charset="0"/>
                <a:cs typeface="Times New Roman" pitchFamily="18" charset="0"/>
              </a:rPr>
              <a:t>2</a:t>
            </a:r>
            <a:r>
              <a:rPr lang="id-ID" sz="2400" i="1" dirty="0" smtClean="0">
                <a:latin typeface="Times New Roman" pitchFamily="18" charset="0"/>
                <a:cs typeface="Times New Roman" pitchFamily="18" charset="0"/>
              </a:rPr>
              <a:t> yang membantu meningkatkan hasil pada masa mendatang”, </a:t>
            </a:r>
            <a:r>
              <a:rPr lang="id-ID" sz="2400" dirty="0" smtClean="0">
                <a:latin typeface="Times New Roman" pitchFamily="18" charset="0"/>
                <a:cs typeface="Times New Roman" pitchFamily="18" charset="0"/>
              </a:rPr>
              <a:t>seperti biaya pengeluaran kesehatan, pendidikan, latihan, dan penelitian.</a:t>
            </a:r>
          </a:p>
          <a:p>
            <a:pPr marL="0" indent="0" algn="just">
              <a:buNone/>
            </a:pPr>
            <a:r>
              <a:rPr lang="id-ID" sz="2400" dirty="0" smtClean="0">
                <a:latin typeface="Times New Roman" pitchFamily="18" charset="0"/>
                <a:cs typeface="Times New Roman" pitchFamily="18" charset="0"/>
              </a:rPr>
              <a:t>Ada 8(delapan) faktor</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produktivitas yang umum, sbb:</a:t>
            </a:r>
          </a:p>
          <a:p>
            <a:pPr marL="457200" indent="-457200" algn="just">
              <a:buNone/>
            </a:pPr>
            <a:r>
              <a:rPr lang="en-US" sz="2400" dirty="0" smtClean="0">
                <a:latin typeface="Times New Roman" pitchFamily="18" charset="0"/>
                <a:cs typeface="Times New Roman" pitchFamily="18" charset="0"/>
              </a:rPr>
              <a:t>1.   </a:t>
            </a:r>
            <a:r>
              <a:rPr lang="id-ID" sz="2400" dirty="0" smtClean="0">
                <a:latin typeface="Times New Roman" pitchFamily="18" charset="0"/>
                <a:cs typeface="Times New Roman" pitchFamily="18" charset="0"/>
              </a:rPr>
              <a:t>Manusia</a:t>
            </a:r>
          </a:p>
          <a:p>
            <a:pPr marL="457200" indent="-457200" algn="just">
              <a:buNone/>
            </a:pPr>
            <a:r>
              <a:rPr lang="en-US" sz="24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Modal</a:t>
            </a:r>
          </a:p>
          <a:p>
            <a:pPr marL="457200" indent="-457200" algn="just">
              <a:buNone/>
            </a:pPr>
            <a:r>
              <a:rPr lang="en-US" sz="2400" dirty="0" smtClean="0">
                <a:latin typeface="Times New Roman" pitchFamily="18" charset="0"/>
                <a:cs typeface="Times New Roman" pitchFamily="18" charset="0"/>
              </a:rPr>
              <a:t>3.   </a:t>
            </a:r>
            <a:r>
              <a:rPr lang="id-ID" sz="2400" dirty="0" smtClean="0">
                <a:latin typeface="Times New Roman" pitchFamily="18" charset="0"/>
                <a:cs typeface="Times New Roman" pitchFamily="18" charset="0"/>
              </a:rPr>
              <a:t>Metoda/proses</a:t>
            </a:r>
          </a:p>
          <a:p>
            <a:pPr marL="457200" indent="-457200" algn="just">
              <a:buNone/>
            </a:pPr>
            <a:r>
              <a:rPr lang="en-US" sz="2400" dirty="0" smtClean="0">
                <a:latin typeface="Times New Roman" pitchFamily="18" charset="0"/>
                <a:cs typeface="Times New Roman" pitchFamily="18" charset="0"/>
              </a:rPr>
              <a:t>4.   </a:t>
            </a:r>
            <a:r>
              <a:rPr lang="id-ID" sz="2400" dirty="0" smtClean="0">
                <a:latin typeface="Times New Roman" pitchFamily="18" charset="0"/>
                <a:cs typeface="Times New Roman" pitchFamily="18" charset="0"/>
              </a:rPr>
              <a:t>Lingkungan organisasi</a:t>
            </a:r>
          </a:p>
          <a:p>
            <a:pPr marL="457200" indent="-457200" algn="just">
              <a:buNone/>
            </a:pPr>
            <a:r>
              <a:rPr lang="en-US" sz="2400" dirty="0" smtClean="0">
                <a:latin typeface="Times New Roman" pitchFamily="18" charset="0"/>
                <a:cs typeface="Times New Roman" pitchFamily="18" charset="0"/>
              </a:rPr>
              <a:t>5.   </a:t>
            </a:r>
            <a:r>
              <a:rPr lang="id-ID" sz="2400" dirty="0" smtClean="0">
                <a:latin typeface="Times New Roman" pitchFamily="18" charset="0"/>
                <a:cs typeface="Times New Roman" pitchFamily="18" charset="0"/>
              </a:rPr>
              <a:t>Produksi</a:t>
            </a:r>
          </a:p>
          <a:p>
            <a:pPr marL="457200" indent="-457200" algn="just">
              <a:buNone/>
            </a:pPr>
            <a:r>
              <a:rPr lang="en-US" sz="2400" dirty="0" smtClean="0">
                <a:latin typeface="Times New Roman" pitchFamily="18" charset="0"/>
                <a:cs typeface="Times New Roman" pitchFamily="18" charset="0"/>
              </a:rPr>
              <a:t>6.   </a:t>
            </a:r>
            <a:r>
              <a:rPr lang="id-ID" sz="2400" dirty="0" smtClean="0">
                <a:latin typeface="Times New Roman" pitchFamily="18" charset="0"/>
                <a:cs typeface="Times New Roman" pitchFamily="18" charset="0"/>
              </a:rPr>
              <a:t>Lingkungan Negara</a:t>
            </a:r>
          </a:p>
          <a:p>
            <a:pPr marL="457200" indent="-457200" algn="just">
              <a:buNone/>
            </a:pPr>
            <a:r>
              <a:rPr lang="en-US" sz="2400" dirty="0" smtClean="0">
                <a:latin typeface="Times New Roman" pitchFamily="18" charset="0"/>
                <a:cs typeface="Times New Roman" pitchFamily="18" charset="0"/>
              </a:rPr>
              <a:t>7.   </a:t>
            </a:r>
            <a:r>
              <a:rPr lang="id-ID" sz="2400" dirty="0" smtClean="0">
                <a:latin typeface="Times New Roman" pitchFamily="18" charset="0"/>
                <a:cs typeface="Times New Roman" pitchFamily="18" charset="0"/>
              </a:rPr>
              <a:t>Lingkungan internasional maupun regional</a:t>
            </a:r>
          </a:p>
          <a:p>
            <a:pPr marL="457200" indent="-457200" algn="just">
              <a:buNone/>
            </a:pPr>
            <a:r>
              <a:rPr lang="en-US" sz="2400" dirty="0" smtClean="0">
                <a:latin typeface="Times New Roman" pitchFamily="18" charset="0"/>
                <a:cs typeface="Times New Roman" pitchFamily="18" charset="0"/>
              </a:rPr>
              <a:t>8.   </a:t>
            </a:r>
            <a:r>
              <a:rPr lang="id-ID" sz="2400" dirty="0" smtClean="0">
                <a:latin typeface="Times New Roman" pitchFamily="18" charset="0"/>
                <a:cs typeface="Times New Roman" pitchFamily="18" charset="0"/>
              </a:rPr>
              <a:t>Umpan balik</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411162"/>
          </a:xfrm>
        </p:spPr>
        <p:txBody>
          <a:bodyPr>
            <a:normAutofit fontScale="90000"/>
          </a:bodyPr>
          <a:lstStyle/>
          <a:p>
            <a:r>
              <a:rPr lang="id-ID"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marL="0" indent="0" algn="just">
              <a:buNone/>
            </a:pPr>
            <a:r>
              <a:rPr lang="id-ID" sz="2400" dirty="0" smtClean="0">
                <a:latin typeface="Times New Roman" pitchFamily="18" charset="0"/>
                <a:cs typeface="Times New Roman" pitchFamily="18" charset="0"/>
              </a:rPr>
              <a:t>Semua faktor</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ini dipandang sebagai sub sistem untuk menunjukkan dimana potensi produktivitas dan cadangannya disimpan.</a:t>
            </a:r>
          </a:p>
          <a:p>
            <a:pPr marL="0" indent="0" algn="just">
              <a:buNone/>
            </a:pPr>
            <a:r>
              <a:rPr lang="id-ID" sz="2400" dirty="0" smtClean="0">
                <a:latin typeface="Times New Roman" pitchFamily="18" charset="0"/>
                <a:cs typeface="Times New Roman" pitchFamily="18" charset="0"/>
              </a:rPr>
              <a:t>Penjelasannya sebagai berikut:</a:t>
            </a:r>
          </a:p>
          <a:p>
            <a:pPr marL="0" indent="0" algn="just">
              <a:buNone/>
            </a:pPr>
            <a:r>
              <a:rPr lang="id-ID" sz="2400" b="1" dirty="0" smtClean="0">
                <a:latin typeface="Times New Roman" pitchFamily="18" charset="0"/>
                <a:cs typeface="Times New Roman" pitchFamily="18" charset="0"/>
              </a:rPr>
              <a:t>Manusia</a:t>
            </a:r>
          </a:p>
          <a:p>
            <a:pPr marL="0" indent="0" algn="just">
              <a:buFont typeface="Wingdings" pitchFamily="2" charset="2"/>
              <a:buChar char="q"/>
            </a:pPr>
            <a:r>
              <a:rPr lang="id-ID" sz="2400" dirty="0" smtClean="0">
                <a:latin typeface="Times New Roman" pitchFamily="18" charset="0"/>
                <a:cs typeface="Times New Roman" pitchFamily="18" charset="0"/>
              </a:rPr>
              <a:t>  Kuantitas</a:t>
            </a:r>
          </a:p>
          <a:p>
            <a:pPr marL="0" indent="0" algn="just">
              <a:buFont typeface="Wingdings" pitchFamily="2" charset="2"/>
              <a:buChar char="q"/>
            </a:pPr>
            <a:r>
              <a:rPr lang="id-ID" sz="2400" dirty="0" smtClean="0">
                <a:latin typeface="Times New Roman" pitchFamily="18" charset="0"/>
                <a:cs typeface="Times New Roman" pitchFamily="18" charset="0"/>
              </a:rPr>
              <a:t>  Tingkat keahlian</a:t>
            </a:r>
          </a:p>
          <a:p>
            <a:pPr marL="0" indent="0" algn="just">
              <a:buFont typeface="Wingdings" pitchFamily="2" charset="2"/>
              <a:buChar char="q"/>
            </a:pPr>
            <a:r>
              <a:rPr lang="id-ID" sz="2400" dirty="0" smtClean="0">
                <a:latin typeface="Times New Roman" pitchFamily="18" charset="0"/>
                <a:cs typeface="Times New Roman" pitchFamily="18" charset="0"/>
              </a:rPr>
              <a:t>  Latar belakang kebudayaan dan pendidikan</a:t>
            </a:r>
          </a:p>
          <a:p>
            <a:pPr marL="0" indent="0" algn="just">
              <a:buFont typeface="Wingdings" pitchFamily="2" charset="2"/>
              <a:buChar char="q"/>
            </a:pPr>
            <a:r>
              <a:rPr lang="id-ID" sz="2400" dirty="0" smtClean="0">
                <a:latin typeface="Times New Roman" pitchFamily="18" charset="0"/>
                <a:cs typeface="Times New Roman" pitchFamily="18" charset="0"/>
              </a:rPr>
              <a:t>  Kemampuan, sikap</a:t>
            </a:r>
          </a:p>
          <a:p>
            <a:pPr marL="0" indent="0" algn="just">
              <a:buFont typeface="Wingdings" pitchFamily="2" charset="2"/>
              <a:buChar char="q"/>
            </a:pPr>
            <a:r>
              <a:rPr lang="id-ID" sz="2400" dirty="0" smtClean="0">
                <a:latin typeface="Times New Roman" pitchFamily="18" charset="0"/>
                <a:cs typeface="Times New Roman" pitchFamily="18" charset="0"/>
              </a:rPr>
              <a:t>  Minat</a:t>
            </a:r>
          </a:p>
          <a:p>
            <a:pPr marL="0" indent="0" algn="just">
              <a:buFont typeface="Wingdings" pitchFamily="2" charset="2"/>
              <a:buChar char="q"/>
            </a:pPr>
            <a:r>
              <a:rPr lang="id-ID" sz="2400" dirty="0" smtClean="0">
                <a:latin typeface="Times New Roman" pitchFamily="18" charset="0"/>
                <a:cs typeface="Times New Roman" pitchFamily="18" charset="0"/>
              </a:rPr>
              <a:t>  Struktur pekerjaan, keahlian dan umur (</a:t>
            </a:r>
            <a:r>
              <a:rPr lang="en-US" sz="2400" dirty="0" smtClean="0">
                <a:latin typeface="Times New Roman" pitchFamily="18" charset="0"/>
                <a:cs typeface="Times New Roman" pitchFamily="18" charset="0"/>
              </a:rPr>
              <a:t>kadang</a:t>
            </a:r>
            <a:r>
              <a:rPr lang="en-US" sz="2400" baseline="30000" dirty="0" smtClean="0">
                <a:latin typeface="Times New Roman" pitchFamily="18" charset="0"/>
                <a:cs typeface="Times New Roman" pitchFamily="18" charset="0"/>
              </a:rPr>
              <a:t>2</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jenis kelamin)   </a:t>
            </a:r>
          </a:p>
          <a:p>
            <a:pPr marL="0" indent="0" algn="just">
              <a:buNone/>
            </a:pPr>
            <a:r>
              <a:rPr lang="id-ID" sz="2400" dirty="0" smtClean="0">
                <a:latin typeface="Times New Roman" pitchFamily="18" charset="0"/>
                <a:cs typeface="Times New Roman" pitchFamily="18" charset="0"/>
              </a:rPr>
              <a:t>   dari angkatan kerja</a:t>
            </a:r>
          </a:p>
          <a:p>
            <a:pPr marL="0" indent="0" algn="just">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639762"/>
          </a:xfrm>
        </p:spPr>
        <p:txBody>
          <a:bodyPr>
            <a:normAutofit fontScale="90000"/>
          </a:bodyPr>
          <a:lstStyle/>
          <a:p>
            <a:r>
              <a:rPr lang="id-ID"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marL="0" indent="0" algn="just">
              <a:buNone/>
            </a:pPr>
            <a:r>
              <a:rPr lang="id-ID" sz="2400" b="1" dirty="0" smtClean="0">
                <a:latin typeface="Times New Roman" pitchFamily="18" charset="0"/>
                <a:cs typeface="Times New Roman" pitchFamily="18" charset="0"/>
              </a:rPr>
              <a:t>Modal</a:t>
            </a:r>
          </a:p>
          <a:p>
            <a:pPr marL="0" indent="0" algn="just">
              <a:buNone/>
            </a:pP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Modal tetap (mesin, gedung, alat2, volume dan strukturnya</a:t>
            </a:r>
          </a:p>
          <a:p>
            <a:pPr marL="457200" indent="-457200" algn="just">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id-ID" sz="2400" dirty="0" smtClean="0">
                <a:latin typeface="Times New Roman" pitchFamily="18" charset="0"/>
                <a:cs typeface="Times New Roman" pitchFamily="18" charset="0"/>
              </a:rPr>
              <a:t> Teknologi R &amp; D (Litbang)</a:t>
            </a:r>
          </a:p>
          <a:p>
            <a:pPr marL="0" indent="0" algn="just">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Bahan baku (volume dan standar)</a:t>
            </a:r>
          </a:p>
          <a:p>
            <a:pPr marL="0" indent="0" algn="just">
              <a:buFontTx/>
              <a:buChar char="-"/>
            </a:pPr>
            <a:endParaRPr lang="id-ID" sz="2400" dirty="0" smtClean="0">
              <a:latin typeface="Times New Roman" pitchFamily="18" charset="0"/>
              <a:cs typeface="Times New Roman" pitchFamily="18" charset="0"/>
            </a:endParaRPr>
          </a:p>
          <a:p>
            <a:pPr marL="0" indent="0" algn="just">
              <a:buNone/>
            </a:pPr>
            <a:r>
              <a:rPr lang="id-ID" sz="2400" b="1" dirty="0" smtClean="0">
                <a:latin typeface="Times New Roman" pitchFamily="18" charset="0"/>
                <a:cs typeface="Times New Roman" pitchFamily="18" charset="0"/>
              </a:rPr>
              <a:t>Metoda/Proses </a:t>
            </a:r>
          </a:p>
          <a:p>
            <a:pPr marL="0" indent="0" algn="just">
              <a:buNone/>
            </a:pPr>
            <a:r>
              <a:rPr lang="en-US" sz="2400" dirty="0" smtClean="0">
                <a:latin typeface="Times New Roman" pitchFamily="18" charset="0"/>
                <a:cs typeface="Times New Roman" pitchFamily="18" charset="0"/>
              </a:rPr>
              <a:t> -  </a:t>
            </a:r>
            <a:r>
              <a:rPr lang="id-ID" sz="2400" dirty="0" smtClean="0">
                <a:latin typeface="Times New Roman" pitchFamily="18" charset="0"/>
                <a:cs typeface="Times New Roman" pitchFamily="18" charset="0"/>
              </a:rPr>
              <a:t>Tata ruang tugas</a:t>
            </a:r>
          </a:p>
          <a:p>
            <a:pPr marL="0" indent="0" algn="just">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Penanganan bahan baku penolong dan mesin</a:t>
            </a:r>
          </a:p>
          <a:p>
            <a:pPr marL="0" indent="0" algn="just">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Perencanaan dan pengawasan produksi</a:t>
            </a:r>
          </a:p>
          <a:p>
            <a:pPr marL="0" indent="0" algn="just">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Pemeliharaan  melalui pencegahan</a:t>
            </a:r>
          </a:p>
          <a:p>
            <a:pPr marL="0" indent="0" algn="just">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Teknologi yang memakai cara alternatif</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marL="0" indent="0" algn="just">
              <a:buNone/>
            </a:pPr>
            <a:r>
              <a:rPr lang="id-ID" sz="2400" b="1" dirty="0" smtClean="0">
                <a:latin typeface="Times New Roman" pitchFamily="18" charset="0"/>
                <a:cs typeface="Times New Roman" pitchFamily="18" charset="0"/>
              </a:rPr>
              <a:t>Produksi</a:t>
            </a:r>
          </a:p>
          <a:p>
            <a:pPr marL="0" indent="0" algn="just">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Kuantitas</a:t>
            </a:r>
          </a:p>
          <a:p>
            <a:pPr marL="0" indent="0" algn="just">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Kualitas</a:t>
            </a:r>
          </a:p>
          <a:p>
            <a:pPr marL="0" indent="0" algn="just">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Ruangan produksi</a:t>
            </a:r>
          </a:p>
          <a:p>
            <a:pPr marL="0" indent="0" algn="just">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Struktur campuran</a:t>
            </a:r>
          </a:p>
          <a:p>
            <a:pPr marL="0" indent="0" algn="just">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Spesialisasi produksi</a:t>
            </a:r>
          </a:p>
          <a:p>
            <a:pPr marL="0" indent="0" algn="just">
              <a:buFontTx/>
              <a:buChar char="-"/>
            </a:pPr>
            <a:endParaRPr lang="id-ID" sz="2400" dirty="0" smtClean="0">
              <a:latin typeface="Times New Roman" pitchFamily="18" charset="0"/>
              <a:cs typeface="Times New Roman" pitchFamily="18" charset="0"/>
            </a:endParaRPr>
          </a:p>
          <a:p>
            <a:pPr marL="0" indent="0" algn="just">
              <a:buNone/>
            </a:pPr>
            <a:r>
              <a:rPr lang="id-ID" sz="2400" b="1" dirty="0" smtClean="0">
                <a:latin typeface="Times New Roman" pitchFamily="18" charset="0"/>
                <a:cs typeface="Times New Roman" pitchFamily="18" charset="0"/>
              </a:rPr>
              <a:t>Lingkaran Organisasi (internal)</a:t>
            </a:r>
          </a:p>
          <a:p>
            <a:pPr marL="0" indent="0" algn="just">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Organisasi dan Perencanaan</a:t>
            </a:r>
          </a:p>
          <a:p>
            <a:pPr marL="0" indent="0" algn="just">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Sistem Manajemen</a:t>
            </a:r>
          </a:p>
          <a:p>
            <a:pPr marL="0" indent="0" algn="just">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Kondisi Kerja (Fisik)</a:t>
            </a:r>
          </a:p>
          <a:p>
            <a:pPr marL="0" indent="0" algn="just">
              <a:buNone/>
            </a:pPr>
            <a:r>
              <a:rPr lang="id-ID"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id-ID" sz="2400" dirty="0" smtClean="0">
                <a:latin typeface="Times New Roman" pitchFamily="18" charset="0"/>
                <a:cs typeface="Times New Roman" pitchFamily="18" charset="0"/>
              </a:rPr>
              <a:t> Iklim </a:t>
            </a:r>
            <a:r>
              <a:rPr lang="en-US" sz="2400" dirty="0" smtClean="0">
                <a:latin typeface="Times New Roman" pitchFamily="18" charset="0"/>
                <a:cs typeface="Times New Roman" pitchFamily="18" charset="0"/>
              </a:rPr>
              <a:t>K</a:t>
            </a:r>
            <a:r>
              <a:rPr lang="id-ID" sz="2400" dirty="0" smtClean="0">
                <a:latin typeface="Times New Roman" pitchFamily="18" charset="0"/>
                <a:cs typeface="Times New Roman" pitchFamily="18" charset="0"/>
              </a:rPr>
              <a:t>erja (sosial)</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439</TotalTime>
  <Words>1541</Words>
  <Application>Microsoft Office PowerPoint</Application>
  <PresentationFormat>On-screen Show (4:3)</PresentationFormat>
  <Paragraphs>153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PRODUKTIVITAS PRODUKSI  DAN UPAH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PRODUKTIVITAS</dc:title>
  <dc:creator>adang widjana</dc:creator>
  <cp:lastModifiedBy>user</cp:lastModifiedBy>
  <cp:revision>68</cp:revision>
  <dcterms:created xsi:type="dcterms:W3CDTF">2006-08-16T00:00:00Z</dcterms:created>
  <dcterms:modified xsi:type="dcterms:W3CDTF">2020-06-17T01:45:34Z</dcterms:modified>
</cp:coreProperties>
</file>