
<file path=[Content_Types].xml><?xml version="1.0" encoding="utf-8"?>
<Types xmlns="http://schemas.openxmlformats.org/package/2006/content-types">
  <Default Extension="xml" ContentType="application/xml"/>
  <Default Extension="svg" ContentType="image/svg+xml"/>
  <Default Extension="jpg" ContentType="image/jpeg"/>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9" r:id="rId4"/>
    <p:sldId id="279" r:id="rId5"/>
    <p:sldId id="276" r:id="rId6"/>
    <p:sldId id="278" r:id="rId7"/>
    <p:sldId id="280" r:id="rId8"/>
    <p:sldId id="261" r:id="rId9"/>
    <p:sldId id="281" r:id="rId10"/>
    <p:sldId id="263" r:id="rId11"/>
    <p:sldId id="282" r:id="rId12"/>
    <p:sldId id="283" r:id="rId13"/>
    <p:sldId id="284" r:id="rId14"/>
    <p:sldId id="285" r:id="rId15"/>
    <p:sldId id="286" r:id="rId16"/>
    <p:sldId id="287" r:id="rId17"/>
    <p:sldId id="288" r:id="rId18"/>
    <p:sldId id="292" r:id="rId19"/>
    <p:sldId id="289" r:id="rId20"/>
    <p:sldId id="290" r:id="rId21"/>
    <p:sldId id="291" r:id="rId22"/>
    <p:sldId id="295" r:id="rId23"/>
    <p:sldId id="296" r:id="rId24"/>
    <p:sldId id="294" r:id="rId2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4660"/>
  </p:normalViewPr>
  <p:slideViewPr>
    <p:cSldViewPr snapToGrid="0">
      <p:cViewPr varScale="1">
        <p:scale>
          <a:sx n="107" d="100"/>
          <a:sy n="107" d="100"/>
        </p:scale>
        <p:origin x="-22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041838-75A5-4D57-A7B8-4501BD9DDB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xmlns="" id="{1DB1D302-F0EB-4135-BF5E-3C1FCA554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xmlns="" id="{B91CA942-4560-40EA-AB00-02EAFE8EB450}"/>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5" name="Footer Placeholder 4">
            <a:extLst>
              <a:ext uri="{FF2B5EF4-FFF2-40B4-BE49-F238E27FC236}">
                <a16:creationId xmlns:a16="http://schemas.microsoft.com/office/drawing/2014/main" xmlns="" id="{9A70D85A-C521-4BE7-8C94-5AD6B96C0B5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BBE2FA53-5460-4966-BD99-2F25387BA423}"/>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401123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88F60-01C7-471D-8C5C-11D6C27EF8B8}"/>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8FA5F08E-DBE4-4B0C-BD22-4AA176FA0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F9F9B1D7-94F7-44F1-93DD-AE9CA0A169AA}"/>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5" name="Footer Placeholder 4">
            <a:extLst>
              <a:ext uri="{FF2B5EF4-FFF2-40B4-BE49-F238E27FC236}">
                <a16:creationId xmlns:a16="http://schemas.microsoft.com/office/drawing/2014/main" xmlns="" id="{0F59CCE4-E0ED-460A-A4C2-F8F56AE6C8DF}"/>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FC1271D4-F2D8-4C19-BA07-43312D492A98}"/>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165876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C00B11B-611A-4E1B-A57E-A28BC0FAAA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E8F35333-4754-473D-B22F-229DA24BA6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3F4B2118-6B3A-4C47-ABA5-A9BCE5B3ECF0}"/>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5" name="Footer Placeholder 4">
            <a:extLst>
              <a:ext uri="{FF2B5EF4-FFF2-40B4-BE49-F238E27FC236}">
                <a16:creationId xmlns:a16="http://schemas.microsoft.com/office/drawing/2014/main" xmlns="" id="{01BF3DB0-CA0F-4671-B080-33D9E9BEAB2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C3BA1BED-96FD-4F50-B738-D55593404F63}"/>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175949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0C778-7FF2-4DE0-A77E-A1C779E1140A}"/>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586BAB55-4B45-4D58-8640-7345DC356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7A8D50DA-BDCA-4562-817F-4234FA1DD252}"/>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5" name="Footer Placeholder 4">
            <a:extLst>
              <a:ext uri="{FF2B5EF4-FFF2-40B4-BE49-F238E27FC236}">
                <a16:creationId xmlns:a16="http://schemas.microsoft.com/office/drawing/2014/main" xmlns="" id="{61CE8D71-EC8A-4E6D-B72C-53ADB887E7C7}"/>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DEDCF375-CDC9-42E8-B63B-345B838210BA}"/>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324915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8E4FF2-B7A2-4DE3-9283-08DC791F9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xmlns="" id="{78B2C7BE-339E-4979-A6D6-FF525E9905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678D94F-0B57-444A-9F6A-2AEC79BD0E8F}"/>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5" name="Footer Placeholder 4">
            <a:extLst>
              <a:ext uri="{FF2B5EF4-FFF2-40B4-BE49-F238E27FC236}">
                <a16:creationId xmlns:a16="http://schemas.microsoft.com/office/drawing/2014/main" xmlns="" id="{C884A0DD-2711-4946-B816-32AD88AC350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4DDEF7C4-9FE0-4580-A4E2-C89D009E9224}"/>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246251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8451AE-E022-4124-A54F-FC14C328675F}"/>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931AE595-3CFC-4A60-8B97-907661E3C4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xmlns="" id="{1C79B0A5-BF0F-4533-9437-5155199301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xmlns="" id="{D74E124C-F563-42F5-9A4B-274A7E2260DD}"/>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6" name="Footer Placeholder 5">
            <a:extLst>
              <a:ext uri="{FF2B5EF4-FFF2-40B4-BE49-F238E27FC236}">
                <a16:creationId xmlns:a16="http://schemas.microsoft.com/office/drawing/2014/main" xmlns="" id="{8E7AF5BA-E464-4243-8BF4-CAFE3C630E60}"/>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A44AA130-0B93-418D-894B-03516CBFBAA7}"/>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288143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1C21B-3B37-49A7-B455-ED67C5D65784}"/>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9EDEC64D-259F-4739-ACD2-D48BFA7B8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74EBC10-5465-44B0-8B07-42B3324FA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xmlns="" id="{9ADBD169-F4ED-44EF-BE2A-8455797D0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0ABB249-C3C8-4130-973D-88268DE0F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xmlns="" id="{32201143-A62F-4730-A6BD-44A27F942131}"/>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8" name="Footer Placeholder 7">
            <a:extLst>
              <a:ext uri="{FF2B5EF4-FFF2-40B4-BE49-F238E27FC236}">
                <a16:creationId xmlns:a16="http://schemas.microsoft.com/office/drawing/2014/main" xmlns="" id="{9A7776E9-F6F6-49E5-BB72-41D79BD87B2C}"/>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xmlns="" id="{E16BDF93-192B-4E21-8854-27968A4FC7FF}"/>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28827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88CA8-4A14-48A8-966B-C9EA29794C7A}"/>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xmlns="" id="{4D7365E8-DF09-4068-9124-1E55B7790495}"/>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4" name="Footer Placeholder 3">
            <a:extLst>
              <a:ext uri="{FF2B5EF4-FFF2-40B4-BE49-F238E27FC236}">
                <a16:creationId xmlns:a16="http://schemas.microsoft.com/office/drawing/2014/main" xmlns="" id="{61062A31-F3B8-4467-90FE-0856A9094F4F}"/>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xmlns="" id="{6CF28173-6792-41A4-91B5-318BE83FEC8D}"/>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254045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345544-7D44-40BA-A7DB-2688499310A1}"/>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3" name="Footer Placeholder 2">
            <a:extLst>
              <a:ext uri="{FF2B5EF4-FFF2-40B4-BE49-F238E27FC236}">
                <a16:creationId xmlns:a16="http://schemas.microsoft.com/office/drawing/2014/main" xmlns="" id="{77CE5713-88D8-4E43-BC66-F75BB09CD72D}"/>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xmlns="" id="{5B8F5408-C432-4AEE-B9EF-524A4A5F58FC}"/>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1472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9BB1F-330C-4F46-83FA-75E8227C5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773A2001-844F-48CD-9300-7CB565B59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xmlns="" id="{F3ED2E38-D7F4-41AC-B725-3A8BD7D37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F82628-5F9E-4DF6-85A9-16E2126A1B24}"/>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6" name="Footer Placeholder 5">
            <a:extLst>
              <a:ext uri="{FF2B5EF4-FFF2-40B4-BE49-F238E27FC236}">
                <a16:creationId xmlns:a16="http://schemas.microsoft.com/office/drawing/2014/main" xmlns="" id="{EFE07162-7485-4F72-AD76-624BE52D0F6B}"/>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F886778C-9D40-42C6-82D2-04A06DAADB1D}"/>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222013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974E0-9119-4B76-B742-5E962E16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xmlns="" id="{1EB1B95B-918C-4446-9A18-8EA30949B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xmlns="" id="{42AC818C-71B7-4A56-8F01-663C5B636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EC613E-1402-4627-993D-16838C91E1CD}"/>
              </a:ext>
            </a:extLst>
          </p:cNvPr>
          <p:cNvSpPr>
            <a:spLocks noGrp="1"/>
          </p:cNvSpPr>
          <p:nvPr>
            <p:ph type="dt" sz="half" idx="10"/>
          </p:nvPr>
        </p:nvSpPr>
        <p:spPr/>
        <p:txBody>
          <a:bodyPr/>
          <a:lstStyle/>
          <a:p>
            <a:fld id="{C3A11C8C-521F-4A16-B1DB-01C4E5899710}" type="datetimeFigureOut">
              <a:rPr lang="id-ID" smtClean="0"/>
              <a:t>3/26/20</a:t>
            </a:fld>
            <a:endParaRPr lang="id-ID"/>
          </a:p>
        </p:txBody>
      </p:sp>
      <p:sp>
        <p:nvSpPr>
          <p:cNvPr id="6" name="Footer Placeholder 5">
            <a:extLst>
              <a:ext uri="{FF2B5EF4-FFF2-40B4-BE49-F238E27FC236}">
                <a16:creationId xmlns:a16="http://schemas.microsoft.com/office/drawing/2014/main" xmlns="" id="{A24723C4-AA8C-4964-B3C5-B487E2BB3BE9}"/>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C84E0B4C-640F-4DD8-9BD2-3CCAE31BA075}"/>
              </a:ext>
            </a:extLst>
          </p:cNvPr>
          <p:cNvSpPr>
            <a:spLocks noGrp="1"/>
          </p:cNvSpPr>
          <p:nvPr>
            <p:ph type="sldNum" sz="quarter" idx="12"/>
          </p:nvPr>
        </p:nvSpPr>
        <p:spPr/>
        <p:txBody>
          <a:bodyPr/>
          <a:lstStyle/>
          <a:p>
            <a:fld id="{26291C9A-45FA-42B8-B1DB-D85BD571A9DC}" type="slidenum">
              <a:rPr lang="id-ID" smtClean="0"/>
              <a:t>‹#›</a:t>
            </a:fld>
            <a:endParaRPr lang="id-ID"/>
          </a:p>
        </p:txBody>
      </p:sp>
    </p:spTree>
    <p:extLst>
      <p:ext uri="{BB962C8B-B14F-4D97-AF65-F5344CB8AC3E}">
        <p14:creationId xmlns:p14="http://schemas.microsoft.com/office/powerpoint/2010/main" val="2014013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2300CB-187C-4213-ACC3-3E11EBCF4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ACBB8453-18C9-472E-9ADE-C72DFA4DF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0A5B9441-043F-4419-A80F-9459364430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11C8C-521F-4A16-B1DB-01C4E5899710}" type="datetimeFigureOut">
              <a:rPr lang="id-ID" smtClean="0"/>
              <a:t>3/26/20</a:t>
            </a:fld>
            <a:endParaRPr lang="id-ID"/>
          </a:p>
        </p:txBody>
      </p:sp>
      <p:sp>
        <p:nvSpPr>
          <p:cNvPr id="5" name="Footer Placeholder 4">
            <a:extLst>
              <a:ext uri="{FF2B5EF4-FFF2-40B4-BE49-F238E27FC236}">
                <a16:creationId xmlns:a16="http://schemas.microsoft.com/office/drawing/2014/main" xmlns="" id="{E19FCA66-5F9E-4B5E-9AED-D093ECA6D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xmlns="" id="{1A7F8CE2-84AC-415D-99F3-8793AF93D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91C9A-45FA-42B8-B1DB-D85BD571A9DC}" type="slidenum">
              <a:rPr lang="id-ID" smtClean="0"/>
              <a:t>‹#›</a:t>
            </a:fld>
            <a:endParaRPr lang="id-ID"/>
          </a:p>
        </p:txBody>
      </p:sp>
    </p:spTree>
    <p:extLst>
      <p:ext uri="{BB962C8B-B14F-4D97-AF65-F5344CB8AC3E}">
        <p14:creationId xmlns:p14="http://schemas.microsoft.com/office/powerpoint/2010/main" val="2341696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6" Type="http://schemas.microsoft.com/office/2007/relationships/hdphoto" Target="../media/hdphoto2.wdp"/><Relationship Id="rId7" Type="http://schemas.openxmlformats.org/officeDocument/2006/relationships/image" Target="../media/image4.png"/><Relationship Id="rId8" Type="http://schemas.openxmlformats.org/officeDocument/2006/relationships/image" Target="../media/image5.png"/><Relationship Id="rId9" Type="http://schemas.microsoft.com/office/2007/relationships/hdphoto" Target="../media/hdphoto3.wdp"/><Relationship Id="rId10" Type="http://schemas.openxmlformats.org/officeDocument/2006/relationships/image" Target="../media/image6.gif"/><Relationship Id="rId11"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23.png"/><Relationship Id="rId7" Type="http://schemas.openxmlformats.org/officeDocument/2006/relationships/image" Target="../media/image24.jpeg"/><Relationship Id="rId8" Type="http://schemas.openxmlformats.org/officeDocument/2006/relationships/image" Target="../media/image25.png"/><Relationship Id="rId9" Type="http://schemas.openxmlformats.org/officeDocument/2006/relationships/image" Target="../media/image26.jpeg"/><Relationship Id="rId10"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gif"/><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gif"/></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gif"/><Relationship Id="rId3" Type="http://schemas.openxmlformats.org/officeDocument/2006/relationships/image" Target="../media/image6.gi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5" Type="http://schemas.openxmlformats.org/officeDocument/2006/relationships/image" Target="../media/image6.gif"/><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eg"/><Relationship Id="rId5" Type="http://schemas.openxmlformats.org/officeDocument/2006/relationships/image" Target="../media/image6.gif"/><Relationship Id="rId6" Type="http://schemas.openxmlformats.org/officeDocument/2006/relationships/image" Target="../media/image55.gif"/><Relationship Id="rId7"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gif"/><Relationship Id="rId7" Type="http://schemas.openxmlformats.org/officeDocument/2006/relationships/image" Target="../media/image15.png"/><Relationship Id="rId8" Type="http://schemas.openxmlformats.org/officeDocument/2006/relationships/image" Target="../media/image16.sv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5" Type="http://schemas.openxmlformats.org/officeDocument/2006/relationships/image" Target="../media/image6.gif"/><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3.wdp"/><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gif"/><Relationship Id="rId1" Type="http://schemas.openxmlformats.org/officeDocument/2006/relationships/slideLayout" Target="../slideLayouts/slideLayout2.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A81FED6-9C16-46C1-8EF0-CEF22650D2C3}"/>
              </a:ext>
            </a:extLst>
          </p:cNvPr>
          <p:cNvPicPr>
            <a:picLocks noChangeAspect="1"/>
          </p:cNvPicPr>
          <p:nvPr/>
        </p:nvPicPr>
        <p:blipFill rotWithShape="1">
          <a:blip r:embed="rId2">
            <a:extLst>
              <a:ext uri="{28A0092B-C50C-407E-A947-70E740481C1C}">
                <a14:useLocalDpi xmlns:a14="http://schemas.microsoft.com/office/drawing/2010/main" val="0"/>
              </a:ext>
            </a:extLst>
          </a:blip>
          <a:srcRect b="8161"/>
          <a:stretch/>
        </p:blipFill>
        <p:spPr>
          <a:xfrm>
            <a:off x="-44977" y="781878"/>
            <a:ext cx="3560570" cy="5035826"/>
          </a:xfrm>
          <a:prstGeom prst="rect">
            <a:avLst/>
          </a:prstGeom>
        </p:spPr>
      </p:pic>
      <p:pic>
        <p:nvPicPr>
          <p:cNvPr id="7" name="Picture 6">
            <a:extLst>
              <a:ext uri="{FF2B5EF4-FFF2-40B4-BE49-F238E27FC236}">
                <a16:creationId xmlns:a16="http://schemas.microsoft.com/office/drawing/2014/main" xmlns="" id="{16460B2C-E138-4460-8D95-9F0B8C3975A8}"/>
              </a:ext>
            </a:extLst>
          </p:cNvPr>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243000"/>
                    </a14:imgEffect>
                    <a14:imgEffect>
                      <a14:brightnessContrast bright="20000"/>
                    </a14:imgEffect>
                  </a14:imgLayer>
                </a14:imgProps>
              </a:ext>
              <a:ext uri="{28A0092B-C50C-407E-A947-70E740481C1C}">
                <a14:useLocalDpi xmlns:a14="http://schemas.microsoft.com/office/drawing/2010/main" val="0"/>
              </a:ext>
            </a:extLst>
          </a:blip>
          <a:srcRect t="6583"/>
          <a:stretch/>
        </p:blipFill>
        <p:spPr>
          <a:xfrm>
            <a:off x="0" y="3908213"/>
            <a:ext cx="12192000" cy="2857021"/>
          </a:xfrm>
          <a:prstGeom prst="rect">
            <a:avLst/>
          </a:prstGeom>
        </p:spPr>
      </p:pic>
      <p:pic>
        <p:nvPicPr>
          <p:cNvPr id="10" name="Picture 9">
            <a:extLst>
              <a:ext uri="{FF2B5EF4-FFF2-40B4-BE49-F238E27FC236}">
                <a16:creationId xmlns:a16="http://schemas.microsoft.com/office/drawing/2014/main" xmlns="" id="{4E89FF19-7CC5-4987-8F53-8C60CC03BC07}"/>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562998" y="2172224"/>
            <a:ext cx="2629002" cy="1033671"/>
          </a:xfrm>
          <a:prstGeom prst="rect">
            <a:avLst/>
          </a:prstGeom>
        </p:spPr>
      </p:pic>
      <p:pic>
        <p:nvPicPr>
          <p:cNvPr id="5" name="Picture 4">
            <a:extLst>
              <a:ext uri="{FF2B5EF4-FFF2-40B4-BE49-F238E27FC236}">
                <a16:creationId xmlns:a16="http://schemas.microsoft.com/office/drawing/2014/main" xmlns="" id="{9E5908CB-4812-4783-ABD6-64A7F03953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5766" y="214838"/>
            <a:ext cx="2548912" cy="847514"/>
          </a:xfrm>
          <a:prstGeom prst="rect">
            <a:avLst/>
          </a:prstGeom>
        </p:spPr>
      </p:pic>
      <p:sp>
        <p:nvSpPr>
          <p:cNvPr id="6" name="Rectangle 5">
            <a:extLst>
              <a:ext uri="{FF2B5EF4-FFF2-40B4-BE49-F238E27FC236}">
                <a16:creationId xmlns:a16="http://schemas.microsoft.com/office/drawing/2014/main" xmlns="" id="{AA376C4E-6A64-4092-95B7-09CE9B4B0610}"/>
              </a:ext>
            </a:extLst>
          </p:cNvPr>
          <p:cNvSpPr/>
          <p:nvPr/>
        </p:nvSpPr>
        <p:spPr>
          <a:xfrm>
            <a:off x="3490964" y="1700449"/>
            <a:ext cx="8701036" cy="2585323"/>
          </a:xfrm>
          <a:prstGeom prst="rect">
            <a:avLst/>
          </a:prstGeom>
          <a:noFill/>
        </p:spPr>
        <p:txBody>
          <a:bodyPr wrap="none" lIns="91440" tIns="45720" rIns="91440" bIns="45720">
            <a:spAutoFit/>
          </a:bodyPr>
          <a:lstStyle/>
          <a:p>
            <a:pPr algn="ctr"/>
            <a:r>
              <a:rPr lang="id-ID" sz="3200" b="1" dirty="0"/>
              <a:t>EFEKTIVITAS PUBLISITAS DALAM MENINGKATKAN </a:t>
            </a:r>
            <a:br>
              <a:rPr lang="id-ID" sz="3200" b="1" dirty="0"/>
            </a:br>
            <a:r>
              <a:rPr lang="id-ID" sz="3200" b="1" i="1" dirty="0"/>
              <a:t>BRAND IMAGE </a:t>
            </a:r>
            <a:r>
              <a:rPr lang="id-ID" sz="3200" b="1" dirty="0"/>
              <a:t>PERUSAHAAN DI ERA </a:t>
            </a:r>
            <a:br>
              <a:rPr lang="id-ID" sz="3200" b="1" dirty="0"/>
            </a:br>
            <a:r>
              <a:rPr lang="id-ID" sz="3200" b="1" dirty="0"/>
              <a:t>REVOLUSI INDUSTRI 4.0</a:t>
            </a:r>
            <a:endParaRPr lang="id-ID" sz="3200" dirty="0"/>
          </a:p>
          <a:p>
            <a:pPr algn="ctr"/>
            <a:endParaRPr lang="id-ID" sz="6600" b="1" cap="none" spc="0" dirty="0">
              <a:ln w="0"/>
              <a:solidFill>
                <a:schemeClr val="accent4">
                  <a:lumMod val="60000"/>
                  <a:lumOff val="40000"/>
                </a:schemeClr>
              </a:solidFill>
              <a:effectLst>
                <a:outerShdw blurRad="38100" dist="19050" dir="2700000" algn="tl" rotWithShape="0">
                  <a:schemeClr val="dk1">
                    <a:alpha val="40000"/>
                  </a:schemeClr>
                </a:outerShdw>
              </a:effectLst>
            </a:endParaRPr>
          </a:p>
        </p:txBody>
      </p:sp>
      <p:pic>
        <p:nvPicPr>
          <p:cNvPr id="8" name="Picture 7">
            <a:extLst>
              <a:ext uri="{FF2B5EF4-FFF2-40B4-BE49-F238E27FC236}">
                <a16:creationId xmlns:a16="http://schemas.microsoft.com/office/drawing/2014/main" xmlns="" id="{FE56961B-2952-4933-9A8E-569D4097F454}"/>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616038" y="347729"/>
            <a:ext cx="2629002" cy="1033671"/>
          </a:xfrm>
          <a:prstGeom prst="rect">
            <a:avLst/>
          </a:prstGeom>
        </p:spPr>
      </p:pic>
      <p:pic>
        <p:nvPicPr>
          <p:cNvPr id="9" name="Picture 8">
            <a:extLst>
              <a:ext uri="{FF2B5EF4-FFF2-40B4-BE49-F238E27FC236}">
                <a16:creationId xmlns:a16="http://schemas.microsoft.com/office/drawing/2014/main" xmlns="" id="{EF6245CA-B0C2-4D8C-BCDA-B152B6D67DC2}"/>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03065" y="3388111"/>
            <a:ext cx="1322811" cy="520103"/>
          </a:xfrm>
          <a:prstGeom prst="rect">
            <a:avLst/>
          </a:prstGeom>
        </p:spPr>
      </p:pic>
      <p:pic>
        <p:nvPicPr>
          <p:cNvPr id="12" name="Picture 2" descr="animasi-bergerak-garis-053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705523" y="3778926"/>
            <a:ext cx="3857475" cy="457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nimasi-bergerak-garis-053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706932" y="3515652"/>
            <a:ext cx="3857475" cy="4571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elated image"/>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059683" y="776818"/>
            <a:ext cx="1629858" cy="108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85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flipH="1">
            <a:off x="2570434" y="4205421"/>
            <a:ext cx="688109" cy="256239"/>
          </a:xfrm>
          <a:prstGeom prst="rect">
            <a:avLst/>
          </a:prstGeom>
        </p:spPr>
      </p:pic>
      <p:pic>
        <p:nvPicPr>
          <p:cNvPr id="28" name="Picture 2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096000" y="3820544"/>
            <a:ext cx="688109" cy="256239"/>
          </a:xfrm>
          <a:prstGeom prst="rect">
            <a:avLst/>
          </a:prstGeom>
        </p:spPr>
      </p:pic>
      <p:pic>
        <p:nvPicPr>
          <p:cNvPr id="24" name="Picture 23">
            <a:extLst>
              <a:ext uri="{FF2B5EF4-FFF2-40B4-BE49-F238E27FC236}">
                <a16:creationId xmlns:a16="http://schemas.microsoft.com/office/drawing/2014/main" xmlns="" id="{BBEDC024-D3E8-405E-A564-C47B4D1415BF}"/>
              </a:ext>
            </a:extLst>
          </p:cNvPr>
          <p:cNvPicPr>
            <a:picLocks noChangeAspect="1"/>
          </p:cNvPicPr>
          <p:nvPr/>
        </p:nvPicPr>
        <p:blipFill rotWithShape="1">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saturation sat="243000"/>
                    </a14:imgEffect>
                    <a14:imgEffect>
                      <a14:brightnessContrast bright="20000"/>
                    </a14:imgEffect>
                  </a14:imgLayer>
                </a14:imgProps>
              </a:ext>
              <a:ext uri="{28A0092B-C50C-407E-A947-70E740481C1C}">
                <a14:useLocalDpi xmlns:a14="http://schemas.microsoft.com/office/drawing/2010/main" val="0"/>
              </a:ext>
            </a:extLst>
          </a:blip>
          <a:srcRect t="6583"/>
          <a:stretch/>
        </p:blipFill>
        <p:spPr>
          <a:xfrm>
            <a:off x="0" y="3878254"/>
            <a:ext cx="12192000" cy="3429000"/>
          </a:xfrm>
          <a:prstGeom prst="rect">
            <a:avLst/>
          </a:prstGeom>
        </p:spPr>
      </p:pic>
      <p:sp>
        <p:nvSpPr>
          <p:cNvPr id="2" name="Rectangle 1"/>
          <p:cNvSpPr/>
          <p:nvPr/>
        </p:nvSpPr>
        <p:spPr>
          <a:xfrm>
            <a:off x="22318" y="0"/>
            <a:ext cx="578434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BENTUK PUBLISITAS</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050" name="Picture 2" descr="Related imag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88153" y="1282659"/>
            <a:ext cx="1943352" cy="1793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EMINAR FLAT ICON"/>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8371" t="6701" r="7757" b="15879"/>
          <a:stretch/>
        </p:blipFill>
        <p:spPr bwMode="auto">
          <a:xfrm>
            <a:off x="3710626" y="1875504"/>
            <a:ext cx="1698172" cy="1676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8" name="Picture 10"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0054" y="1158605"/>
            <a:ext cx="2052339" cy="205233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PAID PUBLICITY FLAT ICON"/>
          <p:cNvPicPr>
            <a:picLocks noChangeAspect="1" noChangeArrowheads="1"/>
          </p:cNvPicPr>
          <p:nvPr/>
        </p:nvPicPr>
        <p:blipFill rotWithShape="1">
          <a:blip r:embed="rId9">
            <a:extLst>
              <a:ext uri="{28A0092B-C50C-407E-A947-70E740481C1C}">
                <a14:useLocalDpi xmlns:a14="http://schemas.microsoft.com/office/drawing/2010/main" val="0"/>
              </a:ext>
            </a:extLst>
          </a:blip>
          <a:srcRect t="19009" r="6453" b="8037"/>
          <a:stretch/>
        </p:blipFill>
        <p:spPr bwMode="auto">
          <a:xfrm>
            <a:off x="9209309" y="2159517"/>
            <a:ext cx="2245346" cy="17510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7882" y="3175267"/>
            <a:ext cx="1599298" cy="369332"/>
          </a:xfrm>
          <a:prstGeom prst="rect">
            <a:avLst/>
          </a:prstGeom>
          <a:noFill/>
        </p:spPr>
        <p:txBody>
          <a:bodyPr wrap="square" rtlCol="0">
            <a:spAutoFit/>
          </a:bodyPr>
          <a:lstStyle/>
          <a:p>
            <a:pPr lvl="0"/>
            <a:r>
              <a:rPr lang="en-US" b="1" i="1" dirty="0"/>
              <a:t>P</a:t>
            </a:r>
            <a:r>
              <a:rPr lang="id-ID" b="1" i="1" dirty="0"/>
              <a:t>ure publicity</a:t>
            </a:r>
            <a:r>
              <a:rPr lang="id-ID" b="1" dirty="0"/>
              <a:t> </a:t>
            </a:r>
            <a:endParaRPr lang="en-US" b="1" dirty="0"/>
          </a:p>
        </p:txBody>
      </p:sp>
      <p:sp>
        <p:nvSpPr>
          <p:cNvPr id="21" name="TextBox 20"/>
          <p:cNvSpPr txBox="1"/>
          <p:nvPr/>
        </p:nvSpPr>
        <p:spPr>
          <a:xfrm>
            <a:off x="3688741" y="3680764"/>
            <a:ext cx="2432881" cy="646331"/>
          </a:xfrm>
          <a:prstGeom prst="rect">
            <a:avLst/>
          </a:prstGeom>
          <a:noFill/>
        </p:spPr>
        <p:txBody>
          <a:bodyPr wrap="square" rtlCol="0">
            <a:spAutoFit/>
          </a:bodyPr>
          <a:lstStyle/>
          <a:p>
            <a:r>
              <a:rPr lang="en-US" b="1" i="1" dirty="0"/>
              <a:t>F</a:t>
            </a:r>
            <a:r>
              <a:rPr lang="id-ID" b="1" i="1" dirty="0"/>
              <a:t>ree ride publicity</a:t>
            </a:r>
            <a:r>
              <a:rPr lang="id-ID" dirty="0"/>
              <a:t> </a:t>
            </a:r>
            <a:endParaRPr lang="en-US" dirty="0"/>
          </a:p>
          <a:p>
            <a:pPr lvl="0"/>
            <a:r>
              <a:rPr lang="id-ID" b="1" dirty="0"/>
              <a:t> </a:t>
            </a:r>
            <a:endParaRPr lang="en-US" b="1" dirty="0"/>
          </a:p>
        </p:txBody>
      </p:sp>
      <p:sp>
        <p:nvSpPr>
          <p:cNvPr id="5" name="Rectangle 4"/>
          <p:cNvSpPr/>
          <p:nvPr/>
        </p:nvSpPr>
        <p:spPr>
          <a:xfrm>
            <a:off x="6621568" y="3405432"/>
            <a:ext cx="1689309" cy="374077"/>
          </a:xfrm>
          <a:prstGeom prst="rect">
            <a:avLst/>
          </a:prstGeom>
        </p:spPr>
        <p:txBody>
          <a:bodyPr wrap="none">
            <a:spAutoFit/>
          </a:bodyPr>
          <a:lstStyle/>
          <a:p>
            <a:pPr lvl="0" algn="just">
              <a:lnSpc>
                <a:spcPct val="107000"/>
              </a:lnSpc>
              <a:spcAft>
                <a:spcPts val="800"/>
              </a:spcAft>
            </a:pPr>
            <a:r>
              <a:rPr lang="en-US" b="1" i="1" dirty="0">
                <a:latin typeface="Times New Roman" panose="02020603050405020304" pitchFamily="18" charset="0"/>
                <a:ea typeface="Calibri" panose="020F0502020204030204" pitchFamily="34" charset="0"/>
                <a:cs typeface="Times New Roman" panose="02020603050405020304" pitchFamily="18" charset="0"/>
              </a:rPr>
              <a:t>T</a:t>
            </a:r>
            <a:r>
              <a:rPr lang="id-ID" b="1" i="1" dirty="0">
                <a:latin typeface="Times New Roman" panose="02020603050405020304" pitchFamily="18" charset="0"/>
                <a:ea typeface="Calibri" panose="020F0502020204030204" pitchFamily="34" charset="0"/>
                <a:cs typeface="Times New Roman" panose="02020603050405020304" pitchFamily="18" charset="0"/>
              </a:rPr>
              <a:t>ie-in publicity</a:t>
            </a:r>
            <a:r>
              <a:rPr lang="id-ID"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559975" y="4071846"/>
            <a:ext cx="1544012" cy="374077"/>
          </a:xfrm>
          <a:prstGeom prst="rect">
            <a:avLst/>
          </a:prstGeom>
        </p:spPr>
        <p:txBody>
          <a:bodyPr wrap="none">
            <a:spAutoFit/>
          </a:bodyPr>
          <a:lstStyle/>
          <a:p>
            <a:pPr lvl="0" algn="just">
              <a:lnSpc>
                <a:spcPct val="107000"/>
              </a:lnSpc>
              <a:spcAft>
                <a:spcPts val="800"/>
              </a:spcAft>
            </a:pPr>
            <a:r>
              <a:rPr lang="en-US" b="1" i="1" dirty="0">
                <a:latin typeface="Times New Roman" panose="02020603050405020304" pitchFamily="18" charset="0"/>
                <a:ea typeface="Calibri" panose="020F0502020204030204" pitchFamily="34" charset="0"/>
                <a:cs typeface="Times New Roman" panose="02020603050405020304" pitchFamily="18" charset="0"/>
              </a:rPr>
              <a:t>P</a:t>
            </a:r>
            <a:r>
              <a:rPr lang="id-ID" b="1" i="1" dirty="0">
                <a:latin typeface="Times New Roman" panose="02020603050405020304" pitchFamily="18" charset="0"/>
                <a:ea typeface="Calibri" panose="020F0502020204030204" pitchFamily="34" charset="0"/>
                <a:cs typeface="Times New Roman" panose="02020603050405020304" pitchFamily="18" charset="0"/>
              </a:rPr>
              <a:t>aid publicity</a:t>
            </a:r>
            <a:r>
              <a:rPr lang="id-ID"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 descr="animasi-bergerak-garis-053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595675">
            <a:off x="1906982" y="2850748"/>
            <a:ext cx="1898348" cy="4571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nimasi-bergerak-garis-053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8321719" flipV="1">
            <a:off x="5011417" y="2489495"/>
            <a:ext cx="1898348" cy="457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animasi-bergerak-garis-053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490727" flipV="1">
            <a:off x="8051318" y="1737170"/>
            <a:ext cx="1898348"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5506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080" name="Picture 8" descr="Image result for UCAPAN NATAL HO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5287">
            <a:off x="7645713" y="674027"/>
            <a:ext cx="4242722" cy="3136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406370" y="2636804"/>
            <a:ext cx="9348652" cy="2166875"/>
          </a:xfrm>
          <a:prstGeom prst="rect">
            <a:avLst/>
          </a:prstGeom>
        </p:spPr>
        <p:txBody>
          <a:bodyPr wrap="square">
            <a:spAutoFit/>
          </a:bodyPr>
          <a:lstStyle/>
          <a:p>
            <a:pPr marL="457200" indent="228600" algn="ctr">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Yaitu</a:t>
            </a:r>
            <a:r>
              <a:rPr lang="id-ID" dirty="0">
                <a:latin typeface="Times New Roman" panose="02020603050405020304" pitchFamily="18" charset="0"/>
                <a:ea typeface="Calibri" panose="020F0502020204030204" pitchFamily="34" charset="0"/>
                <a:cs typeface="Times New Roman" panose="02020603050405020304" pitchFamily="18" charset="0"/>
              </a:rPr>
              <a:t> mempopulerkan diri melalui aktivitas masyarakat dengan setting sosial yang natural atau apa adanya. Misalnya saja, </a:t>
            </a:r>
            <a:r>
              <a:rPr lang="en-US" dirty="0" err="1">
                <a:latin typeface="Times New Roman" panose="02020603050405020304" pitchFamily="18" charset="0"/>
                <a:ea typeface="Calibri" panose="020F0502020204030204" pitchFamily="34" charset="0"/>
                <a:cs typeface="Times New Roman" panose="02020603050405020304" pitchFamily="18" charset="0"/>
              </a:rPr>
              <a:t>pada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id-ID" dirty="0">
                <a:latin typeface="Times New Roman" panose="02020603050405020304" pitchFamily="18" charset="0"/>
                <a:ea typeface="Calibri" panose="020F0502020204030204" pitchFamily="34" charset="0"/>
                <a:cs typeface="Times New Roman" panose="02020603050405020304" pitchFamily="18" charset="0"/>
              </a:rPr>
              <a:t>bulan Ramadhan atau Idul Fitri merupakan aktivitas tahunan sehingga menjadi realitas yang apa adanya. </a:t>
            </a:r>
            <a:r>
              <a:rPr lang="en-US" dirty="0">
                <a:latin typeface="Times New Roman" panose="02020603050405020304" pitchFamily="18" charset="0"/>
                <a:ea typeface="Calibri" panose="020F0502020204030204" pitchFamily="34" charset="0"/>
                <a:cs typeface="Times New Roman" panose="02020603050405020304" pitchFamily="18" charset="0"/>
              </a:rPr>
              <a:t>Perusahaan </a:t>
            </a:r>
            <a:r>
              <a:rPr lang="id-ID" dirty="0">
                <a:latin typeface="Times New Roman" panose="02020603050405020304" pitchFamily="18" charset="0"/>
                <a:ea typeface="Calibri" panose="020F0502020204030204" pitchFamily="34" charset="0"/>
                <a:cs typeface="Times New Roman" panose="02020603050405020304" pitchFamily="18" charset="0"/>
              </a:rPr>
              <a:t>bisa memanfaatkan kesempatan tersebut untuk memasarkan dirinya. Misalnya dengan mengucapkan “Selamat </a:t>
            </a:r>
            <a:r>
              <a:rPr lang="en-US" dirty="0" err="1">
                <a:latin typeface="Times New Roman" panose="02020603050405020304" pitchFamily="18" charset="0"/>
                <a:ea typeface="Calibri" panose="020F0502020204030204" pitchFamily="34" charset="0"/>
                <a:cs typeface="Times New Roman" panose="02020603050405020304" pitchFamily="18" charset="0"/>
              </a:rPr>
              <a:t>menjalani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ibadah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puasa</a:t>
            </a:r>
            <a:r>
              <a:rPr lang="id-ID" dirty="0">
                <a:latin typeface="Times New Roman" panose="02020603050405020304" pitchFamily="18" charset="0"/>
                <a:ea typeface="Calibri" panose="020F0502020204030204" pitchFamily="34" charset="0"/>
                <a:cs typeface="Times New Roman" panose="02020603050405020304" pitchFamily="18" charset="0"/>
              </a:rPr>
              <a:t>” atau “Selamat hari Raya idul fitri” dengan embel-embel nama perusahaan. Semakin banyak jenis bentuk </a:t>
            </a:r>
            <a:r>
              <a:rPr lang="id-ID" i="1" dirty="0">
                <a:latin typeface="Times New Roman" panose="02020603050405020304" pitchFamily="18" charset="0"/>
                <a:ea typeface="Calibri" panose="020F0502020204030204" pitchFamily="34" charset="0"/>
                <a:cs typeface="Times New Roman" panose="02020603050405020304" pitchFamily="18" charset="0"/>
              </a:rPr>
              <a:t>pure publicity</a:t>
            </a:r>
            <a:r>
              <a:rPr lang="id-ID" dirty="0">
                <a:latin typeface="Times New Roman" panose="02020603050405020304" pitchFamily="18" charset="0"/>
                <a:ea typeface="Calibri" panose="020F0502020204030204" pitchFamily="34" charset="0"/>
                <a:cs typeface="Times New Roman" panose="02020603050405020304" pitchFamily="18" charset="0"/>
              </a:rPr>
              <a:t> yang siarkan di media massa, maka akan semakin populer </a:t>
            </a:r>
            <a:r>
              <a:rPr lang="en-US" dirty="0" err="1">
                <a:latin typeface="Times New Roman" panose="02020603050405020304" pitchFamily="18" charset="0"/>
                <a:ea typeface="Calibri" panose="020F0502020204030204" pitchFamily="34" charset="0"/>
                <a:cs typeface="Times New Roman" panose="02020603050405020304" pitchFamily="18" charset="0"/>
              </a:rPr>
              <a:t>organiasi</a:t>
            </a:r>
            <a:r>
              <a:rPr lang="id-ID" dirty="0">
                <a:latin typeface="Times New Roman" panose="02020603050405020304" pitchFamily="18" charset="0"/>
                <a:ea typeface="Calibri" panose="020F0502020204030204" pitchFamily="34" charset="0"/>
                <a:cs typeface="Times New Roman" panose="02020603050405020304" pitchFamily="18" charset="0"/>
              </a:rPr>
              <a:t> atau perusahaan tersebut</a:t>
            </a:r>
            <a:r>
              <a:rPr lang="id-ID" i="1"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Image result for PERTAMINA UCAPAN IDUL FITR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145545">
            <a:off x="444216" y="429479"/>
            <a:ext cx="2548096" cy="2123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85379" y="1613356"/>
            <a:ext cx="2390634" cy="523220"/>
          </a:xfrm>
          <a:prstGeom prst="rect">
            <a:avLst/>
          </a:prstGeom>
          <a:noFill/>
        </p:spPr>
        <p:txBody>
          <a:bodyPr wrap="square" rtlCol="0">
            <a:spAutoFit/>
          </a:bodyPr>
          <a:lstStyle/>
          <a:p>
            <a:pPr lvl="0"/>
            <a:r>
              <a:rPr lang="en-US" sz="2800" b="1" i="1" dirty="0"/>
              <a:t>P</a:t>
            </a:r>
            <a:r>
              <a:rPr lang="id-ID" sz="2800" b="1" i="1" dirty="0"/>
              <a:t>ure publicity</a:t>
            </a:r>
            <a:r>
              <a:rPr lang="id-ID" b="1" dirty="0"/>
              <a:t> </a:t>
            </a:r>
            <a:endParaRPr lang="en-US" b="1" dirty="0"/>
          </a:p>
        </p:txBody>
      </p:sp>
      <p:pic>
        <p:nvPicPr>
          <p:cNvPr id="3078" name="Picture 6" descr="Image result for UCAPAN IDUL FITRI GARU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1298" y="4940970"/>
            <a:ext cx="6343425" cy="17105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28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8015" y="1675169"/>
            <a:ext cx="4547419" cy="4686539"/>
          </a:xfrm>
          <a:prstGeom prst="rect">
            <a:avLst/>
          </a:prstGeom>
        </p:spPr>
        <p:txBody>
          <a:bodyPr wrap="square">
            <a:spAutoFit/>
          </a:bodyPr>
          <a:lstStyle/>
          <a:p>
            <a:pPr marL="457200" indent="228600" algn="just">
              <a:lnSpc>
                <a:spcPct val="107000"/>
              </a:lnSpc>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Yaitu</a:t>
            </a:r>
            <a:r>
              <a:rPr lang="id-ID" sz="2000" dirty="0">
                <a:latin typeface="Times New Roman" panose="02020603050405020304" pitchFamily="18" charset="0"/>
                <a:ea typeface="Calibri" panose="020F0502020204030204" pitchFamily="34" charset="0"/>
                <a:cs typeface="Times New Roman" panose="02020603050405020304" pitchFamily="18" charset="0"/>
              </a:rPr>
              <a:t> publisitas dengan cara memanfaatkan akses atau menunggangi pihak lain untuk turut mempopulerkan diri. Misalnya saja dengan tampil menjadi pembicara di sebuah forum yang diselenggarakan pihak lain, menjadi sponsor event atau kegiatan edukasi atau sosial,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lainnya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Tentunya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ketika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kita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menghadiri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sebuah</a:t>
            </a:r>
            <a:r>
              <a:rPr lang="en-US" sz="2000" dirty="0">
                <a:latin typeface="Times New Roman" panose="02020603050405020304" pitchFamily="18" charset="0"/>
                <a:ea typeface="Calibri" panose="020F0502020204030204" pitchFamily="34" charset="0"/>
                <a:cs typeface="Times New Roman" panose="02020603050405020304" pitchFamily="18" charset="0"/>
              </a:rPr>
              <a:t> event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atau</a:t>
            </a:r>
            <a:r>
              <a:rPr lang="en-US" sz="2000" dirty="0">
                <a:latin typeface="Times New Roman" panose="02020603050405020304" pitchFamily="18" charset="0"/>
                <a:ea typeface="Calibri" panose="020F0502020204030204" pitchFamily="34" charset="0"/>
                <a:cs typeface="Times New Roman" panose="02020603050405020304" pitchFamily="18" charset="0"/>
              </a:rPr>
              <a:t> acara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sebut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saja</a:t>
            </a:r>
            <a:r>
              <a:rPr lang="en-US" sz="2000" dirty="0">
                <a:latin typeface="Times New Roman" panose="02020603050405020304" pitchFamily="18" charset="0"/>
                <a:ea typeface="Calibri" panose="020F0502020204030204" pitchFamily="34" charset="0"/>
                <a:cs typeface="Times New Roman" panose="02020603050405020304" pitchFamily="18" charset="0"/>
              </a:rPr>
              <a:t> seminar,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seringkali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kita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menyaksikan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pihak</a:t>
            </a:r>
            <a:r>
              <a:rPr lang="en-US" sz="2000" dirty="0">
                <a:latin typeface="Times New Roman" panose="02020603050405020304" pitchFamily="18" charset="0"/>
                <a:ea typeface="Calibri" panose="020F0502020204030204" pitchFamily="34" charset="0"/>
                <a:cs typeface="Times New Roman" panose="02020603050405020304" pitchFamily="18" charset="0"/>
              </a:rPr>
              <a:t> sponsor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berbicara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mengenalkan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atau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produkya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kepada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aundience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Image result for SPONSOR SEMIN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984" y="177300"/>
            <a:ext cx="2471813" cy="38027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0" name="Picture 4" descr="Image result for SEMINAR WARD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029" y="3504960"/>
            <a:ext cx="4116759" cy="30875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21543" y="1053457"/>
            <a:ext cx="3818188" cy="954107"/>
          </a:xfrm>
          <a:prstGeom prst="rect">
            <a:avLst/>
          </a:prstGeom>
          <a:noFill/>
        </p:spPr>
        <p:txBody>
          <a:bodyPr wrap="square" rtlCol="0">
            <a:spAutoFit/>
          </a:bodyPr>
          <a:lstStyle/>
          <a:p>
            <a:r>
              <a:rPr lang="en-US" sz="2800" b="1" i="1" dirty="0"/>
              <a:t>F</a:t>
            </a:r>
            <a:r>
              <a:rPr lang="id-ID" sz="2800" b="1" i="1" dirty="0"/>
              <a:t>ree ride publicity</a:t>
            </a:r>
            <a:r>
              <a:rPr lang="id-ID" sz="2800" dirty="0"/>
              <a:t> </a:t>
            </a:r>
            <a:endParaRPr lang="en-US" sz="2800" dirty="0"/>
          </a:p>
          <a:p>
            <a:pPr lvl="0"/>
            <a:r>
              <a:rPr lang="id-ID" sz="2800" b="1" dirty="0"/>
              <a:t> </a:t>
            </a:r>
            <a:endParaRPr lang="en-US" sz="2800" b="1" dirty="0"/>
          </a:p>
        </p:txBody>
      </p:sp>
      <p:pic>
        <p:nvPicPr>
          <p:cNvPr id="8" name="Picture 4" descr="Image result for SEMINAR FLAT ICON"/>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8371" t="6701" r="7757" b="15879"/>
          <a:stretch/>
        </p:blipFill>
        <p:spPr bwMode="auto">
          <a:xfrm>
            <a:off x="8919172" y="725128"/>
            <a:ext cx="2273895" cy="190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3618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SUZUKI PEDULI BEN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84268">
            <a:off x="1795133" y="3879760"/>
            <a:ext cx="4092724" cy="23045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5815577" y="2403161"/>
            <a:ext cx="6245925" cy="275960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marL="457200" indent="228600" algn="just">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Yaitu</a:t>
            </a:r>
            <a:r>
              <a:rPr lang="id-ID" dirty="0">
                <a:latin typeface="Times New Roman" panose="02020603050405020304" pitchFamily="18" charset="0"/>
                <a:ea typeface="Calibri" panose="020F0502020204030204" pitchFamily="34" charset="0"/>
                <a:cs typeface="Times New Roman" panose="02020603050405020304" pitchFamily="18" charset="0"/>
              </a:rPr>
              <a:t> dengan memanfaatkan extra ordinary news (kejadian sangat luat biasa). Misalnya saja peristiwa tsunami, gempa bumi atau banjir bandang</a:t>
            </a:r>
            <a:r>
              <a:rPr lang="en-US" dirty="0">
                <a:latin typeface="Times New Roman" panose="02020603050405020304" pitchFamily="18" charset="0"/>
                <a:ea typeface="Calibri" panose="020F0502020204030204" pitchFamily="34" charset="0"/>
                <a:cs typeface="Times New Roman" panose="02020603050405020304" pitchFamily="18" charset="0"/>
              </a:rPr>
              <a:t>. Perusahaan </a:t>
            </a:r>
            <a:r>
              <a:rPr lang="id-ID" dirty="0">
                <a:latin typeface="Times New Roman" panose="02020603050405020304" pitchFamily="18" charset="0"/>
                <a:ea typeface="Calibri" panose="020F0502020204030204" pitchFamily="34" charset="0"/>
                <a:cs typeface="Times New Roman" panose="02020603050405020304" pitchFamily="18" charset="0"/>
              </a:rPr>
              <a:t> dapat mencitrakan diri sebagai perusahaanyang memilki kepedulian sosial yang tinggi sehingga imbasnya memperoleh simpati khalayak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publik</a:t>
            </a:r>
            <a:r>
              <a:rPr lang="id-ID" dirty="0">
                <a:latin typeface="Times New Roman" panose="02020603050405020304" pitchFamily="18" charset="0"/>
                <a:ea typeface="Calibri" panose="020F0502020204030204" pitchFamily="34" charset="0"/>
                <a:cs typeface="Times New Roman" panose="02020603050405020304" pitchFamily="18" charset="0"/>
              </a:rPr>
              <a:t>. Sebuah peristiwa luar biasa, dengan sendirinya memikat media untuk meliput. Sehingga partisipasi dalam peristiwa semacam itu, sangat menguntungkan perusahaan.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15577" y="1872566"/>
            <a:ext cx="2455544" cy="530594"/>
          </a:xfrm>
          <a:prstGeom prst="rect">
            <a:avLst/>
          </a:prstGeom>
        </p:spPr>
        <p:txBody>
          <a:bodyPr wrap="none">
            <a:spAutoFit/>
          </a:bodyPr>
          <a:lstStyle/>
          <a:p>
            <a:pPr lvl="0" algn="just">
              <a:lnSpc>
                <a:spcPct val="107000"/>
              </a:lnSpc>
              <a:spcAft>
                <a:spcPts val="800"/>
              </a:spcAft>
            </a:pPr>
            <a:r>
              <a:rPr lang="en-US" sz="28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T</a:t>
            </a:r>
            <a:r>
              <a:rPr lang="id-ID" sz="28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ie-in publicity</a:t>
            </a:r>
            <a:r>
              <a:rPr lang="id-ID"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7048">
            <a:off x="431568" y="791572"/>
            <a:ext cx="3906539" cy="2193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9163" y="102473"/>
            <a:ext cx="2052339" cy="205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84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9349" y="4234079"/>
            <a:ext cx="1544012" cy="374077"/>
          </a:xfrm>
          <a:prstGeom prst="rect">
            <a:avLst/>
          </a:prstGeom>
        </p:spPr>
        <p:txBody>
          <a:bodyPr wrap="none">
            <a:spAutoFit/>
          </a:bodyPr>
          <a:lstStyle/>
          <a:p>
            <a:pPr lvl="0" algn="just">
              <a:lnSpc>
                <a:spcPct val="107000"/>
              </a:lnSpc>
              <a:spcAft>
                <a:spcPts val="800"/>
              </a:spcAft>
            </a:pPr>
            <a:r>
              <a:rPr lang="en-US" b="1" i="1" dirty="0">
                <a:latin typeface="Times New Roman" panose="02020603050405020304" pitchFamily="18" charset="0"/>
                <a:ea typeface="Calibri" panose="020F0502020204030204" pitchFamily="34" charset="0"/>
                <a:cs typeface="Times New Roman" panose="02020603050405020304" pitchFamily="18" charset="0"/>
              </a:rPr>
              <a:t>P</a:t>
            </a:r>
            <a:r>
              <a:rPr lang="id-ID" b="1" i="1" dirty="0">
                <a:latin typeface="Times New Roman" panose="02020603050405020304" pitchFamily="18" charset="0"/>
                <a:ea typeface="Calibri" panose="020F0502020204030204" pitchFamily="34" charset="0"/>
                <a:cs typeface="Times New Roman" panose="02020603050405020304" pitchFamily="18" charset="0"/>
              </a:rPr>
              <a:t>aid publicity</a:t>
            </a:r>
            <a:r>
              <a:rPr lang="id-ID"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96645" y="4720751"/>
            <a:ext cx="6096000" cy="1870512"/>
          </a:xfrm>
          <a:prstGeom prst="rect">
            <a:avLst/>
          </a:prstGeom>
        </p:spPr>
        <p:txBody>
          <a:bodyPr>
            <a:spAutoFit/>
          </a:bodyPr>
          <a:lstStyle/>
          <a:p>
            <a:pPr marL="457200" indent="228600" algn="just">
              <a:lnSpc>
                <a:spcPct val="107000"/>
              </a:lnSpc>
              <a:spcAft>
                <a:spcPts val="800"/>
              </a:spcAft>
            </a:pPr>
            <a:r>
              <a:rPr lang="id-ID" dirty="0">
                <a:latin typeface="Times New Roman" panose="02020603050405020304" pitchFamily="18" charset="0"/>
                <a:ea typeface="Calibri" panose="020F0502020204030204" pitchFamily="34" charset="0"/>
                <a:cs typeface="Times New Roman" panose="02020603050405020304" pitchFamily="18" charset="0"/>
              </a:rPr>
              <a:t>Sebagai cara mempopulerkan diri lewat pembelian rubrik atau program di media massa. Misalnya, pemasangan advertorial, Iklan spot, iklan kolom, display atau pun juga blocking time program di media massa. Secara sederhananya dengan menyediakan anggaran khusus untuk belanja media.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75877">
            <a:off x="733926" y="1366352"/>
            <a:ext cx="4749423" cy="27421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UBLISITAS  KO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149" y="799126"/>
            <a:ext cx="5324475" cy="55196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animasi-bergerak-uang-duit-0011">
            <a:extLst>
              <a:ext uri="{FF2B5EF4-FFF2-40B4-BE49-F238E27FC236}">
                <a16:creationId xmlns:a16="http://schemas.microsoft.com/office/drawing/2014/main" xmlns="" id="{C7A2F6C4-3657-4C33-A849-23A02E3963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78930" y="447623"/>
            <a:ext cx="1733550"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00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045" y="1972667"/>
            <a:ext cx="5078361" cy="4537781"/>
          </a:xfrm>
          <a:prstGeom prst="rect">
            <a:avLst/>
          </a:prstGeom>
        </p:spPr>
        <p:txBody>
          <a:bodyPr wrap="square">
            <a:spAutoFit/>
          </a:bodyPr>
          <a:lstStyle/>
          <a:p>
            <a:pPr marL="342900" lvl="0" indent="-342900">
              <a:lnSpc>
                <a:spcPct val="107000"/>
              </a:lnSpc>
              <a:spcAft>
                <a:spcPts val="0"/>
              </a:spcAft>
              <a:buFont typeface="+mj-lt"/>
              <a:buAutoNum type="alphaLcPeriod"/>
            </a:pP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mampu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menjangkau</a:t>
            </a:r>
            <a:r>
              <a:rPr lang="en-US" dirty="0">
                <a:latin typeface="Times New Roman" panose="02020603050405020304" pitchFamily="18" charset="0"/>
                <a:ea typeface="Calibri" panose="020F0502020204030204" pitchFamily="34" charset="0"/>
                <a:cs typeface="Times New Roman" panose="02020603050405020304" pitchFamily="18" charset="0"/>
              </a:rPr>
              <a:t> orang-orang yang </a:t>
            </a:r>
            <a:r>
              <a:rPr lang="en-US" dirty="0" err="1">
                <a:latin typeface="Times New Roman" panose="02020603050405020304" pitchFamily="18" charset="0"/>
                <a:ea typeface="Calibri" panose="020F0502020204030204" pitchFamily="34" charset="0"/>
                <a:cs typeface="Times New Roman" panose="02020603050405020304" pitchFamily="18" charset="0"/>
              </a:rPr>
              <a:t>tidak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membaca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iklan</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eriod"/>
            </a:pP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memiliki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kredibilitas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tinggi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dimata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khalayak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Banyak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khalayak</a:t>
            </a:r>
            <a:r>
              <a:rPr lang="en-US" dirty="0">
                <a:latin typeface="Times New Roman" panose="02020603050405020304" pitchFamily="18" charset="0"/>
                <a:ea typeface="Calibri" panose="020F0502020204030204" pitchFamily="34" charset="0"/>
                <a:cs typeface="Times New Roman" panose="02020603050405020304" pitchFamily="18" charset="0"/>
              </a:rPr>
              <a:t> public yang </a:t>
            </a:r>
            <a:r>
              <a:rPr lang="en-US" dirty="0" err="1">
                <a:latin typeface="Times New Roman" panose="02020603050405020304" pitchFamily="18" charset="0"/>
                <a:ea typeface="Calibri" panose="020F0502020204030204" pitchFamily="34" charset="0"/>
                <a:cs typeface="Times New Roman" panose="02020603050405020304" pitchFamily="18" charset="0"/>
              </a:rPr>
              <a:t>mempecayai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informasi</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dikemas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dalam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sajian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berita</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Info </a:t>
            </a:r>
            <a:r>
              <a:rPr lang="en-US" dirty="0" err="1">
                <a:latin typeface="Times New Roman" panose="02020603050405020304" pitchFamily="18" charset="0"/>
                <a:ea typeface="Calibri" panose="020F0502020204030204" pitchFamily="34" charset="0"/>
                <a:cs typeface="Times New Roman" panose="02020603050405020304" pitchFamily="18" charset="0"/>
              </a:rPr>
              <a:t>atau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berita</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disajikan</a:t>
            </a:r>
            <a:r>
              <a:rPr lang="en-US" dirty="0">
                <a:latin typeface="Times New Roman" panose="02020603050405020304" pitchFamily="18" charset="0"/>
                <a:ea typeface="Calibri" panose="020F0502020204030204" pitchFamily="34" charset="0"/>
                <a:cs typeface="Times New Roman" panose="02020603050405020304" pitchFamily="18" charset="0"/>
              </a:rPr>
              <a:t> minim </a:t>
            </a:r>
            <a:r>
              <a:rPr lang="en-US" dirty="0" err="1">
                <a:latin typeface="Times New Roman" panose="02020603050405020304" pitchFamily="18" charset="0"/>
                <a:ea typeface="Calibri" panose="020F0502020204030204" pitchFamily="34" charset="0"/>
                <a:cs typeface="Times New Roman" panose="02020603050405020304" pitchFamily="18" charset="0"/>
              </a:rPr>
              <a:t>rekayasa</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eriod"/>
            </a:pPr>
            <a:r>
              <a:rPr lang="en-US" dirty="0" err="1">
                <a:latin typeface="Times New Roman" panose="02020603050405020304" pitchFamily="18" charset="0"/>
                <a:ea typeface="Calibri" panose="020F0502020204030204" pitchFamily="34" charset="0"/>
                <a:cs typeface="Times New Roman" panose="02020603050405020304" pitchFamily="18" charset="0"/>
              </a:rPr>
              <a:t>Publiitas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ditempatkan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halaman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depan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dari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sebuah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surat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kabar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atau</a:t>
            </a:r>
            <a:r>
              <a:rPr lang="en-US" dirty="0">
                <a:latin typeface="Times New Roman" panose="02020603050405020304" pitchFamily="18" charset="0"/>
                <a:ea typeface="Calibri" panose="020F0502020204030204" pitchFamily="34" charset="0"/>
                <a:cs typeface="Times New Roman" panose="02020603050405020304" pitchFamily="18" charset="0"/>
              </a:rPr>
              <a:t> media </a:t>
            </a:r>
            <a:r>
              <a:rPr lang="en-US" dirty="0" err="1">
                <a:latin typeface="Times New Roman" panose="02020603050405020304" pitchFamily="18" charset="0"/>
                <a:ea typeface="Calibri" panose="020F0502020204030204" pitchFamily="34" charset="0"/>
                <a:cs typeface="Times New Roman" panose="02020603050405020304" pitchFamily="18" charset="0"/>
              </a:rPr>
              <a:t>lainnya</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eriod"/>
            </a:pPr>
            <a:r>
              <a:rPr lang="en-US" dirty="0" err="1">
                <a:latin typeface="Times New Roman" panose="02020603050405020304" pitchFamily="18" charset="0"/>
                <a:ea typeface="Calibri" panose="020F0502020204030204" pitchFamily="34" charset="0"/>
                <a:cs typeface="Times New Roman" panose="02020603050405020304" pitchFamily="18" charset="0"/>
              </a:rPr>
              <a:t>Publikasi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dilakukan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oleh</a:t>
            </a:r>
            <a:r>
              <a:rPr lang="en-US" dirty="0">
                <a:latin typeface="Times New Roman" panose="02020603050405020304" pitchFamily="18" charset="0"/>
                <a:ea typeface="Calibri" panose="020F0502020204030204" pitchFamily="34" charset="0"/>
                <a:cs typeface="Times New Roman" panose="02020603050405020304" pitchFamily="18" charset="0"/>
              </a:rPr>
              <a:t> media </a:t>
            </a:r>
            <a:r>
              <a:rPr lang="en-US" dirty="0" err="1">
                <a:latin typeface="Times New Roman" panose="02020603050405020304" pitchFamily="18" charset="0"/>
                <a:ea typeface="Calibri" panose="020F0502020204030204" pitchFamily="34" charset="0"/>
                <a:cs typeface="Times New Roman" panose="02020603050405020304" pitchFamily="18" charset="0"/>
              </a:rPr>
              <a:t>bukan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Info yang </a:t>
            </a:r>
            <a:r>
              <a:rPr lang="en-US" dirty="0" err="1">
                <a:latin typeface="Times New Roman" panose="02020603050405020304" pitchFamily="18" charset="0"/>
                <a:ea typeface="Calibri" panose="020F0502020204030204" pitchFamily="34" charset="0"/>
                <a:cs typeface="Times New Roman" panose="02020603050405020304" pitchFamily="18" charset="0"/>
              </a:rPr>
              <a:t>disajikan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pesan-pesan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menjual</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eriod"/>
            </a:pPr>
            <a:r>
              <a:rPr lang="en-US" dirty="0" err="1">
                <a:latin typeface="Times New Roman" panose="02020603050405020304" pitchFamily="18" charset="0"/>
                <a:ea typeface="Calibri" panose="020F0502020204030204" pitchFamily="34" charset="0"/>
                <a:cs typeface="Times New Roman" panose="02020603050405020304" pitchFamily="18" charset="0"/>
              </a:rPr>
              <a:t>Publisits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jauh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lebih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murah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bahkan</a:t>
            </a:r>
            <a:r>
              <a:rPr lang="en-US" dirty="0">
                <a:latin typeface="Times New Roman" panose="02020603050405020304" pitchFamily="18" charset="0"/>
                <a:ea typeface="Calibri" panose="020F0502020204030204" pitchFamily="34" charset="0"/>
                <a:cs typeface="Times New Roman" panose="02020603050405020304" pitchFamily="18" charset="0"/>
              </a:rPr>
              <a:t> gratis.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memungkinkan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cerita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lebih</a:t>
            </a:r>
            <a:r>
              <a:rPr lang="en-US" dirty="0">
                <a:latin typeface="Times New Roman" panose="02020603050405020304" pitchFamily="18" charset="0"/>
                <a:ea typeface="Calibri" panose="020F0502020204030204" pitchFamily="34" charset="0"/>
                <a:cs typeface="Times New Roman" panose="02020603050405020304" pitchFamily="18" charset="0"/>
              </a:rPr>
              <a:t> detail </a:t>
            </a:r>
            <a:r>
              <a:rPr lang="en-US" dirty="0" err="1">
                <a:latin typeface="Times New Roman" panose="02020603050405020304" pitchFamily="18" charset="0"/>
                <a:ea typeface="Calibri" panose="020F0502020204030204" pitchFamily="34" charset="0"/>
                <a:cs typeface="Times New Roman" panose="02020603050405020304" pitchFamily="18" charset="0"/>
              </a:rPr>
              <a:t>tentang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produk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maupun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369277" y="1972667"/>
            <a:ext cx="4822723" cy="2463238"/>
          </a:xfrm>
          <a:prstGeom prst="rect">
            <a:avLst/>
          </a:prstGeom>
        </p:spPr>
        <p:txBody>
          <a:bodyPr wrap="square">
            <a:spAutoFit/>
          </a:bodyPr>
          <a:lstStyle/>
          <a:p>
            <a:pPr marL="342900" lvl="0" indent="-342900">
              <a:lnSpc>
                <a:spcPct val="107000"/>
              </a:lnSpc>
              <a:spcAft>
                <a:spcPts val="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Perusahaan </a:t>
            </a:r>
            <a:r>
              <a:rPr lang="en-US" dirty="0" err="1">
                <a:latin typeface="Times New Roman" panose="02020603050405020304" pitchFamily="18" charset="0"/>
                <a:ea typeface="Calibri" panose="020F0502020204030204" pitchFamily="34" charset="0"/>
                <a:cs typeface="Times New Roman" panose="02020603050405020304" pitchFamily="18" charset="0"/>
              </a:rPr>
              <a:t>tidak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mengontrol</a:t>
            </a:r>
            <a:r>
              <a:rPr lang="en-US" dirty="0">
                <a:latin typeface="Times New Roman" panose="02020603050405020304" pitchFamily="18" charset="0"/>
                <a:ea typeface="Calibri" panose="020F0502020204030204" pitchFamily="34" charset="0"/>
                <a:cs typeface="Times New Roman" panose="02020603050405020304" pitchFamily="18" charset="0"/>
              </a:rPr>
              <a:t> media yang </a:t>
            </a:r>
            <a:r>
              <a:rPr lang="en-US" dirty="0" err="1">
                <a:latin typeface="Times New Roman" panose="02020603050405020304" pitchFamily="18" charset="0"/>
                <a:ea typeface="Calibri" panose="020F0502020204030204" pitchFamily="34" charset="0"/>
                <a:cs typeface="Times New Roman" panose="02020603050405020304" pitchFamily="18" charset="0"/>
              </a:rPr>
              <a:t>melakukan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Perusahaan </a:t>
            </a:r>
            <a:r>
              <a:rPr lang="en-US" dirty="0" err="1">
                <a:latin typeface="Times New Roman" panose="02020603050405020304" pitchFamily="18" charset="0"/>
                <a:ea typeface="Calibri" panose="020F0502020204030204" pitchFamily="34" charset="0"/>
                <a:cs typeface="Times New Roman" panose="02020603050405020304" pitchFamily="18" charset="0"/>
              </a:rPr>
              <a:t>tidak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mengontrol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informasi</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dimuat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sehingga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apabila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informasinya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jelek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merugikan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en-US" dirty="0">
                <a:latin typeface="Times New Roman" panose="02020603050405020304" pitchFamily="18" charset="0"/>
                <a:ea typeface="Calibri" panose="020F0502020204030204" pitchFamily="34" charset="0"/>
                <a:cs typeface="Times New Roman" panose="02020603050405020304" pitchFamily="18" charset="0"/>
              </a:rPr>
              <a:t>Non Personal Communication. </a:t>
            </a: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bersifat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satu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arah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tanpa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interaksi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interaktif</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khalayak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publik</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07BE1F48-0265-4F94-BF86-1460A8B801D5}"/>
              </a:ext>
            </a:extLst>
          </p:cNvPr>
          <p:cNvSpPr/>
          <p:nvPr/>
        </p:nvSpPr>
        <p:spPr>
          <a:xfrm>
            <a:off x="771831" y="914699"/>
            <a:ext cx="4232787" cy="92333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r>
              <a:rPr lang="en-US" sz="5400" b="1" dirty="0">
                <a:solidFill>
                  <a:schemeClr val="accent4"/>
                </a:solidFill>
                <a:latin typeface="Segoe UI" panose="020B0502040204020203" pitchFamily="34" charset="0"/>
                <a:cs typeface="Segoe UI" panose="020B0502040204020203" pitchFamily="34" charset="0"/>
              </a:rPr>
              <a:t>KELEBIHAN</a:t>
            </a:r>
            <a:endParaRPr lang="en-US" sz="11500" b="1" dirty="0">
              <a:solidFill>
                <a:schemeClr val="accent4"/>
              </a:solidFill>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xmlns="" id="{07BE1F48-0265-4F94-BF86-1460A8B801D5}"/>
              </a:ext>
            </a:extLst>
          </p:cNvPr>
          <p:cNvSpPr/>
          <p:nvPr/>
        </p:nvSpPr>
        <p:spPr>
          <a:xfrm>
            <a:off x="7775441" y="1116075"/>
            <a:ext cx="4232787" cy="707886"/>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r>
              <a:rPr lang="en-US" sz="4000" b="1" dirty="0">
                <a:solidFill>
                  <a:schemeClr val="accent4"/>
                </a:solidFill>
                <a:latin typeface="Segoe UI" panose="020B0502040204020203" pitchFamily="34" charset="0"/>
                <a:cs typeface="Segoe UI" panose="020B0502040204020203" pitchFamily="34" charset="0"/>
              </a:rPr>
              <a:t>KEKURANGAN</a:t>
            </a:r>
            <a:endParaRPr lang="en-US" sz="8000" b="1" dirty="0">
              <a:solidFill>
                <a:schemeClr val="accent4"/>
              </a:solidFill>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xmlns="" id="{07BE1F48-0265-4F94-BF86-1460A8B801D5}"/>
              </a:ext>
            </a:extLst>
          </p:cNvPr>
          <p:cNvSpPr/>
          <p:nvPr/>
        </p:nvSpPr>
        <p:spPr>
          <a:xfrm rot="5400000">
            <a:off x="4341943" y="3779892"/>
            <a:ext cx="4232787" cy="923330"/>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5400" b="1" dirty="0">
                <a:solidFill>
                  <a:schemeClr val="accent4"/>
                </a:solidFill>
                <a:latin typeface="Segoe UI" panose="020B0502040204020203" pitchFamily="34" charset="0"/>
                <a:cs typeface="Segoe UI" panose="020B0502040204020203" pitchFamily="34" charset="0"/>
              </a:rPr>
              <a:t>PUBLISITAS</a:t>
            </a:r>
            <a:endParaRPr lang="en-US" sz="11500" b="1" dirty="0">
              <a:solidFill>
                <a:schemeClr val="accent4"/>
              </a:solidFill>
              <a:latin typeface="Segoe UI" panose="020B0502040204020203" pitchFamily="34" charset="0"/>
              <a:cs typeface="Segoe UI" panose="020B0502040204020203" pitchFamily="34" charset="0"/>
            </a:endParaRPr>
          </a:p>
        </p:txBody>
      </p:sp>
      <p:pic>
        <p:nvPicPr>
          <p:cNvPr id="2050" name="Picture 2" descr="animasi-bergerak-timbangan-neraca-0009">
            <a:extLst>
              <a:ext uri="{FF2B5EF4-FFF2-40B4-BE49-F238E27FC236}">
                <a16:creationId xmlns:a16="http://schemas.microsoft.com/office/drawing/2014/main" xmlns="" id="{E9EF2456-ABA1-43E4-AAAE-11ACE01ED95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47074" y="64383"/>
            <a:ext cx="2060780" cy="206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14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42567" y="1783886"/>
            <a:ext cx="8028039" cy="4533613"/>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Dalam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unsur-unsur</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harus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tepenui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sehingga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dikatakan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sebagai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Adapun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unsur-unsur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diantaranya</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       </a:t>
            </a:r>
            <a:r>
              <a:rPr lang="en-US" dirty="0" err="1">
                <a:latin typeface="Times New Roman" panose="02020603050405020304" pitchFamily="18" charset="0"/>
                <a:ea typeface="Calibri" panose="020F0502020204030204" pitchFamily="34" charset="0"/>
                <a:cs typeface="Times New Roman" panose="02020603050405020304" pitchFamily="18" charset="0"/>
              </a:rPr>
              <a:t>Terdapat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sumber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inisitor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perancang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penggagas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sebagai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sumber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informasi</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b.      </a:t>
            </a:r>
            <a:r>
              <a:rPr lang="en-US" dirty="0" err="1">
                <a:latin typeface="Times New Roman" panose="02020603050405020304" pitchFamily="18" charset="0"/>
                <a:ea typeface="Calibri" panose="020F0502020204030204" pitchFamily="34" charset="0"/>
                <a:cs typeface="Times New Roman" panose="02020603050405020304" pitchFamily="18" charset="0"/>
              </a:rPr>
              <a:t>Terdapa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pesan</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bersifat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informatif</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persuasif</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konstruktif</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deskruktif</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tentang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sesuatu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baik</a:t>
            </a:r>
            <a:r>
              <a:rPr lang="en-US" dirty="0">
                <a:latin typeface="Times New Roman" panose="02020603050405020304" pitchFamily="18" charset="0"/>
                <a:ea typeface="Calibri" panose="020F0502020204030204" pitchFamily="34" charset="0"/>
                <a:cs typeface="Times New Roman" panose="02020603050405020304" pitchFamily="18" charset="0"/>
              </a:rPr>
              <a:t> orang, event, </a:t>
            </a:r>
            <a:r>
              <a:rPr lang="en-US" dirty="0" err="1">
                <a:latin typeface="Times New Roman" panose="02020603050405020304" pitchFamily="18" charset="0"/>
                <a:ea typeface="Calibri" panose="020F0502020204030204" pitchFamily="34" charset="0"/>
                <a:cs typeface="Times New Roman" panose="02020603050405020304" pitchFamily="18" charset="0"/>
              </a:rPr>
              <a:t>barang</a:t>
            </a: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jasa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aktivitas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peran</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c.       Ada media (</a:t>
            </a:r>
            <a:r>
              <a:rPr lang="en-US" dirty="0" err="1">
                <a:latin typeface="Times New Roman" panose="02020603050405020304" pitchFamily="18" charset="0"/>
                <a:ea typeface="Calibri" panose="020F0502020204030204" pitchFamily="34" charset="0"/>
                <a:cs typeface="Times New Roman" panose="02020603050405020304" pitchFamily="18" charset="0"/>
              </a:rPr>
              <a:t>ruang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gedung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tempat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umum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dinding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plafon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alat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transformasi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ruang</a:t>
            </a:r>
            <a:r>
              <a:rPr lang="en-US" dirty="0">
                <a:latin typeface="Times New Roman" panose="02020603050405020304" pitchFamily="18" charset="0"/>
                <a:ea typeface="Calibri" panose="020F0502020204030204" pitchFamily="34" charset="0"/>
                <a:cs typeface="Times New Roman" panose="02020603050405020304" pitchFamily="18" charset="0"/>
              </a:rPr>
              <a:t> media)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d.      </a:t>
            </a:r>
            <a:r>
              <a:rPr lang="en-US" dirty="0" err="1">
                <a:latin typeface="Times New Roman" panose="02020603050405020304" pitchFamily="18" charset="0"/>
                <a:ea typeface="Calibri" panose="020F0502020204030204" pitchFamily="34" charset="0"/>
                <a:cs typeface="Times New Roman" panose="02020603050405020304" pitchFamily="18" charset="0"/>
              </a:rPr>
              <a:t>Terdapat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manajemen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kegiatan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aktivitas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e.      </a:t>
            </a:r>
            <a:r>
              <a:rPr lang="en-US" dirty="0" err="1">
                <a:latin typeface="Times New Roman" panose="02020603050405020304" pitchFamily="18" charset="0"/>
                <a:ea typeface="Calibri" panose="020F0502020204030204" pitchFamily="34" charset="0"/>
                <a:cs typeface="Times New Roman" panose="02020603050405020304" pitchFamily="18" charset="0"/>
              </a:rPr>
              <a:t>Terdapat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audiens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f.       </a:t>
            </a:r>
            <a:r>
              <a:rPr lang="en-US" dirty="0" err="1">
                <a:latin typeface="Times New Roman" panose="02020603050405020304" pitchFamily="18" charset="0"/>
                <a:ea typeface="Calibri" panose="020F0502020204030204" pitchFamily="34" charset="0"/>
                <a:cs typeface="Times New Roman" panose="02020603050405020304" pitchFamily="18" charset="0"/>
              </a:rPr>
              <a:t>Memilki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tujuan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07BE1F48-0265-4F94-BF86-1460A8B801D5}"/>
              </a:ext>
            </a:extLst>
          </p:cNvPr>
          <p:cNvSpPr/>
          <p:nvPr/>
        </p:nvSpPr>
        <p:spPr>
          <a:xfrm>
            <a:off x="378542" y="649228"/>
            <a:ext cx="6848168" cy="92333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r>
              <a:rPr lang="en-US" sz="5400" b="1" dirty="0">
                <a:latin typeface="Segoe UI" panose="020B0502040204020203" pitchFamily="34" charset="0"/>
                <a:cs typeface="Segoe UI" panose="020B0502040204020203" pitchFamily="34" charset="0"/>
              </a:rPr>
              <a:t>UNSUR PUBLISITAS</a:t>
            </a:r>
            <a:endParaRPr lang="en-US" sz="11500" b="1" dirty="0">
              <a:solidFill>
                <a:schemeClr val="accent4"/>
              </a:solidFill>
              <a:latin typeface="Segoe UI" panose="020B0502040204020203" pitchFamily="34" charset="0"/>
              <a:cs typeface="Segoe UI" panose="020B0502040204020203" pitchFamily="34" charset="0"/>
            </a:endParaRPr>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2527" y="48491"/>
            <a:ext cx="1749473" cy="174947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PUBLICITY FLA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593" y="178388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AUDIENCE FLA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8967" y="4990257"/>
            <a:ext cx="1867743" cy="186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1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7BE1F48-0265-4F94-BF86-1460A8B801D5}"/>
              </a:ext>
            </a:extLst>
          </p:cNvPr>
          <p:cNvSpPr/>
          <p:nvPr/>
        </p:nvSpPr>
        <p:spPr>
          <a:xfrm>
            <a:off x="3972231" y="2728751"/>
            <a:ext cx="4232787" cy="1754326"/>
          </a:xfrm>
          <a:prstGeom prst="rect">
            <a:avLst/>
          </a:prstGeom>
          <a:solidFill>
            <a:schemeClr val="accent1"/>
          </a:solidFill>
          <a:ln>
            <a:solidFill>
              <a:schemeClr val="tx1">
                <a:lumMod val="75000"/>
                <a:lumOff val="25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US" sz="5400" b="1" dirty="0">
                <a:ln>
                  <a:solidFill>
                    <a:schemeClr val="tx1"/>
                  </a:solidFill>
                </a:ln>
                <a:solidFill>
                  <a:schemeClr val="accent4"/>
                </a:solidFill>
                <a:latin typeface="Segoe UI" panose="020B0502040204020203" pitchFamily="34" charset="0"/>
                <a:cs typeface="Segoe UI" panose="020B0502040204020203" pitchFamily="34" charset="0"/>
              </a:rPr>
              <a:t>EFEKTIVITAS </a:t>
            </a:r>
          </a:p>
          <a:p>
            <a:pPr algn="ctr"/>
            <a:r>
              <a:rPr lang="en-US" sz="5400" b="1" dirty="0">
                <a:ln>
                  <a:solidFill>
                    <a:schemeClr val="tx1"/>
                  </a:solidFill>
                </a:ln>
                <a:latin typeface="Segoe UI" panose="020B0502040204020203" pitchFamily="34" charset="0"/>
                <a:cs typeface="Segoe UI" panose="020B0502040204020203" pitchFamily="34" charset="0"/>
              </a:rPr>
              <a:t>PUBLIKASI</a:t>
            </a:r>
            <a:endParaRPr lang="en-US" sz="11500" b="1" dirty="0">
              <a:ln>
                <a:solidFill>
                  <a:schemeClr val="tx1"/>
                </a:solidFill>
              </a:ln>
              <a:solidFill>
                <a:schemeClr val="accent4"/>
              </a:solidFill>
              <a:latin typeface="Segoe UI" panose="020B0502040204020203" pitchFamily="34" charset="0"/>
              <a:cs typeface="Segoe UI" panose="020B0502040204020203" pitchFamily="34" charset="0"/>
            </a:endParaRPr>
          </a:p>
        </p:txBody>
      </p:sp>
      <p:sp>
        <p:nvSpPr>
          <p:cNvPr id="6" name="Rectangle 5"/>
          <p:cNvSpPr/>
          <p:nvPr/>
        </p:nvSpPr>
        <p:spPr>
          <a:xfrm>
            <a:off x="1543361" y="1459780"/>
            <a:ext cx="2557110" cy="646331"/>
          </a:xfrm>
          <a:prstGeom prst="rect">
            <a:avLst/>
          </a:prstGeom>
        </p:spPr>
        <p:txBody>
          <a:bodyPr wrap="none">
            <a:spAutoFit/>
          </a:bodyPr>
          <a:lstStyle/>
          <a:p>
            <a:pPr algn="ctr"/>
            <a:r>
              <a:rPr lang="en-US" b="1" dirty="0" err="1">
                <a:latin typeface="Times New Roman" panose="02020603050405020304" pitchFamily="18" charset="0"/>
                <a:ea typeface="Calibri" panose="020F0502020204030204" pitchFamily="34" charset="0"/>
              </a:rPr>
              <a:t>Mengefektifkan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alokasi</a:t>
            </a:r>
            <a:r>
              <a:rPr lang="en-US" b="1" dirty="0">
                <a:latin typeface="Times New Roman" panose="02020603050405020304" pitchFamily="18" charset="0"/>
                <a:ea typeface="Calibri" panose="020F0502020204030204" pitchFamily="34" charset="0"/>
              </a:rPr>
              <a:t> </a:t>
            </a:r>
          </a:p>
          <a:p>
            <a:pPr algn="ctr"/>
            <a:r>
              <a:rPr lang="en-US" b="1" dirty="0" err="1">
                <a:latin typeface="Times New Roman" panose="02020603050405020304" pitchFamily="18" charset="0"/>
                <a:ea typeface="Calibri" panose="020F0502020204030204" pitchFamily="34" charset="0"/>
              </a:rPr>
              <a:t>anggaran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perusahaan</a:t>
            </a:r>
            <a:endParaRPr lang="en-US" b="1" dirty="0"/>
          </a:p>
        </p:txBody>
      </p:sp>
      <p:sp>
        <p:nvSpPr>
          <p:cNvPr id="7" name="Rectangle 6"/>
          <p:cNvSpPr/>
          <p:nvPr/>
        </p:nvSpPr>
        <p:spPr>
          <a:xfrm>
            <a:off x="7187381" y="1009913"/>
            <a:ext cx="6096000" cy="773032"/>
          </a:xfrm>
          <a:prstGeom prst="rect">
            <a:avLst/>
          </a:prstGeom>
        </p:spPr>
        <p:txBody>
          <a:bodyPr>
            <a:spAutoFit/>
          </a:bodyPr>
          <a:lstStyle/>
          <a:p>
            <a:pPr lvl="0" algn="ctr">
              <a:lnSpc>
                <a:spcPct val="107000"/>
              </a:lnSpc>
              <a:spcAft>
                <a:spcPts val="80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Menyesuaikan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dengan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karakteristik</a:t>
            </a: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customer </a:t>
            </a:r>
            <a:r>
              <a:rPr lang="en-US" b="1" dirty="0" err="1">
                <a:latin typeface="Times New Roman" panose="02020603050405020304" pitchFamily="18" charset="0"/>
                <a:ea typeface="Calibri" panose="020F0502020204030204" pitchFamily="34" charset="0"/>
                <a:cs typeface="Times New Roman" panose="02020603050405020304" pitchFamily="18" charset="0"/>
              </a:rPr>
              <a:t>maupun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calon</a:t>
            </a:r>
            <a:r>
              <a:rPr lang="en-US" b="1" dirty="0">
                <a:latin typeface="Times New Roman" panose="02020603050405020304" pitchFamily="18" charset="0"/>
                <a:ea typeface="Calibri" panose="020F0502020204030204" pitchFamily="34" charset="0"/>
                <a:cs typeface="Times New Roman" panose="02020603050405020304" pitchFamily="18" charset="0"/>
              </a:rPr>
              <a:t> customer.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73511" y="5139272"/>
            <a:ext cx="4001729" cy="966803"/>
          </a:xfrm>
          <a:prstGeom prst="rect">
            <a:avLst/>
          </a:prstGeom>
        </p:spPr>
        <p:txBody>
          <a:bodyPr wrap="square">
            <a:spAutoFit/>
          </a:bodyPr>
          <a:lstStyle/>
          <a:p>
            <a:pPr lvl="0" algn="ctr">
              <a:lnSpc>
                <a:spcPct val="107000"/>
              </a:lnSpc>
              <a:spcAft>
                <a:spcPts val="80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Menggunakan</a:t>
            </a:r>
            <a:r>
              <a:rPr lang="en-US" b="1" dirty="0">
                <a:latin typeface="Times New Roman" panose="02020603050405020304" pitchFamily="18" charset="0"/>
                <a:ea typeface="Calibri" panose="020F0502020204030204" pitchFamily="34" charset="0"/>
                <a:cs typeface="Times New Roman" panose="02020603050405020304" pitchFamily="18" charset="0"/>
              </a:rPr>
              <a:t> media </a:t>
            </a:r>
            <a:r>
              <a:rPr lang="en-US" b="1" dirty="0" err="1">
                <a:latin typeface="Times New Roman" panose="02020603050405020304" pitchFamily="18" charset="0"/>
                <a:ea typeface="Calibri" panose="020F0502020204030204" pitchFamily="34" charset="0"/>
                <a:cs typeface="Times New Roman" panose="02020603050405020304" pitchFamily="18" charset="0"/>
              </a:rPr>
              <a:t>publikasi</a:t>
            </a:r>
            <a:r>
              <a:rPr lang="en-US" b="1" dirty="0">
                <a:latin typeface="Times New Roman" panose="02020603050405020304" pitchFamily="18" charset="0"/>
                <a:ea typeface="Calibri" panose="020F0502020204030204" pitchFamily="34" charset="0"/>
                <a:cs typeface="Times New Roman" panose="02020603050405020304" pitchFamily="18" charset="0"/>
              </a:rPr>
              <a:t> yang </a:t>
            </a:r>
            <a:r>
              <a:rPr lang="en-US" b="1" dirty="0" err="1">
                <a:latin typeface="Times New Roman" panose="02020603050405020304" pitchFamily="18" charset="0"/>
                <a:ea typeface="Calibri" panose="020F0502020204030204" pitchFamily="34" charset="0"/>
                <a:cs typeface="Times New Roman" panose="02020603050405020304" pitchFamily="18" charset="0"/>
              </a:rPr>
              <a:t>susuai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dengan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produk</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perushahaan</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615084" y="5210239"/>
            <a:ext cx="4301613" cy="981423"/>
          </a:xfrm>
          <a:prstGeom prst="rect">
            <a:avLst/>
          </a:prstGeom>
        </p:spPr>
        <p:txBody>
          <a:bodyPr wrap="square">
            <a:spAutoFit/>
          </a:bodyPr>
          <a:lstStyle/>
          <a:p>
            <a:pPr lvl="0" algn="ctr">
              <a:lnSpc>
                <a:spcPct val="107000"/>
              </a:lnSpc>
              <a:spcAft>
                <a:spcPts val="80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Meminimalisir</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kesalahan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informasi</a:t>
            </a:r>
            <a:r>
              <a:rPr lang="en-US" b="1" dirty="0">
                <a:latin typeface="Times New Roman" panose="02020603050405020304" pitchFamily="18" charset="0"/>
                <a:ea typeface="Calibri" panose="020F0502020204030204" pitchFamily="34" charset="0"/>
                <a:cs typeface="Times New Roman" panose="02020603050405020304" pitchFamily="18" charset="0"/>
              </a:rPr>
              <a:t> yang </a:t>
            </a:r>
            <a:r>
              <a:rPr lang="en-US" b="1" dirty="0" err="1">
                <a:latin typeface="Times New Roman" panose="02020603050405020304" pitchFamily="18" charset="0"/>
                <a:ea typeface="Calibri" panose="020F0502020204030204" pitchFamily="34" charset="0"/>
                <a:cs typeface="Times New Roman" panose="02020603050405020304" pitchFamily="18" charset="0"/>
              </a:rPr>
              <a:t>diberikan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kepada</a:t>
            </a:r>
            <a:r>
              <a:rPr lang="en-US" b="1" dirty="0">
                <a:latin typeface="Times New Roman" panose="02020603050405020304" pitchFamily="18" charset="0"/>
                <a:ea typeface="Calibri" panose="020F0502020204030204" pitchFamily="34" charset="0"/>
                <a:cs typeface="Times New Roman" panose="02020603050405020304" pitchFamily="18" charset="0"/>
              </a:rPr>
              <a:t> customer </a:t>
            </a:r>
            <a:r>
              <a:rPr lang="en-US" b="1" dirty="0" err="1">
                <a:latin typeface="Times New Roman" panose="02020603050405020304" pitchFamily="18" charset="0"/>
                <a:ea typeface="Calibri" panose="020F0502020204030204" pitchFamily="34" charset="0"/>
                <a:cs typeface="Times New Roman" panose="02020603050405020304" pitchFamily="18" charset="0"/>
              </a:rPr>
              <a:t>maupun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calon</a:t>
            </a:r>
            <a:r>
              <a:rPr lang="en-US" b="1" dirty="0">
                <a:latin typeface="Times New Roman" panose="02020603050405020304" pitchFamily="18" charset="0"/>
                <a:ea typeface="Calibri" panose="020F0502020204030204" pitchFamily="34" charset="0"/>
                <a:cs typeface="Times New Roman" panose="02020603050405020304" pitchFamily="18" charset="0"/>
              </a:rPr>
              <a:t> customer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animasi-bergerak-panah-013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271487">
            <a:off x="4462104" y="1796801"/>
            <a:ext cx="9429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imasi-bergerak-panah-013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9073131" flipH="1">
            <a:off x="6935764" y="1465275"/>
            <a:ext cx="1358641" cy="5901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nimasi-bergerak-panah-013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9609060">
            <a:off x="2510100" y="4176947"/>
            <a:ext cx="942975" cy="409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nimasi-bergerak-panah-013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49765" flipH="1">
            <a:off x="8511141" y="4020122"/>
            <a:ext cx="1358641" cy="5901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nimasi-bergerak-garis-05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972231" y="2691060"/>
            <a:ext cx="2902226" cy="698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nimasi-bergerak-garis-05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302792" y="4459989"/>
            <a:ext cx="2902226" cy="6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56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129" y="717930"/>
            <a:ext cx="4830232" cy="5107681"/>
          </a:xfrm>
          <a:prstGeom prst="rect">
            <a:avLst/>
          </a:prstGeom>
        </p:spPr>
      </p:pic>
      <p:sp>
        <p:nvSpPr>
          <p:cNvPr id="7" name="Rectangle 6"/>
          <p:cNvSpPr/>
          <p:nvPr/>
        </p:nvSpPr>
        <p:spPr>
          <a:xfrm>
            <a:off x="4119779" y="3242920"/>
            <a:ext cx="7666714"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PUBLISITAS ERA REVOLUSI INDUSTRI 4.0</a:t>
            </a:r>
          </a:p>
        </p:txBody>
      </p:sp>
      <p:pic>
        <p:nvPicPr>
          <p:cNvPr id="8" name="Picture 7">
            <a:extLst>
              <a:ext uri="{FF2B5EF4-FFF2-40B4-BE49-F238E27FC236}">
                <a16:creationId xmlns:a16="http://schemas.microsoft.com/office/drawing/2014/main" xmlns="" id="{FE56961B-2952-4933-9A8E-569D4097F4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317883" y="4546420"/>
            <a:ext cx="2629002" cy="1033671"/>
          </a:xfrm>
          <a:prstGeom prst="rect">
            <a:avLst/>
          </a:prstGeom>
        </p:spPr>
      </p:pic>
      <p:pic>
        <p:nvPicPr>
          <p:cNvPr id="9" name="Picture 8">
            <a:extLst>
              <a:ext uri="{FF2B5EF4-FFF2-40B4-BE49-F238E27FC236}">
                <a16:creationId xmlns:a16="http://schemas.microsoft.com/office/drawing/2014/main" xmlns="" id="{FE56961B-2952-4933-9A8E-569D4097F4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122967" y="1575159"/>
            <a:ext cx="2629002" cy="1033671"/>
          </a:xfrm>
          <a:prstGeom prst="rect">
            <a:avLst/>
          </a:prstGeom>
        </p:spPr>
      </p:pic>
      <p:pic>
        <p:nvPicPr>
          <p:cNvPr id="10" name="Picture 9">
            <a:extLst>
              <a:ext uri="{FF2B5EF4-FFF2-40B4-BE49-F238E27FC236}">
                <a16:creationId xmlns:a16="http://schemas.microsoft.com/office/drawing/2014/main" xmlns="" id="{FE56961B-2952-4933-9A8E-569D4097F4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21419" y="717930"/>
            <a:ext cx="2629002" cy="1033671"/>
          </a:xfrm>
          <a:prstGeom prst="rect">
            <a:avLst/>
          </a:prstGeom>
        </p:spPr>
      </p:pic>
      <p:pic>
        <p:nvPicPr>
          <p:cNvPr id="11" name="Picture 2" descr="animasi-bergerak-garis-05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17883" y="3983340"/>
            <a:ext cx="4838165" cy="573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nimasi-bergerak-garis-05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17883" y="3162944"/>
            <a:ext cx="4838165" cy="573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0473" y="1139769"/>
            <a:ext cx="3040707" cy="20334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15B6C95B-8063-4FEF-9190-EE14B4165DF0}"/>
              </a:ext>
            </a:extLst>
          </p:cNvPr>
          <p:cNvSpPr/>
          <p:nvPr/>
        </p:nvSpPr>
        <p:spPr>
          <a:xfrm>
            <a:off x="-13063" y="8558"/>
            <a:ext cx="12236977" cy="6858000"/>
          </a:xfrm>
          <a:prstGeom prst="rect">
            <a:avLst/>
          </a:prstGeom>
          <a:solidFill>
            <a:schemeClr val="tx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2990991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542" y="1060771"/>
            <a:ext cx="4016477" cy="4801251"/>
          </a:xfrm>
          <a:prstGeom prst="rect">
            <a:avLst/>
          </a:prstGeom>
        </p:spPr>
        <p:txBody>
          <a:bodyPr wrap="square">
            <a:spAutoFit/>
          </a:bodyPr>
          <a:lstStyle/>
          <a:p>
            <a:pPr lvl="0" algn="just">
              <a:lnSpc>
                <a:spcPct val="107000"/>
              </a:lnSpc>
              <a:spcAft>
                <a:spcPts val="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Ulasan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melaui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aplikasi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dan</a:t>
            </a:r>
            <a:r>
              <a:rPr lang="en-US" b="1" dirty="0">
                <a:latin typeface="Times New Roman" panose="02020603050405020304" pitchFamily="18" charset="0"/>
                <a:ea typeface="Calibri" panose="020F0502020204030204" pitchFamily="34" charset="0"/>
                <a:cs typeface="Times New Roman" panose="02020603050405020304" pitchFamily="18" charset="0"/>
              </a:rPr>
              <a:t> website</a:t>
            </a:r>
          </a:p>
          <a:p>
            <a:pPr lvl="0" algn="just">
              <a:lnSpc>
                <a:spcPct val="107000"/>
              </a:lnSpc>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Pada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ulasan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dari</a:t>
            </a:r>
            <a:r>
              <a:rPr lang="en-US" dirty="0">
                <a:latin typeface="Times New Roman" panose="02020603050405020304" pitchFamily="18" charset="0"/>
                <a:ea typeface="Calibri" panose="020F0502020204030204" pitchFamily="34" charset="0"/>
                <a:cs typeface="Times New Roman" panose="02020603050405020304" pitchFamily="18" charset="0"/>
              </a:rPr>
              <a:t> customer yang </a:t>
            </a:r>
            <a:r>
              <a:rPr lang="en-US" dirty="0" err="1">
                <a:latin typeface="Times New Roman" panose="02020603050405020304" pitchFamily="18" charset="0"/>
                <a:ea typeface="Calibri" panose="020F0502020204030204" pitchFamily="34" charset="0"/>
                <a:cs typeface="Times New Roman" panose="02020603050405020304" pitchFamily="18" charset="0"/>
              </a:rPr>
              <a:t>telah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menggunakan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maupun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produk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sangat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menjadi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perhatian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Karena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mempengaruhi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calon</a:t>
            </a:r>
            <a:r>
              <a:rPr lang="en-US" dirty="0">
                <a:latin typeface="Times New Roman" panose="02020603050405020304" pitchFamily="18" charset="0"/>
                <a:ea typeface="Calibri" panose="020F0502020204030204" pitchFamily="34" charset="0"/>
                <a:cs typeface="Times New Roman" panose="02020603050405020304" pitchFamily="18" charset="0"/>
              </a:rPr>
              <a:t> customer </a:t>
            </a:r>
            <a:r>
              <a:rPr lang="en-US" dirty="0" err="1">
                <a:latin typeface="Times New Roman" panose="02020603050405020304" pitchFamily="18" charset="0"/>
                <a:ea typeface="Calibri" panose="020F0502020204030204" pitchFamily="34" charset="0"/>
                <a:cs typeface="Times New Roman" panose="02020603050405020304" pitchFamily="18" charset="0"/>
              </a:rPr>
              <a:t>lainnya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Calon</a:t>
            </a:r>
            <a:r>
              <a:rPr lang="en-US" dirty="0">
                <a:latin typeface="Times New Roman" panose="02020603050405020304" pitchFamily="18" charset="0"/>
                <a:ea typeface="Calibri" panose="020F0502020204030204" pitchFamily="34" charset="0"/>
                <a:cs typeface="Times New Roman" panose="02020603050405020304" pitchFamily="18" charset="0"/>
              </a:rPr>
              <a:t> customer </a:t>
            </a:r>
            <a:r>
              <a:rPr lang="en-US" dirty="0" err="1">
                <a:latin typeface="Times New Roman" panose="02020603050405020304" pitchFamily="18" charset="0"/>
                <a:ea typeface="Calibri" panose="020F0502020204030204" pitchFamily="34" charset="0"/>
                <a:cs typeface="Times New Roman" panose="02020603050405020304" pitchFamily="18" charset="0"/>
              </a:rPr>
              <a: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memperhatikan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ulasan</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telah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diberikan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oleh</a:t>
            </a:r>
            <a:r>
              <a:rPr lang="en-US" dirty="0">
                <a:latin typeface="Times New Roman" panose="02020603050405020304" pitchFamily="18" charset="0"/>
                <a:ea typeface="Calibri" panose="020F0502020204030204" pitchFamily="34" charset="0"/>
                <a:cs typeface="Times New Roman" panose="02020603050405020304" pitchFamily="18" charset="0"/>
              </a:rPr>
              <a:t> customer </a:t>
            </a:r>
            <a:r>
              <a:rPr lang="en-US" dirty="0" err="1">
                <a:latin typeface="Times New Roman" panose="02020603050405020304" pitchFamily="18" charset="0"/>
                <a:ea typeface="Calibri" panose="020F0502020204030204" pitchFamily="34" charset="0"/>
                <a:cs typeface="Times New Roman" panose="02020603050405020304" pitchFamily="18" charset="0"/>
              </a:rPr>
              <a:t>sebelumnya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menentukan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pilihannya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menilai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suatu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prosuk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tersebut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seperti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perhotelan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penerbangan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produk</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dijual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secra</a:t>
            </a:r>
            <a:r>
              <a:rPr lang="en-US" dirty="0">
                <a:latin typeface="Times New Roman" panose="02020603050405020304" pitchFamily="18" charset="0"/>
                <a:ea typeface="Calibri" panose="020F0502020204030204" pitchFamily="34" charset="0"/>
                <a:cs typeface="Times New Roman" panose="02020603050405020304" pitchFamily="18" charset="0"/>
              </a:rPr>
              <a:t> online </a:t>
            </a:r>
            <a:r>
              <a:rPr lang="en-US" dirty="0" err="1">
                <a:latin typeface="Times New Roman" panose="02020603050405020304" pitchFamily="18" charset="0"/>
                <a:ea typeface="Calibri" panose="020F0502020204030204" pitchFamily="34" charset="0"/>
                <a:cs typeface="Times New Roman" panose="02020603050405020304" pitchFamily="18" charset="0"/>
              </a:rPr>
              <a:t>dll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Ualasan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diberikan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melalui</a:t>
            </a:r>
            <a:r>
              <a:rPr lang="en-US" dirty="0">
                <a:latin typeface="Times New Roman" panose="02020603050405020304" pitchFamily="18" charset="0"/>
                <a:ea typeface="Calibri" panose="020F0502020204030204" pitchFamily="34" charset="0"/>
                <a:cs typeface="Times New Roman" panose="02020603050405020304" pitchFamily="18" charset="0"/>
              </a:rPr>
              <a:t> media </a:t>
            </a:r>
            <a:r>
              <a:rPr lang="en-US" dirty="0" err="1">
                <a:latin typeface="Times New Roman" panose="02020603050405020304" pitchFamily="18" charset="0"/>
                <a:ea typeface="Calibri" panose="020F0502020204030204" pitchFamily="34" charset="0"/>
                <a:cs typeface="Times New Roman" panose="02020603050405020304" pitchFamily="18" charset="0"/>
              </a:rPr>
              <a:t>aplikasi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maupun</a:t>
            </a:r>
            <a:r>
              <a:rPr lang="en-US" dirty="0">
                <a:latin typeface="Times New Roman" panose="02020603050405020304" pitchFamily="18" charset="0"/>
                <a:ea typeface="Calibri" panose="020F0502020204030204" pitchFamily="34" charset="0"/>
                <a:cs typeface="Times New Roman" panose="02020603050405020304" pitchFamily="18" charset="0"/>
              </a:rPr>
              <a:t> website </a:t>
            </a:r>
            <a:r>
              <a:rPr lang="en-US" dirty="0" err="1">
                <a:latin typeface="Times New Roman" panose="02020603050405020304" pitchFamily="18" charset="0"/>
                <a:ea typeface="Calibri" panose="020F0502020204030204" pitchFamily="34" charset="0"/>
                <a:cs typeface="Times New Roman" panose="02020603050405020304" pitchFamily="18" charset="0"/>
              </a:rPr>
              <a:t>seperti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traveloka,lazada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shopee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lainnya</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Image result for ULASAN TRAVELO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498" y="481267"/>
            <a:ext cx="3646940" cy="2980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2" name="Picture 4" descr="Image result for BUKALAPAK"/>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248438" y="1060771"/>
            <a:ext cx="3663277" cy="115628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travelo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498" y="4149040"/>
            <a:ext cx="2418734" cy="135794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blibli"/>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963192" y="2459738"/>
            <a:ext cx="2764240" cy="1446619"/>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Image result for tokopedia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470" y="4040900"/>
            <a:ext cx="2757949" cy="275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3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9259" y="2585198"/>
            <a:ext cx="7993039" cy="181588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800" dirty="0"/>
              <a:t>“Orang-orang </a:t>
            </a:r>
            <a:r>
              <a:rPr lang="en-US" sz="2800" dirty="0" err="1"/>
              <a:t>besar</a:t>
            </a:r>
            <a:r>
              <a:rPr lang="en-US" sz="2800" dirty="0"/>
              <a:t> </a:t>
            </a:r>
            <a:r>
              <a:rPr lang="en-US" sz="2800" dirty="0" err="1"/>
              <a:t>tumbuh</a:t>
            </a:r>
            <a:r>
              <a:rPr lang="en-US" sz="2800" dirty="0"/>
              <a:t> </a:t>
            </a:r>
            <a:r>
              <a:rPr lang="en-US" sz="2800" dirty="0" err="1"/>
              <a:t>bersama</a:t>
            </a:r>
            <a:r>
              <a:rPr lang="en-US" sz="2800" dirty="0"/>
              <a:t> </a:t>
            </a:r>
            <a:r>
              <a:rPr lang="en-US" sz="2800" dirty="0" err="1"/>
              <a:t>keputusan-keputusan</a:t>
            </a:r>
            <a:r>
              <a:rPr lang="en-US" sz="2800" dirty="0"/>
              <a:t> </a:t>
            </a:r>
            <a:r>
              <a:rPr lang="en-US" sz="2800" dirty="0" err="1"/>
              <a:t>besar</a:t>
            </a:r>
            <a:r>
              <a:rPr lang="en-US" sz="2800" dirty="0"/>
              <a:t> yang </a:t>
            </a:r>
            <a:r>
              <a:rPr lang="en-US" sz="2800" dirty="0" err="1"/>
              <a:t>diambilnya</a:t>
            </a:r>
            <a:r>
              <a:rPr lang="en-US" sz="2800" dirty="0"/>
              <a:t>. </a:t>
            </a:r>
            <a:r>
              <a:rPr lang="en-US" sz="2800" dirty="0" err="1"/>
              <a:t>Bukan</a:t>
            </a:r>
            <a:r>
              <a:rPr lang="en-US" sz="2800" dirty="0"/>
              <a:t> </a:t>
            </a:r>
            <a:r>
              <a:rPr lang="en-US" sz="2800" dirty="0" err="1"/>
              <a:t>oleh</a:t>
            </a:r>
            <a:r>
              <a:rPr lang="en-US" sz="2800" dirty="0"/>
              <a:t> </a:t>
            </a:r>
            <a:r>
              <a:rPr lang="en-US" sz="2800" dirty="0" err="1"/>
              <a:t>kemudahan-kemudahan</a:t>
            </a:r>
            <a:r>
              <a:rPr lang="en-US" sz="2800" dirty="0"/>
              <a:t> </a:t>
            </a:r>
            <a:r>
              <a:rPr lang="en-US" sz="2800" dirty="0" err="1"/>
              <a:t>hidup</a:t>
            </a:r>
            <a:r>
              <a:rPr lang="en-US" sz="2800" dirty="0"/>
              <a:t> yang </a:t>
            </a:r>
            <a:r>
              <a:rPr lang="en-US" sz="2800" dirty="0" err="1"/>
              <a:t>didapatnya</a:t>
            </a:r>
            <a:r>
              <a:rPr lang="en-US" sz="2800" dirty="0"/>
              <a:t>.” ― </a:t>
            </a:r>
            <a:r>
              <a:rPr lang="en-US" sz="2800" b="1" dirty="0" err="1"/>
              <a:t>Lenang</a:t>
            </a:r>
            <a:r>
              <a:rPr lang="en-US" sz="2800" b="1" dirty="0"/>
              <a:t> </a:t>
            </a:r>
            <a:r>
              <a:rPr lang="en-US" sz="2800" b="1" dirty="0" err="1"/>
              <a:t>Manggala</a:t>
            </a:r>
            <a:endParaRPr lang="en-US" sz="2800" dirty="0"/>
          </a:p>
        </p:txBody>
      </p:sp>
    </p:spTree>
    <p:extLst>
      <p:ext uri="{BB962C8B-B14F-4D97-AF65-F5344CB8AC3E}">
        <p14:creationId xmlns:p14="http://schemas.microsoft.com/office/powerpoint/2010/main" val="60550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3316" name="Picture 4" descr="Image result for ATTA UNBOXING"/>
          <p:cNvPicPr>
            <a:picLocks noChangeAspect="1" noChangeArrowheads="1"/>
          </p:cNvPicPr>
          <p:nvPr/>
        </p:nvPicPr>
        <p:blipFill rotWithShape="1">
          <a:blip r:embed="rId2">
            <a:extLst>
              <a:ext uri="{28A0092B-C50C-407E-A947-70E740481C1C}">
                <a14:useLocalDpi xmlns:a14="http://schemas.microsoft.com/office/drawing/2010/main" val="0"/>
              </a:ext>
            </a:extLst>
          </a:blip>
          <a:srcRect l="10458" t="8201" r="8581" b="4487"/>
          <a:stretch/>
        </p:blipFill>
        <p:spPr bwMode="auto">
          <a:xfrm rot="1740575">
            <a:off x="9002055" y="833025"/>
            <a:ext cx="2941768" cy="1784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ectangle 3"/>
          <p:cNvSpPr/>
          <p:nvPr/>
        </p:nvSpPr>
        <p:spPr>
          <a:xfrm>
            <a:off x="599766" y="600367"/>
            <a:ext cx="8305083" cy="2759602"/>
          </a:xfrm>
          <a:prstGeom prst="rect">
            <a:avLst/>
          </a:prstGeom>
        </p:spPr>
        <p:txBody>
          <a:bodyPr wrap="square">
            <a:spAutoFit/>
          </a:bodyPr>
          <a:lstStyle/>
          <a:p>
            <a:pPr lvl="0" algn="ctr">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Review </a:t>
            </a:r>
            <a:r>
              <a:rPr lang="en-US" b="1" dirty="0" err="1">
                <a:latin typeface="Times New Roman" panose="02020603050405020304" pitchFamily="18" charset="0"/>
                <a:ea typeface="Calibri" panose="020F0502020204030204" pitchFamily="34" charset="0"/>
                <a:cs typeface="Times New Roman" panose="02020603050405020304" pitchFamily="18" charset="0"/>
              </a:rPr>
              <a:t>menggunakan</a:t>
            </a:r>
            <a:r>
              <a:rPr lang="en-US" b="1" dirty="0">
                <a:latin typeface="Times New Roman" panose="02020603050405020304" pitchFamily="18" charset="0"/>
                <a:ea typeface="Calibri" panose="020F0502020204030204" pitchFamily="34" charset="0"/>
                <a:cs typeface="Times New Roman" panose="02020603050405020304" pitchFamily="18" charset="0"/>
              </a:rPr>
              <a:t> channel </a:t>
            </a:r>
            <a:r>
              <a:rPr lang="en-US" b="1" dirty="0" err="1">
                <a:latin typeface="Times New Roman" panose="02020603050405020304" pitchFamily="18" charset="0"/>
                <a:ea typeface="Calibri" panose="020F0502020204030204" pitchFamily="34" charset="0"/>
                <a:cs typeface="Times New Roman" panose="02020603050405020304" pitchFamily="18" charset="0"/>
              </a:rPr>
              <a:t>Youtube</a:t>
            </a:r>
            <a:r>
              <a:rPr lang="en-US" b="1" dirty="0">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Data </a:t>
            </a:r>
            <a:r>
              <a:rPr lang="id-ID" dirty="0">
                <a:latin typeface="Times New Roman" panose="02020603050405020304" pitchFamily="18" charset="0"/>
                <a:ea typeface="Calibri" panose="020F0502020204030204" pitchFamily="34" charset="0"/>
                <a:cs typeface="Times New Roman" panose="02020603050405020304" pitchFamily="18" charset="0"/>
              </a:rPr>
              <a:t>Asosiasi Penyelenggara Jasa Internet Indonesia (APJII)</a:t>
            </a:r>
            <a:r>
              <a:rPr lang="en-US" dirty="0">
                <a:latin typeface="Times New Roman" panose="02020603050405020304" pitchFamily="18" charset="0"/>
                <a:ea typeface="Calibri" panose="020F0502020204030204" pitchFamily="34" charset="0"/>
                <a:cs typeface="Times New Roman" panose="02020603050405020304" pitchFamily="18" charset="0"/>
              </a:rPr>
              <a:t> 2017 </a:t>
            </a:r>
            <a:r>
              <a:rPr lang="en-US" dirty="0" err="1">
                <a:latin typeface="Times New Roman" panose="02020603050405020304" pitchFamily="18" charset="0"/>
                <a:ea typeface="Calibri" panose="020F0502020204030204" pitchFamily="34" charset="0"/>
                <a:cs typeface="Times New Roman" panose="02020603050405020304" pitchFamily="18" charset="0"/>
              </a:rPr>
              <a:t>menunjukkan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bahwa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lebih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dari</a:t>
            </a:r>
            <a:r>
              <a:rPr lang="en-US" dirty="0">
                <a:latin typeface="Times New Roman" panose="02020603050405020304" pitchFamily="18" charset="0"/>
                <a:ea typeface="Calibri" panose="020F0502020204030204" pitchFamily="34" charset="0"/>
                <a:cs typeface="Times New Roman" panose="02020603050405020304" pitchFamily="18" charset="0"/>
              </a:rPr>
              <a:t> 50% </a:t>
            </a:r>
            <a:r>
              <a:rPr lang="en-US" dirty="0" err="1">
                <a:latin typeface="Times New Roman" panose="02020603050405020304" pitchFamily="18" charset="0"/>
                <a:ea typeface="Calibri" panose="020F0502020204030204" pitchFamily="34" charset="0"/>
                <a:cs typeface="Times New Roman" panose="02020603050405020304" pitchFamily="18" charset="0"/>
              </a:rPr>
              <a:t>masyarakat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indonsia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terhubung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dengan</a:t>
            </a:r>
            <a:r>
              <a:rPr lang="en-US" dirty="0">
                <a:latin typeface="Times New Roman" panose="02020603050405020304" pitchFamily="18" charset="0"/>
                <a:ea typeface="Calibri" panose="020F0502020204030204" pitchFamily="34" charset="0"/>
                <a:cs typeface="Times New Roman" panose="02020603050405020304" pitchFamily="18" charset="0"/>
              </a:rPr>
              <a:t> internet. </a:t>
            </a:r>
            <a:r>
              <a:rPr lang="en-US" dirty="0" err="1">
                <a:latin typeface="Times New Roman" panose="02020603050405020304" pitchFamily="18" charset="0"/>
                <a:ea typeface="Calibri" panose="020F0502020204030204" pitchFamily="34" charset="0"/>
                <a:cs typeface="Times New Roman" panose="02020603050405020304" pitchFamily="18" charset="0"/>
              </a:rPr>
              <a:t>Pada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juga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sedang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tren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dikalangan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milenials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mereview</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suatu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produk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menggunakan</a:t>
            </a:r>
            <a:r>
              <a:rPr lang="en-US" dirty="0">
                <a:latin typeface="Times New Roman" panose="02020603050405020304" pitchFamily="18" charset="0"/>
                <a:ea typeface="Calibri" panose="020F0502020204030204" pitchFamily="34" charset="0"/>
                <a:cs typeface="Times New Roman" panose="02020603050405020304" pitchFamily="18" charset="0"/>
              </a:rPr>
              <a:t> channel </a:t>
            </a:r>
            <a:r>
              <a:rPr lang="en-US" dirty="0" err="1">
                <a:latin typeface="Times New Roman" panose="02020603050405020304" pitchFamily="18" charset="0"/>
                <a:ea typeface="Calibri" panose="020F0502020204030204" pitchFamily="34" charset="0"/>
                <a:cs typeface="Times New Roman" panose="02020603050405020304" pitchFamily="18" charset="0"/>
              </a:rPr>
              <a:t>youtube</a:t>
            </a:r>
            <a:r>
              <a:rPr lang="en-US" dirty="0">
                <a:latin typeface="Times New Roman" panose="02020603050405020304" pitchFamily="18" charset="0"/>
                <a:ea typeface="Calibri" panose="020F0502020204030204" pitchFamily="34" charset="0"/>
                <a:cs typeface="Times New Roman" panose="02020603050405020304" pitchFamily="18" charset="0"/>
              </a:rPr>
              <a:t>. Hal </a:t>
            </a:r>
            <a:r>
              <a:rPr lang="en-US" dirty="0" err="1">
                <a:latin typeface="Times New Roman" panose="02020603050405020304" pitchFamily="18" charset="0"/>
                <a:ea typeface="Calibri" panose="020F0502020204030204" pitchFamily="34" charset="0"/>
                <a:cs typeface="Times New Roman" panose="02020603050405020304" pitchFamily="18" charset="0"/>
              </a:rPr>
              <a:t>tersebut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menyebabkan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kentungan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bahkan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kerugian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Keuntungannya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apabila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suatu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produk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tersebut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banyak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direview</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oleh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youtber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terkenal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atau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abnyak</a:t>
            </a:r>
            <a:r>
              <a:rPr lang="en-US" dirty="0">
                <a:latin typeface="Times New Roman" panose="02020603050405020304" pitchFamily="18" charset="0"/>
                <a:ea typeface="Calibri" panose="020F0502020204030204" pitchFamily="34" charset="0"/>
                <a:cs typeface="Times New Roman" panose="02020603050405020304" pitchFamily="18" charset="0"/>
              </a:rPr>
              <a:t> orang yang </a:t>
            </a:r>
            <a:r>
              <a:rPr lang="en-US" dirty="0" err="1">
                <a:latin typeface="Times New Roman" panose="02020603050405020304" pitchFamily="18" charset="0"/>
                <a:ea typeface="Calibri" panose="020F0502020204030204" pitchFamily="34" charset="0"/>
                <a:cs typeface="Times New Roman" panose="02020603050405020304" pitchFamily="18" charset="0"/>
              </a:rPr>
              <a:t>memberikan</a:t>
            </a:r>
            <a:r>
              <a:rPr lang="en-US" dirty="0">
                <a:latin typeface="Times New Roman" panose="02020603050405020304" pitchFamily="18" charset="0"/>
                <a:ea typeface="Calibri" panose="020F0502020204030204" pitchFamily="34" charset="0"/>
                <a:cs typeface="Times New Roman" panose="02020603050405020304" pitchFamily="18" charset="0"/>
              </a:rPr>
              <a:t> review </a:t>
            </a:r>
            <a:r>
              <a:rPr lang="en-US" dirty="0" err="1">
                <a:latin typeface="Times New Roman" panose="02020603050405020304" pitchFamily="18" charset="0"/>
                <a:ea typeface="Calibri" panose="020F0502020204030204" pitchFamily="34" charset="0"/>
                <a:cs typeface="Times New Roman" panose="02020603050405020304" pitchFamily="18" charset="0"/>
              </a:rPr>
              <a:t>baik</a:t>
            </a:r>
            <a:r>
              <a:rPr lang="en-US" dirty="0">
                <a:latin typeface="Times New Roman" panose="02020603050405020304" pitchFamily="18" charset="0"/>
                <a:ea typeface="Calibri" panose="020F0502020204030204" pitchFamily="34" charset="0"/>
                <a:cs typeface="Times New Roman" panose="02020603050405020304" pitchFamily="18" charset="0"/>
              </a:rPr>
              <a:t>. Dan </a:t>
            </a:r>
            <a:r>
              <a:rPr lang="en-US" dirty="0" err="1">
                <a:latin typeface="Times New Roman" panose="02020603050405020304" pitchFamily="18" charset="0"/>
                <a:ea typeface="Calibri" panose="020F0502020204030204" pitchFamily="34" charset="0"/>
                <a:cs typeface="Times New Roman" panose="02020603050405020304" pitchFamily="18" charset="0"/>
              </a:rPr>
              <a:t>sebaliknya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menjadi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suatu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ancaman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apabila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direview</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buruk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Untuk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itu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peusahaan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dituntut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untuk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memberikan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produk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terbaik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mereka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kepada</a:t>
            </a:r>
            <a:r>
              <a:rPr lang="en-US" dirty="0">
                <a:latin typeface="Times New Roman" panose="02020603050405020304" pitchFamily="18" charset="0"/>
                <a:ea typeface="Calibri" panose="020F0502020204030204" pitchFamily="34" charset="0"/>
                <a:cs typeface="Times New Roman" panose="02020603050405020304" pitchFamily="18" charset="0"/>
              </a:rPr>
              <a:t> customer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descr="Image result for ATTA UNBOX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8222">
            <a:off x="442454" y="3981283"/>
            <a:ext cx="4090218" cy="230074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ASHI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0719" y="3522990"/>
            <a:ext cx="3686317" cy="30116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539303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7755" y="1266139"/>
            <a:ext cx="4488426" cy="452316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lnSpc>
                <a:spcPct val="107000"/>
              </a:lnSpc>
              <a:spcAft>
                <a:spcPts val="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dilakukan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oleh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surat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kabar</a:t>
            </a:r>
            <a:r>
              <a:rPr lang="en-US" b="1" dirty="0">
                <a:latin typeface="Times New Roman" panose="02020603050405020304" pitchFamily="18" charset="0"/>
                <a:ea typeface="Calibri" panose="020F0502020204030204" pitchFamily="34" charset="0"/>
                <a:cs typeface="Times New Roman" panose="02020603050405020304" pitchFamily="18" charset="0"/>
              </a:rPr>
              <a:t> online</a:t>
            </a:r>
          </a:p>
          <a:p>
            <a:pPr lvl="0" algn="just">
              <a:lnSpc>
                <a:spcPct val="107000"/>
              </a:lnSpc>
              <a:spcAft>
                <a:spcPts val="0"/>
              </a:spcAft>
            </a:pPr>
            <a:r>
              <a:rPr lang="en-US" dirty="0" err="1">
                <a:latin typeface="Times New Roman" panose="02020603050405020304" pitchFamily="18" charset="0"/>
                <a:ea typeface="Calibri" panose="020F0502020204030204" pitchFamily="34" charset="0"/>
                <a:cs typeface="Times New Roman" panose="02020603050405020304" pitchFamily="18" charset="0"/>
              </a:rPr>
              <a:t>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dilihat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pada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saat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semakin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sedikitnya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penjualan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surat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kabar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konvensional</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menggunakan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kertas</a:t>
            </a:r>
            <a:r>
              <a:rPr lang="en-US" dirty="0">
                <a:latin typeface="Times New Roman" panose="02020603050405020304" pitchFamily="18" charset="0"/>
                <a:ea typeface="Calibri" panose="020F0502020204030204" pitchFamily="34" charset="0"/>
                <a:cs typeface="Times New Roman" panose="02020603050405020304" pitchFamily="18" charset="0"/>
              </a:rPr>
              <a:t>. Hal </a:t>
            </a:r>
            <a:r>
              <a:rPr lang="en-US" dirty="0" err="1">
                <a:latin typeface="Times New Roman" panose="02020603050405020304" pitchFamily="18" charset="0"/>
                <a:ea typeface="Calibri" panose="020F0502020204030204" pitchFamily="34" charset="0"/>
                <a:cs typeface="Times New Roman" panose="02020603050405020304" pitchFamily="18" charset="0"/>
              </a:rPr>
              <a:t>ini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disebabkan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oleh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beralihnya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kebiasaan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konsumen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membaca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berita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melaui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serat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kabar</a:t>
            </a:r>
            <a:r>
              <a:rPr lang="en-US" dirty="0">
                <a:latin typeface="Times New Roman" panose="02020603050405020304" pitchFamily="18" charset="0"/>
                <a:ea typeface="Calibri" panose="020F0502020204030204" pitchFamily="34" charset="0"/>
                <a:cs typeface="Times New Roman" panose="02020603050405020304" pitchFamily="18" charset="0"/>
              </a:rPr>
              <a:t> online. </a:t>
            </a:r>
            <a:r>
              <a:rPr lang="en-US" dirty="0" err="1">
                <a:latin typeface="Times New Roman" panose="02020603050405020304" pitchFamily="18" charset="0"/>
                <a:ea typeface="Calibri" panose="020F0502020204030204" pitchFamily="34" charset="0"/>
                <a:cs typeface="Times New Roman" panose="02020603050405020304" pitchFamily="18" charset="0"/>
              </a:rPr>
              <a:t>Sehingga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banyak</a:t>
            </a:r>
            <a:r>
              <a:rPr lang="en-US" dirty="0">
                <a:latin typeface="Times New Roman" panose="02020603050405020304" pitchFamily="18" charset="0"/>
                <a:ea typeface="Calibri" panose="020F0502020204030204" pitchFamily="34" charset="0"/>
                <a:cs typeface="Times New Roman" panose="02020603050405020304" pitchFamily="18" charset="0"/>
              </a:rPr>
              <a:t> pula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suratkabar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konvensional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menciptakan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bentuk</a:t>
            </a:r>
            <a:r>
              <a:rPr lang="en-US" dirty="0">
                <a:latin typeface="Times New Roman" panose="02020603050405020304" pitchFamily="18" charset="0"/>
                <a:ea typeface="Calibri" panose="020F0502020204030204" pitchFamily="34" charset="0"/>
                <a:cs typeface="Times New Roman" panose="02020603050405020304" pitchFamily="18" charset="0"/>
              </a:rPr>
              <a:t> online </a:t>
            </a:r>
            <a:r>
              <a:rPr lang="en-US" dirty="0" err="1">
                <a:latin typeface="Times New Roman" panose="02020603050405020304" pitchFamily="18" charset="0"/>
                <a:ea typeface="Calibri" panose="020F0502020204030204" pitchFamily="34" charset="0"/>
                <a:cs typeface="Times New Roman" panose="02020603050405020304" pitchFamily="18" charset="0"/>
              </a:rPr>
              <a:t>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juga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Merupakan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sebah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keuntungan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bagi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penyedia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jasa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maupun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produk</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dilakuakn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dikarenakan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publikasii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dilakukan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dengan</a:t>
            </a:r>
            <a:r>
              <a:rPr lang="en-US" dirty="0">
                <a:latin typeface="Times New Roman" panose="02020603050405020304" pitchFamily="18" charset="0"/>
                <a:ea typeface="Calibri" panose="020F0502020204030204" pitchFamily="34" charset="0"/>
                <a:cs typeface="Times New Roman" panose="02020603050405020304" pitchFamily="18" charset="0"/>
              </a:rPr>
              <a:t> media </a:t>
            </a:r>
            <a:r>
              <a:rPr lang="en-US" dirty="0" err="1">
                <a:latin typeface="Times New Roman" panose="02020603050405020304" pitchFamily="18" charset="0"/>
                <a:ea typeface="Calibri" panose="020F0502020204030204" pitchFamily="34" charset="0"/>
                <a:cs typeface="Times New Roman" panose="02020603050405020304" pitchFamily="18" charset="0"/>
              </a:rPr>
              <a:t>kertas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eektornik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sehingga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menjangkau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seluruh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lapisan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masyarakat</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38" name="Picture 2" descr="Image result for KORAN KONVENS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606" y="721498"/>
            <a:ext cx="3280800" cy="2147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2" descr="animasi-bergerak-panah-0149">
            <a:extLst>
              <a:ext uri="{FF2B5EF4-FFF2-40B4-BE49-F238E27FC236}">
                <a16:creationId xmlns:a16="http://schemas.microsoft.com/office/drawing/2014/main" xmlns="" id="{1E144942-ACDB-457D-8667-77B552C00CB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08473" y="3829249"/>
            <a:ext cx="1701065" cy="36933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koran 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513" y="4286835"/>
            <a:ext cx="3915651" cy="228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177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sil gambar untuk paytren lechia gdansk">
            <a:extLst>
              <a:ext uri="{FF2B5EF4-FFF2-40B4-BE49-F238E27FC236}">
                <a16:creationId xmlns:a16="http://schemas.microsoft.com/office/drawing/2014/main" xmlns="" id="{63D48360-CBE6-44DF-B926-3FAE45F975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50" t="400" r="25708"/>
          <a:stretch/>
        </p:blipFill>
        <p:spPr bwMode="auto">
          <a:xfrm>
            <a:off x="4174436" y="616410"/>
            <a:ext cx="3281355" cy="28125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Picture 3">
            <a:extLst>
              <a:ext uri="{FF2B5EF4-FFF2-40B4-BE49-F238E27FC236}">
                <a16:creationId xmlns:a16="http://schemas.microsoft.com/office/drawing/2014/main" xmlns="" id="{3A0644B8-4BA8-49ED-ACA8-04D8D6FB722F}"/>
              </a:ext>
            </a:extLst>
          </p:cNvPr>
          <p:cNvPicPr>
            <a:picLocks noChangeAspect="1"/>
          </p:cNvPicPr>
          <p:nvPr/>
        </p:nvPicPr>
        <p:blipFill rotWithShape="1">
          <a:blip r:embed="rId3"/>
          <a:srcRect l="8831" t="9873" r="29234" b="11165"/>
          <a:stretch/>
        </p:blipFill>
        <p:spPr>
          <a:xfrm>
            <a:off x="8017565" y="3429000"/>
            <a:ext cx="3442484" cy="28125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6" name="Picture 4" descr="Hasil gambar untuk yusuf mansur paytren">
            <a:extLst>
              <a:ext uri="{FF2B5EF4-FFF2-40B4-BE49-F238E27FC236}">
                <a16:creationId xmlns:a16="http://schemas.microsoft.com/office/drawing/2014/main" xmlns="" id="{CBC79A59-C744-4652-A469-D08D3972A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07" y="3429000"/>
            <a:ext cx="3281355" cy="28125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2" descr="animasi-bergerak-garis-0533">
            <a:extLst>
              <a:ext uri="{FF2B5EF4-FFF2-40B4-BE49-F238E27FC236}">
                <a16:creationId xmlns:a16="http://schemas.microsoft.com/office/drawing/2014/main" xmlns="" id="{3A0C45CB-2162-4772-BF0C-DD8920B7B71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945017">
            <a:off x="2397312" y="2678541"/>
            <a:ext cx="1898348" cy="45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imasi-bergerak-garis-0533">
            <a:extLst>
              <a:ext uri="{FF2B5EF4-FFF2-40B4-BE49-F238E27FC236}">
                <a16:creationId xmlns:a16="http://schemas.microsoft.com/office/drawing/2014/main" xmlns="" id="{36CD5088-6533-4563-B940-F699D465A45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363987">
            <a:off x="7320847" y="2737106"/>
            <a:ext cx="1898348" cy="4571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nimasi-bergerak-tanda-free-gratis-0010">
            <a:extLst>
              <a:ext uri="{FF2B5EF4-FFF2-40B4-BE49-F238E27FC236}">
                <a16:creationId xmlns:a16="http://schemas.microsoft.com/office/drawing/2014/main" xmlns="" id="{F690D25A-CCB3-4EA2-A4EB-74DD3B0742D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85579">
            <a:off x="7794030" y="1784474"/>
            <a:ext cx="1995518" cy="106144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nimasi-bergerak-uang-duit-0062">
            <a:extLst>
              <a:ext uri="{FF2B5EF4-FFF2-40B4-BE49-F238E27FC236}">
                <a16:creationId xmlns:a16="http://schemas.microsoft.com/office/drawing/2014/main" xmlns="" id="{69A9A449-3552-4F99-8B5E-017B31530A9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64866" y="1631746"/>
            <a:ext cx="942367" cy="109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7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sil gambar untuk ulasan jelek lazada">
            <a:extLst>
              <a:ext uri="{FF2B5EF4-FFF2-40B4-BE49-F238E27FC236}">
                <a16:creationId xmlns:a16="http://schemas.microsoft.com/office/drawing/2014/main" xmlns="" id="{30870C0B-92BB-4427-8957-905E2F568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03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E56961B-2952-4933-9A8E-569D4097F454}"/>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435331" y="5625987"/>
            <a:ext cx="2629002" cy="1033671"/>
          </a:xfrm>
          <a:prstGeom prst="rect">
            <a:avLst/>
          </a:prstGeom>
        </p:spPr>
      </p:pic>
      <p:pic>
        <p:nvPicPr>
          <p:cNvPr id="8" name="Picture 7">
            <a:extLst>
              <a:ext uri="{FF2B5EF4-FFF2-40B4-BE49-F238E27FC236}">
                <a16:creationId xmlns:a16="http://schemas.microsoft.com/office/drawing/2014/main" xmlns="" id="{FE56961B-2952-4933-9A8E-569D4097F454}"/>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676870" y="806783"/>
            <a:ext cx="2629002" cy="1033671"/>
          </a:xfrm>
          <a:prstGeom prst="rect">
            <a:avLst/>
          </a:prstGeom>
        </p:spPr>
      </p:pic>
      <p:sp>
        <p:nvSpPr>
          <p:cNvPr id="4" name="Rectangle 3"/>
          <p:cNvSpPr/>
          <p:nvPr/>
        </p:nvSpPr>
        <p:spPr>
          <a:xfrm>
            <a:off x="1134793" y="2454743"/>
            <a:ext cx="10583594" cy="4403257"/>
          </a:xfrm>
          <a:prstGeom prst="rect">
            <a:avLst/>
          </a:prstGeom>
        </p:spPr>
        <p:txBody>
          <a:bodyPr wrap="square">
            <a:spAutoFit/>
          </a:bodyPr>
          <a:lstStyle/>
          <a:p>
            <a:pPr indent="457200" algn="just">
              <a:lnSpc>
                <a:spcPct val="115000"/>
              </a:lnSpc>
              <a:spcAft>
                <a:spcPts val="800"/>
              </a:spcAft>
            </a:pPr>
            <a:r>
              <a:rPr lang="id-ID" dirty="0">
                <a:latin typeface="Times New Roman" panose="02020603050405020304" pitchFamily="18" charset="0"/>
                <a:ea typeface="Calibri" panose="020F0502020204030204" pitchFamily="34" charset="0"/>
                <a:cs typeface="Times New Roman" panose="02020603050405020304" pitchFamily="18" charset="0"/>
              </a:rPr>
              <a:t> Era revolusi industri 4.0 yang merupakan revolusi industri keempat yang ditandai dengan adanya perkembangan dan penggunaan teknologi informasi yang pesat. </a:t>
            </a:r>
            <a:r>
              <a:rPr lang="en-US" dirty="0">
                <a:latin typeface="Times New Roman" panose="02020603050405020304" pitchFamily="18" charset="0"/>
                <a:ea typeface="Calibri" panose="020F0502020204030204" pitchFamily="34" charset="0"/>
                <a:cs typeface="Times New Roman" panose="02020603050405020304" pitchFamily="18" charset="0"/>
              </a:rPr>
              <a:t>H</a:t>
            </a:r>
            <a:r>
              <a:rPr lang="id-ID" dirty="0">
                <a:latin typeface="Times New Roman" panose="02020603050405020304" pitchFamily="18" charset="0"/>
                <a:ea typeface="Calibri" panose="020F0502020204030204" pitchFamily="34" charset="0"/>
                <a:cs typeface="Times New Roman" panose="02020603050405020304" pitchFamily="18" charset="0"/>
              </a:rPr>
              <a:t>al tersebut dapat mempengaruhi banyak aspek dalam kehidupan manusia. Dalam aktivitas perekonomian, perusahaan penyedia barang atau jasa dituntut untuk bisa menyesuaikan diri dengan disrupsi yang terjadi ditengah masyarakat. Dalam keberjalanannya, perusahaan perlu melakukan publisitas mengenai produk barang atau jasa yang mereka produksi. </a:t>
            </a:r>
            <a:r>
              <a:rPr lang="en-US" dirty="0" err="1">
                <a:latin typeface="Times New Roman" panose="02020603050405020304" pitchFamily="18" charset="0"/>
                <a:ea typeface="Calibri" panose="020F0502020204030204" pitchFamily="34" charset="0"/>
                <a:cs typeface="Times New Roman" panose="02020603050405020304" pitchFamily="18" charset="0"/>
              </a:rPr>
              <a:t>Terdapat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empat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bentuk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diantaranya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P</a:t>
            </a:r>
            <a:r>
              <a:rPr lang="id-ID" i="1" dirty="0">
                <a:latin typeface="Times New Roman" panose="02020603050405020304" pitchFamily="18" charset="0"/>
                <a:ea typeface="Calibri" panose="020F0502020204030204" pitchFamily="34" charset="0"/>
                <a:cs typeface="Times New Roman" panose="02020603050405020304" pitchFamily="18" charset="0"/>
              </a:rPr>
              <a:t>ure publicity</a:t>
            </a:r>
            <a:r>
              <a:rPr lang="id-ID"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F</a:t>
            </a:r>
            <a:r>
              <a:rPr lang="id-ID" i="1" dirty="0">
                <a:latin typeface="Times New Roman" panose="02020603050405020304" pitchFamily="18" charset="0"/>
                <a:ea typeface="Calibri" panose="020F0502020204030204" pitchFamily="34" charset="0"/>
                <a:cs typeface="Times New Roman" panose="02020603050405020304" pitchFamily="18" charset="0"/>
              </a:rPr>
              <a:t>ree ride publicity</a:t>
            </a:r>
            <a:r>
              <a:rPr lang="id-ID"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T</a:t>
            </a:r>
            <a:r>
              <a:rPr lang="id-ID" i="1" dirty="0">
                <a:latin typeface="Times New Roman" panose="02020603050405020304" pitchFamily="18" charset="0"/>
                <a:ea typeface="Calibri" panose="020F0502020204030204" pitchFamily="34" charset="0"/>
                <a:cs typeface="Times New Roman" panose="02020603050405020304" pitchFamily="18" charset="0"/>
              </a:rPr>
              <a:t>ie-in publicity</a:t>
            </a:r>
            <a:r>
              <a:rPr lang="id-ID"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Times New Roman" panose="02020603050405020304" pitchFamily="18" charset="0"/>
                <a:ea typeface="Calibri" panose="020F0502020204030204" pitchFamily="34" charset="0"/>
                <a:cs typeface="Times New Roman" panose="02020603050405020304" pitchFamily="18" charset="0"/>
              </a:rPr>
              <a:t>P</a:t>
            </a:r>
            <a:r>
              <a:rPr lang="id-ID" i="1" dirty="0">
                <a:latin typeface="Times New Roman" panose="02020603050405020304" pitchFamily="18" charset="0"/>
                <a:ea typeface="Calibri" panose="020F0502020204030204" pitchFamily="34" charset="0"/>
                <a:cs typeface="Times New Roman" panose="02020603050405020304" pitchFamily="18" charset="0"/>
              </a:rPr>
              <a:t>aid publicity</a:t>
            </a:r>
            <a:r>
              <a:rPr lang="id-ID"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Efektivitas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dalam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melakukan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produk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maupun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bertujuan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untuk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mengefektifkan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alokasi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anggaran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perusahaan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menyesuaikan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karakteristik</a:t>
            </a:r>
            <a:r>
              <a:rPr lang="en-US" dirty="0">
                <a:latin typeface="Times New Roman" panose="02020603050405020304" pitchFamily="18" charset="0"/>
                <a:ea typeface="Calibri" panose="020F0502020204030204" pitchFamily="34" charset="0"/>
                <a:cs typeface="Times New Roman" panose="02020603050405020304" pitchFamily="18" charset="0"/>
              </a:rPr>
              <a:t> customer </a:t>
            </a:r>
            <a:r>
              <a:rPr lang="en-US" dirty="0" err="1">
                <a:latin typeface="Times New Roman" panose="02020603050405020304" pitchFamily="18" charset="0"/>
                <a:ea typeface="Calibri" panose="020F0502020204030204" pitchFamily="34" charset="0"/>
                <a:cs typeface="Times New Roman" panose="02020603050405020304" pitchFamily="18" charset="0"/>
              </a:rPr>
              <a:t>maupun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calon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customer,menggunakan</a:t>
            </a:r>
            <a:r>
              <a:rPr lang="en-US" dirty="0">
                <a:latin typeface="Times New Roman" panose="02020603050405020304" pitchFamily="18" charset="0"/>
                <a:ea typeface="Calibri" panose="020F0502020204030204" pitchFamily="34" charset="0"/>
                <a:cs typeface="Times New Roman" panose="02020603050405020304" pitchFamily="18" charset="0"/>
              </a:rPr>
              <a:t> media </a:t>
            </a:r>
            <a:r>
              <a:rPr lang="en-US" dirty="0" err="1">
                <a:latin typeface="Times New Roman" panose="02020603050405020304" pitchFamily="18" charset="0"/>
                <a:ea typeface="Calibri" panose="020F0502020204030204" pitchFamily="34" charset="0"/>
                <a:cs typeface="Times New Roman" panose="02020603050405020304" pitchFamily="18" charset="0"/>
              </a:rPr>
              <a:t>publikasi</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susuai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dengan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produk</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perushahaan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meminimalisir</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kesalahan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informasi</a:t>
            </a:r>
            <a:r>
              <a:rPr lang="en-US" dirty="0">
                <a:latin typeface="Times New Roman" panose="02020603050405020304" pitchFamily="18" charset="0"/>
                <a:ea typeface="Calibri" panose="020F0502020204030204" pitchFamily="34" charset="0"/>
                <a:cs typeface="Times New Roman" panose="02020603050405020304" pitchFamily="18" charset="0"/>
              </a:rPr>
              <a:t> yang </a:t>
            </a:r>
            <a:r>
              <a:rPr lang="en-US" dirty="0" err="1">
                <a:latin typeface="Times New Roman" panose="02020603050405020304" pitchFamily="18" charset="0"/>
                <a:ea typeface="Calibri" panose="020F0502020204030204" pitchFamily="34" charset="0"/>
                <a:cs typeface="Times New Roman" panose="02020603050405020304" pitchFamily="18" charset="0"/>
              </a:rPr>
              <a:t>diberikan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kepada</a:t>
            </a:r>
            <a:r>
              <a:rPr lang="en-US" dirty="0">
                <a:latin typeface="Times New Roman" panose="02020603050405020304" pitchFamily="18" charset="0"/>
                <a:ea typeface="Calibri" panose="020F0502020204030204" pitchFamily="34" charset="0"/>
                <a:cs typeface="Times New Roman" panose="02020603050405020304" pitchFamily="18" charset="0"/>
              </a:rPr>
              <a:t> customer </a:t>
            </a:r>
            <a:r>
              <a:rPr lang="en-US" dirty="0" err="1">
                <a:latin typeface="Times New Roman" panose="02020603050405020304" pitchFamily="18" charset="0"/>
                <a:ea typeface="Calibri" panose="020F0502020204030204" pitchFamily="34" charset="0"/>
                <a:cs typeface="Times New Roman" panose="02020603050405020304" pitchFamily="18" charset="0"/>
              </a:rPr>
              <a:t>maupun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calon</a:t>
            </a:r>
            <a:r>
              <a:rPr lang="en-US" dirty="0">
                <a:latin typeface="Times New Roman" panose="02020603050405020304" pitchFamily="18" charset="0"/>
                <a:ea typeface="Calibri" panose="020F0502020204030204" pitchFamily="34" charset="0"/>
                <a:cs typeface="Times New Roman" panose="02020603050405020304" pitchFamily="18" charset="0"/>
              </a:rPr>
              <a:t> customer. </a:t>
            </a:r>
            <a:r>
              <a:rPr lang="en-US" dirty="0" err="1">
                <a:latin typeface="Times New Roman" panose="02020603050405020304" pitchFamily="18" charset="0"/>
                <a:ea typeface="Calibri" panose="020F0502020204030204" pitchFamily="34" charset="0"/>
                <a:cs typeface="Times New Roman" panose="02020603050405020304" pitchFamily="18" charset="0"/>
              </a:rPr>
              <a:t>Terdapat</a:t>
            </a:r>
            <a:r>
              <a:rPr lang="en-US" dirty="0">
                <a:latin typeface="Times New Roman" panose="02020603050405020304" pitchFamily="18" charset="0"/>
                <a:ea typeface="Calibri" panose="020F0502020204030204" pitchFamily="34" charset="0"/>
                <a:cs typeface="Times New Roman" panose="02020603050405020304" pitchFamily="18" charset="0"/>
              </a:rPr>
              <a:t> pula </a:t>
            </a:r>
            <a:r>
              <a:rPr lang="en-US" dirty="0" err="1">
                <a:latin typeface="Times New Roman" panose="02020603050405020304" pitchFamily="18" charset="0"/>
                <a:ea typeface="Calibri" panose="020F0502020204030204" pitchFamily="34" charset="0"/>
                <a:cs typeface="Times New Roman" panose="02020603050405020304" pitchFamily="18" charset="0"/>
              </a:rPr>
              <a:t>perubahan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pola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publikasi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diantaranya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t>Ulasan</a:t>
            </a:r>
            <a:r>
              <a:rPr lang="en-US" b="1" dirty="0"/>
              <a:t> </a:t>
            </a:r>
            <a:r>
              <a:rPr lang="en-US" b="1" dirty="0" err="1"/>
              <a:t>melaui</a:t>
            </a:r>
            <a:r>
              <a:rPr lang="en-US" b="1" dirty="0"/>
              <a:t> </a:t>
            </a:r>
            <a:r>
              <a:rPr lang="en-US" b="1" dirty="0" err="1"/>
              <a:t>aplikasi</a:t>
            </a:r>
            <a:r>
              <a:rPr lang="en-US" b="1" dirty="0"/>
              <a:t> </a:t>
            </a:r>
            <a:r>
              <a:rPr lang="en-US" b="1" dirty="0" err="1"/>
              <a:t>dan</a:t>
            </a:r>
            <a:r>
              <a:rPr lang="en-US" b="1" dirty="0"/>
              <a:t> website, Review </a:t>
            </a:r>
            <a:r>
              <a:rPr lang="en-US" b="1" dirty="0" err="1"/>
              <a:t>menggunakan</a:t>
            </a:r>
            <a:r>
              <a:rPr lang="en-US" b="1" dirty="0"/>
              <a:t> channel </a:t>
            </a:r>
            <a:r>
              <a:rPr lang="en-US" b="1" dirty="0" err="1"/>
              <a:t>Youtube</a:t>
            </a:r>
            <a:r>
              <a:rPr lang="en-US" b="1" dirty="0"/>
              <a:t>  </a:t>
            </a:r>
            <a:r>
              <a:rPr lang="en-US" dirty="0"/>
              <a:t>, </a:t>
            </a:r>
            <a:r>
              <a:rPr lang="en-US" b="1" dirty="0" err="1"/>
              <a:t>Publisitas</a:t>
            </a:r>
            <a:r>
              <a:rPr lang="en-US" b="1" dirty="0"/>
              <a:t> </a:t>
            </a:r>
            <a:r>
              <a:rPr lang="en-US" b="1" dirty="0" err="1"/>
              <a:t>dilakukakn</a:t>
            </a:r>
            <a:r>
              <a:rPr lang="en-US" b="1" dirty="0"/>
              <a:t> </a:t>
            </a:r>
            <a:r>
              <a:rPr lang="en-US" b="1" dirty="0" err="1"/>
              <a:t>oleh</a:t>
            </a:r>
            <a:r>
              <a:rPr lang="en-US" b="1" dirty="0"/>
              <a:t> </a:t>
            </a:r>
            <a:r>
              <a:rPr lang="en-US" b="1" dirty="0" err="1"/>
              <a:t>surat</a:t>
            </a:r>
            <a:r>
              <a:rPr lang="en-US" b="1" dirty="0"/>
              <a:t> </a:t>
            </a:r>
            <a:r>
              <a:rPr lang="en-US" b="1" dirty="0" err="1"/>
              <a:t>kabar</a:t>
            </a:r>
            <a:r>
              <a:rPr lang="en-US" b="1" dirty="0"/>
              <a:t> online</a:t>
            </a:r>
            <a:endParaRPr lang="en-US" dirty="0"/>
          </a:p>
          <a:p>
            <a:pPr lvl="0" indent="457200" algn="just">
              <a:lnSpc>
                <a:spcPct val="115000"/>
              </a:lnSpc>
              <a:spcAft>
                <a:spcPts val="800"/>
              </a:spcAft>
            </a:pPr>
            <a:endParaRPr lang="en-US" dirty="0"/>
          </a:p>
          <a:p>
            <a:pPr indent="457200" algn="just">
              <a:lnSpc>
                <a:spcPct val="115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07BE1F48-0265-4F94-BF86-1460A8B801D5}"/>
              </a:ext>
            </a:extLst>
          </p:cNvPr>
          <p:cNvSpPr/>
          <p:nvPr/>
        </p:nvSpPr>
        <p:spPr>
          <a:xfrm>
            <a:off x="4136600" y="1141598"/>
            <a:ext cx="4579980" cy="92333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r>
              <a:rPr lang="en-US" sz="5400" b="1" dirty="0">
                <a:solidFill>
                  <a:schemeClr val="accent4">
                    <a:lumMod val="50000"/>
                  </a:schemeClr>
                </a:solidFill>
                <a:latin typeface="Segoe UI" panose="020B0502040204020203" pitchFamily="34" charset="0"/>
                <a:cs typeface="Segoe UI" panose="020B0502040204020203" pitchFamily="34" charset="0"/>
              </a:rPr>
              <a:t>KESIMPULAN</a:t>
            </a:r>
            <a:endParaRPr lang="en-US" sz="11500" b="1" dirty="0">
              <a:solidFill>
                <a:schemeClr val="accent4">
                  <a:lumMod val="50000"/>
                </a:schemeClr>
              </a:solidFill>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xmlns="" id="{FE56961B-2952-4933-9A8E-569D4097F454}"/>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75029" y="1226164"/>
            <a:ext cx="2629002" cy="1033671"/>
          </a:xfrm>
          <a:prstGeom prst="rect">
            <a:avLst/>
          </a:prstGeom>
        </p:spPr>
      </p:pic>
    </p:spTree>
    <p:extLst>
      <p:ext uri="{BB962C8B-B14F-4D97-AF65-F5344CB8AC3E}">
        <p14:creationId xmlns:p14="http://schemas.microsoft.com/office/powerpoint/2010/main" val="50635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891" y="856990"/>
            <a:ext cx="9753600" cy="5124450"/>
          </a:xfrm>
          <a:prstGeom prst="rect">
            <a:avLst/>
          </a:prstGeom>
        </p:spPr>
      </p:pic>
    </p:spTree>
    <p:extLst>
      <p:ext uri="{BB962C8B-B14F-4D97-AF65-F5344CB8AC3E}">
        <p14:creationId xmlns:p14="http://schemas.microsoft.com/office/powerpoint/2010/main" val="1690708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11079" y="6239114"/>
            <a:ext cx="6760184" cy="369332"/>
          </a:xfrm>
          <a:prstGeom prst="rect">
            <a:avLst/>
          </a:prstGeom>
          <a:noFill/>
        </p:spPr>
        <p:txBody>
          <a:bodyPr wrap="none" rtlCol="0">
            <a:spAutoFit/>
          </a:bodyPr>
          <a:lstStyle/>
          <a:p>
            <a:r>
              <a:rPr lang="id-ID" dirty="0">
                <a:latin typeface="Google Sans" panose="020B0503030502040204" pitchFamily="34" charset="0"/>
                <a:ea typeface="Roboto Light" panose="02000000000000000000" pitchFamily="2" charset="0"/>
              </a:rPr>
              <a:t>Sumber: </a:t>
            </a:r>
            <a:r>
              <a:rPr lang="en-US" dirty="0" err="1">
                <a:latin typeface="Google Sans" panose="020B0503030502040204" pitchFamily="34" charset="0"/>
                <a:ea typeface="Roboto Light" panose="02000000000000000000" pitchFamily="2" charset="0"/>
              </a:rPr>
              <a:t>Asosiasi</a:t>
            </a:r>
            <a:r>
              <a:rPr lang="en-US" dirty="0">
                <a:latin typeface="Google Sans" panose="020B0503030502040204" pitchFamily="34" charset="0"/>
                <a:ea typeface="Roboto Light" panose="02000000000000000000" pitchFamily="2" charset="0"/>
              </a:rPr>
              <a:t> </a:t>
            </a:r>
            <a:r>
              <a:rPr lang="en-US" dirty="0" err="1">
                <a:latin typeface="Google Sans" panose="020B0503030502040204" pitchFamily="34" charset="0"/>
                <a:ea typeface="Roboto Light" panose="02000000000000000000" pitchFamily="2" charset="0"/>
              </a:rPr>
              <a:t>Penyelenggara</a:t>
            </a:r>
            <a:r>
              <a:rPr lang="en-US" dirty="0">
                <a:latin typeface="Google Sans" panose="020B0503030502040204" pitchFamily="34" charset="0"/>
                <a:ea typeface="Roboto Light" panose="02000000000000000000" pitchFamily="2" charset="0"/>
              </a:rPr>
              <a:t> </a:t>
            </a:r>
            <a:r>
              <a:rPr lang="en-US" dirty="0" err="1">
                <a:latin typeface="Google Sans" panose="020B0503030502040204" pitchFamily="34" charset="0"/>
                <a:ea typeface="Roboto Light" panose="02000000000000000000" pitchFamily="2" charset="0"/>
              </a:rPr>
              <a:t>Jasa</a:t>
            </a:r>
            <a:r>
              <a:rPr lang="en-US" dirty="0">
                <a:latin typeface="Google Sans" panose="020B0503030502040204" pitchFamily="34" charset="0"/>
                <a:ea typeface="Roboto Light" panose="02000000000000000000" pitchFamily="2" charset="0"/>
              </a:rPr>
              <a:t> Internet Indonesia (APJII)</a:t>
            </a:r>
          </a:p>
        </p:txBody>
      </p:sp>
      <p:grpSp>
        <p:nvGrpSpPr>
          <p:cNvPr id="2" name="Group 1"/>
          <p:cNvGrpSpPr/>
          <p:nvPr/>
        </p:nvGrpSpPr>
        <p:grpSpPr>
          <a:xfrm>
            <a:off x="6371446" y="2069311"/>
            <a:ext cx="5489628" cy="2423091"/>
            <a:chOff x="5666052" y="2069311"/>
            <a:chExt cx="5489628" cy="2423091"/>
          </a:xfrm>
        </p:grpSpPr>
        <p:sp>
          <p:nvSpPr>
            <p:cNvPr id="12" name="Rectangle 11"/>
            <p:cNvSpPr/>
            <p:nvPr/>
          </p:nvSpPr>
          <p:spPr>
            <a:xfrm>
              <a:off x="5666053" y="2069311"/>
              <a:ext cx="3948209" cy="1569660"/>
            </a:xfrm>
            <a:prstGeom prst="rect">
              <a:avLst/>
            </a:prstGeom>
          </p:spPr>
          <p:txBody>
            <a:bodyPr wrap="square">
              <a:spAutoFit/>
            </a:bodyPr>
            <a:lstStyle/>
            <a:p>
              <a:r>
                <a:rPr lang="en-US" sz="9600" dirty="0">
                  <a:solidFill>
                    <a:srgbClr val="FF0000"/>
                  </a:solidFill>
                  <a:latin typeface="Google Sans BOLD" panose="020B0803030502040204" pitchFamily="34" charset="0"/>
                  <a:cs typeface="Segoe UI" panose="020B0502040204020203" pitchFamily="34" charset="0"/>
                </a:rPr>
                <a:t>&gt; 50%</a:t>
              </a:r>
              <a:endParaRPr lang="en-US" sz="34400" b="1" dirty="0">
                <a:solidFill>
                  <a:srgbClr val="FF0000"/>
                </a:solidFill>
                <a:latin typeface="Google Sans BOLD" panose="020B0803030502040204" pitchFamily="34" charset="0"/>
                <a:cs typeface="Segoe UI" panose="020B0502040204020203" pitchFamily="34" charset="0"/>
              </a:endParaRPr>
            </a:p>
          </p:txBody>
        </p:sp>
        <p:sp>
          <p:nvSpPr>
            <p:cNvPr id="14" name="Rectangle 13"/>
            <p:cNvSpPr/>
            <p:nvPr/>
          </p:nvSpPr>
          <p:spPr>
            <a:xfrm>
              <a:off x="5666053" y="3346583"/>
              <a:ext cx="5489627" cy="584775"/>
            </a:xfrm>
            <a:prstGeom prst="rect">
              <a:avLst/>
            </a:prstGeom>
          </p:spPr>
          <p:txBody>
            <a:bodyPr wrap="square">
              <a:spAutoFit/>
            </a:bodyPr>
            <a:lstStyle/>
            <a:p>
              <a:r>
                <a:rPr lang="en-US" sz="3200" dirty="0">
                  <a:solidFill>
                    <a:schemeClr val="accent1"/>
                  </a:solidFill>
                  <a:latin typeface="Google Sans" panose="020B0503030502040204" pitchFamily="34" charset="0"/>
                  <a:cs typeface="Segoe UI" panose="020B0502040204020203" pitchFamily="34" charset="0"/>
                </a:rPr>
                <a:t>MASYARAKAT INDONESIA</a:t>
              </a:r>
              <a:endParaRPr lang="en-US" sz="6600" b="1" dirty="0">
                <a:solidFill>
                  <a:schemeClr val="accent1"/>
                </a:solidFill>
                <a:latin typeface="Google Sans" panose="020B0503030502040204" pitchFamily="34" charset="0"/>
                <a:cs typeface="Segoe UI" panose="020B0502040204020203" pitchFamily="34" charset="0"/>
              </a:endParaRPr>
            </a:p>
          </p:txBody>
        </p:sp>
        <p:sp>
          <p:nvSpPr>
            <p:cNvPr id="15" name="Rectangle 14"/>
            <p:cNvSpPr/>
            <p:nvPr/>
          </p:nvSpPr>
          <p:spPr>
            <a:xfrm>
              <a:off x="5666052" y="3907627"/>
              <a:ext cx="5489627" cy="584775"/>
            </a:xfrm>
            <a:prstGeom prst="rect">
              <a:avLst/>
            </a:prstGeom>
          </p:spPr>
          <p:txBody>
            <a:bodyPr wrap="square">
              <a:spAutoFit/>
            </a:bodyPr>
            <a:lstStyle/>
            <a:p>
              <a:r>
                <a:rPr lang="en-US" sz="3200" dirty="0">
                  <a:solidFill>
                    <a:schemeClr val="accent1"/>
                  </a:solidFill>
                  <a:latin typeface="Google Sans BOLD" panose="020B0803030502040204" pitchFamily="34" charset="0"/>
                  <a:cs typeface="Segoe UI" panose="020B0502040204020203" pitchFamily="34" charset="0"/>
                </a:rPr>
                <a:t>TERHUBUNG INTERNET</a:t>
              </a:r>
              <a:endParaRPr lang="en-US" sz="6600" b="1" dirty="0">
                <a:solidFill>
                  <a:schemeClr val="accent1"/>
                </a:solidFill>
                <a:latin typeface="Google Sans BOLD" panose="020B0803030502040204" pitchFamily="34" charset="0"/>
                <a:cs typeface="Segoe UI" panose="020B0502040204020203" pitchFamily="34" charset="0"/>
              </a:endParaRPr>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902" y="988261"/>
            <a:ext cx="5486602" cy="3731759"/>
          </a:xfrm>
          <a:prstGeom prst="rect">
            <a:avLst/>
          </a:prstGeom>
        </p:spPr>
      </p:pic>
      <p:sp>
        <p:nvSpPr>
          <p:cNvPr id="3" name="Rectangle 2">
            <a:extLst>
              <a:ext uri="{FF2B5EF4-FFF2-40B4-BE49-F238E27FC236}">
                <a16:creationId xmlns:a16="http://schemas.microsoft.com/office/drawing/2014/main" xmlns="" id="{45EE8AE1-06EA-4CC9-939A-C3D0F984790D}"/>
              </a:ext>
            </a:extLst>
          </p:cNvPr>
          <p:cNvSpPr/>
          <p:nvPr/>
        </p:nvSpPr>
        <p:spPr>
          <a:xfrm>
            <a:off x="6612835" y="1715144"/>
            <a:ext cx="2902226" cy="354167"/>
          </a:xfrm>
          <a:prstGeom prst="rect">
            <a:avLst/>
          </a:prstGeom>
          <a:ln>
            <a:solidFill>
              <a:schemeClr val="accent6">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2000" b="1" dirty="0">
                <a:solidFill>
                  <a:srgbClr val="002060"/>
                </a:solidFill>
              </a:rPr>
              <a:t>2017</a:t>
            </a:r>
          </a:p>
        </p:txBody>
      </p:sp>
      <p:pic>
        <p:nvPicPr>
          <p:cNvPr id="9" name="Picture 2" descr="animasi-bergerak-garis-05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6612835" y="1645248"/>
            <a:ext cx="2902226" cy="698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imasi-bergerak-garis-05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6612835" y="2014163"/>
            <a:ext cx="2902226" cy="6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9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0439" y="4852084"/>
            <a:ext cx="1077539" cy="467372"/>
          </a:xfrm>
          <a:prstGeom prst="rect">
            <a:avLst/>
          </a:prstGeom>
          <a:noFill/>
        </p:spPr>
        <p:txBody>
          <a:bodyPr wrap="none" lIns="91440" tIns="45720" rIns="91440" bIns="45720">
            <a:spAutoFit/>
          </a:bodyPr>
          <a:lstStyle/>
          <a:p>
            <a:pPr algn="ctr">
              <a:lnSpc>
                <a:spcPct val="150000"/>
              </a:lnSpc>
            </a:pPr>
            <a:r>
              <a:rPr lang="en-US" b="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rPr>
              <a:t>POLITIK</a:t>
            </a:r>
            <a:endParaRPr lang="en-US" b="1" i="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endParaRPr>
          </a:p>
        </p:txBody>
      </p:sp>
      <p:sp>
        <p:nvSpPr>
          <p:cNvPr id="9" name="Rectangle 8"/>
          <p:cNvSpPr/>
          <p:nvPr/>
        </p:nvSpPr>
        <p:spPr>
          <a:xfrm>
            <a:off x="3896192" y="4852084"/>
            <a:ext cx="1013419" cy="467372"/>
          </a:xfrm>
          <a:prstGeom prst="rect">
            <a:avLst/>
          </a:prstGeom>
          <a:noFill/>
        </p:spPr>
        <p:txBody>
          <a:bodyPr wrap="none" lIns="91440" tIns="45720" rIns="91440" bIns="45720">
            <a:spAutoFit/>
          </a:bodyPr>
          <a:lstStyle/>
          <a:p>
            <a:pPr algn="ctr">
              <a:lnSpc>
                <a:spcPct val="150000"/>
              </a:lnSpc>
            </a:pPr>
            <a:r>
              <a:rPr lang="en-US" b="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rPr>
              <a:t>SOSIAL</a:t>
            </a:r>
            <a:endParaRPr lang="en-US" b="1" i="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endParaRPr>
          </a:p>
        </p:txBody>
      </p:sp>
      <p:sp>
        <p:nvSpPr>
          <p:cNvPr id="10" name="Rectangle 9"/>
          <p:cNvSpPr/>
          <p:nvPr/>
        </p:nvSpPr>
        <p:spPr>
          <a:xfrm>
            <a:off x="6616363" y="4892285"/>
            <a:ext cx="1144865" cy="467372"/>
          </a:xfrm>
          <a:prstGeom prst="rect">
            <a:avLst/>
          </a:prstGeom>
          <a:noFill/>
        </p:spPr>
        <p:txBody>
          <a:bodyPr wrap="none" lIns="91440" tIns="45720" rIns="91440" bIns="45720">
            <a:spAutoFit/>
          </a:bodyPr>
          <a:lstStyle/>
          <a:p>
            <a:pPr algn="ctr">
              <a:lnSpc>
                <a:spcPct val="150000"/>
              </a:lnSpc>
            </a:pPr>
            <a:r>
              <a:rPr lang="en-US" b="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rPr>
              <a:t>BUDAYA</a:t>
            </a:r>
            <a:endParaRPr lang="en-US" b="1" i="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endParaRPr>
          </a:p>
        </p:txBody>
      </p:sp>
      <p:sp>
        <p:nvSpPr>
          <p:cNvPr id="11" name="Rectangle 10"/>
          <p:cNvSpPr/>
          <p:nvPr/>
        </p:nvSpPr>
        <p:spPr>
          <a:xfrm>
            <a:off x="9352943" y="4909169"/>
            <a:ext cx="1314784" cy="467372"/>
          </a:xfrm>
          <a:prstGeom prst="rect">
            <a:avLst/>
          </a:prstGeom>
          <a:noFill/>
        </p:spPr>
        <p:txBody>
          <a:bodyPr wrap="none" lIns="91440" tIns="45720" rIns="91440" bIns="45720">
            <a:spAutoFit/>
          </a:bodyPr>
          <a:lstStyle/>
          <a:p>
            <a:pPr algn="ctr">
              <a:lnSpc>
                <a:spcPct val="150000"/>
              </a:lnSpc>
            </a:pPr>
            <a:r>
              <a:rPr lang="en-US" b="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rPr>
              <a:t>EKONOMI</a:t>
            </a:r>
            <a:endParaRPr lang="en-US" b="1" i="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2273" y="3149765"/>
            <a:ext cx="2261259" cy="156088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341" y="3204582"/>
            <a:ext cx="2253767" cy="145125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925" y="3149765"/>
            <a:ext cx="2369742" cy="174252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6776" y="2918165"/>
            <a:ext cx="2687119" cy="1737670"/>
          </a:xfrm>
          <a:prstGeom prst="rect">
            <a:avLst/>
          </a:prstGeom>
        </p:spPr>
      </p:pic>
      <p:sp>
        <p:nvSpPr>
          <p:cNvPr id="2" name="Rectangle 1">
            <a:extLst>
              <a:ext uri="{FF2B5EF4-FFF2-40B4-BE49-F238E27FC236}">
                <a16:creationId xmlns:a16="http://schemas.microsoft.com/office/drawing/2014/main" xmlns="" id="{9BE0E743-87E8-43C1-BBDE-7D0BF8C3B806}"/>
              </a:ext>
            </a:extLst>
          </p:cNvPr>
          <p:cNvSpPr/>
          <p:nvPr/>
        </p:nvSpPr>
        <p:spPr>
          <a:xfrm>
            <a:off x="4421396" y="1076879"/>
            <a:ext cx="2773516" cy="923330"/>
          </a:xfrm>
          <a:prstGeom prst="rect">
            <a:avLst/>
          </a:prstGeom>
          <a:noFill/>
        </p:spPr>
        <p:txBody>
          <a:bodyPr wrap="none" lIns="91440" tIns="45720" rIns="91440" bIns="45720">
            <a:spAutoFit/>
          </a:bodyPr>
          <a:lstStyle/>
          <a:p>
            <a:pPr algn="ctr"/>
            <a:r>
              <a:rPr lang="id-ID" sz="5400" b="0" cap="none" spc="0" dirty="0">
                <a:ln w="0"/>
                <a:solidFill>
                  <a:schemeClr val="tx1"/>
                </a:solidFill>
                <a:effectLst>
                  <a:outerShdw blurRad="38100" dist="19050" dir="2700000" algn="tl" rotWithShape="0">
                    <a:schemeClr val="dk1">
                      <a:alpha val="40000"/>
                    </a:schemeClr>
                  </a:outerShdw>
                </a:effectLst>
              </a:rPr>
              <a:t>DISRUPSI</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2" descr="animasi-bergerak-panah-0149">
            <a:extLst>
              <a:ext uri="{FF2B5EF4-FFF2-40B4-BE49-F238E27FC236}">
                <a16:creationId xmlns:a16="http://schemas.microsoft.com/office/drawing/2014/main" xmlns="" id="{0E4DA7F5-1158-4BB6-917E-5B16033E5BE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966143">
            <a:off x="1922486" y="2013046"/>
            <a:ext cx="1701065" cy="3693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nimasi-bergerak-panah-0149">
            <a:extLst>
              <a:ext uri="{FF2B5EF4-FFF2-40B4-BE49-F238E27FC236}">
                <a16:creationId xmlns:a16="http://schemas.microsoft.com/office/drawing/2014/main" xmlns="" id="{1E144942-ACDB-457D-8667-77B552C00CB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992348">
            <a:off x="3620585" y="2497955"/>
            <a:ext cx="1701065" cy="3693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nimasi-bergerak-panah-0149">
            <a:extLst>
              <a:ext uri="{FF2B5EF4-FFF2-40B4-BE49-F238E27FC236}">
                <a16:creationId xmlns:a16="http://schemas.microsoft.com/office/drawing/2014/main" xmlns="" id="{A213CF69-F300-4431-98F3-8DCD2D5FFCC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233291">
            <a:off x="6102582" y="2445409"/>
            <a:ext cx="1701065" cy="3693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nimasi-bergerak-panah-0149">
            <a:extLst>
              <a:ext uri="{FF2B5EF4-FFF2-40B4-BE49-F238E27FC236}">
                <a16:creationId xmlns:a16="http://schemas.microsoft.com/office/drawing/2014/main" xmlns="" id="{1CE8FAE2-89BF-4F5F-81F5-40DDE4F6EAB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85104">
            <a:off x="7672351" y="2013045"/>
            <a:ext cx="1701065" cy="3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6001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10439" y="4852084"/>
            <a:ext cx="1077539" cy="467372"/>
          </a:xfrm>
          <a:prstGeom prst="rect">
            <a:avLst/>
          </a:prstGeom>
          <a:noFill/>
        </p:spPr>
        <p:txBody>
          <a:bodyPr wrap="none" lIns="91440" tIns="45720" rIns="91440" bIns="45720">
            <a:spAutoFit/>
          </a:bodyPr>
          <a:lstStyle/>
          <a:p>
            <a:pPr algn="ctr">
              <a:lnSpc>
                <a:spcPct val="150000"/>
              </a:lnSpc>
            </a:pPr>
            <a:r>
              <a:rPr lang="en-US" b="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rPr>
              <a:t>POLITIK</a:t>
            </a:r>
            <a:endParaRPr lang="en-US" b="1" i="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endParaRPr>
          </a:p>
        </p:txBody>
      </p:sp>
      <p:sp>
        <p:nvSpPr>
          <p:cNvPr id="9" name="Rectangle 8"/>
          <p:cNvSpPr/>
          <p:nvPr/>
        </p:nvSpPr>
        <p:spPr>
          <a:xfrm>
            <a:off x="3896192" y="4852084"/>
            <a:ext cx="1013419" cy="467372"/>
          </a:xfrm>
          <a:prstGeom prst="rect">
            <a:avLst/>
          </a:prstGeom>
          <a:noFill/>
        </p:spPr>
        <p:txBody>
          <a:bodyPr wrap="none" lIns="91440" tIns="45720" rIns="91440" bIns="45720">
            <a:spAutoFit/>
          </a:bodyPr>
          <a:lstStyle/>
          <a:p>
            <a:pPr algn="ctr">
              <a:lnSpc>
                <a:spcPct val="150000"/>
              </a:lnSpc>
            </a:pPr>
            <a:r>
              <a:rPr lang="en-US" b="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rPr>
              <a:t>SOSIAL</a:t>
            </a:r>
            <a:endParaRPr lang="en-US" b="1" i="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endParaRPr>
          </a:p>
        </p:txBody>
      </p:sp>
      <p:sp>
        <p:nvSpPr>
          <p:cNvPr id="10" name="Rectangle 9"/>
          <p:cNvSpPr/>
          <p:nvPr/>
        </p:nvSpPr>
        <p:spPr>
          <a:xfrm>
            <a:off x="6616363" y="4892285"/>
            <a:ext cx="1144865" cy="467372"/>
          </a:xfrm>
          <a:prstGeom prst="rect">
            <a:avLst/>
          </a:prstGeom>
          <a:noFill/>
        </p:spPr>
        <p:txBody>
          <a:bodyPr wrap="none" lIns="91440" tIns="45720" rIns="91440" bIns="45720">
            <a:spAutoFit/>
          </a:bodyPr>
          <a:lstStyle/>
          <a:p>
            <a:pPr algn="ctr">
              <a:lnSpc>
                <a:spcPct val="150000"/>
              </a:lnSpc>
            </a:pPr>
            <a:r>
              <a:rPr lang="en-US" b="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rPr>
              <a:t>BUDAYA</a:t>
            </a:r>
            <a:endParaRPr lang="en-US" b="1" i="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endParaRPr>
          </a:p>
        </p:txBody>
      </p:sp>
      <p:sp>
        <p:nvSpPr>
          <p:cNvPr id="11" name="Rectangle 10"/>
          <p:cNvSpPr/>
          <p:nvPr/>
        </p:nvSpPr>
        <p:spPr>
          <a:xfrm>
            <a:off x="9352943" y="4909169"/>
            <a:ext cx="1314784" cy="467372"/>
          </a:xfrm>
          <a:prstGeom prst="rect">
            <a:avLst/>
          </a:prstGeom>
          <a:noFill/>
        </p:spPr>
        <p:txBody>
          <a:bodyPr wrap="none" lIns="91440" tIns="45720" rIns="91440" bIns="45720">
            <a:spAutoFit/>
          </a:bodyPr>
          <a:lstStyle/>
          <a:p>
            <a:pPr algn="ctr">
              <a:lnSpc>
                <a:spcPct val="150000"/>
              </a:lnSpc>
            </a:pPr>
            <a:r>
              <a:rPr lang="en-US" b="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rPr>
              <a:t>EKONOMI</a:t>
            </a:r>
            <a:endParaRPr lang="en-US" b="1" i="1" cap="none" spc="0" dirty="0">
              <a:ln w="0"/>
              <a:solidFill>
                <a:schemeClr val="tx1"/>
              </a:solidFill>
              <a:effectLst>
                <a:outerShdw blurRad="38100" dist="19050" dir="2700000" algn="tl" rotWithShape="0">
                  <a:schemeClr val="dk1">
                    <a:alpha val="40000"/>
                  </a:schemeClr>
                </a:outerShdw>
              </a:effectLst>
              <a:latin typeface="Google Sans" panose="020B050303050204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2273" y="3149765"/>
            <a:ext cx="2261259" cy="156088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341" y="3204582"/>
            <a:ext cx="2253767" cy="145125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925" y="3149765"/>
            <a:ext cx="2369742" cy="174252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6776" y="2918165"/>
            <a:ext cx="2687119" cy="1737670"/>
          </a:xfrm>
          <a:prstGeom prst="rect">
            <a:avLst/>
          </a:prstGeom>
        </p:spPr>
      </p:pic>
      <p:sp>
        <p:nvSpPr>
          <p:cNvPr id="2" name="Rectangle 1">
            <a:extLst>
              <a:ext uri="{FF2B5EF4-FFF2-40B4-BE49-F238E27FC236}">
                <a16:creationId xmlns:a16="http://schemas.microsoft.com/office/drawing/2014/main" xmlns="" id="{9BE0E743-87E8-43C1-BBDE-7D0BF8C3B806}"/>
              </a:ext>
            </a:extLst>
          </p:cNvPr>
          <p:cNvSpPr/>
          <p:nvPr/>
        </p:nvSpPr>
        <p:spPr>
          <a:xfrm>
            <a:off x="4421396" y="1076879"/>
            <a:ext cx="2773516" cy="923330"/>
          </a:xfrm>
          <a:prstGeom prst="rect">
            <a:avLst/>
          </a:prstGeom>
          <a:noFill/>
        </p:spPr>
        <p:txBody>
          <a:bodyPr wrap="none" lIns="91440" tIns="45720" rIns="91440" bIns="45720">
            <a:spAutoFit/>
          </a:bodyPr>
          <a:lstStyle/>
          <a:p>
            <a:pPr algn="ctr"/>
            <a:r>
              <a:rPr lang="id-ID" sz="5400" b="0" cap="none" spc="0" dirty="0">
                <a:ln w="0"/>
                <a:solidFill>
                  <a:schemeClr val="tx1"/>
                </a:solidFill>
                <a:effectLst>
                  <a:outerShdw blurRad="38100" dist="19050" dir="2700000" algn="tl" rotWithShape="0">
                    <a:schemeClr val="dk1">
                      <a:alpha val="40000"/>
                    </a:schemeClr>
                  </a:outerShdw>
                </a:effectLst>
              </a:rPr>
              <a:t>DISRUPSI</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2" descr="animasi-bergerak-panah-0149">
            <a:extLst>
              <a:ext uri="{FF2B5EF4-FFF2-40B4-BE49-F238E27FC236}">
                <a16:creationId xmlns:a16="http://schemas.microsoft.com/office/drawing/2014/main" xmlns="" id="{0E4DA7F5-1158-4BB6-917E-5B16033E5BE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966143">
            <a:off x="1922486" y="2013046"/>
            <a:ext cx="1701065" cy="3693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nimasi-bergerak-panah-0149">
            <a:extLst>
              <a:ext uri="{FF2B5EF4-FFF2-40B4-BE49-F238E27FC236}">
                <a16:creationId xmlns:a16="http://schemas.microsoft.com/office/drawing/2014/main" xmlns="" id="{1E144942-ACDB-457D-8667-77B552C00CB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992348">
            <a:off x="3620585" y="2497955"/>
            <a:ext cx="1701065" cy="3693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nimasi-bergerak-panah-0149">
            <a:extLst>
              <a:ext uri="{FF2B5EF4-FFF2-40B4-BE49-F238E27FC236}">
                <a16:creationId xmlns:a16="http://schemas.microsoft.com/office/drawing/2014/main" xmlns="" id="{A213CF69-F300-4431-98F3-8DCD2D5FFCC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233291">
            <a:off x="6102582" y="2445409"/>
            <a:ext cx="1701065" cy="3693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nimasi-bergerak-panah-0149">
            <a:extLst>
              <a:ext uri="{FF2B5EF4-FFF2-40B4-BE49-F238E27FC236}">
                <a16:creationId xmlns:a16="http://schemas.microsoft.com/office/drawing/2014/main" xmlns="" id="{1CE8FAE2-89BF-4F5F-81F5-40DDE4F6EAB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85104">
            <a:off x="7672351" y="2013045"/>
            <a:ext cx="1701065" cy="36933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F823E743-BCE1-4E9F-AA8B-BCB5BF9AF2D9}"/>
              </a:ext>
            </a:extLst>
          </p:cNvPr>
          <p:cNvSpPr/>
          <p:nvPr/>
        </p:nvSpPr>
        <p:spPr>
          <a:xfrm>
            <a:off x="-46314" y="1576"/>
            <a:ext cx="12236977" cy="6858000"/>
          </a:xfrm>
          <a:prstGeom prst="rect">
            <a:avLst/>
          </a:prstGeom>
          <a:solidFill>
            <a:schemeClr val="tx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1" name="Picture 20">
            <a:extLst>
              <a:ext uri="{FF2B5EF4-FFF2-40B4-BE49-F238E27FC236}">
                <a16:creationId xmlns:a16="http://schemas.microsoft.com/office/drawing/2014/main" xmlns="" id="{65A15FE8-D886-479C-B34D-CAB9B880D4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911" y="1898678"/>
            <a:ext cx="4534411" cy="2932252"/>
          </a:xfrm>
          <a:prstGeom prst="rect">
            <a:avLst/>
          </a:prstGeom>
        </p:spPr>
      </p:pic>
      <p:sp>
        <p:nvSpPr>
          <p:cNvPr id="22" name="Rectangle 21">
            <a:extLst>
              <a:ext uri="{FF2B5EF4-FFF2-40B4-BE49-F238E27FC236}">
                <a16:creationId xmlns:a16="http://schemas.microsoft.com/office/drawing/2014/main" xmlns="" id="{613CE590-2A39-45B8-9DCE-71A9576F2FE7}"/>
              </a:ext>
            </a:extLst>
          </p:cNvPr>
          <p:cNvSpPr/>
          <p:nvPr/>
        </p:nvSpPr>
        <p:spPr>
          <a:xfrm>
            <a:off x="924787" y="4830930"/>
            <a:ext cx="2524282" cy="1003031"/>
          </a:xfrm>
          <a:prstGeom prst="rect">
            <a:avLst/>
          </a:prstGeom>
          <a:noFill/>
        </p:spPr>
        <p:txBody>
          <a:bodyPr wrap="none" lIns="91440" tIns="45720" rIns="91440" bIns="45720">
            <a:spAutoFit/>
          </a:bodyPr>
          <a:lstStyle/>
          <a:p>
            <a:pPr algn="ctr">
              <a:lnSpc>
                <a:spcPct val="150000"/>
              </a:lnSpc>
            </a:pPr>
            <a:r>
              <a:rPr lang="en-US" sz="4400" b="1" cap="none" spc="0" dirty="0">
                <a:ln w="0"/>
                <a:solidFill>
                  <a:schemeClr val="accent4">
                    <a:lumMod val="40000"/>
                    <a:lumOff val="60000"/>
                  </a:schemeClr>
                </a:solidFill>
                <a:effectLst>
                  <a:outerShdw blurRad="38100" dist="19050" dir="2700000" algn="tl" rotWithShape="0">
                    <a:schemeClr val="dk1">
                      <a:alpha val="40000"/>
                    </a:schemeClr>
                  </a:outerShdw>
                </a:effectLst>
                <a:latin typeface="Google Sans" panose="020B0503030502040204" pitchFamily="34" charset="0"/>
              </a:rPr>
              <a:t>EKONOMI</a:t>
            </a:r>
            <a:endParaRPr lang="en-US" sz="4400" b="1" i="1" cap="none" spc="0" dirty="0">
              <a:ln w="0"/>
              <a:solidFill>
                <a:schemeClr val="accent4">
                  <a:lumMod val="40000"/>
                  <a:lumOff val="60000"/>
                </a:schemeClr>
              </a:solidFill>
              <a:effectLst>
                <a:outerShdw blurRad="38100" dist="19050" dir="2700000" algn="tl" rotWithShape="0">
                  <a:schemeClr val="dk1">
                    <a:alpha val="40000"/>
                  </a:schemeClr>
                </a:outerShdw>
              </a:effectLst>
              <a:latin typeface="Google Sans" panose="020B0503030502040204" pitchFamily="34" charset="0"/>
            </a:endParaRPr>
          </a:p>
        </p:txBody>
      </p:sp>
      <p:pic>
        <p:nvPicPr>
          <p:cNvPr id="23" name="Picture 2" descr="animasi-bergerak-panah-0149">
            <a:extLst>
              <a:ext uri="{FF2B5EF4-FFF2-40B4-BE49-F238E27FC236}">
                <a16:creationId xmlns:a16="http://schemas.microsoft.com/office/drawing/2014/main" xmlns="" id="{C148D0A5-AB30-456C-B460-E9E2007ABC8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76520" y="3231551"/>
            <a:ext cx="1701065" cy="369332"/>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a:extLst>
              <a:ext uri="{FF2B5EF4-FFF2-40B4-BE49-F238E27FC236}">
                <a16:creationId xmlns:a16="http://schemas.microsoft.com/office/drawing/2014/main" xmlns="" id="{C03112F5-74BD-4C39-8908-498E2E3BD8C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1015406">
            <a:off x="6401657" y="1554204"/>
            <a:ext cx="4530238" cy="3354695"/>
          </a:xfrm>
          <a:prstGeom prst="rect">
            <a:avLst/>
          </a:prstGeom>
        </p:spPr>
      </p:pic>
      <p:sp>
        <p:nvSpPr>
          <p:cNvPr id="25" name="Rectangle 24">
            <a:extLst>
              <a:ext uri="{FF2B5EF4-FFF2-40B4-BE49-F238E27FC236}">
                <a16:creationId xmlns:a16="http://schemas.microsoft.com/office/drawing/2014/main" xmlns="" id="{1F4DDBCC-42D2-483D-B2BB-26A3CD966795}"/>
              </a:ext>
            </a:extLst>
          </p:cNvPr>
          <p:cNvSpPr/>
          <p:nvPr/>
        </p:nvSpPr>
        <p:spPr>
          <a:xfrm>
            <a:off x="6874447" y="4760428"/>
            <a:ext cx="3457550" cy="1003031"/>
          </a:xfrm>
          <a:prstGeom prst="rect">
            <a:avLst/>
          </a:prstGeom>
          <a:noFill/>
        </p:spPr>
        <p:txBody>
          <a:bodyPr wrap="none" lIns="91440" tIns="45720" rIns="91440" bIns="45720">
            <a:spAutoFit/>
          </a:bodyPr>
          <a:lstStyle/>
          <a:p>
            <a:pPr algn="ctr">
              <a:lnSpc>
                <a:spcPct val="150000"/>
              </a:lnSpc>
            </a:pPr>
            <a:r>
              <a:rPr lang="id-ID" sz="4400" b="1" cap="none" spc="0" dirty="0">
                <a:ln w="0"/>
                <a:solidFill>
                  <a:schemeClr val="accent4">
                    <a:lumMod val="40000"/>
                    <a:lumOff val="60000"/>
                  </a:schemeClr>
                </a:solidFill>
                <a:effectLst>
                  <a:outerShdw blurRad="38100" dist="19050" dir="2700000" algn="tl" rotWithShape="0">
                    <a:schemeClr val="dk1">
                      <a:alpha val="40000"/>
                    </a:schemeClr>
                  </a:outerShdw>
                </a:effectLst>
                <a:latin typeface="Google Sans" panose="020B0503030502040204" pitchFamily="34" charset="0"/>
              </a:rPr>
              <a:t>PERUSAHAAN</a:t>
            </a:r>
            <a:endParaRPr lang="en-US" sz="4400" b="1" i="1" cap="none" spc="0" dirty="0">
              <a:ln w="0"/>
              <a:solidFill>
                <a:schemeClr val="accent4">
                  <a:lumMod val="40000"/>
                  <a:lumOff val="60000"/>
                </a:schemeClr>
              </a:solidFill>
              <a:effectLst>
                <a:outerShdw blurRad="38100" dist="19050" dir="2700000" algn="tl" rotWithShape="0">
                  <a:schemeClr val="dk1">
                    <a:alpha val="40000"/>
                  </a:schemeClr>
                </a:outerShdw>
              </a:effectLst>
              <a:latin typeface="Google Sans" panose="020B0503030502040204" pitchFamily="34" charset="0"/>
            </a:endParaRPr>
          </a:p>
        </p:txBody>
      </p:sp>
      <p:sp>
        <p:nvSpPr>
          <p:cNvPr id="26" name="Rectangle 25">
            <a:extLst>
              <a:ext uri="{FF2B5EF4-FFF2-40B4-BE49-F238E27FC236}">
                <a16:creationId xmlns:a16="http://schemas.microsoft.com/office/drawing/2014/main" xmlns="" id="{2F51FBAF-411F-48AB-9BE5-72295DD00BF9}"/>
              </a:ext>
            </a:extLst>
          </p:cNvPr>
          <p:cNvSpPr/>
          <p:nvPr/>
        </p:nvSpPr>
        <p:spPr>
          <a:xfrm rot="20808295">
            <a:off x="7412486" y="3761617"/>
            <a:ext cx="1739617" cy="251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t>PUBLICITY</a:t>
            </a:r>
          </a:p>
        </p:txBody>
      </p:sp>
    </p:spTree>
    <p:extLst>
      <p:ext uri="{BB962C8B-B14F-4D97-AF65-F5344CB8AC3E}">
        <p14:creationId xmlns:p14="http://schemas.microsoft.com/office/powerpoint/2010/main" val="26189838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129" y="717930"/>
            <a:ext cx="4830232" cy="5107681"/>
          </a:xfrm>
          <a:prstGeom prst="rect">
            <a:avLst/>
          </a:prstGeom>
        </p:spPr>
      </p:pic>
      <p:sp>
        <p:nvSpPr>
          <p:cNvPr id="7" name="Rectangle 6"/>
          <p:cNvSpPr/>
          <p:nvPr/>
        </p:nvSpPr>
        <p:spPr>
          <a:xfrm>
            <a:off x="4906971" y="2854350"/>
            <a:ext cx="5298245" cy="1446550"/>
          </a:xfrm>
          <a:prstGeom prst="rect">
            <a:avLst/>
          </a:prstGeom>
          <a:noFill/>
        </p:spPr>
        <p:txBody>
          <a:bodyPr wrap="none" lIns="91440" tIns="45720" rIns="91440" bIns="45720">
            <a:spAutoFit/>
          </a:bodyPr>
          <a:lstStyle/>
          <a:p>
            <a:pPr algn="ctr"/>
            <a:r>
              <a:rPr lang="en-US" sz="8800" b="0" cap="none" spc="0" dirty="0">
                <a:ln w="0"/>
                <a:solidFill>
                  <a:schemeClr val="tx1"/>
                </a:solidFill>
                <a:effectLst>
                  <a:outerShdw blurRad="38100" dist="19050" dir="2700000" algn="tl" rotWithShape="0">
                    <a:schemeClr val="dk1">
                      <a:alpha val="40000"/>
                    </a:schemeClr>
                  </a:outerShdw>
                </a:effectLst>
              </a:rPr>
              <a:t>PUBLISITAS</a:t>
            </a:r>
          </a:p>
        </p:txBody>
      </p:sp>
      <p:pic>
        <p:nvPicPr>
          <p:cNvPr id="8" name="Picture 7">
            <a:extLst>
              <a:ext uri="{FF2B5EF4-FFF2-40B4-BE49-F238E27FC236}">
                <a16:creationId xmlns:a16="http://schemas.microsoft.com/office/drawing/2014/main" xmlns="" id="{FE56961B-2952-4933-9A8E-569D4097F4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317883" y="4546420"/>
            <a:ext cx="2629002" cy="1033671"/>
          </a:xfrm>
          <a:prstGeom prst="rect">
            <a:avLst/>
          </a:prstGeom>
        </p:spPr>
      </p:pic>
      <p:pic>
        <p:nvPicPr>
          <p:cNvPr id="9" name="Picture 8">
            <a:extLst>
              <a:ext uri="{FF2B5EF4-FFF2-40B4-BE49-F238E27FC236}">
                <a16:creationId xmlns:a16="http://schemas.microsoft.com/office/drawing/2014/main" xmlns="" id="{FE56961B-2952-4933-9A8E-569D4097F4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122967" y="1575159"/>
            <a:ext cx="2629002" cy="1033671"/>
          </a:xfrm>
          <a:prstGeom prst="rect">
            <a:avLst/>
          </a:prstGeom>
        </p:spPr>
      </p:pic>
      <p:pic>
        <p:nvPicPr>
          <p:cNvPr id="10" name="Picture 9">
            <a:extLst>
              <a:ext uri="{FF2B5EF4-FFF2-40B4-BE49-F238E27FC236}">
                <a16:creationId xmlns:a16="http://schemas.microsoft.com/office/drawing/2014/main" xmlns="" id="{FE56961B-2952-4933-9A8E-569D4097F4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21419" y="717930"/>
            <a:ext cx="2629002" cy="1033671"/>
          </a:xfrm>
          <a:prstGeom prst="rect">
            <a:avLst/>
          </a:prstGeom>
        </p:spPr>
      </p:pic>
      <p:pic>
        <p:nvPicPr>
          <p:cNvPr id="11" name="Picture 2" descr="animasi-bergerak-garis-05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31745" y="3987601"/>
            <a:ext cx="4838165" cy="573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nimasi-bergerak-garis-05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31745" y="3144571"/>
            <a:ext cx="4838165" cy="573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0473" y="1139769"/>
            <a:ext cx="3040707" cy="203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8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27907"/>
          <a:stretch/>
        </p:blipFill>
        <p:spPr>
          <a:xfrm>
            <a:off x="2062161" y="963360"/>
            <a:ext cx="1860909" cy="21145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5" name="Picture 34">
            <a:extLst>
              <a:ext uri="{FF2B5EF4-FFF2-40B4-BE49-F238E27FC236}">
                <a16:creationId xmlns:a16="http://schemas.microsoft.com/office/drawing/2014/main" xmlns="" id="{EF6245CA-B0C2-4D8C-BCDA-B152B6D67DC2}"/>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902888" y="5311758"/>
            <a:ext cx="1322811" cy="520103"/>
          </a:xfrm>
          <a:prstGeom prst="rect">
            <a:avLst/>
          </a:prstGeom>
        </p:spPr>
      </p:pic>
      <p:sp>
        <p:nvSpPr>
          <p:cNvPr id="8" name="Rectangle 7"/>
          <p:cNvSpPr/>
          <p:nvPr/>
        </p:nvSpPr>
        <p:spPr>
          <a:xfrm>
            <a:off x="4065639" y="2430630"/>
            <a:ext cx="6096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dirty="0" err="1">
                <a:latin typeface="Adobe Gurmukhi" panose="01010101010101010101" pitchFamily="50" charset="0"/>
                <a:ea typeface="Adobe Fangsong Std R" panose="02020400000000000000" pitchFamily="18" charset="-128"/>
                <a:cs typeface="Adobe Gurmukhi" panose="01010101010101010101" pitchFamily="50" charset="0"/>
              </a:rPr>
              <a:t>Publisitas</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adalah</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Sejumlah</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informasi</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tentang</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sasaran</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barang</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atau</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organisasi</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yang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disebarluaskan</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ke</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masyarakat</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melalui</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media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tanpa</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dipungut</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biaya</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atau</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tanpa</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pengawas</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a:t>
            </a:r>
            <a:r>
              <a:rPr lang="en-US" dirty="0" err="1">
                <a:latin typeface="Adobe Gurmukhi" panose="01010101010101010101" pitchFamily="50" charset="0"/>
                <a:ea typeface="Adobe Fangsong Std R" panose="02020400000000000000" pitchFamily="18" charset="-128"/>
                <a:cs typeface="Adobe Gurmukhi" panose="01010101010101010101" pitchFamily="50" charset="0"/>
              </a:rPr>
              <a:t>dari</a:t>
            </a:r>
            <a:r>
              <a:rPr lang="en-US" dirty="0">
                <a:latin typeface="Adobe Gurmukhi" panose="01010101010101010101" pitchFamily="50" charset="0"/>
                <a:ea typeface="Adobe Fangsong Std R" panose="02020400000000000000" pitchFamily="18" charset="-128"/>
                <a:cs typeface="Adobe Gurmukhi" panose="01010101010101010101" pitchFamily="50" charset="0"/>
              </a:rPr>
              <a:t> sponsor"</a:t>
            </a:r>
          </a:p>
        </p:txBody>
      </p:sp>
      <p:sp>
        <p:nvSpPr>
          <p:cNvPr id="9" name="Rectangle 8"/>
          <p:cNvSpPr/>
          <p:nvPr/>
        </p:nvSpPr>
        <p:spPr>
          <a:xfrm>
            <a:off x="1516465" y="4916409"/>
            <a:ext cx="6096000" cy="1200329"/>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id-ID" dirty="0">
                <a:latin typeface="Adobe Gurmukhi" panose="01010101010101010101" pitchFamily="50" charset="0"/>
                <a:ea typeface="Calibri" panose="020F0502020204030204" pitchFamily="34" charset="0"/>
                <a:cs typeface="Adobe Gurmukhi" panose="01010101010101010101" pitchFamily="50" charset="0"/>
              </a:rPr>
              <a:t>Publisitas  merupakan  salah  satu  kegiatan  promosi  yang  banyak  dilakukan oleh  perusahaan dengan cara penempatan  artikel,  tulisan foto,  tayangan  visual  yang  biasanya  mempunyai  nilai  yang  sangat  tinggi  atau  sangat penting bagi masyarakat.</a:t>
            </a:r>
            <a:endParaRPr lang="en-US" dirty="0">
              <a:latin typeface="Adobe Gurmukhi" panose="01010101010101010101" pitchFamily="50" charset="0"/>
              <a:cs typeface="Adobe Gurmukhi" panose="01010101010101010101" pitchFamily="50" charset="0"/>
            </a:endParaRPr>
          </a:p>
        </p:txBody>
      </p:sp>
      <p:sp>
        <p:nvSpPr>
          <p:cNvPr id="10" name="TextBox 9"/>
          <p:cNvSpPr txBox="1"/>
          <p:nvPr/>
        </p:nvSpPr>
        <p:spPr>
          <a:xfrm>
            <a:off x="2225699" y="3169294"/>
            <a:ext cx="1533832" cy="369332"/>
          </a:xfrm>
          <a:prstGeom prst="rect">
            <a:avLst/>
          </a:prstGeom>
          <a:noFill/>
        </p:spPr>
        <p:txBody>
          <a:bodyPr wrap="square" rtlCol="0">
            <a:spAutoFit/>
          </a:bodyPr>
          <a:lstStyle/>
          <a:p>
            <a:r>
              <a:rPr lang="en-US" b="1" dirty="0" err="1"/>
              <a:t>Basu</a:t>
            </a:r>
            <a:r>
              <a:rPr lang="en-US" b="1" dirty="0"/>
              <a:t> </a:t>
            </a:r>
            <a:r>
              <a:rPr lang="en-US" b="1" dirty="0" err="1"/>
              <a:t>Swastha</a:t>
            </a:r>
            <a:endParaRPr lang="en-US" b="1" dirty="0"/>
          </a:p>
        </p:txBody>
      </p:sp>
      <p:pic>
        <p:nvPicPr>
          <p:cNvPr id="1026" name="Picture 2" descr="Image result for Susetyar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2288" y="3723292"/>
            <a:ext cx="1905000" cy="2131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1" name="TextBox 20"/>
          <p:cNvSpPr txBox="1"/>
          <p:nvPr/>
        </p:nvSpPr>
        <p:spPr>
          <a:xfrm>
            <a:off x="8037872" y="5854486"/>
            <a:ext cx="1533832" cy="369332"/>
          </a:xfrm>
          <a:prstGeom prst="rect">
            <a:avLst/>
          </a:prstGeom>
          <a:noFill/>
        </p:spPr>
        <p:txBody>
          <a:bodyPr wrap="square" rtlCol="0">
            <a:spAutoFit/>
          </a:bodyPr>
          <a:lstStyle/>
          <a:p>
            <a:r>
              <a:rPr lang="en-US" b="1" dirty="0"/>
              <a:t>TH </a:t>
            </a:r>
            <a:r>
              <a:rPr lang="en-US" b="1" dirty="0" err="1"/>
              <a:t>Susetyarsi</a:t>
            </a:r>
            <a:endParaRPr lang="en-US" b="1" dirty="0"/>
          </a:p>
        </p:txBody>
      </p:sp>
      <p:sp>
        <p:nvSpPr>
          <p:cNvPr id="12" name="Curved Down Arrow 11"/>
          <p:cNvSpPr/>
          <p:nvPr/>
        </p:nvSpPr>
        <p:spPr>
          <a:xfrm rot="19680262" flipH="1">
            <a:off x="6095185" y="3710283"/>
            <a:ext cx="1533832" cy="825909"/>
          </a:xfrm>
          <a:prstGeom prst="curvedDownArrow">
            <a:avLst>
              <a:gd name="adj1" fmla="val 25000"/>
              <a:gd name="adj2" fmla="val 50000"/>
              <a:gd name="adj3" fmla="val 38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Down Arrow 24"/>
          <p:cNvSpPr/>
          <p:nvPr/>
        </p:nvSpPr>
        <p:spPr>
          <a:xfrm rot="1841043">
            <a:off x="4355691" y="1228012"/>
            <a:ext cx="1533832" cy="825909"/>
          </a:xfrm>
          <a:prstGeom prst="curvedDownArrow">
            <a:avLst>
              <a:gd name="adj1" fmla="val 25000"/>
              <a:gd name="adj2" fmla="val 50000"/>
              <a:gd name="adj3" fmla="val 38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7" name="Picture 26">
            <a:extLst>
              <a:ext uri="{FF2B5EF4-FFF2-40B4-BE49-F238E27FC236}">
                <a16:creationId xmlns:a16="http://schemas.microsoft.com/office/drawing/2014/main" xmlns="" id="{EF6245CA-B0C2-4D8C-BCDA-B152B6D67DC2}"/>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39350" y="3853798"/>
            <a:ext cx="1322811" cy="520103"/>
          </a:xfrm>
          <a:prstGeom prst="rect">
            <a:avLst/>
          </a:prstGeom>
        </p:spPr>
      </p:pic>
      <p:pic>
        <p:nvPicPr>
          <p:cNvPr id="33" name="Picture 32">
            <a:extLst>
              <a:ext uri="{FF2B5EF4-FFF2-40B4-BE49-F238E27FC236}">
                <a16:creationId xmlns:a16="http://schemas.microsoft.com/office/drawing/2014/main" xmlns="" id="{EF6245CA-B0C2-4D8C-BCDA-B152B6D67DC2}"/>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452233" y="608129"/>
            <a:ext cx="1322811" cy="520103"/>
          </a:xfrm>
          <a:prstGeom prst="rect">
            <a:avLst/>
          </a:prstGeom>
        </p:spPr>
      </p:pic>
      <p:pic>
        <p:nvPicPr>
          <p:cNvPr id="34" name="Picture 33">
            <a:extLst>
              <a:ext uri="{FF2B5EF4-FFF2-40B4-BE49-F238E27FC236}">
                <a16:creationId xmlns:a16="http://schemas.microsoft.com/office/drawing/2014/main" xmlns="" id="{EF6245CA-B0C2-4D8C-BCDA-B152B6D67DC2}"/>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0166556" y="4791655"/>
            <a:ext cx="1322811" cy="520103"/>
          </a:xfrm>
          <a:prstGeom prst="rect">
            <a:avLst/>
          </a:prstGeom>
        </p:spPr>
      </p:pic>
    </p:spTree>
    <p:extLst>
      <p:ext uri="{BB962C8B-B14F-4D97-AF65-F5344CB8AC3E}">
        <p14:creationId xmlns:p14="http://schemas.microsoft.com/office/powerpoint/2010/main" val="3619534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3"/>
          <p:cNvSpPr/>
          <p:nvPr/>
        </p:nvSpPr>
        <p:spPr>
          <a:xfrm>
            <a:off x="5658464" y="4791018"/>
            <a:ext cx="6096000" cy="1839606"/>
          </a:xfrm>
          <a:prstGeom prst="rect">
            <a:avLst/>
          </a:prstGeom>
        </p:spPr>
        <p:txBody>
          <a:bodyPr>
            <a:spAutoFit/>
          </a:bodyPr>
          <a:lstStyle/>
          <a:p>
            <a:pPr algn="just">
              <a:lnSpc>
                <a:spcPct val="115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 High cost publicity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biaya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tinggi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Merupakan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pihak</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penyelenggara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mengeluarkan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biaya</a:t>
            </a:r>
            <a:r>
              <a:rPr lang="en-US" sz="2000" dirty="0">
                <a:latin typeface="Times New Roman" panose="02020603050405020304" pitchFamily="18" charset="0"/>
                <a:ea typeface="Calibri" panose="020F0502020204030204" pitchFamily="34" charset="0"/>
                <a:cs typeface="Times New Roman" panose="02020603050405020304" pitchFamily="18" charset="0"/>
              </a:rPr>
              <a:t> yang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sangat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besar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untuk</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membayar</a:t>
            </a:r>
            <a:r>
              <a:rPr lang="en-US" sz="2000" dirty="0">
                <a:latin typeface="Times New Roman" panose="02020603050405020304" pitchFamily="18" charset="0"/>
                <a:ea typeface="Calibri" panose="020F0502020204030204" pitchFamily="34" charset="0"/>
                <a:cs typeface="Times New Roman" panose="02020603050405020304" pitchFamily="18" charset="0"/>
              </a:rPr>
              <a:t> media. (billboard,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iklan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bergambar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disurat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kabar,iklan</a:t>
            </a:r>
            <a:r>
              <a:rPr lang="en-US" sz="2000" dirty="0">
                <a:latin typeface="Times New Roman" panose="02020603050405020304" pitchFamily="18" charset="0"/>
                <a:ea typeface="Calibri" panose="020F0502020204030204" pitchFamily="34" charset="0"/>
                <a:cs typeface="Times New Roman" panose="02020603050405020304" pitchFamily="18" charset="0"/>
              </a:rPr>
              <a:t> radio,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tv</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dan</a:t>
            </a:r>
            <a:r>
              <a:rPr lang="en-US" sz="2000" dirty="0">
                <a:latin typeface="Times New Roman" panose="02020603050405020304" pitchFamily="18" charset="0"/>
                <a:ea typeface="Calibri" panose="020F0502020204030204" pitchFamily="34" charset="0"/>
                <a:cs typeface="Times New Roman" panose="02020603050405020304" pitchFamily="18" charset="0"/>
              </a:rPr>
              <a:t> lain-lain.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58464" y="647928"/>
            <a:ext cx="6096000" cy="1485663"/>
          </a:xfrm>
          <a:prstGeom prst="rect">
            <a:avLst/>
          </a:prstGeom>
        </p:spPr>
        <p:txBody>
          <a:bodyPr>
            <a:spAutoFit/>
          </a:bodyPr>
          <a:lstStyle/>
          <a:p>
            <a:pPr marL="90170" indent="-90170" algn="just">
              <a:lnSpc>
                <a:spcPct val="115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 Free publicity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bebas</a:t>
            </a:r>
            <a:r>
              <a:rPr lang="en-US" sz="2000" dirty="0">
                <a:latin typeface="Times New Roman" panose="02020603050405020304" pitchFamily="18" charset="0"/>
                <a:ea typeface="Calibri" panose="020F0502020204030204" pitchFamily="34" charset="0"/>
                <a:cs typeface="Times New Roman" panose="02020603050405020304" pitchFamily="18" charset="0"/>
              </a:rPr>
              <a:t> yang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dihasilkan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dari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kerjasama</a:t>
            </a:r>
            <a:r>
              <a:rPr lang="en-US" sz="2000" dirty="0">
                <a:latin typeface="Times New Roman" panose="02020603050405020304" pitchFamily="18" charset="0"/>
                <a:ea typeface="Calibri" panose="020F0502020204030204" pitchFamily="34" charset="0"/>
                <a:cs typeface="Times New Roman" panose="02020603050405020304" pitchFamily="18" charset="0"/>
              </a:rPr>
              <a:t> yang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saling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menguntungkan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antara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beberapa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pihak</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berdasarakan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prinsip</a:t>
            </a:r>
            <a:r>
              <a:rPr lang="en-US" sz="2000" dirty="0">
                <a:latin typeface="Times New Roman" panose="02020603050405020304" pitchFamily="18" charset="0"/>
                <a:ea typeface="Calibri" panose="020F0502020204030204" pitchFamily="34" charset="0"/>
                <a:cs typeface="Times New Roman" panose="02020603050405020304" pitchFamily="18" charset="0"/>
              </a:rPr>
              <a:t> take and give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untuk</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menyelenggarakan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bersama-sama</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86464" y="3112945"/>
            <a:ext cx="6096000" cy="777777"/>
          </a:xfrm>
          <a:prstGeom prst="rect">
            <a:avLst/>
          </a:prstGeom>
        </p:spPr>
        <p:txBody>
          <a:bodyPr>
            <a:spAutoFit/>
          </a:bodyPr>
          <a:lstStyle/>
          <a:p>
            <a:pPr algn="just">
              <a:lnSpc>
                <a:spcPct val="115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b. Low cost publicity </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publisitas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biaya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rendah</a:t>
            </a:r>
            <a:r>
              <a:rPr lang="en-US" sz="2000" dirty="0">
                <a:latin typeface="Times New Roman" panose="02020603050405020304" pitchFamily="18" charset="0"/>
                <a:ea typeface="Calibri" panose="020F0502020204030204" pitchFamily="34" charset="0"/>
                <a:cs typeface="Times New Roman" panose="02020603050405020304" pitchFamily="18" charset="0"/>
              </a:rPr>
              <a:t> (poster,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ticket,flyers,calendar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dll</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Image result for LOW COST FLAT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016" y="2338098"/>
            <a:ext cx="2276512" cy="22765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32259">
            <a:off x="1593692" y="437846"/>
            <a:ext cx="3026193" cy="22668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nimasi-bergerak-uang-duit-0062">
            <a:extLst>
              <a:ext uri="{FF2B5EF4-FFF2-40B4-BE49-F238E27FC236}">
                <a16:creationId xmlns:a16="http://schemas.microsoft.com/office/drawing/2014/main" xmlns="" id="{33488766-9B0B-416D-AA01-0AE7D7E269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77188">
            <a:off x="2420754" y="4430812"/>
            <a:ext cx="2035336" cy="237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98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901</Words>
  <Application>Microsoft Macintosh PowerPoint</Application>
  <PresentationFormat>Custom</PresentationFormat>
  <Paragraphs>84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Fauzan Maulana</dc:creator>
  <cp:lastModifiedBy>Raeni Santy</cp:lastModifiedBy>
  <cp:revision>56</cp:revision>
  <dcterms:created xsi:type="dcterms:W3CDTF">2019-03-14T13:13:26Z</dcterms:created>
  <dcterms:modified xsi:type="dcterms:W3CDTF">2020-03-26T08:03:30Z</dcterms:modified>
</cp:coreProperties>
</file>