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336" r:id="rId6"/>
    <p:sldId id="334" r:id="rId7"/>
    <p:sldId id="323" r:id="rId8"/>
    <p:sldId id="324" r:id="rId9"/>
    <p:sldId id="327" r:id="rId10"/>
    <p:sldId id="337" r:id="rId11"/>
    <p:sldId id="338" r:id="rId12"/>
    <p:sldId id="326" r:id="rId13"/>
    <p:sldId id="328" r:id="rId14"/>
    <p:sldId id="333" r:id="rId15"/>
    <p:sldId id="339" r:id="rId16"/>
    <p:sldId id="316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Menghitung</a:t>
            </a:r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Postfix(1)</a:t>
            </a:r>
            <a:endParaRPr lang="id-ID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610600" cy="488472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0" dirty="0" err="1" smtClean="0">
                <a:solidFill>
                  <a:schemeClr val="tx1"/>
                </a:solidFill>
              </a:rPr>
              <a:t>Setelah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diubah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infix </a:t>
            </a:r>
            <a:r>
              <a:rPr lang="en-US" sz="2200" b="0" dirty="0" err="1" smtClean="0">
                <a:solidFill>
                  <a:schemeClr val="tx1"/>
                </a:solidFill>
              </a:rPr>
              <a:t>menjadi</a:t>
            </a:r>
            <a:r>
              <a:rPr lang="en-US" sz="2200" b="0" dirty="0" smtClean="0">
                <a:solidFill>
                  <a:schemeClr val="tx1"/>
                </a:solidFill>
              </a:rPr>
              <a:t> postfix,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mesin</a:t>
            </a:r>
            <a:r>
              <a:rPr lang="en-US" sz="2200" b="0" dirty="0" smtClean="0">
                <a:solidFill>
                  <a:schemeClr val="tx1"/>
                </a:solidFill>
              </a:rPr>
              <a:t> Bahasa </a:t>
            </a:r>
            <a:r>
              <a:rPr lang="en-US" sz="2200" b="0" dirty="0" err="1" smtClean="0">
                <a:solidFill>
                  <a:schemeClr val="tx1"/>
                </a:solidFill>
              </a:rPr>
              <a:t>pemrograman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menghitung</a:t>
            </a:r>
            <a:r>
              <a:rPr lang="en-US" sz="2200" b="0" dirty="0" smtClean="0">
                <a:solidFill>
                  <a:schemeClr val="tx1"/>
                </a:solidFill>
              </a:rPr>
              <a:t>. Proses </a:t>
            </a:r>
            <a:r>
              <a:rPr lang="en-US" sz="2200" b="0" dirty="0" err="1" smtClean="0">
                <a:solidFill>
                  <a:schemeClr val="tx1"/>
                </a:solidFill>
              </a:rPr>
              <a:t>menghitungnya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200" b="0" dirty="0" smtClean="0">
                <a:solidFill>
                  <a:schemeClr val="tx1"/>
                </a:solidFill>
              </a:rPr>
              <a:t> stack </a:t>
            </a:r>
            <a:r>
              <a:rPr lang="en-US" sz="2200" b="0" dirty="0" err="1" smtClean="0">
                <a:solidFill>
                  <a:schemeClr val="tx1"/>
                </a:solidFill>
              </a:rPr>
              <a:t>kembali</a:t>
            </a:r>
            <a:r>
              <a:rPr lang="en-US" sz="2200" b="0" dirty="0" smtClean="0">
                <a:solidFill>
                  <a:schemeClr val="tx1"/>
                </a:solidFill>
              </a:rPr>
              <a:t>, </a:t>
            </a:r>
            <a:r>
              <a:rPr lang="en-US" sz="2200" b="0" dirty="0" err="1" smtClean="0">
                <a:solidFill>
                  <a:schemeClr val="tx1"/>
                </a:solidFill>
              </a:rPr>
              <a:t>dengan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seperti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tertulis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buku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Data Structure </a:t>
            </a:r>
            <a:r>
              <a:rPr lang="en-US" sz="2200" b="0" i="1" dirty="0">
                <a:solidFill>
                  <a:schemeClr val="tx1"/>
                </a:solidFill>
              </a:rPr>
              <a:t>(Seymour </a:t>
            </a:r>
            <a:r>
              <a:rPr lang="en-US" sz="2200" b="0" i="1" dirty="0" err="1">
                <a:solidFill>
                  <a:schemeClr val="tx1"/>
                </a:solidFill>
              </a:rPr>
              <a:t>Lipschuctz</a:t>
            </a:r>
            <a:r>
              <a:rPr lang="en-US" sz="2200" b="0" i="1" dirty="0">
                <a:solidFill>
                  <a:schemeClr val="tx1"/>
                </a:solidFill>
              </a:rPr>
              <a:t>; </a:t>
            </a:r>
            <a:r>
              <a:rPr lang="en-US" sz="2200" b="0" i="1" dirty="0" err="1">
                <a:solidFill>
                  <a:schemeClr val="tx1"/>
                </a:solidFill>
              </a:rPr>
              <a:t>Schaum’s</a:t>
            </a:r>
            <a:r>
              <a:rPr lang="en-US" sz="2200" b="0" i="1" dirty="0">
                <a:solidFill>
                  <a:schemeClr val="tx1"/>
                </a:solidFill>
              </a:rPr>
              <a:t> Outline Series) </a:t>
            </a:r>
            <a:r>
              <a:rPr lang="en-US" sz="2200" b="0" dirty="0" err="1">
                <a:solidFill>
                  <a:schemeClr val="tx1"/>
                </a:solidFill>
              </a:rPr>
              <a:t>hal</a:t>
            </a:r>
            <a:r>
              <a:rPr lang="en-US" sz="2200" b="0" dirty="0">
                <a:solidFill>
                  <a:schemeClr val="tx1"/>
                </a:solidFill>
              </a:rPr>
              <a:t>. </a:t>
            </a:r>
            <a:r>
              <a:rPr lang="en-US" sz="2200" b="0" dirty="0" smtClean="0">
                <a:solidFill>
                  <a:schemeClr val="tx1"/>
                </a:solidFill>
              </a:rPr>
              <a:t>170 </a:t>
            </a:r>
            <a:r>
              <a:rPr lang="en-US" sz="2200" b="0" dirty="0" err="1">
                <a:solidFill>
                  <a:schemeClr val="tx1"/>
                </a:solidFill>
              </a:rPr>
              <a:t>algoritma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6.3</a:t>
            </a:r>
            <a:r>
              <a:rPr lang="en-US" sz="2200" b="0" i="1" dirty="0" smtClean="0">
                <a:solidFill>
                  <a:schemeClr val="tx1"/>
                </a:solidFill>
              </a:rPr>
              <a:t>, </a:t>
            </a:r>
            <a:r>
              <a:rPr lang="en-US" sz="2200" b="0" i="1" dirty="0" err="1">
                <a:solidFill>
                  <a:schemeClr val="tx1"/>
                </a:solidFill>
              </a:rPr>
              <a:t>yaitu</a:t>
            </a:r>
            <a:r>
              <a:rPr lang="en-US" sz="2200" b="0" i="1" dirty="0" smtClean="0">
                <a:solidFill>
                  <a:schemeClr val="tx1"/>
                </a:solidFill>
              </a:rPr>
              <a:t>: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rgbClr val="FF0000"/>
                </a:solidFill>
              </a:rPr>
              <a:t>Tambahkan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/>
              <a:t> “</a:t>
            </a:r>
            <a:r>
              <a:rPr lang="en-US" sz="2200" b="0" dirty="0">
                <a:solidFill>
                  <a:srgbClr val="FF0000"/>
                </a:solidFill>
              </a:rPr>
              <a:t>)</a:t>
            </a:r>
            <a:r>
              <a:rPr lang="en-US" sz="2200" b="0" dirty="0"/>
              <a:t>” </a:t>
            </a:r>
            <a:r>
              <a:rPr lang="en-US" sz="2200" b="0" dirty="0" err="1">
                <a:solidFill>
                  <a:schemeClr val="tx1"/>
                </a:solidFill>
              </a:rPr>
              <a:t>pada</a:t>
            </a:r>
            <a:r>
              <a:rPr lang="en-US" sz="2200" b="0" dirty="0">
                <a:solidFill>
                  <a:schemeClr val="tx1"/>
                </a:solidFill>
              </a:rPr>
              <a:t> sentinel di P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Pindai</a:t>
            </a:r>
            <a:r>
              <a:rPr lang="en-US" sz="2200" b="0" dirty="0">
                <a:solidFill>
                  <a:schemeClr val="tx1"/>
                </a:solidFill>
              </a:rPr>
              <a:t> P </a:t>
            </a:r>
            <a:r>
              <a:rPr lang="en-US" sz="2200" b="0" dirty="0" err="1">
                <a:solidFill>
                  <a:schemeClr val="tx1"/>
                </a:solidFill>
              </a:rPr>
              <a:t>dari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kiri</a:t>
            </a:r>
            <a:r>
              <a:rPr lang="en-US" sz="2200" b="0" dirty="0">
                <a:solidFill>
                  <a:srgbClr val="FF0000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ke</a:t>
            </a:r>
            <a:r>
              <a:rPr lang="en-US" sz="2200" b="0" dirty="0">
                <a:solidFill>
                  <a:srgbClr val="FF0000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kanan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ulangi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langkah</a:t>
            </a:r>
            <a:r>
              <a:rPr lang="en-US" sz="2200" b="0" dirty="0">
                <a:solidFill>
                  <a:schemeClr val="tx1"/>
                </a:solidFill>
              </a:rPr>
              <a:t> c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>
                <a:solidFill>
                  <a:schemeClr val="tx1"/>
                </a:solidFill>
              </a:rPr>
              <a:t> d </a:t>
            </a:r>
            <a:r>
              <a:rPr lang="en-US" sz="2200" b="0" dirty="0" err="1">
                <a:solidFill>
                  <a:schemeClr val="tx1"/>
                </a:solidFill>
              </a:rPr>
              <a:t>untuk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setiap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elemen</a:t>
            </a:r>
            <a:r>
              <a:rPr lang="en-US" sz="2200" b="0" dirty="0">
                <a:solidFill>
                  <a:schemeClr val="tx1"/>
                </a:solidFill>
              </a:rPr>
              <a:t> P </a:t>
            </a:r>
            <a:r>
              <a:rPr lang="en-US" sz="2200" b="0" dirty="0" err="1">
                <a:solidFill>
                  <a:schemeClr val="tx1"/>
                </a:solidFill>
              </a:rPr>
              <a:t>sampai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ditemukan</a:t>
            </a:r>
            <a:r>
              <a:rPr lang="en-US" sz="2200" b="0" dirty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Jika</a:t>
            </a:r>
            <a:r>
              <a:rPr lang="en-US" sz="2200" b="0" dirty="0">
                <a:solidFill>
                  <a:schemeClr val="tx1"/>
                </a:solidFill>
              </a:rPr>
              <a:t> yang </a:t>
            </a:r>
            <a:r>
              <a:rPr lang="en-US" sz="2200" b="0" dirty="0" err="1">
                <a:solidFill>
                  <a:schemeClr val="tx1"/>
                </a:solidFill>
              </a:rPr>
              <a:t>dipindai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>
                <a:solidFill>
                  <a:srgbClr val="FF0000"/>
                </a:solidFill>
              </a:rPr>
              <a:t>operand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maka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push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ke</a:t>
            </a:r>
            <a:r>
              <a:rPr lang="en-US" sz="2200" b="0" dirty="0">
                <a:solidFill>
                  <a:schemeClr val="tx1"/>
                </a:solidFill>
              </a:rPr>
              <a:t> stack.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sz="22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-76200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86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4149"/>
            <a:ext cx="8229600" cy="563563"/>
          </a:xfrm>
        </p:spPr>
        <p:txBody>
          <a:bodyPr/>
          <a:lstStyle/>
          <a:p>
            <a:pPr lvl="0"/>
            <a:r>
              <a:rPr lang="en-US" sz="32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Menghitung</a:t>
            </a: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Postfix(2)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200" b="0" dirty="0" err="1" smtClean="0">
                <a:solidFill>
                  <a:schemeClr val="tx1"/>
                </a:solidFill>
              </a:rPr>
              <a:t>Jika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dipindai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operator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(</a:t>
            </a:r>
            <a:r>
              <a:rPr lang="en-US" sz="2200" b="0" dirty="0" err="1" smtClean="0">
                <a:solidFill>
                  <a:schemeClr val="tx1"/>
                </a:solidFill>
              </a:rPr>
              <a:t>sebut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opr1</a:t>
            </a:r>
            <a:r>
              <a:rPr lang="en-US" sz="2200" b="0" dirty="0" smtClean="0"/>
              <a:t>),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/>
              <a:t> 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stack,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Var1</a:t>
            </a:r>
            <a:r>
              <a:rPr lang="en-US" sz="2200" b="0" dirty="0" smtClean="0"/>
              <a:t>.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lagi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stack,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Var2</a:t>
            </a:r>
            <a:r>
              <a:rPr lang="en-US" sz="2200" b="0" dirty="0" smtClean="0"/>
              <a:t>.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err="1" smtClean="0">
                <a:solidFill>
                  <a:schemeClr val="tx1"/>
                </a:solidFill>
              </a:rPr>
              <a:t>Hitung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dengan</a:t>
            </a:r>
            <a:r>
              <a:rPr lang="en-US" sz="2200" b="0" dirty="0" smtClean="0">
                <a:solidFill>
                  <a:schemeClr val="tx1"/>
                </a:solidFill>
              </a:rPr>
              <a:t> format </a:t>
            </a:r>
            <a:r>
              <a:rPr lang="en-US" sz="2200" b="0" dirty="0" smtClean="0">
                <a:solidFill>
                  <a:srgbClr val="FF0000"/>
                </a:solidFill>
              </a:rPr>
              <a:t>var2 opr1 var1</a:t>
            </a:r>
            <a:r>
              <a:rPr lang="en-US" sz="2200" b="0" dirty="0" smtClean="0"/>
              <a:t>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hasilnya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Hitung</a:t>
            </a:r>
            <a:r>
              <a:rPr lang="en-US" sz="2200" b="0" dirty="0" smtClean="0"/>
              <a:t>. 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isi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Hitung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ke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stack</a:t>
            </a:r>
            <a:r>
              <a:rPr lang="en-US" sz="2200" b="0" dirty="0" smtClean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200" b="0" dirty="0" err="1" smtClean="0">
                <a:solidFill>
                  <a:schemeClr val="tx1"/>
                </a:solidFill>
              </a:rPr>
              <a:t>Jika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dipindai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tanda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/>
              <a:t>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isi</a:t>
            </a:r>
            <a:r>
              <a:rPr lang="en-US" sz="2200" b="0" dirty="0" smtClean="0">
                <a:solidFill>
                  <a:schemeClr val="tx1"/>
                </a:solidFill>
              </a:rPr>
              <a:t> stack </a:t>
            </a:r>
            <a:r>
              <a:rPr lang="en-US" sz="2200" b="0" dirty="0" err="1" smtClean="0">
                <a:solidFill>
                  <a:schemeClr val="tx1"/>
                </a:solidFill>
              </a:rPr>
              <a:t>dan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Value</a:t>
            </a:r>
            <a:r>
              <a:rPr lang="en-US" sz="2200" b="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912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1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24557"/>
              </p:ext>
            </p:extLst>
          </p:nvPr>
        </p:nvGraphicFramePr>
        <p:xfrm>
          <a:off x="228600" y="1718375"/>
          <a:ext cx="8686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35072" y="2023175"/>
            <a:ext cx="1981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1.    2   </a:t>
            </a:r>
            <a:endParaRPr lang="en-US" sz="17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072" y="23279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2.    6   </a:t>
            </a:r>
            <a:endParaRPr lang="en-US" sz="17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072" y="26327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3.    3   </a:t>
            </a:r>
            <a:endParaRPr lang="en-US" sz="17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072" y="29375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4.    -   </a:t>
            </a:r>
            <a:endParaRPr lang="en-US" sz="17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072" y="3699575"/>
            <a:ext cx="1981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5.    1   </a:t>
            </a:r>
            <a:endParaRPr lang="en-US" sz="17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072" y="4033871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6.    /   </a:t>
            </a:r>
            <a:endParaRPr lang="en-US" sz="17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072" y="48425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7.    +   </a:t>
            </a:r>
            <a:endParaRPr lang="en-US" sz="17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072" y="56807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8.    )   </a:t>
            </a:r>
            <a:endParaRPr lang="en-US" sz="17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0072" y="2023175"/>
            <a:ext cx="381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40072" y="2338361"/>
            <a:ext cx="762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40072" y="2632775"/>
            <a:ext cx="1143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2,6,</a:t>
            </a:r>
            <a:r>
              <a:rPr lang="en-US" sz="1700" b="1" dirty="0" smtClean="0">
                <a:solidFill>
                  <a:srgbClr val="FF0000"/>
                </a:solidFill>
              </a:rPr>
              <a:t>3 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83072" y="2933213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6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 </a:t>
            </a:r>
            <a:r>
              <a:rPr lang="en-US" sz="1700" b="1" dirty="0" smtClean="0"/>
              <a:t>     </a:t>
            </a:r>
            <a:endParaRPr lang="en-US" sz="17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40072" y="2933213"/>
            <a:ext cx="762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40072" y="3699575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2,3,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0072" y="4048619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40072" y="4857323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066800"/>
            <a:ext cx="25146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1066800"/>
            <a:ext cx="44958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2200" y="1303621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17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17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83072" y="4027918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1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    </a:t>
            </a:r>
            <a:endParaRPr lang="en-US" sz="17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83072" y="4853830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5 </a:t>
            </a:r>
            <a:r>
              <a:rPr lang="en-US" sz="1700" b="1" dirty="0" smtClean="0"/>
              <a:t>     </a:t>
            </a:r>
            <a:endParaRPr lang="en-US" sz="17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337375"/>
            <a:ext cx="44958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17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7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82672" y="237309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92" y="267543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02340" y="2986727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9880" y="369957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2672" y="487484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2672" y="5725333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4800" y="4080889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18324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err="1" smtClean="0">
                <a:latin typeface="+mn-lt"/>
              </a:rPr>
              <a:t>Contoh</a:t>
            </a:r>
            <a:r>
              <a:rPr lang="en-US" sz="2400" b="1" dirty="0" smtClean="0">
                <a:latin typeface="+mn-lt"/>
              </a:rPr>
              <a:t>:</a:t>
            </a:r>
          </a:p>
          <a:p>
            <a:pPr marL="914400"/>
            <a:r>
              <a:rPr lang="en-US" sz="2400" b="1" dirty="0" smtClean="0">
                <a:latin typeface="+mn-lt"/>
              </a:rPr>
              <a:t>P : 2,6,3,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4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143000"/>
            <a:ext cx="86868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Menggunakan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tanda</a:t>
            </a:r>
            <a:r>
              <a:rPr lang="en-US" sz="2000" dirty="0" smtClean="0">
                <a:latin typeface="+mn-lt"/>
              </a:rPr>
              <a:t> “</a:t>
            </a:r>
            <a:r>
              <a:rPr lang="en-US" sz="2000" b="1" dirty="0" smtClean="0">
                <a:latin typeface="+mn-lt"/>
              </a:rPr>
              <a:t>[ ]</a:t>
            </a:r>
            <a:r>
              <a:rPr lang="en-US" sz="2000" dirty="0" smtClean="0">
                <a:latin typeface="+mn-lt"/>
              </a:rPr>
              <a:t>” </a:t>
            </a:r>
            <a:r>
              <a:rPr lang="en-US" sz="2000" dirty="0" err="1" smtClean="0">
                <a:latin typeface="+mn-lt"/>
              </a:rPr>
              <a:t>dgn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cara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cari</a:t>
            </a:r>
            <a:r>
              <a:rPr lang="en-US" sz="2000" dirty="0" smtClean="0">
                <a:latin typeface="+mn-lt"/>
              </a:rPr>
              <a:t> operator </a:t>
            </a:r>
            <a:r>
              <a:rPr lang="en-US" sz="2000" dirty="0" err="1" smtClean="0">
                <a:latin typeface="+mn-lt"/>
              </a:rPr>
              <a:t>pertama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kiri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lalu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hitung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dua</a:t>
            </a:r>
            <a:r>
              <a:rPr lang="en-US" sz="2000" dirty="0" smtClean="0">
                <a:latin typeface="+mn-lt"/>
              </a:rPr>
              <a:t> operand di </a:t>
            </a:r>
            <a:r>
              <a:rPr lang="en-US" sz="2000" dirty="0" err="1" smtClean="0">
                <a:latin typeface="+mn-lt"/>
              </a:rPr>
              <a:t>sebelah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kirinya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format : </a:t>
            </a:r>
            <a:r>
              <a:rPr lang="en-US" sz="2000" b="1" dirty="0" smtClean="0">
                <a:latin typeface="+mn-lt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000" b="1" dirty="0" smtClean="0">
                <a:latin typeface="+mn-lt"/>
              </a:rPr>
              <a:t>operator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000" b="1" dirty="0" smtClean="0">
                <a:latin typeface="+mn-lt"/>
              </a:rPr>
              <a:t>]</a:t>
            </a:r>
          </a:p>
          <a:p>
            <a:pPr marL="514350" indent="-514350"/>
            <a:endParaRPr lang="en-US" sz="20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0598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: 2,[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400" b="1" dirty="0" smtClean="0">
                <a:latin typeface="+mn-lt"/>
              </a:rPr>
              <a:t>],1,/,+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5170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2,3,1,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400" b="1" dirty="0" smtClean="0">
                <a:latin typeface="+mn-lt"/>
              </a:rPr>
              <a:t>,+</a:t>
            </a:r>
            <a:endParaRPr lang="en-US" sz="24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39742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400" b="1" dirty="0" smtClean="0">
                <a:latin typeface="+mn-lt"/>
              </a:rPr>
              <a:t>],+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4314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2,3,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4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48886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400" b="1" dirty="0" smtClean="0">
                <a:latin typeface="+mn-lt"/>
              </a:rPr>
              <a:t>]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3458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(1)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1504" y="2329617"/>
            <a:ext cx="635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u="sng" dirty="0"/>
              <a:t>3A + BD</a:t>
            </a:r>
            <a:r>
              <a:rPr lang="en-US" sz="3200" b="1" u="sng" baseline="30000" dirty="0"/>
              <a:t>H</a:t>
            </a:r>
            <a:r>
              <a:rPr lang="en-US" sz="3200" b="1" u="sng" dirty="0"/>
              <a:t> </a:t>
            </a:r>
            <a:r>
              <a:rPr lang="en-US" sz="3200" b="1" dirty="0" smtClean="0"/>
              <a:t> – </a:t>
            </a:r>
            <a:r>
              <a:rPr lang="en-US" sz="3200" b="1" u="sng" dirty="0" smtClean="0"/>
              <a:t>F - A</a:t>
            </a:r>
            <a:endParaRPr lang="en-US" sz="3200" b="1" u="sng" dirty="0"/>
          </a:p>
          <a:p>
            <a:pPr marL="514350" indent="-514350"/>
            <a:r>
              <a:rPr lang="en-US" sz="3200" b="1" dirty="0"/>
              <a:t>                </a:t>
            </a:r>
            <a:r>
              <a:rPr lang="en-US" sz="3200" b="1" dirty="0" smtClean="0"/>
              <a:t>  GK           AB</a:t>
            </a:r>
            <a:endParaRPr lang="en-US" sz="32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7" y="1211579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u="sng" dirty="0" smtClean="0">
                <a:latin typeface="+mn-lt"/>
              </a:rPr>
              <a:t>(x–y+2x)(x+y-1)</a:t>
            </a:r>
            <a:r>
              <a:rPr lang="en-US" sz="3200" b="1" dirty="0" smtClean="0">
                <a:latin typeface="+mn-lt"/>
              </a:rPr>
              <a:t> – 3x</a:t>
            </a:r>
            <a:endParaRPr lang="en-US" sz="3200" b="1" u="sng" baseline="30000" dirty="0" smtClean="0">
              <a:latin typeface="+mn-lt"/>
            </a:endParaRPr>
          </a:p>
          <a:p>
            <a:pPr marL="514350" indent="-514350"/>
            <a:r>
              <a:rPr lang="en-US" sz="3200" b="1" dirty="0" smtClean="0">
                <a:latin typeface="+mn-lt"/>
              </a:rPr>
              <a:t>            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smtClean="0">
                <a:latin typeface="+mn-lt"/>
              </a:rPr>
              <a:t>  x + 5y - 2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3483035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+mn-lt"/>
              </a:rPr>
              <a:t>Ubahlah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menjadi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postfix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(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sesuai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algoritma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6.4,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tabel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) </a:t>
            </a:r>
            <a:r>
              <a:rPr lang="en-US" sz="2400" dirty="0" err="1" smtClean="0">
                <a:latin typeface="+mn-lt"/>
              </a:rPr>
              <a:t>dan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Manual.</a:t>
            </a:r>
          </a:p>
          <a:p>
            <a:r>
              <a:rPr lang="en-US" sz="24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algn="just"/>
            <a:r>
              <a:rPr lang="en-US" sz="2400" dirty="0" err="1" smtClean="0">
                <a:latin typeface="+mn-lt"/>
              </a:rPr>
              <a:t>Jika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kesulitan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menjawab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soal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latihan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silahkan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baca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pelajari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teori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buku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i="1" dirty="0"/>
              <a:t>Data Structures 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</a:t>
            </a:r>
            <a:r>
              <a:rPr lang="en-US" sz="2400" b="1" i="1" dirty="0" smtClean="0"/>
              <a:t>Series) </a:t>
            </a:r>
            <a:r>
              <a:rPr lang="en-US" sz="2400" b="1" dirty="0" err="1" smtClean="0">
                <a:solidFill>
                  <a:srgbClr val="FF0000"/>
                </a:solidFill>
              </a:rPr>
              <a:t>mulai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halaman</a:t>
            </a:r>
            <a:r>
              <a:rPr lang="en-US" sz="2400" b="1" dirty="0" smtClean="0">
                <a:solidFill>
                  <a:srgbClr val="FF0000"/>
                </a:solidFill>
              </a:rPr>
              <a:t> 168.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7174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(2)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514350" lvl="0" indent="-514350" algn="just">
              <a:buFont typeface="+mj-lt"/>
              <a:buAutoNum type="alphaL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Diketahui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postfix (P) </a:t>
            </a:r>
            <a:r>
              <a:rPr lang="en-US" sz="2400" b="0" dirty="0" err="1" smtClean="0">
                <a:solidFill>
                  <a:schemeClr val="tx1"/>
                </a:solidFill>
              </a:rPr>
              <a:t>sebagai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berikut</a:t>
            </a:r>
            <a:r>
              <a:rPr lang="en-US" sz="2400" b="0" dirty="0" smtClean="0">
                <a:solidFill>
                  <a:schemeClr val="tx1"/>
                </a:solidFill>
              </a:rPr>
              <a:t>:</a:t>
            </a:r>
          </a:p>
          <a:p>
            <a:pPr marL="914400" lvl="0" indent="-40005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 : </a:t>
            </a:r>
            <a:r>
              <a:rPr lang="en-US" sz="2400" dirty="0" err="1" smtClean="0">
                <a:solidFill>
                  <a:schemeClr val="tx1"/>
                </a:solidFill>
              </a:rPr>
              <a:t>a,b,d</a:t>
            </a:r>
            <a:r>
              <a:rPr lang="en-US" sz="2400" dirty="0" smtClean="0">
                <a:solidFill>
                  <a:schemeClr val="tx1"/>
                </a:solidFill>
              </a:rPr>
              <a:t>,/,</a:t>
            </a:r>
            <a:r>
              <a:rPr lang="en-US" sz="2400" dirty="0" err="1" smtClean="0">
                <a:solidFill>
                  <a:schemeClr val="tx1"/>
                </a:solidFill>
              </a:rPr>
              <a:t>d,k</a:t>
            </a:r>
            <a:r>
              <a:rPr lang="en-US" sz="2400" dirty="0" smtClean="0">
                <a:solidFill>
                  <a:schemeClr val="tx1"/>
                </a:solidFill>
              </a:rPr>
              <a:t>,-,^,+,</a:t>
            </a:r>
            <a:r>
              <a:rPr lang="en-US" sz="2400" dirty="0" err="1" smtClean="0">
                <a:solidFill>
                  <a:schemeClr val="tx1"/>
                </a:solidFill>
              </a:rPr>
              <a:t>k,y</a:t>
            </a:r>
            <a:r>
              <a:rPr lang="en-US" sz="2400" dirty="0" smtClean="0">
                <a:solidFill>
                  <a:schemeClr val="tx1"/>
                </a:solidFill>
              </a:rPr>
              <a:t>,-,a,+,/</a:t>
            </a:r>
          </a:p>
          <a:p>
            <a:pPr marL="914400" lvl="0" indent="0" algn="just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(a = 7, b = 20, d = 4, k = 2, y = 1)</a:t>
            </a:r>
          </a:p>
          <a:p>
            <a:pPr marL="914400" lvl="0" indent="-400050" algn="just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tx1"/>
                </a:solidFill>
              </a:rPr>
              <a:t>P : </a:t>
            </a:r>
            <a:r>
              <a:rPr lang="en-US" sz="2400" dirty="0" err="1" smtClean="0">
                <a:solidFill>
                  <a:schemeClr val="tx1"/>
                </a:solidFill>
              </a:rPr>
              <a:t>a,b,+,d,^,f,k,-,d</a:t>
            </a:r>
            <a:r>
              <a:rPr lang="en-US" sz="2400" smtClean="0">
                <a:solidFill>
                  <a:schemeClr val="tx1"/>
                </a:solidFill>
              </a:rPr>
              <a:t>,*,-,b,/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0" algn="just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(a = 3, b = 1, d = 2, f = 7, k = 4)</a:t>
            </a:r>
          </a:p>
          <a:p>
            <a:pPr marL="914400" lvl="0" indent="0" algn="just"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marL="514350" lvl="0" indent="0" algn="just"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hitung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cara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400" b="0" dirty="0" smtClean="0">
                <a:solidFill>
                  <a:schemeClr val="tx1"/>
                </a:solidFill>
              </a:rPr>
              <a:t> (</a:t>
            </a:r>
            <a:r>
              <a:rPr lang="en-US" sz="2400" b="0" dirty="0" err="1" smtClean="0">
                <a:solidFill>
                  <a:schemeClr val="tx1"/>
                </a:solidFill>
              </a:rPr>
              <a:t>sesuai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400" b="0" dirty="0" smtClean="0">
                <a:solidFill>
                  <a:schemeClr val="tx1"/>
                </a:solidFill>
              </a:rPr>
              <a:t> 6.3, </a:t>
            </a:r>
            <a:r>
              <a:rPr lang="en-US" sz="2400" b="0" dirty="0" err="1" smtClean="0">
                <a:solidFill>
                  <a:schemeClr val="tx1"/>
                </a:solidFill>
              </a:rPr>
              <a:t>gunakan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tabel</a:t>
            </a:r>
            <a:r>
              <a:rPr lang="en-US" sz="2400" b="0" dirty="0" smtClean="0">
                <a:solidFill>
                  <a:schemeClr val="tx1"/>
                </a:solidFill>
              </a:rPr>
              <a:t>)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cara</a:t>
            </a:r>
            <a:r>
              <a:rPr lang="en-US" sz="2400" b="0" dirty="0" smtClean="0">
                <a:solidFill>
                  <a:schemeClr val="tx1"/>
                </a:solidFill>
              </a:rPr>
              <a:t> manual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92470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Ketentuan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sz="2400" b="0" dirty="0" err="1" smtClean="0">
                <a:solidFill>
                  <a:schemeClr val="tx1"/>
                </a:solidFill>
              </a:rPr>
              <a:t>Kirimkan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jawaban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melalui</a:t>
            </a:r>
            <a:r>
              <a:rPr lang="en-US" sz="2400" b="0" dirty="0" smtClean="0">
                <a:solidFill>
                  <a:schemeClr val="tx1"/>
                </a:solidFill>
              </a:rPr>
              <a:t> email paling </a:t>
            </a:r>
            <a:r>
              <a:rPr lang="en-US" sz="2400" b="0" dirty="0" err="1" smtClean="0">
                <a:solidFill>
                  <a:schemeClr val="tx1"/>
                </a:solidFill>
              </a:rPr>
              <a:t>lambat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hari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Sabtu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19 </a:t>
            </a:r>
            <a:r>
              <a:rPr lang="en-US" sz="2400" dirty="0" err="1" smtClean="0">
                <a:solidFill>
                  <a:srgbClr val="FF0000"/>
                </a:solidFill>
              </a:rPr>
              <a:t>Juni</a:t>
            </a:r>
            <a:r>
              <a:rPr lang="en-US" sz="2400" dirty="0" smtClean="0">
                <a:solidFill>
                  <a:srgbClr val="FF0000"/>
                </a:solidFill>
              </a:rPr>
              <a:t> 2020 </a:t>
            </a:r>
            <a:r>
              <a:rPr lang="en-US" sz="2400" dirty="0" err="1" smtClean="0">
                <a:solidFill>
                  <a:srgbClr val="FF0000"/>
                </a:solidFill>
              </a:rPr>
              <a:t>pukul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09</a:t>
            </a:r>
            <a:r>
              <a:rPr lang="en-US" sz="2400" dirty="0" smtClean="0">
                <a:solidFill>
                  <a:srgbClr val="FF0000"/>
                </a:solidFill>
              </a:rPr>
              <a:t>:00 </a:t>
            </a:r>
            <a:r>
              <a:rPr lang="en-US" sz="2400" b="0" dirty="0" smtClean="0">
                <a:solidFill>
                  <a:schemeClr val="tx1"/>
                </a:solidFill>
              </a:rPr>
              <a:t>WIB</a:t>
            </a:r>
          </a:p>
          <a:p>
            <a:pPr marL="514350" lvl="0" indent="-514350">
              <a:buAutoNum type="arabicPeriod"/>
            </a:pPr>
            <a:r>
              <a:rPr lang="en-US" sz="2400" b="0" dirty="0" err="1" smtClean="0">
                <a:solidFill>
                  <a:schemeClr val="tx1"/>
                </a:solidFill>
              </a:rPr>
              <a:t>Jawaban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ditulis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tangan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b="0" dirty="0" err="1" smtClean="0">
                <a:solidFill>
                  <a:schemeClr val="tx1"/>
                </a:solidFill>
              </a:rPr>
              <a:t>jangan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lupa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beri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identitas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yaitu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Kelas</a:t>
            </a:r>
            <a:r>
              <a:rPr lang="en-US" sz="2400" b="0" dirty="0" smtClean="0">
                <a:solidFill>
                  <a:schemeClr val="tx1"/>
                </a:solidFill>
              </a:rPr>
              <a:t>, NIM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Nama), </a:t>
            </a:r>
            <a:r>
              <a:rPr lang="en-US" sz="2400" b="0" dirty="0" err="1" smtClean="0">
                <a:solidFill>
                  <a:schemeClr val="tx1"/>
                </a:solidFill>
              </a:rPr>
              <a:t>lalu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difoto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file </a:t>
            </a:r>
            <a:r>
              <a:rPr lang="en-US" sz="2400" dirty="0" err="1" smtClean="0">
                <a:solidFill>
                  <a:srgbClr val="FF0000"/>
                </a:solidFill>
              </a:rPr>
              <a:t>Kelas_NIM_NP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b="0" dirty="0" err="1" smtClean="0">
                <a:solidFill>
                  <a:schemeClr val="tx1"/>
                </a:solidFill>
              </a:rPr>
              <a:t>contoh</a:t>
            </a:r>
            <a:r>
              <a:rPr lang="en-US" sz="2400" b="0" smtClean="0">
                <a:solidFill>
                  <a:schemeClr val="tx1"/>
                </a:solidFill>
              </a:rPr>
              <a:t>: </a:t>
            </a:r>
            <a:r>
              <a:rPr lang="en-US" sz="2400" b="0" smtClean="0">
                <a:solidFill>
                  <a:schemeClr val="tx1"/>
                </a:solidFill>
              </a:rPr>
              <a:t>IF1_10111234_NP</a:t>
            </a:r>
            <a:r>
              <a:rPr lang="en-US" sz="2400" b="0" dirty="0" smtClean="0">
                <a:solidFill>
                  <a:schemeClr val="tx1"/>
                </a:solidFill>
              </a:rPr>
              <a:t>)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subyek</a:t>
            </a:r>
            <a:r>
              <a:rPr lang="en-US" sz="2400" b="0" dirty="0" smtClean="0">
                <a:solidFill>
                  <a:schemeClr val="tx1"/>
                </a:solidFill>
              </a:rPr>
              <a:t> email </a:t>
            </a:r>
            <a:r>
              <a:rPr lang="en-US" sz="2400" b="0" dirty="0" err="1" smtClean="0">
                <a:solidFill>
                  <a:schemeClr val="tx1"/>
                </a:solidFill>
              </a:rPr>
              <a:t>sama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file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Implementasi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Stack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848897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3136488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33528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38394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3657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41442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29718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34757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600" kern="0" dirty="0" smtClean="0">
                <a:latin typeface="+mn-lt"/>
              </a:rPr>
              <a:t>o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39624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52400" y="1371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0" kern="0" dirty="0" smtClean="0">
                <a:solidFill>
                  <a:schemeClr val="tx1"/>
                </a:solidFill>
              </a:rPr>
              <a:t>Salah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satu</a:t>
            </a:r>
            <a:r>
              <a:rPr lang="en-US" sz="2400" b="0" kern="0" dirty="0" smtClean="0">
                <a:solidFill>
                  <a:schemeClr val="tx1"/>
                </a:solidFill>
              </a:rPr>
              <a:t> proses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mekanisme</a:t>
            </a:r>
            <a:r>
              <a:rPr lang="en-US" sz="2400" b="0" kern="0" dirty="0" smtClean="0">
                <a:solidFill>
                  <a:schemeClr val="tx1"/>
                </a:solidFill>
              </a:rPr>
              <a:t> stack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proses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pada</a:t>
            </a:r>
            <a:r>
              <a:rPr lang="en-US" sz="2400" b="0" kern="0" dirty="0" smtClean="0">
                <a:solidFill>
                  <a:schemeClr val="tx1"/>
                </a:solidFill>
              </a:rPr>
              <a:t> ALU,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dimana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perhitungan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numerik</a:t>
            </a:r>
            <a:r>
              <a:rPr lang="en-US" sz="2400" b="0" kern="0" dirty="0" smtClean="0">
                <a:solidFill>
                  <a:schemeClr val="tx1"/>
                </a:solidFill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numerik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beberapa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jenis</a:t>
            </a:r>
            <a:r>
              <a:rPr lang="en-US" sz="2400" b="0" kern="0" dirty="0" smtClean="0">
                <a:solidFill>
                  <a:schemeClr val="tx1"/>
                </a:solidFill>
              </a:rPr>
              <a:t>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yaitu</a:t>
            </a:r>
            <a:r>
              <a:rPr lang="en-US" sz="2400" b="0" kern="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28600" y="4539916"/>
            <a:ext cx="8610600" cy="13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Infix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dikenal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oleh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manusia</a:t>
            </a:r>
            <a:r>
              <a:rPr lang="en-US" sz="2400" b="0" kern="0" dirty="0" smtClean="0">
                <a:solidFill>
                  <a:schemeClr val="tx1"/>
                </a:solidFill>
              </a:rPr>
              <a:t>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sedang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prefix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kern="0" dirty="0" smtClean="0">
                <a:solidFill>
                  <a:schemeClr val="tx1"/>
                </a:solidFill>
              </a:rPr>
              <a:t> postfix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dikenal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oleh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mesin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bahasa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pemrograman</a:t>
            </a:r>
            <a:r>
              <a:rPr lang="en-US" sz="2400" b="0" kern="0" dirty="0">
                <a:solidFill>
                  <a:schemeClr val="tx1"/>
                </a:solidFill>
              </a:rPr>
              <a:t>.</a:t>
            </a:r>
            <a:endParaRPr lang="en-US" sz="2400" b="0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 build="p"/>
      <p:bldP spid="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4654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40556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6551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8671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4253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0349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Postfix(1)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610600" cy="488472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0" dirty="0" err="1" smtClean="0">
                <a:solidFill>
                  <a:schemeClr val="tx1"/>
                </a:solidFill>
              </a:rPr>
              <a:t>Sebagian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besar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mesin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bahasa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pemrograman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tingkat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tinggi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ada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sekarang</a:t>
            </a:r>
            <a:r>
              <a:rPr lang="en-US" sz="2200" b="0" dirty="0" smtClean="0">
                <a:solidFill>
                  <a:schemeClr val="tx1"/>
                </a:solidFill>
              </a:rPr>
              <a:t> (compiler) </a:t>
            </a:r>
            <a:r>
              <a:rPr lang="en-US" sz="22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Postfix.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untuk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mengubah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infix </a:t>
            </a:r>
            <a:r>
              <a:rPr lang="en-US" sz="2200" b="0" dirty="0" err="1" smtClean="0">
                <a:solidFill>
                  <a:schemeClr val="tx1"/>
                </a:solidFill>
              </a:rPr>
              <a:t>menjadi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postfix </a:t>
            </a:r>
            <a:r>
              <a:rPr lang="en-US" sz="2200" b="0" dirty="0" err="1" smtClean="0">
                <a:solidFill>
                  <a:schemeClr val="tx1"/>
                </a:solidFill>
              </a:rPr>
              <a:t>seperti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tertulis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buku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</a:rPr>
              <a:t>Data Structure </a:t>
            </a:r>
            <a:r>
              <a:rPr lang="en-US" sz="2200" b="0" i="1" dirty="0">
                <a:solidFill>
                  <a:schemeClr val="tx1"/>
                </a:solidFill>
              </a:rPr>
              <a:t>(Seymour </a:t>
            </a:r>
            <a:r>
              <a:rPr lang="en-US" sz="2200" b="0" i="1" dirty="0" err="1">
                <a:solidFill>
                  <a:schemeClr val="tx1"/>
                </a:solidFill>
              </a:rPr>
              <a:t>Lipschuctz</a:t>
            </a:r>
            <a:r>
              <a:rPr lang="en-US" sz="2200" b="0" i="1" dirty="0">
                <a:solidFill>
                  <a:schemeClr val="tx1"/>
                </a:solidFill>
              </a:rPr>
              <a:t>; </a:t>
            </a:r>
            <a:r>
              <a:rPr lang="en-US" sz="2200" b="0" i="1" dirty="0" err="1">
                <a:solidFill>
                  <a:schemeClr val="tx1"/>
                </a:solidFill>
              </a:rPr>
              <a:t>Schaum’s</a:t>
            </a:r>
            <a:r>
              <a:rPr lang="en-US" sz="2200" b="0" i="1" dirty="0">
                <a:solidFill>
                  <a:schemeClr val="tx1"/>
                </a:solidFill>
              </a:rPr>
              <a:t> Outline Series</a:t>
            </a:r>
            <a:r>
              <a:rPr lang="en-US" sz="2200" b="0" i="1" dirty="0" smtClean="0">
                <a:solidFill>
                  <a:schemeClr val="tx1"/>
                </a:solidFill>
              </a:rPr>
              <a:t>) </a:t>
            </a:r>
            <a:r>
              <a:rPr lang="en-US" sz="2200" b="0" dirty="0" err="1" smtClean="0">
                <a:solidFill>
                  <a:schemeClr val="tx1"/>
                </a:solidFill>
              </a:rPr>
              <a:t>hal</a:t>
            </a:r>
            <a:r>
              <a:rPr lang="en-US" sz="2200" b="0" dirty="0" smtClean="0">
                <a:solidFill>
                  <a:schemeClr val="tx1"/>
                </a:solidFill>
              </a:rPr>
              <a:t>. 171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6.4</a:t>
            </a:r>
            <a:r>
              <a:rPr lang="en-US" sz="2200" b="0" i="1" dirty="0" smtClean="0">
                <a:solidFill>
                  <a:schemeClr val="tx1"/>
                </a:solidFill>
              </a:rPr>
              <a:t>, </a:t>
            </a:r>
            <a:r>
              <a:rPr lang="en-US" sz="2200" b="0" i="1" dirty="0" err="1" smtClean="0">
                <a:solidFill>
                  <a:schemeClr val="tx1"/>
                </a:solidFill>
              </a:rPr>
              <a:t>yaitu</a:t>
            </a:r>
            <a:r>
              <a:rPr lang="en-US" sz="2200" b="0" i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0" dirty="0" err="1">
                <a:solidFill>
                  <a:schemeClr val="tx1"/>
                </a:solidFill>
              </a:rPr>
              <a:t>Dimisalkan</a:t>
            </a:r>
            <a:r>
              <a:rPr lang="en-US" sz="2200" b="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Q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ekspresi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matematika</a:t>
            </a:r>
            <a:r>
              <a:rPr lang="en-US" sz="2200" b="0" dirty="0">
                <a:solidFill>
                  <a:schemeClr val="tx1"/>
                </a:solidFill>
              </a:rPr>
              <a:t> yang </a:t>
            </a:r>
            <a:r>
              <a:rPr lang="en-US" sz="2200" b="0" dirty="0" err="1">
                <a:solidFill>
                  <a:schemeClr val="tx1"/>
                </a:solidFill>
              </a:rPr>
              <a:t>ditulis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notasi</a:t>
            </a:r>
            <a:r>
              <a:rPr lang="en-US" sz="2200" dirty="0">
                <a:solidFill>
                  <a:srgbClr val="FF0000"/>
                </a:solidFill>
              </a:rPr>
              <a:t> infix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P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penampung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ekspresi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matematika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notasi</a:t>
            </a:r>
            <a:r>
              <a:rPr lang="en-US" sz="2200" dirty="0">
                <a:solidFill>
                  <a:srgbClr val="FF0000"/>
                </a:solidFill>
              </a:rPr>
              <a:t> postfix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maka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algoritmanya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: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Push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“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en-US" sz="2200" b="0" dirty="0"/>
              <a:t>“ </a:t>
            </a:r>
            <a:r>
              <a:rPr lang="en-US" sz="2200" b="0" dirty="0" err="1">
                <a:solidFill>
                  <a:schemeClr val="tx1"/>
                </a:solidFill>
              </a:rPr>
              <a:t>ke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>
                <a:solidFill>
                  <a:schemeClr val="tx1"/>
                </a:solidFill>
              </a:rPr>
              <a:t> stack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tambahkan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“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r>
              <a:rPr lang="en-US" sz="2200" b="0" dirty="0"/>
              <a:t>” </a:t>
            </a:r>
            <a:r>
              <a:rPr lang="en-US" sz="2200" b="0" dirty="0">
                <a:solidFill>
                  <a:schemeClr val="tx1"/>
                </a:solidFill>
              </a:rPr>
              <a:t>di </a:t>
            </a:r>
            <a:r>
              <a:rPr lang="en-US" sz="2200" dirty="0">
                <a:solidFill>
                  <a:schemeClr val="tx1"/>
                </a:solidFill>
              </a:rPr>
              <a:t>sentinel di Q</a:t>
            </a:r>
            <a:r>
              <a:rPr lang="en-US" sz="2200" b="0" dirty="0">
                <a:solidFill>
                  <a:schemeClr val="tx1"/>
                </a:solidFill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Pindai</a:t>
            </a:r>
            <a:r>
              <a:rPr lang="en-US" sz="2200" b="0" dirty="0">
                <a:solidFill>
                  <a:schemeClr val="tx1"/>
                </a:solidFill>
              </a:rPr>
              <a:t> Q </a:t>
            </a:r>
            <a:r>
              <a:rPr lang="en-US" sz="2200" b="0" dirty="0" err="1">
                <a:solidFill>
                  <a:schemeClr val="tx1"/>
                </a:solidFill>
              </a:rPr>
              <a:t>dari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kanan</a:t>
            </a:r>
            <a:r>
              <a:rPr lang="en-US" sz="2200" b="0" dirty="0">
                <a:solidFill>
                  <a:schemeClr val="tx1"/>
                </a:solidFill>
              </a:rPr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kemudian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ulangi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langkah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b="0" dirty="0">
                <a:solidFill>
                  <a:schemeClr val="tx1"/>
                </a:solidFill>
              </a:rPr>
              <a:t> s/d </a:t>
            </a:r>
            <a:r>
              <a:rPr lang="en-US" sz="2200" dirty="0">
                <a:solidFill>
                  <a:schemeClr val="tx1"/>
                </a:solidFill>
              </a:rPr>
              <a:t>f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untuk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setiap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elemen</a:t>
            </a:r>
            <a:r>
              <a:rPr lang="en-US" sz="2200" b="0" dirty="0">
                <a:solidFill>
                  <a:schemeClr val="tx1"/>
                </a:solidFill>
              </a:rPr>
              <a:t> Q </a:t>
            </a:r>
            <a:r>
              <a:rPr lang="en-US" sz="2200" b="0" dirty="0" err="1">
                <a:solidFill>
                  <a:schemeClr val="tx1"/>
                </a:solidFill>
              </a:rPr>
              <a:t>sampai</a:t>
            </a:r>
            <a:r>
              <a:rPr lang="en-US" sz="2200" b="0" dirty="0">
                <a:solidFill>
                  <a:schemeClr val="tx1"/>
                </a:solidFill>
              </a:rPr>
              <a:t> stack </a:t>
            </a:r>
            <a:r>
              <a:rPr lang="en-US" sz="2200" b="0" dirty="0" err="1">
                <a:solidFill>
                  <a:schemeClr val="tx1"/>
                </a:solidFill>
              </a:rPr>
              <a:t>kosong</a:t>
            </a:r>
            <a:r>
              <a:rPr lang="en-US" sz="2200" b="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endParaRPr lang="en-US" sz="22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255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Postfix(2)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operand</a:t>
            </a:r>
            <a:r>
              <a:rPr lang="en-US" sz="2400" b="0" dirty="0"/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ditemukan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tanda</a:t>
            </a:r>
            <a:r>
              <a:rPr lang="en-US" sz="2400" dirty="0" smtClean="0">
                <a:solidFill>
                  <a:schemeClr val="tx1"/>
                </a:solidFill>
              </a:rPr>
              <a:t> “(“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b="0" dirty="0" err="1" smtClean="0">
                <a:solidFill>
                  <a:schemeClr val="tx1"/>
                </a:solidFill>
              </a:rPr>
              <a:t>sedangkan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“(“ </a:t>
            </a:r>
            <a:r>
              <a:rPr lang="en-US" sz="2400" b="0" dirty="0" err="1" smtClean="0">
                <a:solidFill>
                  <a:schemeClr val="tx1"/>
                </a:solidFill>
              </a:rPr>
              <a:t>tidak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disertakan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P.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+mj-lt"/>
              <a:buAutoNum type="alphaLcParenR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26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2482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80328"/>
              </p:ext>
            </p:extLst>
          </p:nvPr>
        </p:nvGraphicFramePr>
        <p:xfrm>
          <a:off x="762000" y="2809875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59067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2670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800476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2576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7148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1720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38004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42576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38004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42576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7148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42576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51720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51720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51720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5400" y="2092119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53836"/>
              </p:ext>
            </p:extLst>
          </p:nvPr>
        </p:nvGraphicFramePr>
        <p:xfrm>
          <a:off x="685800" y="2170779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29605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28587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966637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714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762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89578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5812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85837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520133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7954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1002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41978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7098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9666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29666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281823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2714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576237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571875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38914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3876675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1858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210971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505385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515771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810185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8058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1002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1106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415423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4050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720223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664644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2978925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3435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63364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94090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2579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56032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8675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1723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46244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7721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1816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0866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9144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30299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4724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5059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9631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420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6088</TotalTime>
  <Words>1166</Words>
  <Application>Microsoft Office PowerPoint</Application>
  <PresentationFormat>On-screen Show (4:3)</PresentationFormat>
  <Paragraphs>235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Implementasi Stack</vt:lpstr>
      <vt:lpstr>Polish Notation</vt:lpstr>
      <vt:lpstr>Notasi Postfix (Suffix)</vt:lpstr>
      <vt:lpstr>Algoritma Postfix(1)</vt:lpstr>
      <vt:lpstr>Algoritma Postfix(2)</vt:lpstr>
      <vt:lpstr>Contoh 1</vt:lpstr>
      <vt:lpstr>Contoh 2</vt:lpstr>
      <vt:lpstr>Cara Manual Infix      Postfix</vt:lpstr>
      <vt:lpstr>Algoritma Menghitung Postfix(1)</vt:lpstr>
      <vt:lpstr>Algoritma Menghitung Postfix(2)</vt:lpstr>
      <vt:lpstr>Contoh </vt:lpstr>
      <vt:lpstr>Cara Manual Menghitung</vt:lpstr>
      <vt:lpstr>Latihan(1)</vt:lpstr>
      <vt:lpstr>Latihan(2)</vt:lpstr>
      <vt:lpstr>Ketentuan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Tati Harihayati</cp:lastModifiedBy>
  <cp:revision>242</cp:revision>
  <dcterms:created xsi:type="dcterms:W3CDTF">2012-05-03T03:45:54Z</dcterms:created>
  <dcterms:modified xsi:type="dcterms:W3CDTF">2020-06-19T01:28:27Z</dcterms:modified>
</cp:coreProperties>
</file>