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Default Extension="svg" ContentType="image/sv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Default Extension="docx" ContentType="application/vnd.openxmlformats-officedocument.wordprocessingml.document"/>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8" r:id="rId3"/>
    <p:sldId id="257" r:id="rId4"/>
    <p:sldId id="279" r:id="rId5"/>
    <p:sldId id="266" r:id="rId6"/>
    <p:sldId id="288" r:id="rId7"/>
    <p:sldId id="287" r:id="rId8"/>
    <p:sldId id="258" r:id="rId9"/>
    <p:sldId id="259" r:id="rId10"/>
    <p:sldId id="275" r:id="rId11"/>
    <p:sldId id="265" r:id="rId12"/>
    <p:sldId id="289" r:id="rId13"/>
    <p:sldId id="29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2251C"/>
    <a:srgbClr val="4D311F"/>
    <a:srgbClr val="CA9F75"/>
    <a:srgbClr val="3A291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showGuides="1">
      <p:cViewPr>
        <p:scale>
          <a:sx n="60" d="100"/>
          <a:sy n="60" d="100"/>
        </p:scale>
        <p:origin x="-1104" y="-3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890837-C1EA-4E42-B17D-4FB6D80341FD}" type="doc">
      <dgm:prSet loTypeId="urn:microsoft.com/office/officeart/2005/8/layout/process3" loCatId="process" qsTypeId="urn:microsoft.com/office/officeart/2005/8/quickstyle/simple1" qsCatId="simple" csTypeId="urn:microsoft.com/office/officeart/2005/8/colors/colorful3" csCatId="colorful" phldr="1"/>
      <dgm:spPr/>
      <dgm:t>
        <a:bodyPr/>
        <a:lstStyle/>
        <a:p>
          <a:endParaRPr lang="en-US"/>
        </a:p>
      </dgm:t>
    </dgm:pt>
    <dgm:pt modelId="{DE046DB0-5AB0-4F3A-A04D-BB19ACD58A55}">
      <dgm:prSet phldrT="[Text]"/>
      <dgm:spPr/>
      <dgm:t>
        <a:bodyPr/>
        <a:lstStyle/>
        <a:p>
          <a:pPr algn="just"/>
          <a:r>
            <a:rPr lang="en-US"/>
            <a:t>Tahap Adopsi (2008-2010)</a:t>
          </a:r>
        </a:p>
      </dgm:t>
    </dgm:pt>
    <dgm:pt modelId="{3D725675-6E9A-4306-A420-48D5043F07BD}" type="parTrans" cxnId="{62BDAA0E-70A0-4830-A774-0D18EB1828F7}">
      <dgm:prSet/>
      <dgm:spPr/>
      <dgm:t>
        <a:bodyPr/>
        <a:lstStyle/>
        <a:p>
          <a:pPr algn="just"/>
          <a:endParaRPr lang="en-US"/>
        </a:p>
      </dgm:t>
    </dgm:pt>
    <dgm:pt modelId="{0EA6C403-448E-418A-94E6-B90BB8AE7C7B}" type="sibTrans" cxnId="{62BDAA0E-70A0-4830-A774-0D18EB1828F7}">
      <dgm:prSet/>
      <dgm:spPr/>
      <dgm:t>
        <a:bodyPr/>
        <a:lstStyle/>
        <a:p>
          <a:pPr algn="just"/>
          <a:endParaRPr lang="en-US"/>
        </a:p>
      </dgm:t>
    </dgm:pt>
    <dgm:pt modelId="{F8ED1B4C-5720-4723-BA20-898C4A25EFA9}">
      <dgm:prSet phldrT="[Text]"/>
      <dgm:spPr/>
      <dgm:t>
        <a:bodyPr/>
        <a:lstStyle/>
        <a:p>
          <a:pPr algn="just"/>
          <a:r>
            <a:rPr lang="en-US"/>
            <a:t>Adopsi seluruh IFRS ke PSAK</a:t>
          </a:r>
        </a:p>
      </dgm:t>
    </dgm:pt>
    <dgm:pt modelId="{0D38ACDC-CAC8-41EB-B64C-AD6F91794832}" type="parTrans" cxnId="{4C8B4FFB-93A1-4B28-B3B1-F708C4C800B8}">
      <dgm:prSet/>
      <dgm:spPr/>
      <dgm:t>
        <a:bodyPr/>
        <a:lstStyle/>
        <a:p>
          <a:pPr algn="just"/>
          <a:endParaRPr lang="en-US"/>
        </a:p>
      </dgm:t>
    </dgm:pt>
    <dgm:pt modelId="{92B5159E-9C41-46F8-875B-4D54DABAFCD2}" type="sibTrans" cxnId="{4C8B4FFB-93A1-4B28-B3B1-F708C4C800B8}">
      <dgm:prSet/>
      <dgm:spPr/>
      <dgm:t>
        <a:bodyPr/>
        <a:lstStyle/>
        <a:p>
          <a:pPr algn="just"/>
          <a:endParaRPr lang="en-US"/>
        </a:p>
      </dgm:t>
    </dgm:pt>
    <dgm:pt modelId="{2B3C12DA-E24D-4CA5-B94C-D133B2F083E7}">
      <dgm:prSet phldrT="[Text]"/>
      <dgm:spPr/>
      <dgm:t>
        <a:bodyPr/>
        <a:lstStyle/>
        <a:p>
          <a:pPr algn="just"/>
          <a:r>
            <a:rPr lang="en-US"/>
            <a:t>Tahap Persiapan Akhir (2011)</a:t>
          </a:r>
        </a:p>
      </dgm:t>
    </dgm:pt>
    <dgm:pt modelId="{565C6A0B-160A-42BC-AD67-91C9EF59BCDE}" type="parTrans" cxnId="{3CC6E9B1-6A45-4C06-851B-C80ECDFBCB91}">
      <dgm:prSet/>
      <dgm:spPr/>
      <dgm:t>
        <a:bodyPr/>
        <a:lstStyle/>
        <a:p>
          <a:pPr algn="just"/>
          <a:endParaRPr lang="en-US"/>
        </a:p>
      </dgm:t>
    </dgm:pt>
    <dgm:pt modelId="{FC3CDFE8-0D4D-4DF8-B354-17FB8BF311FE}" type="sibTrans" cxnId="{3CC6E9B1-6A45-4C06-851B-C80ECDFBCB91}">
      <dgm:prSet/>
      <dgm:spPr/>
      <dgm:t>
        <a:bodyPr/>
        <a:lstStyle/>
        <a:p>
          <a:pPr algn="just"/>
          <a:endParaRPr lang="en-US"/>
        </a:p>
      </dgm:t>
    </dgm:pt>
    <dgm:pt modelId="{A3EE0958-C5D0-4521-B138-67562D16CF91}">
      <dgm:prSet phldrT="[Text]"/>
      <dgm:spPr/>
      <dgm:t>
        <a:bodyPr/>
        <a:lstStyle/>
        <a:p>
          <a:pPr algn="just"/>
          <a:r>
            <a:rPr lang="en-US"/>
            <a:t>penyelesaian persiapan infrastuktur yang diperlukan</a:t>
          </a:r>
        </a:p>
      </dgm:t>
    </dgm:pt>
    <dgm:pt modelId="{0B602DD8-DB50-4BAF-80A7-2E0F6B9EE827}" type="parTrans" cxnId="{4022E95D-57D1-4587-9920-76177AC9A0C2}">
      <dgm:prSet/>
      <dgm:spPr/>
      <dgm:t>
        <a:bodyPr/>
        <a:lstStyle/>
        <a:p>
          <a:pPr algn="just"/>
          <a:endParaRPr lang="en-US"/>
        </a:p>
      </dgm:t>
    </dgm:pt>
    <dgm:pt modelId="{675738BB-058B-4026-8BD6-B15273013502}" type="sibTrans" cxnId="{4022E95D-57D1-4587-9920-76177AC9A0C2}">
      <dgm:prSet/>
      <dgm:spPr/>
      <dgm:t>
        <a:bodyPr/>
        <a:lstStyle/>
        <a:p>
          <a:pPr algn="just"/>
          <a:endParaRPr lang="en-US"/>
        </a:p>
      </dgm:t>
    </dgm:pt>
    <dgm:pt modelId="{3966F39F-8D01-4403-9472-AC8CC0438C7A}">
      <dgm:prSet phldrT="[Text]"/>
      <dgm:spPr/>
      <dgm:t>
        <a:bodyPr/>
        <a:lstStyle/>
        <a:p>
          <a:pPr algn="just"/>
          <a:r>
            <a:rPr lang="en-US"/>
            <a:t>Tahap Implementasi (2012</a:t>
          </a:r>
        </a:p>
      </dgm:t>
    </dgm:pt>
    <dgm:pt modelId="{98306317-54CC-41B0-AF9B-AB0B4C57BC40}" type="parTrans" cxnId="{7F38B6A1-23D4-4C5E-AF15-D43D5E994630}">
      <dgm:prSet/>
      <dgm:spPr/>
      <dgm:t>
        <a:bodyPr/>
        <a:lstStyle/>
        <a:p>
          <a:pPr algn="just"/>
          <a:endParaRPr lang="en-US"/>
        </a:p>
      </dgm:t>
    </dgm:pt>
    <dgm:pt modelId="{A4EFB076-8BD3-4A9C-BDE2-F13A92771D4C}" type="sibTrans" cxnId="{7F38B6A1-23D4-4C5E-AF15-D43D5E994630}">
      <dgm:prSet/>
      <dgm:spPr/>
      <dgm:t>
        <a:bodyPr/>
        <a:lstStyle/>
        <a:p>
          <a:pPr algn="just"/>
          <a:endParaRPr lang="en-US"/>
        </a:p>
      </dgm:t>
    </dgm:pt>
    <dgm:pt modelId="{E9EDE8AB-75F8-4976-95CE-DEF6291D47DD}">
      <dgm:prSet phldrT="[Text]"/>
      <dgm:spPr/>
      <dgm:t>
        <a:bodyPr/>
        <a:lstStyle/>
        <a:p>
          <a:pPr algn="just"/>
          <a:r>
            <a:rPr lang="en-US"/>
            <a:t>penerapan PSAK berbasis IFRS secara bertahap</a:t>
          </a:r>
        </a:p>
      </dgm:t>
    </dgm:pt>
    <dgm:pt modelId="{11056F77-ABF5-465C-8090-8EAAF534BF0F}" type="parTrans" cxnId="{0F9484BF-80C5-4890-AFD3-59578D161470}">
      <dgm:prSet/>
      <dgm:spPr/>
      <dgm:t>
        <a:bodyPr/>
        <a:lstStyle/>
        <a:p>
          <a:pPr algn="just"/>
          <a:endParaRPr lang="en-US"/>
        </a:p>
      </dgm:t>
    </dgm:pt>
    <dgm:pt modelId="{9B8B4BF3-51DC-44CD-8D24-119691B223DA}" type="sibTrans" cxnId="{0F9484BF-80C5-4890-AFD3-59578D161470}">
      <dgm:prSet/>
      <dgm:spPr/>
      <dgm:t>
        <a:bodyPr/>
        <a:lstStyle/>
        <a:p>
          <a:pPr algn="just"/>
          <a:endParaRPr lang="en-US"/>
        </a:p>
      </dgm:t>
    </dgm:pt>
    <dgm:pt modelId="{D3FFE3C7-D5C8-48C3-9CD9-BD68035117AE}">
      <dgm:prSet phldrT="[Text]"/>
      <dgm:spPr/>
      <dgm:t>
        <a:bodyPr/>
        <a:lstStyle/>
        <a:p>
          <a:pPr algn="just"/>
          <a:r>
            <a:rPr lang="en-US"/>
            <a:t>Persiapan Infrastuktur yang diperlukan</a:t>
          </a:r>
        </a:p>
      </dgm:t>
    </dgm:pt>
    <dgm:pt modelId="{EB2BB9D7-90AB-4B0F-8775-BCFF471DCC9E}" type="parTrans" cxnId="{F1936083-9C5A-4902-B974-D310D0A23D41}">
      <dgm:prSet/>
      <dgm:spPr/>
      <dgm:t>
        <a:bodyPr/>
        <a:lstStyle/>
        <a:p>
          <a:endParaRPr lang="en-US"/>
        </a:p>
      </dgm:t>
    </dgm:pt>
    <dgm:pt modelId="{D38B1536-E262-4095-9191-92F8417C7783}" type="sibTrans" cxnId="{F1936083-9C5A-4902-B974-D310D0A23D41}">
      <dgm:prSet/>
      <dgm:spPr/>
      <dgm:t>
        <a:bodyPr/>
        <a:lstStyle/>
        <a:p>
          <a:endParaRPr lang="en-US"/>
        </a:p>
      </dgm:t>
    </dgm:pt>
    <dgm:pt modelId="{E1C227E5-076E-4047-BB2A-46476383F5E5}">
      <dgm:prSet phldrT="[Text]"/>
      <dgm:spPr/>
      <dgm:t>
        <a:bodyPr/>
        <a:lstStyle/>
        <a:p>
          <a:pPr algn="just"/>
          <a:r>
            <a:rPr lang="en-US"/>
            <a:t>evaluasi dan kelola dampak adopsi terhadap PSAK yang berlaku</a:t>
          </a:r>
        </a:p>
      </dgm:t>
    </dgm:pt>
    <dgm:pt modelId="{5A1951C2-D787-4AFB-B055-0A9F223703E2}" type="parTrans" cxnId="{543F611A-75E3-4B1A-A3AD-060F4AE8B965}">
      <dgm:prSet/>
      <dgm:spPr/>
      <dgm:t>
        <a:bodyPr/>
        <a:lstStyle/>
        <a:p>
          <a:endParaRPr lang="en-US"/>
        </a:p>
      </dgm:t>
    </dgm:pt>
    <dgm:pt modelId="{5AFE21AB-5DCB-4BFA-88F7-9ACC5B7D89E2}" type="sibTrans" cxnId="{543F611A-75E3-4B1A-A3AD-060F4AE8B965}">
      <dgm:prSet/>
      <dgm:spPr/>
      <dgm:t>
        <a:bodyPr/>
        <a:lstStyle/>
        <a:p>
          <a:endParaRPr lang="en-US"/>
        </a:p>
      </dgm:t>
    </dgm:pt>
    <dgm:pt modelId="{6D782EF4-0995-4DFA-9CC9-B840AD4298D3}">
      <dgm:prSet phldrT="[Text]"/>
      <dgm:spPr/>
      <dgm:t>
        <a:bodyPr/>
        <a:lstStyle/>
        <a:p>
          <a:pPr algn="just"/>
          <a:r>
            <a:rPr lang="en-US"/>
            <a:t>penerapan secara bertahap beberapa PSAK berbasis IFRS</a:t>
          </a:r>
        </a:p>
      </dgm:t>
    </dgm:pt>
    <dgm:pt modelId="{1F2A0E54-B97B-4B20-9B8E-4E3BA5C2448A}" type="parTrans" cxnId="{4F4AFD52-80A6-41C9-BC74-5FDE566CE517}">
      <dgm:prSet/>
      <dgm:spPr/>
      <dgm:t>
        <a:bodyPr/>
        <a:lstStyle/>
        <a:p>
          <a:endParaRPr lang="en-US"/>
        </a:p>
      </dgm:t>
    </dgm:pt>
    <dgm:pt modelId="{8CFCB563-C5B4-4452-BC85-854821DE22CD}" type="sibTrans" cxnId="{4F4AFD52-80A6-41C9-BC74-5FDE566CE517}">
      <dgm:prSet/>
      <dgm:spPr/>
      <dgm:t>
        <a:bodyPr/>
        <a:lstStyle/>
        <a:p>
          <a:endParaRPr lang="en-US"/>
        </a:p>
      </dgm:t>
    </dgm:pt>
    <dgm:pt modelId="{F8BB9061-7B55-4C0B-BC99-E1EF5CEE0554}">
      <dgm:prSet phldrT="[Text]"/>
      <dgm:spPr/>
      <dgm:t>
        <a:bodyPr/>
        <a:lstStyle/>
        <a:p>
          <a:pPr algn="just"/>
          <a:r>
            <a:rPr lang="en-US"/>
            <a:t>evaluasi dampak penerapan PSAK secara komprehensif</a:t>
          </a:r>
        </a:p>
      </dgm:t>
    </dgm:pt>
    <dgm:pt modelId="{3C520112-BF18-4E59-B04B-00EDA885E3CB}" type="parTrans" cxnId="{25BD3EDD-9244-4ABC-9603-04F4E91F4D6E}">
      <dgm:prSet/>
      <dgm:spPr/>
      <dgm:t>
        <a:bodyPr/>
        <a:lstStyle/>
        <a:p>
          <a:endParaRPr lang="en-US"/>
        </a:p>
      </dgm:t>
    </dgm:pt>
    <dgm:pt modelId="{833B6540-62D6-40B1-B3D0-26A7D50A6BC8}" type="sibTrans" cxnId="{25BD3EDD-9244-4ABC-9603-04F4E91F4D6E}">
      <dgm:prSet/>
      <dgm:spPr/>
      <dgm:t>
        <a:bodyPr/>
        <a:lstStyle/>
        <a:p>
          <a:endParaRPr lang="en-US"/>
        </a:p>
      </dgm:t>
    </dgm:pt>
    <dgm:pt modelId="{FAD37B60-645F-4E2E-8309-A46776BA73AF}" type="pres">
      <dgm:prSet presAssocID="{04890837-C1EA-4E42-B17D-4FB6D80341FD}" presName="linearFlow" presStyleCnt="0">
        <dgm:presLayoutVars>
          <dgm:dir/>
          <dgm:animLvl val="lvl"/>
          <dgm:resizeHandles val="exact"/>
        </dgm:presLayoutVars>
      </dgm:prSet>
      <dgm:spPr/>
      <dgm:t>
        <a:bodyPr/>
        <a:lstStyle/>
        <a:p>
          <a:endParaRPr lang="en-US"/>
        </a:p>
      </dgm:t>
    </dgm:pt>
    <dgm:pt modelId="{28183DD6-B265-4028-8B1F-47BA2E4D0B6C}" type="pres">
      <dgm:prSet presAssocID="{DE046DB0-5AB0-4F3A-A04D-BB19ACD58A55}" presName="composite" presStyleCnt="0"/>
      <dgm:spPr/>
    </dgm:pt>
    <dgm:pt modelId="{0FAD165D-3C3B-4116-A29B-566991CDD7C8}" type="pres">
      <dgm:prSet presAssocID="{DE046DB0-5AB0-4F3A-A04D-BB19ACD58A55}" presName="parTx" presStyleLbl="node1" presStyleIdx="0" presStyleCnt="3">
        <dgm:presLayoutVars>
          <dgm:chMax val="0"/>
          <dgm:chPref val="0"/>
          <dgm:bulletEnabled val="1"/>
        </dgm:presLayoutVars>
      </dgm:prSet>
      <dgm:spPr/>
      <dgm:t>
        <a:bodyPr/>
        <a:lstStyle/>
        <a:p>
          <a:endParaRPr lang="en-US"/>
        </a:p>
      </dgm:t>
    </dgm:pt>
    <dgm:pt modelId="{28271939-111A-449F-B95F-FD8736D24904}" type="pres">
      <dgm:prSet presAssocID="{DE046DB0-5AB0-4F3A-A04D-BB19ACD58A55}" presName="parSh" presStyleLbl="node1" presStyleIdx="0" presStyleCnt="3"/>
      <dgm:spPr/>
      <dgm:t>
        <a:bodyPr/>
        <a:lstStyle/>
        <a:p>
          <a:endParaRPr lang="en-US"/>
        </a:p>
      </dgm:t>
    </dgm:pt>
    <dgm:pt modelId="{F0600C0E-EF42-4112-B317-0CF9A95E425D}" type="pres">
      <dgm:prSet presAssocID="{DE046DB0-5AB0-4F3A-A04D-BB19ACD58A55}" presName="desTx" presStyleLbl="fgAcc1" presStyleIdx="0" presStyleCnt="3">
        <dgm:presLayoutVars>
          <dgm:bulletEnabled val="1"/>
        </dgm:presLayoutVars>
      </dgm:prSet>
      <dgm:spPr/>
      <dgm:t>
        <a:bodyPr/>
        <a:lstStyle/>
        <a:p>
          <a:endParaRPr lang="en-US"/>
        </a:p>
      </dgm:t>
    </dgm:pt>
    <dgm:pt modelId="{3B9B4673-61A8-4C51-8372-D95DD9AF6BD1}" type="pres">
      <dgm:prSet presAssocID="{0EA6C403-448E-418A-94E6-B90BB8AE7C7B}" presName="sibTrans" presStyleLbl="sibTrans2D1" presStyleIdx="0" presStyleCnt="2"/>
      <dgm:spPr/>
      <dgm:t>
        <a:bodyPr/>
        <a:lstStyle/>
        <a:p>
          <a:endParaRPr lang="en-US"/>
        </a:p>
      </dgm:t>
    </dgm:pt>
    <dgm:pt modelId="{666187EC-1DD0-40EA-A096-EA385C88C809}" type="pres">
      <dgm:prSet presAssocID="{0EA6C403-448E-418A-94E6-B90BB8AE7C7B}" presName="connTx" presStyleLbl="sibTrans2D1" presStyleIdx="0" presStyleCnt="2"/>
      <dgm:spPr/>
      <dgm:t>
        <a:bodyPr/>
        <a:lstStyle/>
        <a:p>
          <a:endParaRPr lang="en-US"/>
        </a:p>
      </dgm:t>
    </dgm:pt>
    <dgm:pt modelId="{5DF12D9B-5110-4911-BFD6-FCE3EC9D0EC6}" type="pres">
      <dgm:prSet presAssocID="{2B3C12DA-E24D-4CA5-B94C-D133B2F083E7}" presName="composite" presStyleCnt="0"/>
      <dgm:spPr/>
    </dgm:pt>
    <dgm:pt modelId="{7F38C4DB-74F3-4EF4-948C-0168EFA52692}" type="pres">
      <dgm:prSet presAssocID="{2B3C12DA-E24D-4CA5-B94C-D133B2F083E7}" presName="parTx" presStyleLbl="node1" presStyleIdx="0" presStyleCnt="3">
        <dgm:presLayoutVars>
          <dgm:chMax val="0"/>
          <dgm:chPref val="0"/>
          <dgm:bulletEnabled val="1"/>
        </dgm:presLayoutVars>
      </dgm:prSet>
      <dgm:spPr/>
      <dgm:t>
        <a:bodyPr/>
        <a:lstStyle/>
        <a:p>
          <a:endParaRPr lang="en-US"/>
        </a:p>
      </dgm:t>
    </dgm:pt>
    <dgm:pt modelId="{E9C208D0-8CE6-46C2-98B1-97B07B7B26F0}" type="pres">
      <dgm:prSet presAssocID="{2B3C12DA-E24D-4CA5-B94C-D133B2F083E7}" presName="parSh" presStyleLbl="node1" presStyleIdx="1" presStyleCnt="3"/>
      <dgm:spPr/>
      <dgm:t>
        <a:bodyPr/>
        <a:lstStyle/>
        <a:p>
          <a:endParaRPr lang="en-US"/>
        </a:p>
      </dgm:t>
    </dgm:pt>
    <dgm:pt modelId="{273029B8-8AEB-4261-9A4C-77379978364B}" type="pres">
      <dgm:prSet presAssocID="{2B3C12DA-E24D-4CA5-B94C-D133B2F083E7}" presName="desTx" presStyleLbl="fgAcc1" presStyleIdx="1" presStyleCnt="3">
        <dgm:presLayoutVars>
          <dgm:bulletEnabled val="1"/>
        </dgm:presLayoutVars>
      </dgm:prSet>
      <dgm:spPr/>
      <dgm:t>
        <a:bodyPr/>
        <a:lstStyle/>
        <a:p>
          <a:endParaRPr lang="en-US"/>
        </a:p>
      </dgm:t>
    </dgm:pt>
    <dgm:pt modelId="{B33270C3-C860-4919-B33B-1A9029D062AE}" type="pres">
      <dgm:prSet presAssocID="{FC3CDFE8-0D4D-4DF8-B354-17FB8BF311FE}" presName="sibTrans" presStyleLbl="sibTrans2D1" presStyleIdx="1" presStyleCnt="2"/>
      <dgm:spPr/>
      <dgm:t>
        <a:bodyPr/>
        <a:lstStyle/>
        <a:p>
          <a:endParaRPr lang="en-US"/>
        </a:p>
      </dgm:t>
    </dgm:pt>
    <dgm:pt modelId="{ED90D304-5612-4126-9588-B8992557FCF0}" type="pres">
      <dgm:prSet presAssocID="{FC3CDFE8-0D4D-4DF8-B354-17FB8BF311FE}" presName="connTx" presStyleLbl="sibTrans2D1" presStyleIdx="1" presStyleCnt="2"/>
      <dgm:spPr/>
      <dgm:t>
        <a:bodyPr/>
        <a:lstStyle/>
        <a:p>
          <a:endParaRPr lang="en-US"/>
        </a:p>
      </dgm:t>
    </dgm:pt>
    <dgm:pt modelId="{9358C1CF-986C-4685-B103-140D9CE9B893}" type="pres">
      <dgm:prSet presAssocID="{3966F39F-8D01-4403-9472-AC8CC0438C7A}" presName="composite" presStyleCnt="0"/>
      <dgm:spPr/>
    </dgm:pt>
    <dgm:pt modelId="{07B9AD37-D105-4C1C-8470-7C965AA83760}" type="pres">
      <dgm:prSet presAssocID="{3966F39F-8D01-4403-9472-AC8CC0438C7A}" presName="parTx" presStyleLbl="node1" presStyleIdx="1" presStyleCnt="3">
        <dgm:presLayoutVars>
          <dgm:chMax val="0"/>
          <dgm:chPref val="0"/>
          <dgm:bulletEnabled val="1"/>
        </dgm:presLayoutVars>
      </dgm:prSet>
      <dgm:spPr/>
      <dgm:t>
        <a:bodyPr/>
        <a:lstStyle/>
        <a:p>
          <a:endParaRPr lang="en-US"/>
        </a:p>
      </dgm:t>
    </dgm:pt>
    <dgm:pt modelId="{18C6722E-7EA6-487D-B01B-1BE5C47A0305}" type="pres">
      <dgm:prSet presAssocID="{3966F39F-8D01-4403-9472-AC8CC0438C7A}" presName="parSh" presStyleLbl="node1" presStyleIdx="2" presStyleCnt="3"/>
      <dgm:spPr/>
      <dgm:t>
        <a:bodyPr/>
        <a:lstStyle/>
        <a:p>
          <a:endParaRPr lang="en-US"/>
        </a:p>
      </dgm:t>
    </dgm:pt>
    <dgm:pt modelId="{F4652BFA-34F4-4144-8698-43C9A5AF6841}" type="pres">
      <dgm:prSet presAssocID="{3966F39F-8D01-4403-9472-AC8CC0438C7A}" presName="desTx" presStyleLbl="fgAcc1" presStyleIdx="2" presStyleCnt="3">
        <dgm:presLayoutVars>
          <dgm:bulletEnabled val="1"/>
        </dgm:presLayoutVars>
      </dgm:prSet>
      <dgm:spPr/>
      <dgm:t>
        <a:bodyPr/>
        <a:lstStyle/>
        <a:p>
          <a:endParaRPr lang="en-US"/>
        </a:p>
      </dgm:t>
    </dgm:pt>
  </dgm:ptLst>
  <dgm:cxnLst>
    <dgm:cxn modelId="{4022E95D-57D1-4587-9920-76177AC9A0C2}" srcId="{2B3C12DA-E24D-4CA5-B94C-D133B2F083E7}" destId="{A3EE0958-C5D0-4521-B138-67562D16CF91}" srcOrd="0" destOrd="0" parTransId="{0B602DD8-DB50-4BAF-80A7-2E0F6B9EE827}" sibTransId="{675738BB-058B-4026-8BD6-B15273013502}"/>
    <dgm:cxn modelId="{B2424013-4EB2-4D34-802D-489F66A2A129}" type="presOf" srcId="{6D782EF4-0995-4DFA-9CC9-B840AD4298D3}" destId="{273029B8-8AEB-4261-9A4C-77379978364B}" srcOrd="0" destOrd="1" presId="urn:microsoft.com/office/officeart/2005/8/layout/process3"/>
    <dgm:cxn modelId="{25BD3EDD-9244-4ABC-9603-04F4E91F4D6E}" srcId="{3966F39F-8D01-4403-9472-AC8CC0438C7A}" destId="{F8BB9061-7B55-4C0B-BC99-E1EF5CEE0554}" srcOrd="1" destOrd="0" parTransId="{3C520112-BF18-4E59-B04B-00EDA885E3CB}" sibTransId="{833B6540-62D6-40B1-B3D0-26A7D50A6BC8}"/>
    <dgm:cxn modelId="{5D80F8B5-2BAD-44A7-A972-BB4CF62E30E0}" type="presOf" srcId="{E1C227E5-076E-4047-BB2A-46476383F5E5}" destId="{F0600C0E-EF42-4112-B317-0CF9A95E425D}" srcOrd="0" destOrd="2" presId="urn:microsoft.com/office/officeart/2005/8/layout/process3"/>
    <dgm:cxn modelId="{C03B55CA-F9F2-48BE-8DDC-DA2EA01A30B7}" type="presOf" srcId="{E9EDE8AB-75F8-4976-95CE-DEF6291D47DD}" destId="{F4652BFA-34F4-4144-8698-43C9A5AF6841}" srcOrd="0" destOrd="0" presId="urn:microsoft.com/office/officeart/2005/8/layout/process3"/>
    <dgm:cxn modelId="{FD46E696-206B-47B5-90DF-E62812FD2F7C}" type="presOf" srcId="{F8ED1B4C-5720-4723-BA20-898C4A25EFA9}" destId="{F0600C0E-EF42-4112-B317-0CF9A95E425D}" srcOrd="0" destOrd="0" presId="urn:microsoft.com/office/officeart/2005/8/layout/process3"/>
    <dgm:cxn modelId="{D9C5B8CE-26F6-4BD2-87FD-69B98D33B758}" type="presOf" srcId="{FC3CDFE8-0D4D-4DF8-B354-17FB8BF311FE}" destId="{ED90D304-5612-4126-9588-B8992557FCF0}" srcOrd="1" destOrd="0" presId="urn:microsoft.com/office/officeart/2005/8/layout/process3"/>
    <dgm:cxn modelId="{12F55FFE-5EF6-49C5-8CB6-FD61055A5884}" type="presOf" srcId="{F8BB9061-7B55-4C0B-BC99-E1EF5CEE0554}" destId="{F4652BFA-34F4-4144-8698-43C9A5AF6841}" srcOrd="0" destOrd="1" presId="urn:microsoft.com/office/officeart/2005/8/layout/process3"/>
    <dgm:cxn modelId="{6F48D2EF-8359-4B0A-9D52-5C5E0F280DE7}" type="presOf" srcId="{04890837-C1EA-4E42-B17D-4FB6D80341FD}" destId="{FAD37B60-645F-4E2E-8309-A46776BA73AF}" srcOrd="0" destOrd="0" presId="urn:microsoft.com/office/officeart/2005/8/layout/process3"/>
    <dgm:cxn modelId="{0F9484BF-80C5-4890-AFD3-59578D161470}" srcId="{3966F39F-8D01-4403-9472-AC8CC0438C7A}" destId="{E9EDE8AB-75F8-4976-95CE-DEF6291D47DD}" srcOrd="0" destOrd="0" parTransId="{11056F77-ABF5-465C-8090-8EAAF534BF0F}" sibTransId="{9B8B4BF3-51DC-44CD-8D24-119691B223DA}"/>
    <dgm:cxn modelId="{543F611A-75E3-4B1A-A3AD-060F4AE8B965}" srcId="{DE046DB0-5AB0-4F3A-A04D-BB19ACD58A55}" destId="{E1C227E5-076E-4047-BB2A-46476383F5E5}" srcOrd="2" destOrd="0" parTransId="{5A1951C2-D787-4AFB-B055-0A9F223703E2}" sibTransId="{5AFE21AB-5DCB-4BFA-88F7-9ACC5B7D89E2}"/>
    <dgm:cxn modelId="{F1936083-9C5A-4902-B974-D310D0A23D41}" srcId="{DE046DB0-5AB0-4F3A-A04D-BB19ACD58A55}" destId="{D3FFE3C7-D5C8-48C3-9CD9-BD68035117AE}" srcOrd="1" destOrd="0" parTransId="{EB2BB9D7-90AB-4B0F-8775-BCFF471DCC9E}" sibTransId="{D38B1536-E262-4095-9191-92F8417C7783}"/>
    <dgm:cxn modelId="{F27FF616-1D66-4447-B893-5FED2C88C55E}" type="presOf" srcId="{FC3CDFE8-0D4D-4DF8-B354-17FB8BF311FE}" destId="{B33270C3-C860-4919-B33B-1A9029D062AE}" srcOrd="0" destOrd="0" presId="urn:microsoft.com/office/officeart/2005/8/layout/process3"/>
    <dgm:cxn modelId="{62BDAA0E-70A0-4830-A774-0D18EB1828F7}" srcId="{04890837-C1EA-4E42-B17D-4FB6D80341FD}" destId="{DE046DB0-5AB0-4F3A-A04D-BB19ACD58A55}" srcOrd="0" destOrd="0" parTransId="{3D725675-6E9A-4306-A420-48D5043F07BD}" sibTransId="{0EA6C403-448E-418A-94E6-B90BB8AE7C7B}"/>
    <dgm:cxn modelId="{FC602CF2-7BB3-4D19-A640-D0DDEAE94D92}" type="presOf" srcId="{0EA6C403-448E-418A-94E6-B90BB8AE7C7B}" destId="{3B9B4673-61A8-4C51-8372-D95DD9AF6BD1}" srcOrd="0" destOrd="0" presId="urn:microsoft.com/office/officeart/2005/8/layout/process3"/>
    <dgm:cxn modelId="{7F38B6A1-23D4-4C5E-AF15-D43D5E994630}" srcId="{04890837-C1EA-4E42-B17D-4FB6D80341FD}" destId="{3966F39F-8D01-4403-9472-AC8CC0438C7A}" srcOrd="2" destOrd="0" parTransId="{98306317-54CC-41B0-AF9B-AB0B4C57BC40}" sibTransId="{A4EFB076-8BD3-4A9C-BDE2-F13A92771D4C}"/>
    <dgm:cxn modelId="{1703FFB1-BB1F-4C92-9F55-228DBD366138}" type="presOf" srcId="{2B3C12DA-E24D-4CA5-B94C-D133B2F083E7}" destId="{7F38C4DB-74F3-4EF4-948C-0168EFA52692}" srcOrd="0" destOrd="0" presId="urn:microsoft.com/office/officeart/2005/8/layout/process3"/>
    <dgm:cxn modelId="{4C8B4FFB-93A1-4B28-B3B1-F708C4C800B8}" srcId="{DE046DB0-5AB0-4F3A-A04D-BB19ACD58A55}" destId="{F8ED1B4C-5720-4723-BA20-898C4A25EFA9}" srcOrd="0" destOrd="0" parTransId="{0D38ACDC-CAC8-41EB-B64C-AD6F91794832}" sibTransId="{92B5159E-9C41-46F8-875B-4D54DABAFCD2}"/>
    <dgm:cxn modelId="{E136152F-E253-4F61-8B40-DE63EF8A82A5}" type="presOf" srcId="{2B3C12DA-E24D-4CA5-B94C-D133B2F083E7}" destId="{E9C208D0-8CE6-46C2-98B1-97B07B7B26F0}" srcOrd="1" destOrd="0" presId="urn:microsoft.com/office/officeart/2005/8/layout/process3"/>
    <dgm:cxn modelId="{1F864CE9-6A68-4B32-BF4C-1F0890A8A2CB}" type="presOf" srcId="{D3FFE3C7-D5C8-48C3-9CD9-BD68035117AE}" destId="{F0600C0E-EF42-4112-B317-0CF9A95E425D}" srcOrd="0" destOrd="1" presId="urn:microsoft.com/office/officeart/2005/8/layout/process3"/>
    <dgm:cxn modelId="{4DD062D6-1BCA-4FEE-8360-6DE79FF7E760}" type="presOf" srcId="{3966F39F-8D01-4403-9472-AC8CC0438C7A}" destId="{18C6722E-7EA6-487D-B01B-1BE5C47A0305}" srcOrd="1" destOrd="0" presId="urn:microsoft.com/office/officeart/2005/8/layout/process3"/>
    <dgm:cxn modelId="{4F4AFD52-80A6-41C9-BC74-5FDE566CE517}" srcId="{2B3C12DA-E24D-4CA5-B94C-D133B2F083E7}" destId="{6D782EF4-0995-4DFA-9CC9-B840AD4298D3}" srcOrd="1" destOrd="0" parTransId="{1F2A0E54-B97B-4B20-9B8E-4E3BA5C2448A}" sibTransId="{8CFCB563-C5B4-4452-BC85-854821DE22CD}"/>
    <dgm:cxn modelId="{15B9C638-2EB3-405E-B355-628020BD4A90}" type="presOf" srcId="{0EA6C403-448E-418A-94E6-B90BB8AE7C7B}" destId="{666187EC-1DD0-40EA-A096-EA385C88C809}" srcOrd="1" destOrd="0" presId="urn:microsoft.com/office/officeart/2005/8/layout/process3"/>
    <dgm:cxn modelId="{BAC4BAD4-4FE2-445B-8027-F1AF398A66B0}" type="presOf" srcId="{DE046DB0-5AB0-4F3A-A04D-BB19ACD58A55}" destId="{0FAD165D-3C3B-4116-A29B-566991CDD7C8}" srcOrd="0" destOrd="0" presId="urn:microsoft.com/office/officeart/2005/8/layout/process3"/>
    <dgm:cxn modelId="{172FA1ED-CD36-4746-9609-0AFF7B347956}" type="presOf" srcId="{3966F39F-8D01-4403-9472-AC8CC0438C7A}" destId="{07B9AD37-D105-4C1C-8470-7C965AA83760}" srcOrd="0" destOrd="0" presId="urn:microsoft.com/office/officeart/2005/8/layout/process3"/>
    <dgm:cxn modelId="{3CC6E9B1-6A45-4C06-851B-C80ECDFBCB91}" srcId="{04890837-C1EA-4E42-B17D-4FB6D80341FD}" destId="{2B3C12DA-E24D-4CA5-B94C-D133B2F083E7}" srcOrd="1" destOrd="0" parTransId="{565C6A0B-160A-42BC-AD67-91C9EF59BCDE}" sibTransId="{FC3CDFE8-0D4D-4DF8-B354-17FB8BF311FE}"/>
    <dgm:cxn modelId="{DDECE720-38DF-4BE6-8E18-A0E70E39F2AC}" type="presOf" srcId="{DE046DB0-5AB0-4F3A-A04D-BB19ACD58A55}" destId="{28271939-111A-449F-B95F-FD8736D24904}" srcOrd="1" destOrd="0" presId="urn:microsoft.com/office/officeart/2005/8/layout/process3"/>
    <dgm:cxn modelId="{0F0AB5AD-48D0-40DD-904F-F183F39F4910}" type="presOf" srcId="{A3EE0958-C5D0-4521-B138-67562D16CF91}" destId="{273029B8-8AEB-4261-9A4C-77379978364B}" srcOrd="0" destOrd="0" presId="urn:microsoft.com/office/officeart/2005/8/layout/process3"/>
    <dgm:cxn modelId="{C50F0973-DD13-45E8-B9DC-B596DE419E79}" type="presParOf" srcId="{FAD37B60-645F-4E2E-8309-A46776BA73AF}" destId="{28183DD6-B265-4028-8B1F-47BA2E4D0B6C}" srcOrd="0" destOrd="0" presId="urn:microsoft.com/office/officeart/2005/8/layout/process3"/>
    <dgm:cxn modelId="{172F3938-9261-43BE-B84C-27F688524623}" type="presParOf" srcId="{28183DD6-B265-4028-8B1F-47BA2E4D0B6C}" destId="{0FAD165D-3C3B-4116-A29B-566991CDD7C8}" srcOrd="0" destOrd="0" presId="urn:microsoft.com/office/officeart/2005/8/layout/process3"/>
    <dgm:cxn modelId="{B7A68031-61AB-4E48-B718-E83561B90900}" type="presParOf" srcId="{28183DD6-B265-4028-8B1F-47BA2E4D0B6C}" destId="{28271939-111A-449F-B95F-FD8736D24904}" srcOrd="1" destOrd="0" presId="urn:microsoft.com/office/officeart/2005/8/layout/process3"/>
    <dgm:cxn modelId="{259A4F83-96D8-489C-8E47-DF6D5669E82D}" type="presParOf" srcId="{28183DD6-B265-4028-8B1F-47BA2E4D0B6C}" destId="{F0600C0E-EF42-4112-B317-0CF9A95E425D}" srcOrd="2" destOrd="0" presId="urn:microsoft.com/office/officeart/2005/8/layout/process3"/>
    <dgm:cxn modelId="{ADCAAB18-3E18-46DB-945D-8BAD8222CFCF}" type="presParOf" srcId="{FAD37B60-645F-4E2E-8309-A46776BA73AF}" destId="{3B9B4673-61A8-4C51-8372-D95DD9AF6BD1}" srcOrd="1" destOrd="0" presId="urn:microsoft.com/office/officeart/2005/8/layout/process3"/>
    <dgm:cxn modelId="{FAB41498-5B22-4018-B168-4CF9765F566F}" type="presParOf" srcId="{3B9B4673-61A8-4C51-8372-D95DD9AF6BD1}" destId="{666187EC-1DD0-40EA-A096-EA385C88C809}" srcOrd="0" destOrd="0" presId="urn:microsoft.com/office/officeart/2005/8/layout/process3"/>
    <dgm:cxn modelId="{8338D845-13AD-40FE-89F3-42FC036F91F2}" type="presParOf" srcId="{FAD37B60-645F-4E2E-8309-A46776BA73AF}" destId="{5DF12D9B-5110-4911-BFD6-FCE3EC9D0EC6}" srcOrd="2" destOrd="0" presId="urn:microsoft.com/office/officeart/2005/8/layout/process3"/>
    <dgm:cxn modelId="{340B40B6-8166-4870-B400-AC2CD47EE445}" type="presParOf" srcId="{5DF12D9B-5110-4911-BFD6-FCE3EC9D0EC6}" destId="{7F38C4DB-74F3-4EF4-948C-0168EFA52692}" srcOrd="0" destOrd="0" presId="urn:microsoft.com/office/officeart/2005/8/layout/process3"/>
    <dgm:cxn modelId="{E95EEB17-9668-4119-8674-F9C443FFB593}" type="presParOf" srcId="{5DF12D9B-5110-4911-BFD6-FCE3EC9D0EC6}" destId="{E9C208D0-8CE6-46C2-98B1-97B07B7B26F0}" srcOrd="1" destOrd="0" presId="urn:microsoft.com/office/officeart/2005/8/layout/process3"/>
    <dgm:cxn modelId="{22D591F1-F476-468E-AC21-08F020DD24F9}" type="presParOf" srcId="{5DF12D9B-5110-4911-BFD6-FCE3EC9D0EC6}" destId="{273029B8-8AEB-4261-9A4C-77379978364B}" srcOrd="2" destOrd="0" presId="urn:microsoft.com/office/officeart/2005/8/layout/process3"/>
    <dgm:cxn modelId="{967A8A87-2F3D-4379-9FFC-19C3E90F3B24}" type="presParOf" srcId="{FAD37B60-645F-4E2E-8309-A46776BA73AF}" destId="{B33270C3-C860-4919-B33B-1A9029D062AE}" srcOrd="3" destOrd="0" presId="urn:microsoft.com/office/officeart/2005/8/layout/process3"/>
    <dgm:cxn modelId="{54C60380-3FC8-4135-9B47-0B27D6C24CD6}" type="presParOf" srcId="{B33270C3-C860-4919-B33B-1A9029D062AE}" destId="{ED90D304-5612-4126-9588-B8992557FCF0}" srcOrd="0" destOrd="0" presId="urn:microsoft.com/office/officeart/2005/8/layout/process3"/>
    <dgm:cxn modelId="{8B146685-DFCC-4C61-B9D7-C32555A96656}" type="presParOf" srcId="{FAD37B60-645F-4E2E-8309-A46776BA73AF}" destId="{9358C1CF-986C-4685-B103-140D9CE9B893}" srcOrd="4" destOrd="0" presId="urn:microsoft.com/office/officeart/2005/8/layout/process3"/>
    <dgm:cxn modelId="{7719691D-C465-44E2-987B-64144D194D9E}" type="presParOf" srcId="{9358C1CF-986C-4685-B103-140D9CE9B893}" destId="{07B9AD37-D105-4C1C-8470-7C965AA83760}" srcOrd="0" destOrd="0" presId="urn:microsoft.com/office/officeart/2005/8/layout/process3"/>
    <dgm:cxn modelId="{0D4660E9-0D78-471A-AF06-EE3947CB36FF}" type="presParOf" srcId="{9358C1CF-986C-4685-B103-140D9CE9B893}" destId="{18C6722E-7EA6-487D-B01B-1BE5C47A0305}" srcOrd="1" destOrd="0" presId="urn:microsoft.com/office/officeart/2005/8/layout/process3"/>
    <dgm:cxn modelId="{30195448-85F8-4C8E-BC76-7AC124AA7D9C}" type="presParOf" srcId="{9358C1CF-986C-4685-B103-140D9CE9B893}" destId="{F4652BFA-34F4-4144-8698-43C9A5AF6841}"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271939-111A-449F-B95F-FD8736D24904}">
      <dsp:nvSpPr>
        <dsp:cNvPr id="0" name=""/>
        <dsp:cNvSpPr/>
      </dsp:nvSpPr>
      <dsp:spPr>
        <a:xfrm>
          <a:off x="4363" y="721131"/>
          <a:ext cx="1984056" cy="94081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lvl="0" algn="just" defTabSz="711200">
            <a:lnSpc>
              <a:spcPct val="90000"/>
            </a:lnSpc>
            <a:spcBef>
              <a:spcPct val="0"/>
            </a:spcBef>
            <a:spcAft>
              <a:spcPct val="35000"/>
            </a:spcAft>
          </a:pPr>
          <a:r>
            <a:rPr lang="en-US" sz="1600" kern="1200"/>
            <a:t>Tahap Adopsi (2008-2010)</a:t>
          </a:r>
        </a:p>
      </dsp:txBody>
      <dsp:txXfrm>
        <a:off x="4363" y="721131"/>
        <a:ext cx="1984056" cy="627211"/>
      </dsp:txXfrm>
    </dsp:sp>
    <dsp:sp modelId="{F0600C0E-EF42-4112-B317-0CF9A95E425D}">
      <dsp:nvSpPr>
        <dsp:cNvPr id="0" name=""/>
        <dsp:cNvSpPr/>
      </dsp:nvSpPr>
      <dsp:spPr>
        <a:xfrm>
          <a:off x="410736" y="1348342"/>
          <a:ext cx="1984056" cy="270720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just" defTabSz="711200">
            <a:lnSpc>
              <a:spcPct val="90000"/>
            </a:lnSpc>
            <a:spcBef>
              <a:spcPct val="0"/>
            </a:spcBef>
            <a:spcAft>
              <a:spcPct val="15000"/>
            </a:spcAft>
            <a:buChar char="••"/>
          </a:pPr>
          <a:r>
            <a:rPr lang="en-US" sz="1600" kern="1200"/>
            <a:t>Adopsi seluruh IFRS ke PSAK</a:t>
          </a:r>
        </a:p>
        <a:p>
          <a:pPr marL="171450" lvl="1" indent="-171450" algn="just" defTabSz="711200">
            <a:lnSpc>
              <a:spcPct val="90000"/>
            </a:lnSpc>
            <a:spcBef>
              <a:spcPct val="0"/>
            </a:spcBef>
            <a:spcAft>
              <a:spcPct val="15000"/>
            </a:spcAft>
            <a:buChar char="••"/>
          </a:pPr>
          <a:r>
            <a:rPr lang="en-US" sz="1600" kern="1200"/>
            <a:t>Persiapan Infrastuktur yang diperlukan</a:t>
          </a:r>
        </a:p>
        <a:p>
          <a:pPr marL="171450" lvl="1" indent="-171450" algn="just" defTabSz="711200">
            <a:lnSpc>
              <a:spcPct val="90000"/>
            </a:lnSpc>
            <a:spcBef>
              <a:spcPct val="0"/>
            </a:spcBef>
            <a:spcAft>
              <a:spcPct val="15000"/>
            </a:spcAft>
            <a:buChar char="••"/>
          </a:pPr>
          <a:r>
            <a:rPr lang="en-US" sz="1600" kern="1200"/>
            <a:t>evaluasi dan kelola dampak adopsi terhadap PSAK yang berlaku</a:t>
          </a:r>
        </a:p>
      </dsp:txBody>
      <dsp:txXfrm>
        <a:off x="468847" y="1406453"/>
        <a:ext cx="1867834" cy="2590978"/>
      </dsp:txXfrm>
    </dsp:sp>
    <dsp:sp modelId="{3B9B4673-61A8-4C51-8372-D95DD9AF6BD1}">
      <dsp:nvSpPr>
        <dsp:cNvPr id="0" name=""/>
        <dsp:cNvSpPr/>
      </dsp:nvSpPr>
      <dsp:spPr>
        <a:xfrm>
          <a:off x="2289196" y="787750"/>
          <a:ext cx="637644" cy="493972"/>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just" defTabSz="577850">
            <a:lnSpc>
              <a:spcPct val="90000"/>
            </a:lnSpc>
            <a:spcBef>
              <a:spcPct val="0"/>
            </a:spcBef>
            <a:spcAft>
              <a:spcPct val="35000"/>
            </a:spcAft>
          </a:pPr>
          <a:endParaRPr lang="en-US" sz="1300" kern="1200"/>
        </a:p>
      </dsp:txBody>
      <dsp:txXfrm>
        <a:off x="2289196" y="886544"/>
        <a:ext cx="489452" cy="296384"/>
      </dsp:txXfrm>
    </dsp:sp>
    <dsp:sp modelId="{E9C208D0-8CE6-46C2-98B1-97B07B7B26F0}">
      <dsp:nvSpPr>
        <dsp:cNvPr id="0" name=""/>
        <dsp:cNvSpPr/>
      </dsp:nvSpPr>
      <dsp:spPr>
        <a:xfrm>
          <a:off x="3191523" y="721131"/>
          <a:ext cx="1984056" cy="940817"/>
        </a:xfrm>
        <a:prstGeom prst="roundRect">
          <a:avLst>
            <a:gd name="adj" fmla="val 10000"/>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lvl="0" algn="just" defTabSz="711200">
            <a:lnSpc>
              <a:spcPct val="90000"/>
            </a:lnSpc>
            <a:spcBef>
              <a:spcPct val="0"/>
            </a:spcBef>
            <a:spcAft>
              <a:spcPct val="35000"/>
            </a:spcAft>
          </a:pPr>
          <a:r>
            <a:rPr lang="en-US" sz="1600" kern="1200"/>
            <a:t>Tahap Persiapan Akhir (2011)</a:t>
          </a:r>
        </a:p>
      </dsp:txBody>
      <dsp:txXfrm>
        <a:off x="3191523" y="721131"/>
        <a:ext cx="1984056" cy="627211"/>
      </dsp:txXfrm>
    </dsp:sp>
    <dsp:sp modelId="{273029B8-8AEB-4261-9A4C-77379978364B}">
      <dsp:nvSpPr>
        <dsp:cNvPr id="0" name=""/>
        <dsp:cNvSpPr/>
      </dsp:nvSpPr>
      <dsp:spPr>
        <a:xfrm>
          <a:off x="3597897" y="1348342"/>
          <a:ext cx="1984056" cy="270720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1355300"/>
              <a:satOff val="50000"/>
              <a:lumOff val="-735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just" defTabSz="711200">
            <a:lnSpc>
              <a:spcPct val="90000"/>
            </a:lnSpc>
            <a:spcBef>
              <a:spcPct val="0"/>
            </a:spcBef>
            <a:spcAft>
              <a:spcPct val="15000"/>
            </a:spcAft>
            <a:buChar char="••"/>
          </a:pPr>
          <a:r>
            <a:rPr lang="en-US" sz="1600" kern="1200"/>
            <a:t>penyelesaian persiapan infrastuktur yang diperlukan</a:t>
          </a:r>
        </a:p>
        <a:p>
          <a:pPr marL="171450" lvl="1" indent="-171450" algn="just" defTabSz="711200">
            <a:lnSpc>
              <a:spcPct val="90000"/>
            </a:lnSpc>
            <a:spcBef>
              <a:spcPct val="0"/>
            </a:spcBef>
            <a:spcAft>
              <a:spcPct val="15000"/>
            </a:spcAft>
            <a:buChar char="••"/>
          </a:pPr>
          <a:r>
            <a:rPr lang="en-US" sz="1600" kern="1200"/>
            <a:t>penerapan secara bertahap beberapa PSAK berbasis IFRS</a:t>
          </a:r>
        </a:p>
      </dsp:txBody>
      <dsp:txXfrm>
        <a:off x="3656008" y="1406453"/>
        <a:ext cx="1867834" cy="2590978"/>
      </dsp:txXfrm>
    </dsp:sp>
    <dsp:sp modelId="{B33270C3-C860-4919-B33B-1A9029D062AE}">
      <dsp:nvSpPr>
        <dsp:cNvPr id="0" name=""/>
        <dsp:cNvSpPr/>
      </dsp:nvSpPr>
      <dsp:spPr>
        <a:xfrm>
          <a:off x="5476356" y="787750"/>
          <a:ext cx="637644" cy="493972"/>
        </a:xfrm>
        <a:prstGeom prst="rightArrow">
          <a:avLst>
            <a:gd name="adj1" fmla="val 60000"/>
            <a:gd name="adj2" fmla="val 50000"/>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just" defTabSz="577850">
            <a:lnSpc>
              <a:spcPct val="90000"/>
            </a:lnSpc>
            <a:spcBef>
              <a:spcPct val="0"/>
            </a:spcBef>
            <a:spcAft>
              <a:spcPct val="35000"/>
            </a:spcAft>
          </a:pPr>
          <a:endParaRPr lang="en-US" sz="1300" kern="1200"/>
        </a:p>
      </dsp:txBody>
      <dsp:txXfrm>
        <a:off x="5476356" y="886544"/>
        <a:ext cx="489452" cy="296384"/>
      </dsp:txXfrm>
    </dsp:sp>
    <dsp:sp modelId="{18C6722E-7EA6-487D-B01B-1BE5C47A0305}">
      <dsp:nvSpPr>
        <dsp:cNvPr id="0" name=""/>
        <dsp:cNvSpPr/>
      </dsp:nvSpPr>
      <dsp:spPr>
        <a:xfrm>
          <a:off x="6378684" y="721131"/>
          <a:ext cx="1984056" cy="940817"/>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lvl="0" algn="just" defTabSz="711200">
            <a:lnSpc>
              <a:spcPct val="90000"/>
            </a:lnSpc>
            <a:spcBef>
              <a:spcPct val="0"/>
            </a:spcBef>
            <a:spcAft>
              <a:spcPct val="35000"/>
            </a:spcAft>
          </a:pPr>
          <a:r>
            <a:rPr lang="en-US" sz="1600" kern="1200"/>
            <a:t>Tahap Implementasi (2012</a:t>
          </a:r>
        </a:p>
      </dsp:txBody>
      <dsp:txXfrm>
        <a:off x="6378684" y="721131"/>
        <a:ext cx="1984056" cy="627211"/>
      </dsp:txXfrm>
    </dsp:sp>
    <dsp:sp modelId="{F4652BFA-34F4-4144-8698-43C9A5AF6841}">
      <dsp:nvSpPr>
        <dsp:cNvPr id="0" name=""/>
        <dsp:cNvSpPr/>
      </dsp:nvSpPr>
      <dsp:spPr>
        <a:xfrm>
          <a:off x="6785057" y="1348342"/>
          <a:ext cx="1984056" cy="270720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just" defTabSz="711200">
            <a:lnSpc>
              <a:spcPct val="90000"/>
            </a:lnSpc>
            <a:spcBef>
              <a:spcPct val="0"/>
            </a:spcBef>
            <a:spcAft>
              <a:spcPct val="15000"/>
            </a:spcAft>
            <a:buChar char="••"/>
          </a:pPr>
          <a:r>
            <a:rPr lang="en-US" sz="1600" kern="1200"/>
            <a:t>penerapan PSAK berbasis IFRS secara bertahap</a:t>
          </a:r>
        </a:p>
        <a:p>
          <a:pPr marL="171450" lvl="1" indent="-171450" algn="just" defTabSz="711200">
            <a:lnSpc>
              <a:spcPct val="90000"/>
            </a:lnSpc>
            <a:spcBef>
              <a:spcPct val="0"/>
            </a:spcBef>
            <a:spcAft>
              <a:spcPct val="15000"/>
            </a:spcAft>
            <a:buChar char="••"/>
          </a:pPr>
          <a:r>
            <a:rPr lang="en-US" sz="1600" kern="1200"/>
            <a:t>evaluasi dampak penerapan PSAK secara komprehensif</a:t>
          </a:r>
        </a:p>
      </dsp:txBody>
      <dsp:txXfrm>
        <a:off x="6843168" y="1406453"/>
        <a:ext cx="1867834" cy="2590978"/>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62BBF0-AE24-4370-9D51-ABB71E8299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7FCA8465-09E6-4B92-82AE-A3E9C0268E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F69000B-6CE1-4FD9-9D6C-953EA9AEB417}"/>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5" name="Footer Placeholder 4">
            <a:extLst>
              <a:ext uri="{FF2B5EF4-FFF2-40B4-BE49-F238E27FC236}">
                <a16:creationId xmlns:a16="http://schemas.microsoft.com/office/drawing/2014/main" xmlns="" id="{389F5BFF-0208-4806-823E-04476615D6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CEE1A24-F7EA-41F3-B7C1-42632A87420B}"/>
              </a:ext>
            </a:extLst>
          </p:cNvPr>
          <p:cNvSpPr>
            <a:spLocks noGrp="1"/>
          </p:cNvSpPr>
          <p:nvPr>
            <p:ph type="sldNum" sz="quarter" idx="12"/>
          </p:nvPr>
        </p:nvSpPr>
        <p:spPr/>
        <p:txBody>
          <a:bodyPr/>
          <a:lstStyle/>
          <a:p>
            <a:fld id="{92786930-ED0B-4B28-83C9-378CE4095BE0}" type="slidenum">
              <a:rPr lang="en-US" smtClean="0"/>
              <a:pPr/>
              <a:t>‹#›</a:t>
            </a:fld>
            <a:endParaRPr lang="en-US"/>
          </a:p>
        </p:txBody>
      </p:sp>
    </p:spTree>
    <p:extLst>
      <p:ext uri="{BB962C8B-B14F-4D97-AF65-F5344CB8AC3E}">
        <p14:creationId xmlns:p14="http://schemas.microsoft.com/office/powerpoint/2010/main" xmlns="" val="152051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EB794B9F-C2AC-4752-A0F1-4170D13F36C6}"/>
              </a:ext>
            </a:extLst>
          </p:cNvPr>
          <p:cNvSpPr>
            <a:spLocks noGrp="1"/>
          </p:cNvSpPr>
          <p:nvPr>
            <p:ph type="pic" sz="quarter" idx="13"/>
          </p:nvPr>
        </p:nvSpPr>
        <p:spPr>
          <a:xfrm>
            <a:off x="625475" y="690563"/>
            <a:ext cx="6272213" cy="3368675"/>
          </a:xfrm>
        </p:spPr>
        <p:txBody>
          <a:bodyPr/>
          <a:lstStyle/>
          <a:p>
            <a:endParaRPr lang="en-US"/>
          </a:p>
        </p:txBody>
      </p:sp>
      <p:sp>
        <p:nvSpPr>
          <p:cNvPr id="7" name="Picture Placeholder 5">
            <a:extLst>
              <a:ext uri="{FF2B5EF4-FFF2-40B4-BE49-F238E27FC236}">
                <a16:creationId xmlns:a16="http://schemas.microsoft.com/office/drawing/2014/main" xmlns="" id="{E5CA0E8A-0BAC-4E85-B4F3-551CE7A3CAED}"/>
              </a:ext>
            </a:extLst>
          </p:cNvPr>
          <p:cNvSpPr>
            <a:spLocks noGrp="1"/>
          </p:cNvSpPr>
          <p:nvPr>
            <p:ph type="pic" sz="quarter" idx="14"/>
          </p:nvPr>
        </p:nvSpPr>
        <p:spPr>
          <a:xfrm>
            <a:off x="625475" y="4347411"/>
            <a:ext cx="6272213" cy="1820026"/>
          </a:xfrm>
        </p:spPr>
        <p:txBody>
          <a:bodyPr/>
          <a:lstStyle/>
          <a:p>
            <a:endParaRPr lang="en-US"/>
          </a:p>
        </p:txBody>
      </p:sp>
    </p:spTree>
    <p:extLst>
      <p:ext uri="{BB962C8B-B14F-4D97-AF65-F5344CB8AC3E}">
        <p14:creationId xmlns:p14="http://schemas.microsoft.com/office/powerpoint/2010/main" xmlns="" val="316294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nodePh="1">
                                  <p:stCondLst>
                                    <p:cond delay="0"/>
                                  </p:stCondLst>
                                  <p:endCondLst>
                                    <p:cond evt="begin" delay="0">
                                      <p:tn val="10"/>
                                    </p:cond>
                                  </p:end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Tree>
    <p:extLst>
      <p:ext uri="{BB962C8B-B14F-4D97-AF65-F5344CB8AC3E}">
        <p14:creationId xmlns:p14="http://schemas.microsoft.com/office/powerpoint/2010/main" xmlns="" val="3376927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4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2168359D-847F-4292-8369-C75035F27DE2}"/>
              </a:ext>
            </a:extLst>
          </p:cNvPr>
          <p:cNvSpPr>
            <a:spLocks noGrp="1"/>
          </p:cNvSpPr>
          <p:nvPr>
            <p:ph type="pic" sz="quarter" idx="13"/>
          </p:nvPr>
        </p:nvSpPr>
        <p:spPr>
          <a:xfrm>
            <a:off x="0" y="0"/>
            <a:ext cx="3581400" cy="6858000"/>
          </a:xfrm>
        </p:spPr>
        <p:txBody>
          <a:bodyPr/>
          <a:lstStyle/>
          <a:p>
            <a:endParaRPr lang="en-US"/>
          </a:p>
        </p:txBody>
      </p:sp>
      <p:sp>
        <p:nvSpPr>
          <p:cNvPr id="7" name="Picture Placeholder 5">
            <a:extLst>
              <a:ext uri="{FF2B5EF4-FFF2-40B4-BE49-F238E27FC236}">
                <a16:creationId xmlns:a16="http://schemas.microsoft.com/office/drawing/2014/main" xmlns="" id="{49000992-6074-438F-A0DD-CB4276B4227D}"/>
              </a:ext>
            </a:extLst>
          </p:cNvPr>
          <p:cNvSpPr>
            <a:spLocks noGrp="1"/>
          </p:cNvSpPr>
          <p:nvPr>
            <p:ph type="pic" sz="quarter" idx="14"/>
          </p:nvPr>
        </p:nvSpPr>
        <p:spPr>
          <a:xfrm>
            <a:off x="3753853" y="0"/>
            <a:ext cx="3581400" cy="4090737"/>
          </a:xfrm>
        </p:spPr>
        <p:txBody>
          <a:bodyPr/>
          <a:lstStyle/>
          <a:p>
            <a:endParaRPr lang="en-US"/>
          </a:p>
        </p:txBody>
      </p:sp>
      <p:sp>
        <p:nvSpPr>
          <p:cNvPr id="8" name="Picture Placeholder 5">
            <a:extLst>
              <a:ext uri="{FF2B5EF4-FFF2-40B4-BE49-F238E27FC236}">
                <a16:creationId xmlns:a16="http://schemas.microsoft.com/office/drawing/2014/main" xmlns="" id="{C2BB8060-95C9-48B8-8C8F-BCA19DCA901C}"/>
              </a:ext>
            </a:extLst>
          </p:cNvPr>
          <p:cNvSpPr>
            <a:spLocks noGrp="1"/>
          </p:cNvSpPr>
          <p:nvPr>
            <p:ph type="pic" sz="quarter" idx="15"/>
          </p:nvPr>
        </p:nvSpPr>
        <p:spPr>
          <a:xfrm>
            <a:off x="3753853" y="4299284"/>
            <a:ext cx="3581400" cy="2558716"/>
          </a:xfrm>
        </p:spPr>
        <p:txBody>
          <a:bodyPr/>
          <a:lstStyle/>
          <a:p>
            <a:endParaRPr lang="en-US"/>
          </a:p>
        </p:txBody>
      </p:sp>
    </p:spTree>
    <p:extLst>
      <p:ext uri="{BB962C8B-B14F-4D97-AF65-F5344CB8AC3E}">
        <p14:creationId xmlns:p14="http://schemas.microsoft.com/office/powerpoint/2010/main" xmlns="" val="478518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3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8" name="Freeform: Shape 7">
            <a:extLst>
              <a:ext uri="{FF2B5EF4-FFF2-40B4-BE49-F238E27FC236}">
                <a16:creationId xmlns:a16="http://schemas.microsoft.com/office/drawing/2014/main" xmlns="" id="{FF2C86B4-DDCF-40DF-AB41-4DEE400FAFA9}"/>
              </a:ext>
            </a:extLst>
          </p:cNvPr>
          <p:cNvSpPr>
            <a:spLocks noGrp="1"/>
          </p:cNvSpPr>
          <p:nvPr>
            <p:ph type="pic" sz="quarter" idx="14"/>
          </p:nvPr>
        </p:nvSpPr>
        <p:spPr>
          <a:xfrm>
            <a:off x="609601" y="1112545"/>
            <a:ext cx="5486399" cy="4632911"/>
          </a:xfrm>
          <a:custGeom>
            <a:avLst/>
            <a:gdLst>
              <a:gd name="connsiteX0" fmla="*/ 0 w 5486399"/>
              <a:gd name="connsiteY0" fmla="*/ 0 h 4632911"/>
              <a:gd name="connsiteX1" fmla="*/ 4523873 w 5486399"/>
              <a:gd name="connsiteY1" fmla="*/ 0 h 4632911"/>
              <a:gd name="connsiteX2" fmla="*/ 4523873 w 5486399"/>
              <a:gd name="connsiteY2" fmla="*/ 910640 h 4632911"/>
              <a:gd name="connsiteX3" fmla="*/ 5486399 w 5486399"/>
              <a:gd name="connsiteY3" fmla="*/ 910640 h 4632911"/>
              <a:gd name="connsiteX4" fmla="*/ 5486399 w 5486399"/>
              <a:gd name="connsiteY4" fmla="*/ 4632911 h 4632911"/>
              <a:gd name="connsiteX5" fmla="*/ 962526 w 5486399"/>
              <a:gd name="connsiteY5" fmla="*/ 4632911 h 4632911"/>
              <a:gd name="connsiteX6" fmla="*/ 962526 w 5486399"/>
              <a:gd name="connsiteY6" fmla="*/ 3722271 h 4632911"/>
              <a:gd name="connsiteX7" fmla="*/ 0 w 5486399"/>
              <a:gd name="connsiteY7" fmla="*/ 3722271 h 463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86399" h="4632911">
                <a:moveTo>
                  <a:pt x="0" y="0"/>
                </a:moveTo>
                <a:lnTo>
                  <a:pt x="4523873" y="0"/>
                </a:lnTo>
                <a:lnTo>
                  <a:pt x="4523873" y="910640"/>
                </a:lnTo>
                <a:lnTo>
                  <a:pt x="5486399" y="910640"/>
                </a:lnTo>
                <a:lnTo>
                  <a:pt x="5486399" y="4632911"/>
                </a:lnTo>
                <a:lnTo>
                  <a:pt x="962526" y="4632911"/>
                </a:lnTo>
                <a:lnTo>
                  <a:pt x="962526" y="3722271"/>
                </a:lnTo>
                <a:lnTo>
                  <a:pt x="0" y="3722271"/>
                </a:lnTo>
                <a:close/>
              </a:path>
            </a:pathLst>
          </a:custGeom>
        </p:spPr>
        <p:txBody>
          <a:bodyPr wrap="square">
            <a:noAutofit/>
          </a:bodyPr>
          <a:lstStyle/>
          <a:p>
            <a:endParaRPr lang="en-US"/>
          </a:p>
        </p:txBody>
      </p:sp>
    </p:spTree>
    <p:extLst>
      <p:ext uri="{BB962C8B-B14F-4D97-AF65-F5344CB8AC3E}">
        <p14:creationId xmlns:p14="http://schemas.microsoft.com/office/powerpoint/2010/main" xmlns="" val="231525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02A23164-3FF7-4B6A-9EA7-839A5CE1444E}"/>
              </a:ext>
            </a:extLst>
          </p:cNvPr>
          <p:cNvSpPr>
            <a:spLocks noGrp="1"/>
          </p:cNvSpPr>
          <p:nvPr>
            <p:ph type="pic" sz="quarter" idx="13"/>
          </p:nvPr>
        </p:nvSpPr>
        <p:spPr>
          <a:xfrm>
            <a:off x="588963" y="2433638"/>
            <a:ext cx="10972800" cy="3687762"/>
          </a:xfrm>
        </p:spPr>
        <p:txBody>
          <a:bodyPr/>
          <a:lstStyle/>
          <a:p>
            <a:endParaRPr lang="en-US"/>
          </a:p>
        </p:txBody>
      </p:sp>
    </p:spTree>
    <p:extLst>
      <p:ext uri="{BB962C8B-B14F-4D97-AF65-F5344CB8AC3E}">
        <p14:creationId xmlns:p14="http://schemas.microsoft.com/office/powerpoint/2010/main" xmlns="" val="392671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0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B3B890A6-DC4B-4B30-8E50-375AA7E80C61}"/>
              </a:ext>
            </a:extLst>
          </p:cNvPr>
          <p:cNvSpPr>
            <a:spLocks noGrp="1"/>
          </p:cNvSpPr>
          <p:nvPr>
            <p:ph type="pic" sz="quarter" idx="13"/>
          </p:nvPr>
        </p:nvSpPr>
        <p:spPr>
          <a:xfrm>
            <a:off x="7005637" y="1453357"/>
            <a:ext cx="3657600" cy="3951287"/>
          </a:xfrm>
        </p:spPr>
        <p:txBody>
          <a:bodyPr/>
          <a:lstStyle/>
          <a:p>
            <a:endParaRPr lang="en-US"/>
          </a:p>
        </p:txBody>
      </p:sp>
    </p:spTree>
    <p:extLst>
      <p:ext uri="{BB962C8B-B14F-4D97-AF65-F5344CB8AC3E}">
        <p14:creationId xmlns:p14="http://schemas.microsoft.com/office/powerpoint/2010/main" xmlns="" val="2471354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9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96EEF81B-6FD0-4312-8EA6-97E39270563E}"/>
              </a:ext>
            </a:extLst>
          </p:cNvPr>
          <p:cNvSpPr>
            <a:spLocks noGrp="1"/>
          </p:cNvSpPr>
          <p:nvPr>
            <p:ph type="pic" sz="quarter" idx="13"/>
          </p:nvPr>
        </p:nvSpPr>
        <p:spPr>
          <a:xfrm>
            <a:off x="1514475" y="2046478"/>
            <a:ext cx="1831975" cy="1831975"/>
          </a:xfrm>
        </p:spPr>
        <p:txBody>
          <a:bodyPr/>
          <a:lstStyle/>
          <a:p>
            <a:endParaRPr lang="en-US"/>
          </a:p>
        </p:txBody>
      </p:sp>
      <p:sp>
        <p:nvSpPr>
          <p:cNvPr id="7" name="Picture Placeholder 5">
            <a:extLst>
              <a:ext uri="{FF2B5EF4-FFF2-40B4-BE49-F238E27FC236}">
                <a16:creationId xmlns:a16="http://schemas.microsoft.com/office/drawing/2014/main" xmlns="" id="{4A06410A-CB80-49BB-B331-17491752D752}"/>
              </a:ext>
            </a:extLst>
          </p:cNvPr>
          <p:cNvSpPr>
            <a:spLocks noGrp="1"/>
          </p:cNvSpPr>
          <p:nvPr>
            <p:ph type="pic" sz="quarter" idx="14"/>
          </p:nvPr>
        </p:nvSpPr>
        <p:spPr>
          <a:xfrm>
            <a:off x="5180012" y="2046478"/>
            <a:ext cx="1831975" cy="1831975"/>
          </a:xfrm>
        </p:spPr>
        <p:txBody>
          <a:bodyPr/>
          <a:lstStyle/>
          <a:p>
            <a:endParaRPr lang="en-US"/>
          </a:p>
        </p:txBody>
      </p:sp>
      <p:sp>
        <p:nvSpPr>
          <p:cNvPr id="8" name="Picture Placeholder 5">
            <a:extLst>
              <a:ext uri="{FF2B5EF4-FFF2-40B4-BE49-F238E27FC236}">
                <a16:creationId xmlns:a16="http://schemas.microsoft.com/office/drawing/2014/main" xmlns="" id="{AF68F903-206B-4BD2-9F30-DAE56DCEDD6A}"/>
              </a:ext>
            </a:extLst>
          </p:cNvPr>
          <p:cNvSpPr>
            <a:spLocks noGrp="1"/>
          </p:cNvSpPr>
          <p:nvPr>
            <p:ph type="pic" sz="quarter" idx="15"/>
          </p:nvPr>
        </p:nvSpPr>
        <p:spPr>
          <a:xfrm>
            <a:off x="8845550" y="2046478"/>
            <a:ext cx="1831975" cy="1831975"/>
          </a:xfrm>
        </p:spPr>
        <p:txBody>
          <a:bodyPr/>
          <a:lstStyle/>
          <a:p>
            <a:endParaRPr lang="en-US"/>
          </a:p>
        </p:txBody>
      </p:sp>
    </p:spTree>
    <p:extLst>
      <p:ext uri="{BB962C8B-B14F-4D97-AF65-F5344CB8AC3E}">
        <p14:creationId xmlns:p14="http://schemas.microsoft.com/office/powerpoint/2010/main" xmlns="" val="70805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nodePh="1">
                                  <p:stCondLst>
                                    <p:cond delay="0"/>
                                  </p:stCondLst>
                                  <p:endCondLst>
                                    <p:cond evt="begin" delay="0">
                                      <p:tn val="10"/>
                                    </p:cond>
                                  </p:end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nodePh="1">
                                  <p:stCondLst>
                                    <p:cond delay="0"/>
                                  </p:stCondLst>
                                  <p:endCondLst>
                                    <p:cond evt="begin" delay="0">
                                      <p:tn val="15"/>
                                    </p:cond>
                                  </p:end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8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F234F539-C209-4CFE-B071-94BDA86EE874}"/>
              </a:ext>
            </a:extLst>
          </p:cNvPr>
          <p:cNvSpPr>
            <a:spLocks noGrp="1"/>
          </p:cNvSpPr>
          <p:nvPr>
            <p:ph type="pic" sz="quarter" idx="13"/>
          </p:nvPr>
        </p:nvSpPr>
        <p:spPr>
          <a:xfrm>
            <a:off x="0" y="0"/>
            <a:ext cx="12191999" cy="4326340"/>
          </a:xfrm>
        </p:spPr>
        <p:txBody>
          <a:bodyPr/>
          <a:lstStyle/>
          <a:p>
            <a:endParaRPr lang="en-US"/>
          </a:p>
        </p:txBody>
      </p:sp>
    </p:spTree>
    <p:extLst>
      <p:ext uri="{BB962C8B-B14F-4D97-AF65-F5344CB8AC3E}">
        <p14:creationId xmlns:p14="http://schemas.microsoft.com/office/powerpoint/2010/main" xmlns="" val="4058017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7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8" name="Picture Placeholder 7">
            <a:extLst>
              <a:ext uri="{FF2B5EF4-FFF2-40B4-BE49-F238E27FC236}">
                <a16:creationId xmlns:a16="http://schemas.microsoft.com/office/drawing/2014/main" xmlns="" id="{F1FBA294-4DD6-4718-BD02-763650B5B9AF}"/>
              </a:ext>
            </a:extLst>
          </p:cNvPr>
          <p:cNvSpPr>
            <a:spLocks noGrp="1"/>
          </p:cNvSpPr>
          <p:nvPr>
            <p:ph type="pic" sz="quarter" idx="13"/>
          </p:nvPr>
        </p:nvSpPr>
        <p:spPr>
          <a:xfrm>
            <a:off x="1162372" y="1445217"/>
            <a:ext cx="3967566" cy="3967566"/>
          </a:xfrm>
          <a:custGeom>
            <a:avLst/>
            <a:gdLst>
              <a:gd name="connsiteX0" fmla="*/ 1983783 w 3967566"/>
              <a:gd name="connsiteY0" fmla="*/ 0 h 3967566"/>
              <a:gd name="connsiteX1" fmla="*/ 3967566 w 3967566"/>
              <a:gd name="connsiteY1" fmla="*/ 1983783 h 3967566"/>
              <a:gd name="connsiteX2" fmla="*/ 1983783 w 3967566"/>
              <a:gd name="connsiteY2" fmla="*/ 3967566 h 3967566"/>
              <a:gd name="connsiteX3" fmla="*/ 0 w 3967566"/>
              <a:gd name="connsiteY3" fmla="*/ 1983783 h 3967566"/>
              <a:gd name="connsiteX4" fmla="*/ 1983783 w 3967566"/>
              <a:gd name="connsiteY4" fmla="*/ 0 h 39675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67566" h="3967566">
                <a:moveTo>
                  <a:pt x="1983783" y="0"/>
                </a:moveTo>
                <a:cubicBezTo>
                  <a:pt x="3079396" y="0"/>
                  <a:pt x="3967566" y="888170"/>
                  <a:pt x="3967566" y="1983783"/>
                </a:cubicBezTo>
                <a:cubicBezTo>
                  <a:pt x="3967566" y="3079396"/>
                  <a:pt x="3079396" y="3967566"/>
                  <a:pt x="1983783" y="3967566"/>
                </a:cubicBezTo>
                <a:cubicBezTo>
                  <a:pt x="888170" y="3967566"/>
                  <a:pt x="0" y="3079396"/>
                  <a:pt x="0" y="1983783"/>
                </a:cubicBezTo>
                <a:cubicBezTo>
                  <a:pt x="0" y="888170"/>
                  <a:pt x="888170" y="0"/>
                  <a:pt x="1983783" y="0"/>
                </a:cubicBezTo>
                <a:close/>
              </a:path>
            </a:pathLst>
          </a:custGeom>
        </p:spPr>
        <p:txBody>
          <a:bodyPr wrap="square">
            <a:noAutofit/>
          </a:bodyPr>
          <a:lstStyle/>
          <a:p>
            <a:endParaRPr lang="en-US"/>
          </a:p>
        </p:txBody>
      </p:sp>
    </p:spTree>
    <p:extLst>
      <p:ext uri="{BB962C8B-B14F-4D97-AF65-F5344CB8AC3E}">
        <p14:creationId xmlns:p14="http://schemas.microsoft.com/office/powerpoint/2010/main" xmlns="" val="31726040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6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13" name="Picture Placeholder 12">
            <a:extLst>
              <a:ext uri="{FF2B5EF4-FFF2-40B4-BE49-F238E27FC236}">
                <a16:creationId xmlns:a16="http://schemas.microsoft.com/office/drawing/2014/main" xmlns="" id="{BE4E0706-7841-4668-9FED-74E6F451E9AA}"/>
              </a:ext>
            </a:extLst>
          </p:cNvPr>
          <p:cNvSpPr>
            <a:spLocks noGrp="1"/>
          </p:cNvSpPr>
          <p:nvPr>
            <p:ph type="pic" sz="quarter" idx="13"/>
          </p:nvPr>
        </p:nvSpPr>
        <p:spPr>
          <a:xfrm>
            <a:off x="594944" y="1539700"/>
            <a:ext cx="5639459" cy="3778600"/>
          </a:xfrm>
          <a:custGeom>
            <a:avLst/>
            <a:gdLst>
              <a:gd name="connsiteX0" fmla="*/ 3535348 w 5639459"/>
              <a:gd name="connsiteY0" fmla="*/ 2759261 h 3778600"/>
              <a:gd name="connsiteX1" fmla="*/ 3188777 w 5639459"/>
              <a:gd name="connsiteY1" fmla="*/ 2773659 h 3778600"/>
              <a:gd name="connsiteX2" fmla="*/ 3897640 w 5639459"/>
              <a:gd name="connsiteY2" fmla="*/ 2949356 h 3778600"/>
              <a:gd name="connsiteX3" fmla="*/ 4893556 w 5639459"/>
              <a:gd name="connsiteY3" fmla="*/ 3330108 h 3778600"/>
              <a:gd name="connsiteX4" fmla="*/ 4029469 w 5639459"/>
              <a:gd name="connsiteY4" fmla="*/ 2850147 h 3778600"/>
              <a:gd name="connsiteX5" fmla="*/ 3535348 w 5639459"/>
              <a:gd name="connsiteY5" fmla="*/ 2759261 h 3778600"/>
              <a:gd name="connsiteX6" fmla="*/ 3843081 w 5639459"/>
              <a:gd name="connsiteY6" fmla="*/ 2341554 h 3778600"/>
              <a:gd name="connsiteX7" fmla="*/ 4231487 w 5639459"/>
              <a:gd name="connsiteY7" fmla="*/ 2404943 h 3778600"/>
              <a:gd name="connsiteX8" fmla="*/ 4986467 w 5639459"/>
              <a:gd name="connsiteY8" fmla="*/ 3355079 h 3778600"/>
              <a:gd name="connsiteX9" fmla="*/ 3827451 w 5639459"/>
              <a:gd name="connsiteY9" fmla="*/ 3715021 h 3778600"/>
              <a:gd name="connsiteX10" fmla="*/ 3072358 w 5639459"/>
              <a:gd name="connsiteY10" fmla="*/ 2764885 h 3778600"/>
              <a:gd name="connsiteX11" fmla="*/ 3843081 w 5639459"/>
              <a:gd name="connsiteY11" fmla="*/ 2341554 h 3778600"/>
              <a:gd name="connsiteX12" fmla="*/ 4122182 w 5639459"/>
              <a:gd name="connsiteY12" fmla="*/ 856149 h 3778600"/>
              <a:gd name="connsiteX13" fmla="*/ 3765023 w 5639459"/>
              <a:gd name="connsiteY13" fmla="*/ 871025 h 3778600"/>
              <a:gd name="connsiteX14" fmla="*/ 4495482 w 5639459"/>
              <a:gd name="connsiteY14" fmla="*/ 1052121 h 3778600"/>
              <a:gd name="connsiteX15" fmla="*/ 5521768 w 5639459"/>
              <a:gd name="connsiteY15" fmla="*/ 1444571 h 3778600"/>
              <a:gd name="connsiteX16" fmla="*/ 4631360 w 5639459"/>
              <a:gd name="connsiteY16" fmla="*/ 949762 h 3778600"/>
              <a:gd name="connsiteX17" fmla="*/ 4122182 w 5639459"/>
              <a:gd name="connsiteY17" fmla="*/ 856149 h 3778600"/>
              <a:gd name="connsiteX18" fmla="*/ 1114396 w 5639459"/>
              <a:gd name="connsiteY18" fmla="*/ 755847 h 3778600"/>
              <a:gd name="connsiteX19" fmla="*/ 255020 w 5639459"/>
              <a:gd name="connsiteY19" fmla="*/ 800273 h 3778600"/>
              <a:gd name="connsiteX20" fmla="*/ 1567461 w 5639459"/>
              <a:gd name="connsiteY20" fmla="*/ 1125683 h 3778600"/>
              <a:gd name="connsiteX21" fmla="*/ 3411381 w 5639459"/>
              <a:gd name="connsiteY21" fmla="*/ 1830721 h 3778600"/>
              <a:gd name="connsiteX22" fmla="*/ 1842142 w 5639459"/>
              <a:gd name="connsiteY22" fmla="*/ 799148 h 3778600"/>
              <a:gd name="connsiteX23" fmla="*/ 1114396 w 5639459"/>
              <a:gd name="connsiteY23" fmla="*/ 755847 h 3778600"/>
              <a:gd name="connsiteX24" fmla="*/ 4439167 w 5639459"/>
              <a:gd name="connsiteY24" fmla="*/ 425852 h 3778600"/>
              <a:gd name="connsiteX25" fmla="*/ 4839452 w 5639459"/>
              <a:gd name="connsiteY25" fmla="*/ 491172 h 3778600"/>
              <a:gd name="connsiteX26" fmla="*/ 5617490 w 5639459"/>
              <a:gd name="connsiteY26" fmla="*/ 1470329 h 3778600"/>
              <a:gd name="connsiteX27" fmla="*/ 4423043 w 5639459"/>
              <a:gd name="connsiteY27" fmla="*/ 1841295 h 3778600"/>
              <a:gd name="connsiteX28" fmla="*/ 3644892 w 5639459"/>
              <a:gd name="connsiteY28" fmla="*/ 862138 h 3778600"/>
              <a:gd name="connsiteX29" fmla="*/ 4439167 w 5639459"/>
              <a:gd name="connsiteY29" fmla="*/ 425852 h 3778600"/>
              <a:gd name="connsiteX30" fmla="*/ 1466379 w 5639459"/>
              <a:gd name="connsiteY30" fmla="*/ 353 h 3778600"/>
              <a:gd name="connsiteX31" fmla="*/ 2185550 w 5639459"/>
              <a:gd name="connsiteY31" fmla="*/ 117731 h 3778600"/>
              <a:gd name="connsiteX32" fmla="*/ 3583591 w 5639459"/>
              <a:gd name="connsiteY32" fmla="*/ 1877064 h 3778600"/>
              <a:gd name="connsiteX33" fmla="*/ 1437544 w 5639459"/>
              <a:gd name="connsiteY33" fmla="*/ 2543520 h 3778600"/>
              <a:gd name="connsiteX34" fmla="*/ 39392 w 5639459"/>
              <a:gd name="connsiteY34" fmla="*/ 784188 h 3778600"/>
              <a:gd name="connsiteX35" fmla="*/ 1466379 w 5639459"/>
              <a:gd name="connsiteY35" fmla="*/ 353 h 377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639459" h="3778600">
                <a:moveTo>
                  <a:pt x="3535348" y="2759261"/>
                </a:moveTo>
                <a:cubicBezTo>
                  <a:pt x="3386380" y="2756224"/>
                  <a:pt x="3262003" y="2770735"/>
                  <a:pt x="3188777" y="2773659"/>
                </a:cubicBezTo>
                <a:cubicBezTo>
                  <a:pt x="3188777" y="2773659"/>
                  <a:pt x="3663340" y="2864095"/>
                  <a:pt x="3897640" y="2949356"/>
                </a:cubicBezTo>
                <a:cubicBezTo>
                  <a:pt x="4131940" y="3034505"/>
                  <a:pt x="4799859" y="3330108"/>
                  <a:pt x="4893556" y="3330108"/>
                </a:cubicBezTo>
                <a:cubicBezTo>
                  <a:pt x="4987254" y="3330108"/>
                  <a:pt x="4469162" y="3022357"/>
                  <a:pt x="4029469" y="2850147"/>
                </a:cubicBezTo>
                <a:cubicBezTo>
                  <a:pt x="3857877" y="2782883"/>
                  <a:pt x="3684317" y="2762298"/>
                  <a:pt x="3535348" y="2759261"/>
                </a:cubicBezTo>
                <a:close/>
                <a:moveTo>
                  <a:pt x="3843081" y="2341554"/>
                </a:moveTo>
                <a:cubicBezTo>
                  <a:pt x="3967808" y="2343710"/>
                  <a:pt x="4099348" y="2364196"/>
                  <a:pt x="4231487" y="2404943"/>
                </a:cubicBezTo>
                <a:cubicBezTo>
                  <a:pt x="4760040" y="2567929"/>
                  <a:pt x="5098161" y="2993336"/>
                  <a:pt x="4986467" y="3355079"/>
                </a:cubicBezTo>
                <a:cubicBezTo>
                  <a:pt x="4874997" y="3716821"/>
                  <a:pt x="4356005" y="3878008"/>
                  <a:pt x="3827451" y="3715021"/>
                </a:cubicBezTo>
                <a:cubicBezTo>
                  <a:pt x="3298897" y="3552035"/>
                  <a:pt x="2960776" y="3126740"/>
                  <a:pt x="3072358" y="2764885"/>
                </a:cubicBezTo>
                <a:cubicBezTo>
                  <a:pt x="3156044" y="2493579"/>
                  <a:pt x="3468900" y="2335084"/>
                  <a:pt x="3843081" y="2341554"/>
                </a:cubicBezTo>
                <a:close/>
                <a:moveTo>
                  <a:pt x="4122182" y="856149"/>
                </a:moveTo>
                <a:cubicBezTo>
                  <a:pt x="3968672" y="853027"/>
                  <a:pt x="3840499" y="867988"/>
                  <a:pt x="3765023" y="871025"/>
                </a:cubicBezTo>
                <a:cubicBezTo>
                  <a:pt x="3765023" y="871025"/>
                  <a:pt x="4253983" y="964272"/>
                  <a:pt x="4495482" y="1052121"/>
                </a:cubicBezTo>
                <a:cubicBezTo>
                  <a:pt x="4736981" y="1139969"/>
                  <a:pt x="5425146" y="1444571"/>
                  <a:pt x="5521768" y="1444571"/>
                </a:cubicBezTo>
                <a:cubicBezTo>
                  <a:pt x="5618390" y="1444571"/>
                  <a:pt x="5084438" y="1127484"/>
                  <a:pt x="4631360" y="949762"/>
                </a:cubicBezTo>
                <a:cubicBezTo>
                  <a:pt x="4454538" y="880473"/>
                  <a:pt x="4275692" y="859270"/>
                  <a:pt x="4122182" y="856149"/>
                </a:cubicBezTo>
                <a:close/>
                <a:moveTo>
                  <a:pt x="1114396" y="755847"/>
                </a:moveTo>
                <a:cubicBezTo>
                  <a:pt x="738043" y="758470"/>
                  <a:pt x="424517" y="793454"/>
                  <a:pt x="255020" y="800273"/>
                </a:cubicBezTo>
                <a:cubicBezTo>
                  <a:pt x="255020" y="800273"/>
                  <a:pt x="1133618" y="967871"/>
                  <a:pt x="1567461" y="1125683"/>
                </a:cubicBezTo>
                <a:cubicBezTo>
                  <a:pt x="2001305" y="1283383"/>
                  <a:pt x="3237821" y="1830721"/>
                  <a:pt x="3411381" y="1830721"/>
                </a:cubicBezTo>
                <a:cubicBezTo>
                  <a:pt x="3584941" y="1830721"/>
                  <a:pt x="2666750" y="912305"/>
                  <a:pt x="1842142" y="799148"/>
                </a:cubicBezTo>
                <a:cubicBezTo>
                  <a:pt x="1588636" y="764349"/>
                  <a:pt x="1340207" y="754273"/>
                  <a:pt x="1114396" y="755847"/>
                </a:cubicBezTo>
                <a:close/>
                <a:moveTo>
                  <a:pt x="4439167" y="425852"/>
                </a:moveTo>
                <a:cubicBezTo>
                  <a:pt x="4567702" y="428077"/>
                  <a:pt x="4703264" y="449188"/>
                  <a:pt x="4839452" y="491172"/>
                </a:cubicBezTo>
                <a:cubicBezTo>
                  <a:pt x="5384203" y="659108"/>
                  <a:pt x="5732560" y="1097563"/>
                  <a:pt x="5617490" y="1470329"/>
                </a:cubicBezTo>
                <a:cubicBezTo>
                  <a:pt x="5502534" y="1843207"/>
                  <a:pt x="4967794" y="2009231"/>
                  <a:pt x="4423043" y="1841295"/>
                </a:cubicBezTo>
                <a:cubicBezTo>
                  <a:pt x="3878293" y="1673359"/>
                  <a:pt x="3529936" y="1235017"/>
                  <a:pt x="3644892" y="862138"/>
                </a:cubicBezTo>
                <a:cubicBezTo>
                  <a:pt x="3731194" y="582480"/>
                  <a:pt x="4053561" y="419177"/>
                  <a:pt x="4439167" y="425852"/>
                </a:cubicBezTo>
                <a:close/>
                <a:moveTo>
                  <a:pt x="1466379" y="353"/>
                </a:moveTo>
                <a:cubicBezTo>
                  <a:pt x="1697315" y="4349"/>
                  <a:pt x="1940874" y="42284"/>
                  <a:pt x="2185550" y="117731"/>
                </a:cubicBezTo>
                <a:cubicBezTo>
                  <a:pt x="3164258" y="419521"/>
                  <a:pt x="3790220" y="1207233"/>
                  <a:pt x="3583591" y="1877064"/>
                </a:cubicBezTo>
                <a:cubicBezTo>
                  <a:pt x="3377074" y="2546894"/>
                  <a:pt x="2416252" y="2845310"/>
                  <a:pt x="1437544" y="2543520"/>
                </a:cubicBezTo>
                <a:cubicBezTo>
                  <a:pt x="458838" y="2241731"/>
                  <a:pt x="-167125" y="1454131"/>
                  <a:pt x="39392" y="784188"/>
                </a:cubicBezTo>
                <a:cubicBezTo>
                  <a:pt x="194365" y="281815"/>
                  <a:pt x="773570" y="-11637"/>
                  <a:pt x="1466379" y="353"/>
                </a:cubicBezTo>
                <a:close/>
              </a:path>
            </a:pathLst>
          </a:custGeom>
        </p:spPr>
        <p:txBody>
          <a:bodyPr wrap="square">
            <a:noAutofit/>
          </a:bodyPr>
          <a:lstStyle/>
          <a:p>
            <a:endParaRPr lang="en-US"/>
          </a:p>
        </p:txBody>
      </p:sp>
    </p:spTree>
    <p:extLst>
      <p:ext uri="{BB962C8B-B14F-4D97-AF65-F5344CB8AC3E}">
        <p14:creationId xmlns:p14="http://schemas.microsoft.com/office/powerpoint/2010/main" xmlns="" val="966556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44B551-1194-43D6-9A82-614B7D1772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BBFA3E0-6CF6-4E97-90F0-D51C891CD9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0A71EF9-9A5D-47FB-9371-A599292D417B}"/>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5" name="Footer Placeholder 4">
            <a:extLst>
              <a:ext uri="{FF2B5EF4-FFF2-40B4-BE49-F238E27FC236}">
                <a16:creationId xmlns:a16="http://schemas.microsoft.com/office/drawing/2014/main" xmlns="" id="{8AEC0B0A-0D11-4DF6-84AB-420AB7B1E2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2F7554E-F563-4978-BE6C-3771ED52C3C8}"/>
              </a:ext>
            </a:extLst>
          </p:cNvPr>
          <p:cNvSpPr>
            <a:spLocks noGrp="1"/>
          </p:cNvSpPr>
          <p:nvPr>
            <p:ph type="sldNum" sz="quarter" idx="12"/>
          </p:nvPr>
        </p:nvSpPr>
        <p:spPr/>
        <p:txBody>
          <a:bodyPr/>
          <a:lstStyle/>
          <a:p>
            <a:fld id="{92786930-ED0B-4B28-83C9-378CE4095BE0}" type="slidenum">
              <a:rPr lang="en-US" smtClean="0"/>
              <a:pPr/>
              <a:t>‹#›</a:t>
            </a:fld>
            <a:endParaRPr lang="en-US"/>
          </a:p>
        </p:txBody>
      </p:sp>
    </p:spTree>
    <p:extLst>
      <p:ext uri="{BB962C8B-B14F-4D97-AF65-F5344CB8AC3E}">
        <p14:creationId xmlns:p14="http://schemas.microsoft.com/office/powerpoint/2010/main" xmlns="" val="4331936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62689AD2-60AF-41BE-8D77-340D12E88759}"/>
              </a:ext>
            </a:extLst>
          </p:cNvPr>
          <p:cNvSpPr>
            <a:spLocks noGrp="1"/>
          </p:cNvSpPr>
          <p:nvPr>
            <p:ph type="pic" sz="quarter" idx="13"/>
          </p:nvPr>
        </p:nvSpPr>
        <p:spPr>
          <a:xfrm>
            <a:off x="0" y="635000"/>
            <a:ext cx="5176838" cy="5580063"/>
          </a:xfrm>
        </p:spPr>
        <p:txBody>
          <a:bodyPr/>
          <a:lstStyle/>
          <a:p>
            <a:endParaRPr lang="en-US"/>
          </a:p>
        </p:txBody>
      </p:sp>
    </p:spTree>
    <p:extLst>
      <p:ext uri="{BB962C8B-B14F-4D97-AF65-F5344CB8AC3E}">
        <p14:creationId xmlns:p14="http://schemas.microsoft.com/office/powerpoint/2010/main" xmlns="" val="38427429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4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41EC6348-6B20-46B7-8FCA-1DB737285AE9}"/>
              </a:ext>
            </a:extLst>
          </p:cNvPr>
          <p:cNvSpPr>
            <a:spLocks noGrp="1"/>
          </p:cNvSpPr>
          <p:nvPr>
            <p:ph type="pic" sz="quarter" idx="13"/>
          </p:nvPr>
        </p:nvSpPr>
        <p:spPr>
          <a:xfrm>
            <a:off x="0" y="0"/>
            <a:ext cx="12192000" cy="6858000"/>
          </a:xfrm>
        </p:spPr>
        <p:txBody>
          <a:bodyPr/>
          <a:lstStyle/>
          <a:p>
            <a:endParaRPr lang="en-US"/>
          </a:p>
        </p:txBody>
      </p:sp>
    </p:spTree>
    <p:extLst>
      <p:ext uri="{BB962C8B-B14F-4D97-AF65-F5344CB8AC3E}">
        <p14:creationId xmlns:p14="http://schemas.microsoft.com/office/powerpoint/2010/main" xmlns="" val="28554541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3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A055B3FE-16C6-4BBE-8FBF-7316255509F4}"/>
              </a:ext>
            </a:extLst>
          </p:cNvPr>
          <p:cNvSpPr>
            <a:spLocks noGrp="1"/>
          </p:cNvSpPr>
          <p:nvPr>
            <p:ph type="pic" sz="quarter" idx="13"/>
          </p:nvPr>
        </p:nvSpPr>
        <p:spPr>
          <a:xfrm>
            <a:off x="620713" y="650875"/>
            <a:ext cx="10895012" cy="3689350"/>
          </a:xfrm>
        </p:spPr>
        <p:txBody>
          <a:bodyPr/>
          <a:lstStyle/>
          <a:p>
            <a:endParaRPr lang="en-US"/>
          </a:p>
        </p:txBody>
      </p:sp>
    </p:spTree>
    <p:extLst>
      <p:ext uri="{BB962C8B-B14F-4D97-AF65-F5344CB8AC3E}">
        <p14:creationId xmlns:p14="http://schemas.microsoft.com/office/powerpoint/2010/main" xmlns="" val="16252306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5" name="Picture Placeholder 5">
            <a:extLst>
              <a:ext uri="{FF2B5EF4-FFF2-40B4-BE49-F238E27FC236}">
                <a16:creationId xmlns:a16="http://schemas.microsoft.com/office/drawing/2014/main" xmlns="" id="{47ABFEAF-0328-459B-B0C3-FDFB3DC70CD0}"/>
              </a:ext>
            </a:extLst>
          </p:cNvPr>
          <p:cNvSpPr>
            <a:spLocks noGrp="1"/>
          </p:cNvSpPr>
          <p:nvPr>
            <p:ph type="pic" sz="quarter" idx="13"/>
          </p:nvPr>
        </p:nvSpPr>
        <p:spPr>
          <a:xfrm>
            <a:off x="1086171" y="0"/>
            <a:ext cx="3653993" cy="6858000"/>
          </a:xfrm>
        </p:spPr>
        <p:txBody>
          <a:bodyPr/>
          <a:lstStyle/>
          <a:p>
            <a:endParaRPr lang="en-US" dirty="0"/>
          </a:p>
        </p:txBody>
      </p:sp>
    </p:spTree>
    <p:extLst>
      <p:ext uri="{BB962C8B-B14F-4D97-AF65-F5344CB8AC3E}">
        <p14:creationId xmlns:p14="http://schemas.microsoft.com/office/powerpoint/2010/main" xmlns="" val="1597812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F5649A14-9B68-407D-934D-3216C32DBF6B}"/>
              </a:ext>
            </a:extLst>
          </p:cNvPr>
          <p:cNvSpPr>
            <a:spLocks noGrp="1"/>
          </p:cNvSpPr>
          <p:nvPr>
            <p:ph type="pic" sz="quarter" idx="13"/>
          </p:nvPr>
        </p:nvSpPr>
        <p:spPr>
          <a:xfrm>
            <a:off x="5160935" y="668337"/>
            <a:ext cx="6443689" cy="3698875"/>
          </a:xfrm>
        </p:spPr>
        <p:txBody>
          <a:bodyPr/>
          <a:lstStyle/>
          <a:p>
            <a:endParaRPr lang="en-US" dirty="0"/>
          </a:p>
        </p:txBody>
      </p:sp>
    </p:spTree>
    <p:extLst>
      <p:ext uri="{BB962C8B-B14F-4D97-AF65-F5344CB8AC3E}">
        <p14:creationId xmlns:p14="http://schemas.microsoft.com/office/powerpoint/2010/main" xmlns="" val="2219666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0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18855BFC-3FA8-42B6-B355-24E94C3E431A}"/>
              </a:ext>
            </a:extLst>
          </p:cNvPr>
          <p:cNvSpPr>
            <a:spLocks noGrp="1"/>
          </p:cNvSpPr>
          <p:nvPr>
            <p:ph type="pic" sz="quarter" idx="13"/>
          </p:nvPr>
        </p:nvSpPr>
        <p:spPr>
          <a:xfrm>
            <a:off x="8782050" y="0"/>
            <a:ext cx="3409950" cy="5600700"/>
          </a:xfrm>
        </p:spPr>
        <p:txBody>
          <a:bodyPr/>
          <a:lstStyle/>
          <a:p>
            <a:endParaRPr lang="en-US"/>
          </a:p>
        </p:txBody>
      </p:sp>
    </p:spTree>
    <p:extLst>
      <p:ext uri="{BB962C8B-B14F-4D97-AF65-F5344CB8AC3E}">
        <p14:creationId xmlns:p14="http://schemas.microsoft.com/office/powerpoint/2010/main" xmlns="" val="97929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9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D894FB25-0794-48C2-A6FC-D7D40D9AB1AD}"/>
              </a:ext>
            </a:extLst>
          </p:cNvPr>
          <p:cNvSpPr>
            <a:spLocks noGrp="1"/>
          </p:cNvSpPr>
          <p:nvPr>
            <p:ph type="pic" sz="quarter" idx="13"/>
          </p:nvPr>
        </p:nvSpPr>
        <p:spPr>
          <a:xfrm>
            <a:off x="7429500" y="0"/>
            <a:ext cx="3676650" cy="6858000"/>
          </a:xfrm>
        </p:spPr>
        <p:txBody>
          <a:bodyPr/>
          <a:lstStyle/>
          <a:p>
            <a:endParaRPr lang="en-US"/>
          </a:p>
        </p:txBody>
      </p:sp>
    </p:spTree>
    <p:extLst>
      <p:ext uri="{BB962C8B-B14F-4D97-AF65-F5344CB8AC3E}">
        <p14:creationId xmlns:p14="http://schemas.microsoft.com/office/powerpoint/2010/main" xmlns="" val="1808997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8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C30DFAF3-DBE9-43C5-B2C5-73027D706210}"/>
              </a:ext>
            </a:extLst>
          </p:cNvPr>
          <p:cNvSpPr>
            <a:spLocks noGrp="1"/>
          </p:cNvSpPr>
          <p:nvPr>
            <p:ph type="pic" sz="quarter" idx="13"/>
          </p:nvPr>
        </p:nvSpPr>
        <p:spPr>
          <a:xfrm>
            <a:off x="4267200" y="0"/>
            <a:ext cx="6400800" cy="3429000"/>
          </a:xfrm>
        </p:spPr>
        <p:txBody>
          <a:bodyPr/>
          <a:lstStyle/>
          <a:p>
            <a:endParaRPr lang="en-US"/>
          </a:p>
        </p:txBody>
      </p:sp>
    </p:spTree>
    <p:extLst>
      <p:ext uri="{BB962C8B-B14F-4D97-AF65-F5344CB8AC3E}">
        <p14:creationId xmlns:p14="http://schemas.microsoft.com/office/powerpoint/2010/main" xmlns="" val="10790812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A3C2FCE7-BF2F-47D1-ACBD-ACBB5B65459D}"/>
              </a:ext>
            </a:extLst>
          </p:cNvPr>
          <p:cNvSpPr>
            <a:spLocks noGrp="1"/>
          </p:cNvSpPr>
          <p:nvPr>
            <p:ph type="pic" sz="quarter" idx="13"/>
          </p:nvPr>
        </p:nvSpPr>
        <p:spPr>
          <a:xfrm>
            <a:off x="0" y="666750"/>
            <a:ext cx="6972300" cy="3714750"/>
          </a:xfrm>
        </p:spPr>
        <p:txBody>
          <a:bodyPr/>
          <a:lstStyle/>
          <a:p>
            <a:endParaRPr lang="en-US"/>
          </a:p>
        </p:txBody>
      </p:sp>
    </p:spTree>
    <p:extLst>
      <p:ext uri="{BB962C8B-B14F-4D97-AF65-F5344CB8AC3E}">
        <p14:creationId xmlns:p14="http://schemas.microsoft.com/office/powerpoint/2010/main" xmlns="" val="981994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C60A234C-7D26-468F-944C-041B53A4A778}"/>
              </a:ext>
            </a:extLst>
          </p:cNvPr>
          <p:cNvSpPr>
            <a:spLocks noGrp="1"/>
          </p:cNvSpPr>
          <p:nvPr>
            <p:ph type="pic" sz="quarter" idx="13"/>
          </p:nvPr>
        </p:nvSpPr>
        <p:spPr>
          <a:xfrm>
            <a:off x="7372350" y="666750"/>
            <a:ext cx="3638550" cy="5486400"/>
          </a:xfrm>
        </p:spPr>
        <p:txBody>
          <a:bodyPr/>
          <a:lstStyle/>
          <a:p>
            <a:endParaRPr lang="en-US"/>
          </a:p>
        </p:txBody>
      </p:sp>
    </p:spTree>
    <p:extLst>
      <p:ext uri="{BB962C8B-B14F-4D97-AF65-F5344CB8AC3E}">
        <p14:creationId xmlns:p14="http://schemas.microsoft.com/office/powerpoint/2010/main" xmlns="" val="1383501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D947FB-543E-4414-BB23-EB509AD6EF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AC4180E-F867-440D-ACC4-7C75BCE3B7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4660140-A0B9-40E9-A177-6C81B0C07AE3}"/>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5" name="Footer Placeholder 4">
            <a:extLst>
              <a:ext uri="{FF2B5EF4-FFF2-40B4-BE49-F238E27FC236}">
                <a16:creationId xmlns:a16="http://schemas.microsoft.com/office/drawing/2014/main" xmlns="" id="{B7FD9657-C9C0-4275-B75D-09EC340F57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B27DB94-3F08-4694-84E5-C9D6D0B2D69A}"/>
              </a:ext>
            </a:extLst>
          </p:cNvPr>
          <p:cNvSpPr>
            <a:spLocks noGrp="1"/>
          </p:cNvSpPr>
          <p:nvPr>
            <p:ph type="sldNum" sz="quarter" idx="12"/>
          </p:nvPr>
        </p:nvSpPr>
        <p:spPr/>
        <p:txBody>
          <a:bodyPr/>
          <a:lstStyle/>
          <a:p>
            <a:fld id="{92786930-ED0B-4B28-83C9-378CE4095BE0}" type="slidenum">
              <a:rPr lang="en-US" smtClean="0"/>
              <a:pPr/>
              <a:t>‹#›</a:t>
            </a:fld>
            <a:endParaRPr lang="en-US"/>
          </a:p>
        </p:txBody>
      </p:sp>
    </p:spTree>
    <p:extLst>
      <p:ext uri="{BB962C8B-B14F-4D97-AF65-F5344CB8AC3E}">
        <p14:creationId xmlns:p14="http://schemas.microsoft.com/office/powerpoint/2010/main" xmlns="" val="34892987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71D9E5E1-7939-47CF-8E2B-C785ED8C1C7C}"/>
              </a:ext>
            </a:extLst>
          </p:cNvPr>
          <p:cNvSpPr>
            <a:spLocks noGrp="1"/>
          </p:cNvSpPr>
          <p:nvPr>
            <p:ph type="pic" sz="quarter" idx="13"/>
          </p:nvPr>
        </p:nvSpPr>
        <p:spPr>
          <a:xfrm>
            <a:off x="0" y="0"/>
            <a:ext cx="6096000" cy="6858000"/>
          </a:xfrm>
        </p:spPr>
        <p:txBody>
          <a:bodyPr/>
          <a:lstStyle/>
          <a:p>
            <a:endParaRPr lang="en-US"/>
          </a:p>
        </p:txBody>
      </p:sp>
    </p:spTree>
    <p:extLst>
      <p:ext uri="{BB962C8B-B14F-4D97-AF65-F5344CB8AC3E}">
        <p14:creationId xmlns:p14="http://schemas.microsoft.com/office/powerpoint/2010/main" xmlns="" val="115244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C006FECD-DA4F-48A6-A389-DBD725B99E84}"/>
              </a:ext>
            </a:extLst>
          </p:cNvPr>
          <p:cNvSpPr>
            <a:spLocks noGrp="1"/>
          </p:cNvSpPr>
          <p:nvPr>
            <p:ph type="pic" sz="quarter" idx="13"/>
          </p:nvPr>
        </p:nvSpPr>
        <p:spPr>
          <a:xfrm>
            <a:off x="1504950" y="0"/>
            <a:ext cx="4591050" cy="5295900"/>
          </a:xfrm>
        </p:spPr>
        <p:txBody>
          <a:bodyPr/>
          <a:lstStyle/>
          <a:p>
            <a:endParaRPr lang="en-US"/>
          </a:p>
        </p:txBody>
      </p:sp>
    </p:spTree>
    <p:extLst>
      <p:ext uri="{BB962C8B-B14F-4D97-AF65-F5344CB8AC3E}">
        <p14:creationId xmlns:p14="http://schemas.microsoft.com/office/powerpoint/2010/main" xmlns="" val="214337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C3518E09-256C-46C8-ABA5-52DC1AA0B251}"/>
              </a:ext>
            </a:extLst>
          </p:cNvPr>
          <p:cNvSpPr>
            <a:spLocks noGrp="1"/>
          </p:cNvSpPr>
          <p:nvPr>
            <p:ph type="pic" sz="quarter" idx="13"/>
          </p:nvPr>
        </p:nvSpPr>
        <p:spPr>
          <a:xfrm>
            <a:off x="1514475" y="1593850"/>
            <a:ext cx="3671888" cy="3670300"/>
          </a:xfrm>
        </p:spPr>
        <p:txBody>
          <a:bodyPr/>
          <a:lstStyle/>
          <a:p>
            <a:endParaRPr lang="en-US"/>
          </a:p>
        </p:txBody>
      </p:sp>
    </p:spTree>
    <p:extLst>
      <p:ext uri="{BB962C8B-B14F-4D97-AF65-F5344CB8AC3E}">
        <p14:creationId xmlns:p14="http://schemas.microsoft.com/office/powerpoint/2010/main" xmlns="" val="41049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C3518E09-256C-46C8-ABA5-52DC1AA0B251}"/>
              </a:ext>
            </a:extLst>
          </p:cNvPr>
          <p:cNvSpPr>
            <a:spLocks noGrp="1"/>
          </p:cNvSpPr>
          <p:nvPr>
            <p:ph type="pic" sz="quarter" idx="13"/>
          </p:nvPr>
        </p:nvSpPr>
        <p:spPr>
          <a:xfrm>
            <a:off x="6959932" y="0"/>
            <a:ext cx="3671888" cy="5264150"/>
          </a:xfrm>
        </p:spPr>
        <p:txBody>
          <a:bodyPr/>
          <a:lstStyle/>
          <a:p>
            <a:endParaRPr lang="en-US"/>
          </a:p>
        </p:txBody>
      </p:sp>
    </p:spTree>
    <p:extLst>
      <p:ext uri="{BB962C8B-B14F-4D97-AF65-F5344CB8AC3E}">
        <p14:creationId xmlns:p14="http://schemas.microsoft.com/office/powerpoint/2010/main" xmlns="" val="4279676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4C6D9-E506-4DE0-A27A-CF6F6BA919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947458F-A9A2-44AE-804E-17EA436B40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8816EAD-DBCD-496A-B26B-C7FB7ADB08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3195285-FC6E-49C7-9420-BDE40B355199}"/>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6" name="Footer Placeholder 5">
            <a:extLst>
              <a:ext uri="{FF2B5EF4-FFF2-40B4-BE49-F238E27FC236}">
                <a16:creationId xmlns:a16="http://schemas.microsoft.com/office/drawing/2014/main" xmlns="" id="{141F26B3-E1CF-4B30-A939-7D40FB19BF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6DBFB84-1DC8-4899-B5F8-8CD8E7A21EED}"/>
              </a:ext>
            </a:extLst>
          </p:cNvPr>
          <p:cNvSpPr>
            <a:spLocks noGrp="1"/>
          </p:cNvSpPr>
          <p:nvPr>
            <p:ph type="sldNum" sz="quarter" idx="12"/>
          </p:nvPr>
        </p:nvSpPr>
        <p:spPr/>
        <p:txBody>
          <a:bodyPr/>
          <a:lstStyle/>
          <a:p>
            <a:fld id="{92786930-ED0B-4B28-83C9-378CE4095BE0}" type="slidenum">
              <a:rPr lang="en-US" smtClean="0"/>
              <a:pPr/>
              <a:t>‹#›</a:t>
            </a:fld>
            <a:endParaRPr lang="en-US"/>
          </a:p>
        </p:txBody>
      </p:sp>
    </p:spTree>
    <p:extLst>
      <p:ext uri="{BB962C8B-B14F-4D97-AF65-F5344CB8AC3E}">
        <p14:creationId xmlns:p14="http://schemas.microsoft.com/office/powerpoint/2010/main" xmlns="" val="16712425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0CFBE7-BE84-4D99-BC64-99B241B70A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4BAFA38-2D4B-412F-B45D-BF803FC8F5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7A0F2E53-F90B-4201-8DB2-45BA4EAF0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5125D87-D6C2-4119-BA4D-D2738CC6E70C}"/>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6" name="Footer Placeholder 5">
            <a:extLst>
              <a:ext uri="{FF2B5EF4-FFF2-40B4-BE49-F238E27FC236}">
                <a16:creationId xmlns:a16="http://schemas.microsoft.com/office/drawing/2014/main" xmlns="" id="{C4B1D56C-8141-4FAA-B6A1-9B971D31A0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469CBB3-1AE1-4C43-A36D-504B47B7AAD4}"/>
              </a:ext>
            </a:extLst>
          </p:cNvPr>
          <p:cNvSpPr>
            <a:spLocks noGrp="1"/>
          </p:cNvSpPr>
          <p:nvPr>
            <p:ph type="sldNum" sz="quarter" idx="12"/>
          </p:nvPr>
        </p:nvSpPr>
        <p:spPr/>
        <p:txBody>
          <a:bodyPr/>
          <a:lstStyle/>
          <a:p>
            <a:fld id="{92786930-ED0B-4B28-83C9-378CE4095BE0}" type="slidenum">
              <a:rPr lang="en-US" smtClean="0"/>
              <a:pPr/>
              <a:t>‹#›</a:t>
            </a:fld>
            <a:endParaRPr lang="en-US"/>
          </a:p>
        </p:txBody>
      </p:sp>
    </p:spTree>
    <p:extLst>
      <p:ext uri="{BB962C8B-B14F-4D97-AF65-F5344CB8AC3E}">
        <p14:creationId xmlns:p14="http://schemas.microsoft.com/office/powerpoint/2010/main" xmlns="" val="23447677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05A541-928A-4241-8393-3D05F98A66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E4FF8FD-C76A-422C-822A-85A9996B44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B0AA4E1-B1C4-4AE6-A32B-AB920F55DF1D}"/>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5" name="Footer Placeholder 4">
            <a:extLst>
              <a:ext uri="{FF2B5EF4-FFF2-40B4-BE49-F238E27FC236}">
                <a16:creationId xmlns:a16="http://schemas.microsoft.com/office/drawing/2014/main" xmlns="" id="{B5923D41-EB8D-495D-A681-0AB7AC5554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979BF77-428F-4AC2-B95A-0B97A0B1B0E6}"/>
              </a:ext>
            </a:extLst>
          </p:cNvPr>
          <p:cNvSpPr>
            <a:spLocks noGrp="1"/>
          </p:cNvSpPr>
          <p:nvPr>
            <p:ph type="sldNum" sz="quarter" idx="12"/>
          </p:nvPr>
        </p:nvSpPr>
        <p:spPr/>
        <p:txBody>
          <a:bodyPr/>
          <a:lstStyle/>
          <a:p>
            <a:fld id="{92786930-ED0B-4B28-83C9-378CE4095BE0}" type="slidenum">
              <a:rPr lang="en-US" smtClean="0"/>
              <a:pPr/>
              <a:t>‹#›</a:t>
            </a:fld>
            <a:endParaRPr lang="en-US"/>
          </a:p>
        </p:txBody>
      </p:sp>
    </p:spTree>
    <p:extLst>
      <p:ext uri="{BB962C8B-B14F-4D97-AF65-F5344CB8AC3E}">
        <p14:creationId xmlns:p14="http://schemas.microsoft.com/office/powerpoint/2010/main" xmlns="" val="11001090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0DD17C6-213A-41E6-8ECC-57B0CE5A26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5C3041F-0A60-43A0-A9FF-611406AC28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BFDFD60-448D-4198-A1B8-9F2B00AC65B4}"/>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5" name="Footer Placeholder 4">
            <a:extLst>
              <a:ext uri="{FF2B5EF4-FFF2-40B4-BE49-F238E27FC236}">
                <a16:creationId xmlns:a16="http://schemas.microsoft.com/office/drawing/2014/main" xmlns="" id="{BD35813C-F7CC-47A8-B76A-C36E5296A8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645BDFA-5312-40E4-A88C-B62B15B6F49B}"/>
              </a:ext>
            </a:extLst>
          </p:cNvPr>
          <p:cNvSpPr>
            <a:spLocks noGrp="1"/>
          </p:cNvSpPr>
          <p:nvPr>
            <p:ph type="sldNum" sz="quarter" idx="12"/>
          </p:nvPr>
        </p:nvSpPr>
        <p:spPr/>
        <p:txBody>
          <a:bodyPr/>
          <a:lstStyle/>
          <a:p>
            <a:fld id="{92786930-ED0B-4B28-83C9-378CE4095BE0}" type="slidenum">
              <a:rPr lang="en-US" smtClean="0"/>
              <a:pPr/>
              <a:t>‹#›</a:t>
            </a:fld>
            <a:endParaRPr lang="en-US"/>
          </a:p>
        </p:txBody>
      </p:sp>
    </p:spTree>
    <p:extLst>
      <p:ext uri="{BB962C8B-B14F-4D97-AF65-F5344CB8AC3E}">
        <p14:creationId xmlns:p14="http://schemas.microsoft.com/office/powerpoint/2010/main" xmlns="" val="2243281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5526B-E057-4B3B-8FFB-0B7FCF4EC3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1833F26-39B7-4E5A-A69A-81F00FF4ED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62E7D7F-8507-49F4-8D84-E6237EC5E3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D4B0A30-85C3-45B0-9120-1BD5D998F613}"/>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6" name="Footer Placeholder 5">
            <a:extLst>
              <a:ext uri="{FF2B5EF4-FFF2-40B4-BE49-F238E27FC236}">
                <a16:creationId xmlns:a16="http://schemas.microsoft.com/office/drawing/2014/main" xmlns="" id="{5F892889-77E8-4D6F-8D46-08BF12C209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F11B30B-DD00-431E-A4F3-D87E92E216C5}"/>
              </a:ext>
            </a:extLst>
          </p:cNvPr>
          <p:cNvSpPr>
            <a:spLocks noGrp="1"/>
          </p:cNvSpPr>
          <p:nvPr>
            <p:ph type="sldNum" sz="quarter" idx="12"/>
          </p:nvPr>
        </p:nvSpPr>
        <p:spPr/>
        <p:txBody>
          <a:bodyPr/>
          <a:lstStyle/>
          <a:p>
            <a:fld id="{92786930-ED0B-4B28-83C9-378CE4095BE0}" type="slidenum">
              <a:rPr lang="en-US" smtClean="0"/>
              <a:pPr/>
              <a:t>‹#›</a:t>
            </a:fld>
            <a:endParaRPr lang="en-US"/>
          </a:p>
        </p:txBody>
      </p:sp>
    </p:spTree>
    <p:extLst>
      <p:ext uri="{BB962C8B-B14F-4D97-AF65-F5344CB8AC3E}">
        <p14:creationId xmlns:p14="http://schemas.microsoft.com/office/powerpoint/2010/main" xmlns="" val="409071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62177F-487A-4F3F-AF28-9B36EE9168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71DAAB3-8D86-4E43-AA8E-1A9B878DCA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50D324E-27D8-48D7-8809-C0C98AAE00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3A3D88C4-CF63-422F-AFF9-46B31D9352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231110A-0583-4B55-A31C-6C7E9EC6AF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EF51DB73-0077-4321-940C-F8022D1E413E}"/>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8" name="Footer Placeholder 7">
            <a:extLst>
              <a:ext uri="{FF2B5EF4-FFF2-40B4-BE49-F238E27FC236}">
                <a16:creationId xmlns:a16="http://schemas.microsoft.com/office/drawing/2014/main" xmlns="" id="{9590276D-A57C-45A0-8930-B75B4661E3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58A9D4F-6400-4F90-AE68-CD5F0D3E6F1E}"/>
              </a:ext>
            </a:extLst>
          </p:cNvPr>
          <p:cNvSpPr>
            <a:spLocks noGrp="1"/>
          </p:cNvSpPr>
          <p:nvPr>
            <p:ph type="sldNum" sz="quarter" idx="12"/>
          </p:nvPr>
        </p:nvSpPr>
        <p:spPr/>
        <p:txBody>
          <a:bodyPr/>
          <a:lstStyle/>
          <a:p>
            <a:fld id="{92786930-ED0B-4B28-83C9-378CE4095BE0}" type="slidenum">
              <a:rPr lang="en-US" smtClean="0"/>
              <a:pPr/>
              <a:t>‹#›</a:t>
            </a:fld>
            <a:endParaRPr lang="en-US"/>
          </a:p>
        </p:txBody>
      </p:sp>
    </p:spTree>
    <p:extLst>
      <p:ext uri="{BB962C8B-B14F-4D97-AF65-F5344CB8AC3E}">
        <p14:creationId xmlns:p14="http://schemas.microsoft.com/office/powerpoint/2010/main" xmlns="" val="1175823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E9CBAB-38E6-4538-8171-28BB042652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CBE3F8A-05AA-4E6A-BF24-C7BFACA9A6DC}"/>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4" name="Footer Placeholder 3">
            <a:extLst>
              <a:ext uri="{FF2B5EF4-FFF2-40B4-BE49-F238E27FC236}">
                <a16:creationId xmlns:a16="http://schemas.microsoft.com/office/drawing/2014/main" xmlns="" id="{BE2473DF-2A44-424B-9A89-2CE9BBECC9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E51E1227-A2D2-4393-A7C1-3ABB1E464D2B}"/>
              </a:ext>
            </a:extLst>
          </p:cNvPr>
          <p:cNvSpPr>
            <a:spLocks noGrp="1"/>
          </p:cNvSpPr>
          <p:nvPr>
            <p:ph type="sldNum" sz="quarter" idx="12"/>
          </p:nvPr>
        </p:nvSpPr>
        <p:spPr/>
        <p:txBody>
          <a:bodyPr/>
          <a:lstStyle/>
          <a:p>
            <a:fld id="{92786930-ED0B-4B28-83C9-378CE4095BE0}" type="slidenum">
              <a:rPr lang="en-US" smtClean="0"/>
              <a:pPr/>
              <a:t>‹#›</a:t>
            </a:fld>
            <a:endParaRPr lang="en-US"/>
          </a:p>
        </p:txBody>
      </p:sp>
    </p:spTree>
    <p:extLst>
      <p:ext uri="{BB962C8B-B14F-4D97-AF65-F5344CB8AC3E}">
        <p14:creationId xmlns:p14="http://schemas.microsoft.com/office/powerpoint/2010/main" xmlns="" val="2019550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DA7C274E-D6AF-45E2-91BD-0BBE1A4E0A34}"/>
              </a:ext>
            </a:extLst>
          </p:cNvPr>
          <p:cNvSpPr>
            <a:spLocks noGrp="1"/>
          </p:cNvSpPr>
          <p:nvPr>
            <p:ph type="pic" sz="quarter" idx="13"/>
          </p:nvPr>
        </p:nvSpPr>
        <p:spPr>
          <a:xfrm>
            <a:off x="5200650" y="0"/>
            <a:ext cx="4591050" cy="6858000"/>
          </a:xfrm>
        </p:spPr>
        <p:txBody>
          <a:bodyPr/>
          <a:lstStyle/>
          <a:p>
            <a:endParaRPr lang="en-US"/>
          </a:p>
        </p:txBody>
      </p:sp>
    </p:spTree>
    <p:extLst>
      <p:ext uri="{BB962C8B-B14F-4D97-AF65-F5344CB8AC3E}">
        <p14:creationId xmlns:p14="http://schemas.microsoft.com/office/powerpoint/2010/main" xmlns="" val="3756702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Tree>
    <p:extLst>
      <p:ext uri="{BB962C8B-B14F-4D97-AF65-F5344CB8AC3E}">
        <p14:creationId xmlns:p14="http://schemas.microsoft.com/office/powerpoint/2010/main" xmlns="" val="2625484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6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3E6B8F-48A1-49A1-84AF-14E2D2D55DE8}"/>
              </a:ext>
            </a:extLst>
          </p:cNvPr>
          <p:cNvSpPr>
            <a:spLocks noGrp="1"/>
          </p:cNvSpPr>
          <p:nvPr>
            <p:ph type="dt" sz="half" idx="10"/>
          </p:nvPr>
        </p:nvSpPr>
        <p:spPr/>
        <p:txBody>
          <a:bodyPr/>
          <a:lstStyle/>
          <a:p>
            <a:fld id="{55600E52-5B18-4C02-BFE9-1B2814C5C12A}" type="datetimeFigureOut">
              <a:rPr lang="en-US" smtClean="0"/>
              <a:pPr/>
              <a:t>6/19/2020</a:t>
            </a:fld>
            <a:endParaRPr lang="en-US"/>
          </a:p>
        </p:txBody>
      </p:sp>
      <p:sp>
        <p:nvSpPr>
          <p:cNvPr id="3" name="Footer Placeholder 2">
            <a:extLst>
              <a:ext uri="{FF2B5EF4-FFF2-40B4-BE49-F238E27FC236}">
                <a16:creationId xmlns:a16="http://schemas.microsoft.com/office/drawing/2014/main" xmlns="" id="{81C456C0-87AA-419E-A680-3E1BF4571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8C8C41-37BC-4862-9715-891870E95A2D}"/>
              </a:ext>
            </a:extLst>
          </p:cNvPr>
          <p:cNvSpPr>
            <a:spLocks noGrp="1"/>
          </p:cNvSpPr>
          <p:nvPr>
            <p:ph type="sldNum" sz="quarter" idx="12"/>
          </p:nvPr>
        </p:nvSpPr>
        <p:spPr/>
        <p:txBody>
          <a:bodyPr/>
          <a:lstStyle/>
          <a:p>
            <a:fld id="{92786930-ED0B-4B28-83C9-378CE4095BE0}" type="slidenum">
              <a:rPr lang="en-US" smtClean="0"/>
              <a:pPr/>
              <a:t>‹#›</a:t>
            </a:fld>
            <a:endParaRPr lang="en-US"/>
          </a:p>
        </p:txBody>
      </p:sp>
      <p:sp>
        <p:nvSpPr>
          <p:cNvPr id="6" name="Picture Placeholder 5">
            <a:extLst>
              <a:ext uri="{FF2B5EF4-FFF2-40B4-BE49-F238E27FC236}">
                <a16:creationId xmlns:a16="http://schemas.microsoft.com/office/drawing/2014/main" xmlns="" id="{D4A86A73-4412-4BBE-A4F6-68A9ED789853}"/>
              </a:ext>
            </a:extLst>
          </p:cNvPr>
          <p:cNvSpPr>
            <a:spLocks noGrp="1"/>
          </p:cNvSpPr>
          <p:nvPr>
            <p:ph type="pic" sz="quarter" idx="13"/>
          </p:nvPr>
        </p:nvSpPr>
        <p:spPr>
          <a:xfrm>
            <a:off x="8823325" y="722313"/>
            <a:ext cx="2743200" cy="5454650"/>
          </a:xfrm>
        </p:spPr>
        <p:txBody>
          <a:bodyPr/>
          <a:lstStyle/>
          <a:p>
            <a:endParaRPr lang="en-US"/>
          </a:p>
        </p:txBody>
      </p:sp>
      <p:sp>
        <p:nvSpPr>
          <p:cNvPr id="7" name="Picture Placeholder 5">
            <a:extLst>
              <a:ext uri="{FF2B5EF4-FFF2-40B4-BE49-F238E27FC236}">
                <a16:creationId xmlns:a16="http://schemas.microsoft.com/office/drawing/2014/main" xmlns="" id="{DBB3B907-E31C-4E5D-8E1B-AB91177822FD}"/>
              </a:ext>
            </a:extLst>
          </p:cNvPr>
          <p:cNvSpPr>
            <a:spLocks noGrp="1"/>
          </p:cNvSpPr>
          <p:nvPr>
            <p:ph type="pic" sz="quarter" idx="14"/>
          </p:nvPr>
        </p:nvSpPr>
        <p:spPr>
          <a:xfrm>
            <a:off x="5133474" y="722313"/>
            <a:ext cx="3477126" cy="5454650"/>
          </a:xfrm>
        </p:spPr>
        <p:txBody>
          <a:bodyPr/>
          <a:lstStyle/>
          <a:p>
            <a:endParaRPr lang="en-US"/>
          </a:p>
        </p:txBody>
      </p:sp>
    </p:spTree>
    <p:extLst>
      <p:ext uri="{BB962C8B-B14F-4D97-AF65-F5344CB8AC3E}">
        <p14:creationId xmlns:p14="http://schemas.microsoft.com/office/powerpoint/2010/main" xmlns="" val="1525477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0D66D72-58B5-4B23-8DDF-A62FE57BCE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CF814DC-F778-4CA8-8707-D09FD98ABB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C95B603-F9AE-4FB0-9C07-AF35193BCE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00E52-5B18-4C02-BFE9-1B2814C5C12A}" type="datetimeFigureOut">
              <a:rPr lang="en-US" smtClean="0"/>
              <a:pPr/>
              <a:t>6/19/2020</a:t>
            </a:fld>
            <a:endParaRPr lang="en-US"/>
          </a:p>
        </p:txBody>
      </p:sp>
      <p:sp>
        <p:nvSpPr>
          <p:cNvPr id="5" name="Footer Placeholder 4">
            <a:extLst>
              <a:ext uri="{FF2B5EF4-FFF2-40B4-BE49-F238E27FC236}">
                <a16:creationId xmlns:a16="http://schemas.microsoft.com/office/drawing/2014/main" xmlns="" id="{E9668EDA-4DAC-40DF-A63D-7B9EE06592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916319E8-D131-44D8-8CC4-47559A45AE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786930-ED0B-4B28-83C9-378CE4095BE0}" type="slidenum">
              <a:rPr lang="en-US" smtClean="0"/>
              <a:pPr/>
              <a:t>‹#›</a:t>
            </a:fld>
            <a:endParaRPr lang="en-US"/>
          </a:p>
        </p:txBody>
      </p:sp>
    </p:spTree>
    <p:extLst>
      <p:ext uri="{BB962C8B-B14F-4D97-AF65-F5344CB8AC3E}">
        <p14:creationId xmlns:p14="http://schemas.microsoft.com/office/powerpoint/2010/main" xmlns="" val="23188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1" r:id="rId8"/>
    <p:sldLayoutId id="2147483685" r:id="rId9"/>
    <p:sldLayoutId id="2147483684" r:id="rId10"/>
    <p:sldLayoutId id="2147483666" r:id="rId11"/>
    <p:sldLayoutId id="2147483683" r:id="rId12"/>
    <p:sldLayoutId id="2147483682" r:id="rId13"/>
    <p:sldLayoutId id="2147483680" r:id="rId14"/>
    <p:sldLayoutId id="2147483679" r:id="rId15"/>
    <p:sldLayoutId id="2147483678" r:id="rId16"/>
    <p:sldLayoutId id="2147483677" r:id="rId17"/>
    <p:sldLayoutId id="2147483676" r:id="rId18"/>
    <p:sldLayoutId id="2147483675" r:id="rId19"/>
    <p:sldLayoutId id="2147483674" r:id="rId20"/>
    <p:sldLayoutId id="2147483673" r:id="rId21"/>
    <p:sldLayoutId id="2147483672" r:id="rId22"/>
    <p:sldLayoutId id="2147483671" r:id="rId23"/>
    <p:sldLayoutId id="2147483670" r:id="rId24"/>
    <p:sldLayoutId id="2147483669" r:id="rId25"/>
    <p:sldLayoutId id="2147483668" r:id="rId26"/>
    <p:sldLayoutId id="2147483667" r:id="rId27"/>
    <p:sldLayoutId id="2147483665" r:id="rId28"/>
    <p:sldLayoutId id="2147483664" r:id="rId29"/>
    <p:sldLayoutId id="2147483663" r:id="rId30"/>
    <p:sldLayoutId id="2147483662" r:id="rId31"/>
    <p:sldLayoutId id="2147483660" r:id="rId32"/>
    <p:sldLayoutId id="2147483661" r:id="rId33"/>
    <p:sldLayoutId id="2147483656" r:id="rId34"/>
    <p:sldLayoutId id="2147483657" r:id="rId35"/>
    <p:sldLayoutId id="2147483658" r:id="rId36"/>
    <p:sldLayoutId id="2147483659" r:id="rId3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5.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3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 Id="rId5" Type="http://schemas.openxmlformats.org/officeDocument/2006/relationships/image" Target="../media/image6.sv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CE366436-96F6-4948-BAD7-771F72C5D721}"/>
              </a:ext>
            </a:extLst>
          </p:cNvPr>
          <p:cNvSpPr/>
          <p:nvPr/>
        </p:nvSpPr>
        <p:spPr>
          <a:xfrm>
            <a:off x="8553449" y="1059248"/>
            <a:ext cx="3638551" cy="5486400"/>
          </a:xfrm>
          <a:prstGeom prst="rect">
            <a:avLst/>
          </a:prstGeom>
          <a:solidFill>
            <a:srgbClr val="4D3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1900" b="1" dirty="0" err="1"/>
              <a:t>Disusun</a:t>
            </a:r>
            <a:r>
              <a:rPr lang="en-US" sz="1900" b="1" dirty="0"/>
              <a:t> </a:t>
            </a:r>
            <a:r>
              <a:rPr lang="en-US" sz="1900" b="1" dirty="0" err="1"/>
              <a:t>Oleh</a:t>
            </a:r>
            <a:r>
              <a:rPr lang="en-US" sz="1900" b="1" dirty="0"/>
              <a:t>:</a:t>
            </a:r>
          </a:p>
          <a:p>
            <a:pPr algn="r"/>
            <a:r>
              <a:rPr lang="en-US" sz="1900" b="1" dirty="0" err="1"/>
              <a:t>Ajeng</a:t>
            </a:r>
            <a:r>
              <a:rPr lang="en-US" sz="1900" b="1" dirty="0"/>
              <a:t> </a:t>
            </a:r>
            <a:r>
              <a:rPr lang="en-US" sz="1900" b="1" dirty="0" err="1"/>
              <a:t>Retno</a:t>
            </a:r>
            <a:r>
              <a:rPr lang="en-US" sz="1900" b="1" dirty="0"/>
              <a:t> (</a:t>
            </a:r>
            <a:r>
              <a:rPr lang="en-US" sz="1900" b="1" dirty="0" smtClean="0"/>
              <a:t>21116073)</a:t>
            </a:r>
            <a:endParaRPr lang="en-US" sz="1900" b="1" dirty="0"/>
          </a:p>
          <a:p>
            <a:pPr algn="r"/>
            <a:r>
              <a:rPr lang="en-US" sz="1900" b="1" dirty="0" err="1"/>
              <a:t>Rukma</a:t>
            </a:r>
            <a:r>
              <a:rPr lang="en-US" sz="1900" b="1" dirty="0"/>
              <a:t> </a:t>
            </a:r>
            <a:r>
              <a:rPr lang="en-US" sz="1900" b="1" dirty="0" err="1"/>
              <a:t>Permana</a:t>
            </a:r>
            <a:r>
              <a:rPr lang="en-US" sz="1900" b="1" dirty="0"/>
              <a:t> (</a:t>
            </a:r>
            <a:r>
              <a:rPr lang="en-US" sz="1900" b="1" dirty="0" smtClean="0"/>
              <a:t>21116075)</a:t>
            </a:r>
          </a:p>
          <a:p>
            <a:pPr algn="r"/>
            <a:r>
              <a:rPr lang="en-US" sz="1900" b="1" dirty="0" err="1" smtClean="0"/>
              <a:t>Widia</a:t>
            </a:r>
            <a:r>
              <a:rPr lang="en-US" sz="1900" b="1" dirty="0" smtClean="0"/>
              <a:t> </a:t>
            </a:r>
            <a:r>
              <a:rPr lang="en-US" sz="1900" b="1" dirty="0" err="1" smtClean="0"/>
              <a:t>Rahma</a:t>
            </a:r>
            <a:r>
              <a:rPr lang="en-US" sz="1900" b="1" dirty="0" smtClean="0"/>
              <a:t> </a:t>
            </a:r>
            <a:r>
              <a:rPr lang="en-US" sz="1900" b="1" dirty="0" err="1" smtClean="0"/>
              <a:t>Ananda</a:t>
            </a:r>
            <a:r>
              <a:rPr lang="en-US" sz="1900" b="1" dirty="0" smtClean="0"/>
              <a:t> (21116058)</a:t>
            </a:r>
          </a:p>
          <a:p>
            <a:pPr algn="r"/>
            <a:r>
              <a:rPr lang="en-US" sz="1900" b="1" dirty="0" err="1" smtClean="0"/>
              <a:t>Siti</a:t>
            </a:r>
            <a:r>
              <a:rPr lang="en-US" sz="1900" b="1" dirty="0" smtClean="0"/>
              <a:t> </a:t>
            </a:r>
            <a:r>
              <a:rPr lang="en-US" sz="1900" b="1" dirty="0" err="1"/>
              <a:t>Wulandari</a:t>
            </a:r>
            <a:r>
              <a:rPr lang="en-US" sz="1900" b="1" dirty="0"/>
              <a:t> (21116078)</a:t>
            </a:r>
          </a:p>
          <a:p>
            <a:pPr algn="r"/>
            <a:r>
              <a:rPr lang="en-US" sz="1900" b="1" dirty="0" err="1"/>
              <a:t>Seren</a:t>
            </a:r>
            <a:r>
              <a:rPr lang="en-US" sz="1900" b="1" dirty="0"/>
              <a:t> </a:t>
            </a:r>
            <a:r>
              <a:rPr lang="en-US" sz="1900" b="1" dirty="0" err="1"/>
              <a:t>Sulasantana</a:t>
            </a:r>
            <a:r>
              <a:rPr lang="en-US" sz="1900" b="1" dirty="0"/>
              <a:t> (21116079)</a:t>
            </a:r>
          </a:p>
          <a:p>
            <a:pPr algn="r"/>
            <a:r>
              <a:rPr lang="en-US" sz="1900" b="1" dirty="0" err="1"/>
              <a:t>Vivih</a:t>
            </a:r>
            <a:r>
              <a:rPr lang="en-US" sz="1900" b="1" dirty="0"/>
              <a:t> </a:t>
            </a:r>
            <a:r>
              <a:rPr lang="en-US" sz="1900" b="1" dirty="0" err="1"/>
              <a:t>Rossa</a:t>
            </a:r>
            <a:r>
              <a:rPr lang="en-US" sz="1900" b="1" dirty="0"/>
              <a:t> </a:t>
            </a:r>
            <a:r>
              <a:rPr lang="en-US" sz="1900" b="1" dirty="0" err="1"/>
              <a:t>Dianti</a:t>
            </a:r>
            <a:r>
              <a:rPr lang="en-US" sz="1900" b="1" dirty="0"/>
              <a:t> (21116084) </a:t>
            </a:r>
          </a:p>
          <a:p>
            <a:pPr algn="r"/>
            <a:r>
              <a:rPr lang="en-US" sz="1900" b="1" dirty="0" err="1"/>
              <a:t>Septiana</a:t>
            </a:r>
            <a:r>
              <a:rPr lang="en-US" sz="1900" b="1" dirty="0"/>
              <a:t> </a:t>
            </a:r>
            <a:r>
              <a:rPr lang="en-US" sz="1900" b="1" dirty="0" err="1"/>
              <a:t>Nur</a:t>
            </a:r>
            <a:r>
              <a:rPr lang="en-US" sz="1900" b="1" dirty="0"/>
              <a:t> </a:t>
            </a:r>
            <a:r>
              <a:rPr lang="en-US" sz="1900" b="1" dirty="0" err="1"/>
              <a:t>Safrida</a:t>
            </a:r>
            <a:r>
              <a:rPr lang="en-US" sz="1900" b="1" dirty="0"/>
              <a:t> (21116090)</a:t>
            </a:r>
          </a:p>
        </p:txBody>
      </p:sp>
      <p:sp>
        <p:nvSpPr>
          <p:cNvPr id="14" name="Rectangle 13">
            <a:extLst>
              <a:ext uri="{FF2B5EF4-FFF2-40B4-BE49-F238E27FC236}">
                <a16:creationId xmlns:a16="http://schemas.microsoft.com/office/drawing/2014/main" xmlns="" id="{8DD10308-BDEA-4CAB-80B3-98810B6650F7}"/>
              </a:ext>
            </a:extLst>
          </p:cNvPr>
          <p:cNvSpPr/>
          <p:nvPr/>
        </p:nvSpPr>
        <p:spPr>
          <a:xfrm rot="16200000">
            <a:off x="-1338262" y="1338262"/>
            <a:ext cx="3429000" cy="752475"/>
          </a:xfrm>
          <a:prstGeom prst="rect">
            <a:avLst/>
          </a:prstGeom>
          <a:solidFill>
            <a:srgbClr val="4D3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2">
            <a:extLst>
              <a:ext uri="{FF2B5EF4-FFF2-40B4-BE49-F238E27FC236}">
                <a16:creationId xmlns:a16="http://schemas.microsoft.com/office/drawing/2014/main" xmlns="" id="{1D39B590-2601-4CB9-B949-C6FA25BB7FC0}"/>
              </a:ext>
            </a:extLst>
          </p:cNvPr>
          <p:cNvSpPr txBox="1">
            <a:spLocks/>
          </p:cNvSpPr>
          <p:nvPr/>
        </p:nvSpPr>
        <p:spPr>
          <a:xfrm>
            <a:off x="752476" y="566678"/>
            <a:ext cx="6457950" cy="2862322"/>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err="1" smtClean="0">
                <a:solidFill>
                  <a:srgbClr val="4D311F"/>
                </a:solidFill>
                <a:latin typeface="Kaushan Script" panose="03060602040705080205" pitchFamily="66" charset="0"/>
                <a:ea typeface="Roboto Black" panose="02000000000000000000" pitchFamily="2" charset="0"/>
              </a:rPr>
              <a:t>Perkembangan</a:t>
            </a:r>
            <a:r>
              <a:rPr lang="en-US" sz="4000" dirty="0" smtClean="0">
                <a:solidFill>
                  <a:srgbClr val="4D311F"/>
                </a:solidFill>
                <a:latin typeface="Kaushan Script" panose="03060602040705080205" pitchFamily="66" charset="0"/>
                <a:ea typeface="Roboto Black" panose="02000000000000000000" pitchFamily="2" charset="0"/>
              </a:rPr>
              <a:t> </a:t>
            </a:r>
            <a:r>
              <a:rPr lang="en-US" sz="4000" dirty="0">
                <a:solidFill>
                  <a:srgbClr val="4D311F"/>
                </a:solidFill>
                <a:latin typeface="Kaushan Script" panose="03060602040705080205" pitchFamily="66" charset="0"/>
                <a:ea typeface="Roboto Black" panose="02000000000000000000" pitchFamily="2" charset="0"/>
              </a:rPr>
              <a:t>International Financial Reporting Standards (IFRS) Di </a:t>
            </a:r>
            <a:r>
              <a:rPr lang="en-US" sz="4000" dirty="0" err="1">
                <a:solidFill>
                  <a:srgbClr val="4D311F"/>
                </a:solidFill>
                <a:latin typeface="Kaushan Script" panose="03060602040705080205" pitchFamily="66" charset="0"/>
                <a:ea typeface="Roboto Black" panose="02000000000000000000" pitchFamily="2" charset="0"/>
              </a:rPr>
              <a:t>Dunia</a:t>
            </a:r>
            <a:r>
              <a:rPr lang="en-US" sz="4000" dirty="0">
                <a:solidFill>
                  <a:srgbClr val="4D311F"/>
                </a:solidFill>
                <a:latin typeface="Kaushan Script" panose="03060602040705080205" pitchFamily="66" charset="0"/>
                <a:ea typeface="Roboto Black" panose="02000000000000000000" pitchFamily="2" charset="0"/>
              </a:rPr>
              <a:t> </a:t>
            </a:r>
            <a:r>
              <a:rPr lang="en-US" sz="4000" dirty="0" err="1">
                <a:solidFill>
                  <a:srgbClr val="4D311F"/>
                </a:solidFill>
                <a:latin typeface="Kaushan Script" panose="03060602040705080205" pitchFamily="66" charset="0"/>
                <a:ea typeface="Roboto Black" panose="02000000000000000000" pitchFamily="2" charset="0"/>
              </a:rPr>
              <a:t>dan</a:t>
            </a:r>
            <a:r>
              <a:rPr lang="en-US" sz="4000" dirty="0">
                <a:solidFill>
                  <a:srgbClr val="4D311F"/>
                </a:solidFill>
                <a:latin typeface="Kaushan Script" panose="03060602040705080205" pitchFamily="66" charset="0"/>
                <a:ea typeface="Roboto Black" panose="02000000000000000000" pitchFamily="2" charset="0"/>
              </a:rPr>
              <a:t> </a:t>
            </a:r>
            <a:r>
              <a:rPr lang="en-US" sz="4000" dirty="0" err="1">
                <a:solidFill>
                  <a:srgbClr val="4D311F"/>
                </a:solidFill>
                <a:latin typeface="Kaushan Script" panose="03060602040705080205" pitchFamily="66" charset="0"/>
                <a:ea typeface="Roboto Black" panose="02000000000000000000" pitchFamily="2" charset="0"/>
              </a:rPr>
              <a:t>Implementasi</a:t>
            </a:r>
            <a:r>
              <a:rPr lang="en-US" sz="4000" dirty="0">
                <a:solidFill>
                  <a:srgbClr val="4D311F"/>
                </a:solidFill>
                <a:latin typeface="Kaushan Script" panose="03060602040705080205" pitchFamily="66" charset="0"/>
                <a:ea typeface="Roboto Black" panose="02000000000000000000" pitchFamily="2" charset="0"/>
              </a:rPr>
              <a:t> Di Indonesia</a:t>
            </a:r>
          </a:p>
          <a:p>
            <a:r>
              <a:rPr lang="en-US" sz="4000" dirty="0">
                <a:solidFill>
                  <a:srgbClr val="4D311F"/>
                </a:solidFill>
                <a:latin typeface="Kaushan Script" panose="03060602040705080205" pitchFamily="66" charset="0"/>
                <a:ea typeface="Roboto Black" panose="02000000000000000000" pitchFamily="2" charset="0"/>
              </a:rPr>
              <a:t> Serta </a:t>
            </a:r>
            <a:r>
              <a:rPr lang="en-US" sz="4000" dirty="0" err="1">
                <a:solidFill>
                  <a:srgbClr val="4D311F"/>
                </a:solidFill>
                <a:latin typeface="Kaushan Script" panose="03060602040705080205" pitchFamily="66" charset="0"/>
                <a:ea typeface="Roboto Black" panose="02000000000000000000" pitchFamily="2" charset="0"/>
              </a:rPr>
              <a:t>Analisis</a:t>
            </a:r>
            <a:r>
              <a:rPr lang="en-US" sz="4000" dirty="0">
                <a:solidFill>
                  <a:srgbClr val="4D311F"/>
                </a:solidFill>
                <a:latin typeface="Kaushan Script" panose="03060602040705080205" pitchFamily="66" charset="0"/>
                <a:ea typeface="Roboto Black" panose="02000000000000000000" pitchFamily="2" charset="0"/>
              </a:rPr>
              <a:t> </a:t>
            </a:r>
            <a:r>
              <a:rPr lang="en-US" sz="4000" dirty="0" err="1">
                <a:solidFill>
                  <a:srgbClr val="4D311F"/>
                </a:solidFill>
                <a:latin typeface="Kaushan Script" panose="03060602040705080205" pitchFamily="66" charset="0"/>
                <a:ea typeface="Roboto Black" panose="02000000000000000000" pitchFamily="2" charset="0"/>
              </a:rPr>
              <a:t>Penerapan</a:t>
            </a:r>
            <a:r>
              <a:rPr lang="en-US" sz="4000" dirty="0">
                <a:solidFill>
                  <a:srgbClr val="4D311F"/>
                </a:solidFill>
                <a:latin typeface="Kaushan Script" panose="03060602040705080205" pitchFamily="66" charset="0"/>
                <a:ea typeface="Roboto Black" panose="02000000000000000000" pitchFamily="2" charset="0"/>
              </a:rPr>
              <a:t> IFRS </a:t>
            </a:r>
            <a:r>
              <a:rPr lang="en-US" sz="4000" dirty="0" err="1">
                <a:solidFill>
                  <a:srgbClr val="4D311F"/>
                </a:solidFill>
                <a:latin typeface="Kaushan Script" panose="03060602040705080205" pitchFamily="66" charset="0"/>
                <a:ea typeface="Roboto Black" panose="02000000000000000000" pitchFamily="2" charset="0"/>
              </a:rPr>
              <a:t>Pada</a:t>
            </a:r>
            <a:r>
              <a:rPr lang="en-US" sz="4000" dirty="0">
                <a:solidFill>
                  <a:srgbClr val="4D311F"/>
                </a:solidFill>
                <a:latin typeface="Kaushan Script" panose="03060602040705080205" pitchFamily="66" charset="0"/>
                <a:ea typeface="Roboto Black" panose="02000000000000000000" pitchFamily="2" charset="0"/>
              </a:rPr>
              <a:t> </a:t>
            </a:r>
          </a:p>
          <a:p>
            <a:r>
              <a:rPr lang="en-US" sz="4000" dirty="0">
                <a:solidFill>
                  <a:srgbClr val="4D311F"/>
                </a:solidFill>
                <a:latin typeface="Kaushan Script" panose="03060602040705080205" pitchFamily="66" charset="0"/>
                <a:ea typeface="Roboto Black" panose="02000000000000000000" pitchFamily="2" charset="0"/>
              </a:rPr>
              <a:t>PT. Telekomunikasi </a:t>
            </a:r>
            <a:r>
              <a:rPr lang="en-US" sz="4000" dirty="0" smtClean="0">
                <a:solidFill>
                  <a:srgbClr val="4D311F"/>
                </a:solidFill>
                <a:latin typeface="Kaushan Script" panose="03060602040705080205" pitchFamily="66" charset="0"/>
                <a:ea typeface="Roboto Black" panose="02000000000000000000" pitchFamily="2" charset="0"/>
              </a:rPr>
              <a:t>Indonesia</a:t>
            </a:r>
            <a:endParaRPr lang="en-US" sz="4000" dirty="0">
              <a:solidFill>
                <a:srgbClr val="4D311F"/>
              </a:solidFill>
              <a:latin typeface="Kaushan Script" panose="03060602040705080205" pitchFamily="66" charset="0"/>
              <a:ea typeface="Roboto Black" panose="02000000000000000000" pitchFamily="2" charset="0"/>
            </a:endParaRPr>
          </a:p>
        </p:txBody>
      </p:sp>
      <p:pic>
        <p:nvPicPr>
          <p:cNvPr id="2" name="Picture 1"/>
          <p:cNvPicPr>
            <a:picLocks noChangeAspect="1"/>
          </p:cNvPicPr>
          <p:nvPr/>
        </p:nvPicPr>
        <p:blipFill>
          <a:blip r:embed="rId2"/>
          <a:stretch>
            <a:fillRect/>
          </a:stretch>
        </p:blipFill>
        <p:spPr>
          <a:xfrm>
            <a:off x="376238" y="4960551"/>
            <a:ext cx="1572904" cy="1585097"/>
          </a:xfrm>
          <a:prstGeom prst="rect">
            <a:avLst/>
          </a:prstGeom>
        </p:spPr>
      </p:pic>
    </p:spTree>
    <p:extLst>
      <p:ext uri="{BB962C8B-B14F-4D97-AF65-F5344CB8AC3E}">
        <p14:creationId xmlns:p14="http://schemas.microsoft.com/office/powerpoint/2010/main" xmlns="" val="32344495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2" presetClass="entr" presetSubtype="1"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ppt_x"/>
                                          </p:val>
                                        </p:tav>
                                        <p:tav tm="100000">
                                          <p:val>
                                            <p:strVal val="#ppt_x"/>
                                          </p:val>
                                        </p:tav>
                                      </p:tavLst>
                                    </p:anim>
                                    <p:anim calcmode="lin" valueType="num">
                                      <p:cBhvr additive="base">
                                        <p:cTn id="1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FB2E6D1D-DD4B-4957-907A-4CD46AE88D00}"/>
              </a:ext>
            </a:extLst>
          </p:cNvPr>
          <p:cNvSpPr/>
          <p:nvPr/>
        </p:nvSpPr>
        <p:spPr>
          <a:xfrm rot="5400000">
            <a:off x="5180013" y="-1103256"/>
            <a:ext cx="1831977" cy="12192002"/>
          </a:xfrm>
          <a:prstGeom prst="rect">
            <a:avLst/>
          </a:prstGeom>
          <a:solidFill>
            <a:srgbClr val="4D3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2">
            <a:extLst>
              <a:ext uri="{FF2B5EF4-FFF2-40B4-BE49-F238E27FC236}">
                <a16:creationId xmlns:a16="http://schemas.microsoft.com/office/drawing/2014/main" xmlns="" id="{3075B40C-D436-44D7-9E00-341C5E670E4E}"/>
              </a:ext>
            </a:extLst>
          </p:cNvPr>
          <p:cNvSpPr txBox="1">
            <a:spLocks/>
          </p:cNvSpPr>
          <p:nvPr/>
        </p:nvSpPr>
        <p:spPr>
          <a:xfrm>
            <a:off x="0" y="667312"/>
            <a:ext cx="12191999" cy="757130"/>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err="1" smtClean="0">
                <a:solidFill>
                  <a:srgbClr val="4D311F"/>
                </a:solidFill>
                <a:latin typeface="Kaushan Script" panose="03060602040705080205" pitchFamily="66" charset="0"/>
                <a:ea typeface="Roboto Black" panose="02000000000000000000" pitchFamily="2" charset="0"/>
              </a:rPr>
              <a:t>Kendala</a:t>
            </a:r>
            <a:r>
              <a:rPr lang="en-US" sz="4800" dirty="0" smtClean="0">
                <a:solidFill>
                  <a:srgbClr val="4D311F"/>
                </a:solidFill>
                <a:latin typeface="Kaushan Script" panose="03060602040705080205" pitchFamily="66" charset="0"/>
                <a:ea typeface="Roboto Black" panose="02000000000000000000" pitchFamily="2" charset="0"/>
              </a:rPr>
              <a:t> </a:t>
            </a:r>
            <a:r>
              <a:rPr lang="en-US" sz="4800" dirty="0">
                <a:solidFill>
                  <a:srgbClr val="4D311F"/>
                </a:solidFill>
                <a:latin typeface="Kaushan Script" panose="03060602040705080205" pitchFamily="66" charset="0"/>
                <a:ea typeface="Roboto Black" panose="02000000000000000000" pitchFamily="2" charset="0"/>
              </a:rPr>
              <a:t>yang </a:t>
            </a:r>
            <a:r>
              <a:rPr lang="en-US" sz="4800" dirty="0" err="1">
                <a:solidFill>
                  <a:srgbClr val="4D311F"/>
                </a:solidFill>
                <a:latin typeface="Kaushan Script" panose="03060602040705080205" pitchFamily="66" charset="0"/>
                <a:ea typeface="Roboto Black" panose="02000000000000000000" pitchFamily="2" charset="0"/>
              </a:rPr>
              <a:t>Dihadapi</a:t>
            </a:r>
            <a:r>
              <a:rPr lang="en-US" sz="4800" dirty="0">
                <a:solidFill>
                  <a:srgbClr val="4D311F"/>
                </a:solidFill>
                <a:latin typeface="Kaushan Script" panose="03060602040705080205" pitchFamily="66" charset="0"/>
                <a:ea typeface="Roboto Black" panose="02000000000000000000" pitchFamily="2" charset="0"/>
              </a:rPr>
              <a:t> Indonesia </a:t>
            </a:r>
            <a:r>
              <a:rPr lang="en-US" sz="4800" dirty="0" err="1">
                <a:solidFill>
                  <a:srgbClr val="4D311F"/>
                </a:solidFill>
                <a:latin typeface="Kaushan Script" panose="03060602040705080205" pitchFamily="66" charset="0"/>
                <a:ea typeface="Roboto Black" panose="02000000000000000000" pitchFamily="2" charset="0"/>
              </a:rPr>
              <a:t>Dalam</a:t>
            </a:r>
            <a:r>
              <a:rPr lang="en-US" sz="4800" dirty="0">
                <a:solidFill>
                  <a:srgbClr val="4D311F"/>
                </a:solidFill>
                <a:latin typeface="Kaushan Script" panose="03060602040705080205" pitchFamily="66" charset="0"/>
                <a:ea typeface="Roboto Black" panose="02000000000000000000" pitchFamily="2" charset="0"/>
              </a:rPr>
              <a:t> </a:t>
            </a:r>
            <a:r>
              <a:rPr lang="en-US" sz="4800" dirty="0" err="1">
                <a:solidFill>
                  <a:srgbClr val="4D311F"/>
                </a:solidFill>
                <a:latin typeface="Kaushan Script" panose="03060602040705080205" pitchFamily="66" charset="0"/>
                <a:ea typeface="Roboto Black" panose="02000000000000000000" pitchFamily="2" charset="0"/>
              </a:rPr>
              <a:t>Mengadopsi</a:t>
            </a:r>
            <a:r>
              <a:rPr lang="en-US" sz="4800" dirty="0">
                <a:solidFill>
                  <a:srgbClr val="4D311F"/>
                </a:solidFill>
                <a:latin typeface="Kaushan Script" panose="03060602040705080205" pitchFamily="66" charset="0"/>
                <a:ea typeface="Roboto Black" panose="02000000000000000000" pitchFamily="2" charset="0"/>
              </a:rPr>
              <a:t> IFRS </a:t>
            </a:r>
            <a:r>
              <a:rPr lang="en-US" sz="4800" dirty="0" err="1">
                <a:solidFill>
                  <a:srgbClr val="4D311F"/>
                </a:solidFill>
                <a:latin typeface="Kaushan Script" panose="03060602040705080205" pitchFamily="66" charset="0"/>
                <a:ea typeface="Roboto Black" panose="02000000000000000000" pitchFamily="2" charset="0"/>
              </a:rPr>
              <a:t>secara</a:t>
            </a:r>
            <a:r>
              <a:rPr lang="en-US" sz="4800" dirty="0">
                <a:solidFill>
                  <a:srgbClr val="4D311F"/>
                </a:solidFill>
                <a:latin typeface="Kaushan Script" panose="03060602040705080205" pitchFamily="66" charset="0"/>
                <a:ea typeface="Roboto Black" panose="02000000000000000000" pitchFamily="2" charset="0"/>
              </a:rPr>
              <a:t> </a:t>
            </a:r>
            <a:r>
              <a:rPr lang="en-US" sz="4800" dirty="0" err="1">
                <a:solidFill>
                  <a:srgbClr val="4D311F"/>
                </a:solidFill>
                <a:latin typeface="Kaushan Script" panose="03060602040705080205" pitchFamily="66" charset="0"/>
                <a:ea typeface="Roboto Black" panose="02000000000000000000" pitchFamily="2" charset="0"/>
              </a:rPr>
              <a:t>Penuh</a:t>
            </a:r>
            <a:endParaRPr lang="en-US" sz="4800" dirty="0">
              <a:solidFill>
                <a:srgbClr val="4D311F"/>
              </a:solidFill>
              <a:latin typeface="Kaushan Script" panose="03060602040705080205" pitchFamily="66" charset="0"/>
              <a:ea typeface="Roboto Black" panose="02000000000000000000" pitchFamily="2" charset="0"/>
            </a:endParaRPr>
          </a:p>
        </p:txBody>
      </p:sp>
      <p:sp>
        <p:nvSpPr>
          <p:cNvPr id="2" name="Cube 1"/>
          <p:cNvSpPr/>
          <p:nvPr/>
        </p:nvSpPr>
        <p:spPr>
          <a:xfrm>
            <a:off x="1375388" y="2560923"/>
            <a:ext cx="2526603" cy="2376837"/>
          </a:xfrm>
          <a:prstGeom prst="cube">
            <a:avLst/>
          </a:prstGeom>
          <a:effectLst>
            <a:glow rad="635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rtlCol="0" anchor="ctr"/>
          <a:lstStyle/>
          <a:p>
            <a:pPr lvl="0"/>
            <a:r>
              <a:rPr lang="id-ID" dirty="0">
                <a:solidFill>
                  <a:srgbClr val="4D311F"/>
                </a:solidFill>
              </a:rPr>
              <a:t>Kurang siapnya infrastuktur seperti DSAK sebagai Financial Accounting Standart Setter</a:t>
            </a:r>
            <a:r>
              <a:rPr lang="id-ID" dirty="0" smtClean="0">
                <a:solidFill>
                  <a:srgbClr val="4D311F"/>
                </a:solidFill>
              </a:rPr>
              <a:t>.</a:t>
            </a:r>
            <a:endParaRPr lang="en-US" dirty="0">
              <a:solidFill>
                <a:srgbClr val="4D311F"/>
              </a:solidFill>
            </a:endParaRPr>
          </a:p>
        </p:txBody>
      </p:sp>
      <p:sp>
        <p:nvSpPr>
          <p:cNvPr id="16" name="Cube 15"/>
          <p:cNvSpPr/>
          <p:nvPr/>
        </p:nvSpPr>
        <p:spPr>
          <a:xfrm>
            <a:off x="4900449" y="2585729"/>
            <a:ext cx="2526603" cy="2376837"/>
          </a:xfrm>
          <a:prstGeom prst="cube">
            <a:avLst/>
          </a:prstGeom>
        </p:spPr>
        <p:style>
          <a:lnRef idx="2">
            <a:schemeClr val="accent2"/>
          </a:lnRef>
          <a:fillRef idx="1">
            <a:schemeClr val="lt1"/>
          </a:fillRef>
          <a:effectRef idx="0">
            <a:schemeClr val="accent2"/>
          </a:effectRef>
          <a:fontRef idx="minor">
            <a:schemeClr val="dk1"/>
          </a:fontRef>
        </p:style>
        <p:txBody>
          <a:bodyPr rtlCol="0" anchor="ctr"/>
          <a:lstStyle/>
          <a:p>
            <a:pPr lvl="0"/>
            <a:r>
              <a:rPr lang="id-ID" dirty="0" smtClean="0">
                <a:solidFill>
                  <a:srgbClr val="4D311F"/>
                </a:solidFill>
              </a:rPr>
              <a:t>Kondisi </a:t>
            </a:r>
            <a:r>
              <a:rPr lang="id-ID" dirty="0">
                <a:solidFill>
                  <a:srgbClr val="4D311F"/>
                </a:solidFill>
              </a:rPr>
              <a:t>perundanga-undangan yang belum tentu sinkron dengan IFRS</a:t>
            </a:r>
            <a:r>
              <a:rPr lang="id-ID" dirty="0" smtClean="0">
                <a:solidFill>
                  <a:srgbClr val="4D311F"/>
                </a:solidFill>
              </a:rPr>
              <a:t>.</a:t>
            </a:r>
            <a:endParaRPr lang="en-US" dirty="0">
              <a:solidFill>
                <a:srgbClr val="4D311F"/>
              </a:solidFill>
            </a:endParaRPr>
          </a:p>
        </p:txBody>
      </p:sp>
      <p:sp>
        <p:nvSpPr>
          <p:cNvPr id="17" name="Cube 16"/>
          <p:cNvSpPr/>
          <p:nvPr/>
        </p:nvSpPr>
        <p:spPr>
          <a:xfrm>
            <a:off x="8425510" y="2585729"/>
            <a:ext cx="2526603" cy="2376837"/>
          </a:xfrm>
          <a:prstGeom prst="cube">
            <a:avLst/>
          </a:prstGeom>
        </p:spPr>
        <p:style>
          <a:lnRef idx="2">
            <a:schemeClr val="accent2"/>
          </a:lnRef>
          <a:fillRef idx="1">
            <a:schemeClr val="lt1"/>
          </a:fillRef>
          <a:effectRef idx="0">
            <a:schemeClr val="accent2"/>
          </a:effectRef>
          <a:fontRef idx="minor">
            <a:schemeClr val="dk1"/>
          </a:fontRef>
        </p:style>
        <p:txBody>
          <a:bodyPr rtlCol="0" anchor="ctr"/>
          <a:lstStyle/>
          <a:p>
            <a:pPr lvl="0"/>
            <a:endParaRPr lang="en-US" dirty="0"/>
          </a:p>
          <a:p>
            <a:pPr lvl="0"/>
            <a:r>
              <a:rPr lang="id-ID" dirty="0">
                <a:solidFill>
                  <a:srgbClr val="4D311F"/>
                </a:solidFill>
              </a:rPr>
              <a:t>Kurang siapnya SDM dan dunia pendidikan di Indonesia</a:t>
            </a:r>
            <a:endParaRPr lang="en-US" dirty="0">
              <a:solidFill>
                <a:srgbClr val="4D311F"/>
              </a:solidFill>
            </a:endParaRPr>
          </a:p>
          <a:p>
            <a:pPr algn="ctr"/>
            <a:endParaRPr lang="en-US" dirty="0"/>
          </a:p>
        </p:txBody>
      </p:sp>
    </p:spTree>
    <p:extLst>
      <p:ext uri="{BB962C8B-B14F-4D97-AF65-F5344CB8AC3E}">
        <p14:creationId xmlns:p14="http://schemas.microsoft.com/office/powerpoint/2010/main" xmlns="" val="7363508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E276D380-AFFC-4B98-AF6E-5675DD532802}"/>
              </a:ext>
            </a:extLst>
          </p:cNvPr>
          <p:cNvSpPr/>
          <p:nvPr/>
        </p:nvSpPr>
        <p:spPr>
          <a:xfrm rot="5400000">
            <a:off x="7877175" y="2238377"/>
            <a:ext cx="5410199" cy="2800350"/>
          </a:xfrm>
          <a:prstGeom prst="rect">
            <a:avLst/>
          </a:prstGeom>
          <a:solidFill>
            <a:srgbClr val="4D3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2">
            <a:extLst>
              <a:ext uri="{FF2B5EF4-FFF2-40B4-BE49-F238E27FC236}">
                <a16:creationId xmlns:a16="http://schemas.microsoft.com/office/drawing/2014/main" xmlns="" id="{1DDD1944-C9D7-4634-9525-1EADA674E6BB}"/>
              </a:ext>
            </a:extLst>
          </p:cNvPr>
          <p:cNvSpPr txBox="1">
            <a:spLocks/>
          </p:cNvSpPr>
          <p:nvPr/>
        </p:nvSpPr>
        <p:spPr>
          <a:xfrm>
            <a:off x="2100356" y="1360899"/>
            <a:ext cx="3657236" cy="1608902"/>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CA9F75"/>
                </a:solidFill>
                <a:latin typeface="Kaushan Script" panose="03060602040705080205" pitchFamily="66" charset="0"/>
                <a:ea typeface="Roboto Black" panose="02000000000000000000" pitchFamily="2" charset="0"/>
              </a:rPr>
              <a:t>Giant Template</a:t>
            </a:r>
          </a:p>
        </p:txBody>
      </p:sp>
      <p:sp>
        <p:nvSpPr>
          <p:cNvPr id="7" name="Text Placeholder 7">
            <a:extLst>
              <a:ext uri="{FF2B5EF4-FFF2-40B4-BE49-F238E27FC236}">
                <a16:creationId xmlns:a16="http://schemas.microsoft.com/office/drawing/2014/main" xmlns="" id="{98488CB5-7730-45AB-8DA7-16096E558F2C}"/>
              </a:ext>
            </a:extLst>
          </p:cNvPr>
          <p:cNvSpPr txBox="1">
            <a:spLocks/>
          </p:cNvSpPr>
          <p:nvPr/>
        </p:nvSpPr>
        <p:spPr>
          <a:xfrm>
            <a:off x="2100356" y="3850099"/>
            <a:ext cx="4371792" cy="160890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lnSpc>
                <a:spcPct val="100000"/>
              </a:lnSpc>
              <a:buNone/>
            </a:pPr>
            <a:r>
              <a:rPr lang="en-US" sz="1600" dirty="0">
                <a:solidFill>
                  <a:srgbClr val="4D311F"/>
                </a:solidFill>
                <a:latin typeface="Roboto" panose="02000000000000000000" pitchFamily="2" charset="0"/>
                <a:ea typeface="Roboto" panose="02000000000000000000" pitchFamily="2" charset="0"/>
              </a:rPr>
              <a:t>Lorem ipsum dolor sit </a:t>
            </a:r>
            <a:r>
              <a:rPr lang="en-US" sz="1600" dirty="0" err="1">
                <a:solidFill>
                  <a:srgbClr val="4D311F"/>
                </a:solidFill>
                <a:latin typeface="Roboto" panose="02000000000000000000" pitchFamily="2" charset="0"/>
                <a:ea typeface="Roboto" panose="02000000000000000000" pitchFamily="2" charset="0"/>
              </a:rPr>
              <a:t>amet</a:t>
            </a:r>
            <a:r>
              <a:rPr lang="en-US" sz="1600" dirty="0">
                <a:solidFill>
                  <a:srgbClr val="4D311F"/>
                </a:solidFill>
                <a:latin typeface="Roboto" panose="02000000000000000000" pitchFamily="2" charset="0"/>
                <a:ea typeface="Roboto" panose="02000000000000000000" pitchFamily="2" charset="0"/>
              </a:rPr>
              <a:t>, animal </a:t>
            </a:r>
            <a:r>
              <a:rPr lang="en-US" sz="1600" dirty="0" err="1">
                <a:solidFill>
                  <a:srgbClr val="4D311F"/>
                </a:solidFill>
                <a:latin typeface="Roboto" panose="02000000000000000000" pitchFamily="2" charset="0"/>
                <a:ea typeface="Roboto" panose="02000000000000000000" pitchFamily="2" charset="0"/>
              </a:rPr>
              <a:t>conceptam</a:t>
            </a:r>
            <a:r>
              <a:rPr lang="en-US" sz="1600" dirty="0">
                <a:solidFill>
                  <a:srgbClr val="4D311F"/>
                </a:solidFill>
                <a:latin typeface="Roboto" panose="02000000000000000000" pitchFamily="2" charset="0"/>
                <a:ea typeface="Roboto" panose="02000000000000000000" pitchFamily="2" charset="0"/>
              </a:rPr>
              <a:t> </a:t>
            </a:r>
            <a:r>
              <a:rPr lang="en-US" sz="1600" dirty="0" err="1">
                <a:solidFill>
                  <a:srgbClr val="4D311F"/>
                </a:solidFill>
                <a:latin typeface="Roboto" panose="02000000000000000000" pitchFamily="2" charset="0"/>
                <a:ea typeface="Roboto" panose="02000000000000000000" pitchFamily="2" charset="0"/>
              </a:rPr>
              <a:t>te</a:t>
            </a:r>
            <a:r>
              <a:rPr lang="en-US" sz="1600" dirty="0">
                <a:solidFill>
                  <a:srgbClr val="4D311F"/>
                </a:solidFill>
                <a:latin typeface="Roboto" panose="02000000000000000000" pitchFamily="2" charset="0"/>
                <a:ea typeface="Roboto" panose="02000000000000000000" pitchFamily="2" charset="0"/>
              </a:rPr>
              <a:t> his, </a:t>
            </a:r>
            <a:r>
              <a:rPr lang="en-US" sz="1600" dirty="0" err="1">
                <a:solidFill>
                  <a:srgbClr val="4D311F"/>
                </a:solidFill>
                <a:latin typeface="Roboto" panose="02000000000000000000" pitchFamily="2" charset="0"/>
                <a:ea typeface="Roboto" panose="02000000000000000000" pitchFamily="2" charset="0"/>
              </a:rPr>
              <a:t>legimus</a:t>
            </a:r>
            <a:r>
              <a:rPr lang="en-US" sz="1600" dirty="0">
                <a:solidFill>
                  <a:srgbClr val="4D311F"/>
                </a:solidFill>
                <a:latin typeface="Roboto" panose="02000000000000000000" pitchFamily="2" charset="0"/>
                <a:ea typeface="Roboto" panose="02000000000000000000" pitchFamily="2" charset="0"/>
              </a:rPr>
              <a:t> </a:t>
            </a:r>
            <a:r>
              <a:rPr lang="en-US" sz="1600" dirty="0" err="1">
                <a:solidFill>
                  <a:srgbClr val="4D311F"/>
                </a:solidFill>
                <a:latin typeface="Roboto" panose="02000000000000000000" pitchFamily="2" charset="0"/>
                <a:ea typeface="Roboto" panose="02000000000000000000" pitchFamily="2" charset="0"/>
              </a:rPr>
              <a:t>inimicus</a:t>
            </a:r>
            <a:r>
              <a:rPr lang="en-US" sz="1600" dirty="0">
                <a:solidFill>
                  <a:srgbClr val="4D311F"/>
                </a:solidFill>
                <a:latin typeface="Roboto" panose="02000000000000000000" pitchFamily="2" charset="0"/>
                <a:ea typeface="Roboto" panose="02000000000000000000" pitchFamily="2" charset="0"/>
              </a:rPr>
              <a:t> </a:t>
            </a:r>
            <a:r>
              <a:rPr lang="en-US" sz="1600" dirty="0" err="1">
                <a:solidFill>
                  <a:srgbClr val="4D311F"/>
                </a:solidFill>
                <a:latin typeface="Roboto" panose="02000000000000000000" pitchFamily="2" charset="0"/>
                <a:ea typeface="Roboto" panose="02000000000000000000" pitchFamily="2" charset="0"/>
              </a:rPr>
              <a:t>dissentiet</a:t>
            </a:r>
            <a:r>
              <a:rPr lang="en-US" sz="1600" dirty="0">
                <a:solidFill>
                  <a:srgbClr val="4D311F"/>
                </a:solidFill>
                <a:latin typeface="Roboto" panose="02000000000000000000" pitchFamily="2" charset="0"/>
                <a:ea typeface="Roboto" panose="02000000000000000000" pitchFamily="2" charset="0"/>
              </a:rPr>
              <a:t> at sed, cum an </a:t>
            </a:r>
            <a:r>
              <a:rPr lang="en-US" sz="1600" dirty="0" err="1">
                <a:solidFill>
                  <a:srgbClr val="4D311F"/>
                </a:solidFill>
                <a:latin typeface="Roboto" panose="02000000000000000000" pitchFamily="2" charset="0"/>
                <a:ea typeface="Roboto" panose="02000000000000000000" pitchFamily="2" charset="0"/>
              </a:rPr>
              <a:t>idque</a:t>
            </a:r>
            <a:r>
              <a:rPr lang="en-US" sz="1600" dirty="0">
                <a:solidFill>
                  <a:srgbClr val="4D311F"/>
                </a:solidFill>
                <a:latin typeface="Roboto" panose="02000000000000000000" pitchFamily="2" charset="0"/>
                <a:ea typeface="Roboto" panose="02000000000000000000" pitchFamily="2" charset="0"/>
              </a:rPr>
              <a:t> </a:t>
            </a:r>
            <a:r>
              <a:rPr lang="en-US" sz="1600" dirty="0" err="1">
                <a:solidFill>
                  <a:srgbClr val="4D311F"/>
                </a:solidFill>
                <a:latin typeface="Roboto" panose="02000000000000000000" pitchFamily="2" charset="0"/>
                <a:ea typeface="Roboto" panose="02000000000000000000" pitchFamily="2" charset="0"/>
              </a:rPr>
              <a:t>possit</a:t>
            </a:r>
            <a:r>
              <a:rPr lang="en-US" sz="1600" dirty="0">
                <a:solidFill>
                  <a:srgbClr val="4D311F"/>
                </a:solidFill>
                <a:latin typeface="Roboto" panose="02000000000000000000" pitchFamily="2" charset="0"/>
                <a:ea typeface="Roboto" panose="02000000000000000000" pitchFamily="2" charset="0"/>
              </a:rPr>
              <a:t> </a:t>
            </a:r>
            <a:r>
              <a:rPr lang="en-US" sz="1600" dirty="0" err="1">
                <a:solidFill>
                  <a:srgbClr val="4D311F"/>
                </a:solidFill>
                <a:latin typeface="Roboto" panose="02000000000000000000" pitchFamily="2" charset="0"/>
                <a:ea typeface="Roboto" panose="02000000000000000000" pitchFamily="2" charset="0"/>
              </a:rPr>
              <a:t>percipitur</a:t>
            </a:r>
            <a:r>
              <a:rPr lang="en-US" sz="1600" dirty="0">
                <a:solidFill>
                  <a:srgbClr val="4D311F"/>
                </a:solidFill>
                <a:latin typeface="Roboto" panose="02000000000000000000" pitchFamily="2" charset="0"/>
                <a:ea typeface="Roboto" panose="02000000000000000000" pitchFamily="2" charset="0"/>
              </a:rPr>
              <a:t>. </a:t>
            </a:r>
            <a:r>
              <a:rPr lang="en-US" sz="1600" dirty="0" err="1">
                <a:solidFill>
                  <a:srgbClr val="4D311F"/>
                </a:solidFill>
                <a:latin typeface="Roboto" panose="02000000000000000000" pitchFamily="2" charset="0"/>
                <a:ea typeface="Roboto" panose="02000000000000000000" pitchFamily="2" charset="0"/>
              </a:rPr>
              <a:t>Reque</a:t>
            </a:r>
            <a:r>
              <a:rPr lang="en-US" sz="1600" dirty="0">
                <a:solidFill>
                  <a:srgbClr val="4D311F"/>
                </a:solidFill>
                <a:latin typeface="Roboto" panose="02000000000000000000" pitchFamily="2" charset="0"/>
                <a:ea typeface="Roboto" panose="02000000000000000000" pitchFamily="2" charset="0"/>
              </a:rPr>
              <a:t> </a:t>
            </a:r>
            <a:r>
              <a:rPr lang="en-US" sz="1600" dirty="0" err="1">
                <a:solidFill>
                  <a:srgbClr val="4D311F"/>
                </a:solidFill>
                <a:latin typeface="Roboto" panose="02000000000000000000" pitchFamily="2" charset="0"/>
                <a:ea typeface="Roboto" panose="02000000000000000000" pitchFamily="2" charset="0"/>
              </a:rPr>
              <a:t>accusamus</a:t>
            </a:r>
            <a:r>
              <a:rPr lang="en-US" sz="1600" dirty="0">
                <a:solidFill>
                  <a:srgbClr val="4D311F"/>
                </a:solidFill>
                <a:latin typeface="Roboto" panose="02000000000000000000" pitchFamily="2" charset="0"/>
                <a:ea typeface="Roboto" panose="02000000000000000000" pitchFamily="2" charset="0"/>
              </a:rPr>
              <a:t> has cu. </a:t>
            </a:r>
            <a:r>
              <a:rPr lang="en-US" sz="1600" dirty="0" err="1">
                <a:solidFill>
                  <a:srgbClr val="4D311F"/>
                </a:solidFill>
                <a:latin typeface="Roboto" panose="02000000000000000000" pitchFamily="2" charset="0"/>
                <a:ea typeface="Roboto" panose="02000000000000000000" pitchFamily="2" charset="0"/>
              </a:rPr>
              <a:t>Eam</a:t>
            </a:r>
            <a:r>
              <a:rPr lang="en-US" sz="1600" dirty="0">
                <a:solidFill>
                  <a:srgbClr val="4D311F"/>
                </a:solidFill>
                <a:latin typeface="Roboto" panose="02000000000000000000" pitchFamily="2" charset="0"/>
                <a:ea typeface="Roboto" panose="02000000000000000000" pitchFamily="2" charset="0"/>
              </a:rPr>
              <a:t> ex </a:t>
            </a:r>
            <a:r>
              <a:rPr lang="en-US" sz="1600" dirty="0" err="1">
                <a:solidFill>
                  <a:srgbClr val="4D311F"/>
                </a:solidFill>
                <a:latin typeface="Roboto" panose="02000000000000000000" pitchFamily="2" charset="0"/>
                <a:ea typeface="Roboto" panose="02000000000000000000" pitchFamily="2" charset="0"/>
              </a:rPr>
              <a:t>eros</a:t>
            </a:r>
            <a:r>
              <a:rPr lang="en-US" sz="1600" dirty="0">
                <a:solidFill>
                  <a:srgbClr val="4D311F"/>
                </a:solidFill>
                <a:latin typeface="Roboto" panose="02000000000000000000" pitchFamily="2" charset="0"/>
                <a:ea typeface="Roboto" panose="02000000000000000000" pitchFamily="2" charset="0"/>
              </a:rPr>
              <a:t> </a:t>
            </a:r>
            <a:r>
              <a:rPr lang="en-US" sz="1600" dirty="0" err="1">
                <a:solidFill>
                  <a:srgbClr val="4D311F"/>
                </a:solidFill>
                <a:latin typeface="Roboto" panose="02000000000000000000" pitchFamily="2" charset="0"/>
                <a:ea typeface="Roboto" panose="02000000000000000000" pitchFamily="2" charset="0"/>
              </a:rPr>
              <a:t>utinam</a:t>
            </a:r>
            <a:r>
              <a:rPr lang="en-US" sz="1600" dirty="0">
                <a:solidFill>
                  <a:srgbClr val="4D311F"/>
                </a:solidFill>
                <a:latin typeface="Roboto" panose="02000000000000000000" pitchFamily="2" charset="0"/>
                <a:ea typeface="Roboto" panose="02000000000000000000" pitchFamily="2" charset="0"/>
              </a:rPr>
              <a:t>, </a:t>
            </a:r>
            <a:r>
              <a:rPr lang="en-US" sz="1600" dirty="0" err="1">
                <a:solidFill>
                  <a:srgbClr val="4D311F"/>
                </a:solidFill>
                <a:latin typeface="Roboto" panose="02000000000000000000" pitchFamily="2" charset="0"/>
                <a:ea typeface="Roboto" panose="02000000000000000000" pitchFamily="2" charset="0"/>
              </a:rPr>
              <a:t>ut</a:t>
            </a:r>
            <a:r>
              <a:rPr lang="en-US" sz="1600" dirty="0">
                <a:solidFill>
                  <a:srgbClr val="4D311F"/>
                </a:solidFill>
                <a:latin typeface="Roboto" panose="02000000000000000000" pitchFamily="2" charset="0"/>
                <a:ea typeface="Roboto" panose="02000000000000000000" pitchFamily="2" charset="0"/>
              </a:rPr>
              <a:t> </a:t>
            </a:r>
            <a:r>
              <a:rPr lang="en-US" sz="1600" dirty="0" err="1">
                <a:solidFill>
                  <a:srgbClr val="4D311F"/>
                </a:solidFill>
                <a:latin typeface="Roboto" panose="02000000000000000000" pitchFamily="2" charset="0"/>
                <a:ea typeface="Roboto" panose="02000000000000000000" pitchFamily="2" charset="0"/>
              </a:rPr>
              <a:t>alii</a:t>
            </a:r>
            <a:r>
              <a:rPr lang="en-US" sz="1600" dirty="0">
                <a:solidFill>
                  <a:srgbClr val="4D311F"/>
                </a:solidFill>
                <a:latin typeface="Roboto" panose="02000000000000000000" pitchFamily="2" charset="0"/>
                <a:ea typeface="Roboto" panose="02000000000000000000" pitchFamily="2" charset="0"/>
              </a:rPr>
              <a:t> </a:t>
            </a:r>
            <a:r>
              <a:rPr lang="en-US" sz="1600" dirty="0" err="1">
                <a:solidFill>
                  <a:srgbClr val="4D311F"/>
                </a:solidFill>
                <a:latin typeface="Roboto" panose="02000000000000000000" pitchFamily="2" charset="0"/>
                <a:ea typeface="Roboto" panose="02000000000000000000" pitchFamily="2" charset="0"/>
              </a:rPr>
              <a:t>saepe</a:t>
            </a:r>
            <a:r>
              <a:rPr lang="en-US" sz="1600" dirty="0">
                <a:solidFill>
                  <a:srgbClr val="4D311F"/>
                </a:solidFill>
                <a:latin typeface="Roboto" panose="02000000000000000000" pitchFamily="2" charset="0"/>
                <a:ea typeface="Roboto" panose="02000000000000000000" pitchFamily="2" charset="0"/>
              </a:rPr>
              <a:t> </a:t>
            </a:r>
            <a:r>
              <a:rPr lang="en-US" sz="1600" dirty="0" err="1">
                <a:solidFill>
                  <a:srgbClr val="4D311F"/>
                </a:solidFill>
                <a:latin typeface="Roboto" panose="02000000000000000000" pitchFamily="2" charset="0"/>
                <a:ea typeface="Roboto" panose="02000000000000000000" pitchFamily="2" charset="0"/>
              </a:rPr>
              <a:t>dignissim</a:t>
            </a:r>
            <a:r>
              <a:rPr lang="en-US" sz="1600" dirty="0">
                <a:solidFill>
                  <a:srgbClr val="4D311F"/>
                </a:solidFill>
                <a:latin typeface="Roboto" panose="02000000000000000000" pitchFamily="2" charset="0"/>
                <a:ea typeface="Roboto" panose="02000000000000000000" pitchFamily="2" charset="0"/>
              </a:rPr>
              <a:t> usu. Lorem ipsum dolor sit </a:t>
            </a:r>
            <a:r>
              <a:rPr lang="en-US" sz="1600" dirty="0" err="1">
                <a:solidFill>
                  <a:srgbClr val="4D311F"/>
                </a:solidFill>
                <a:latin typeface="Roboto" panose="02000000000000000000" pitchFamily="2" charset="0"/>
                <a:ea typeface="Roboto" panose="02000000000000000000" pitchFamily="2" charset="0"/>
              </a:rPr>
              <a:t>amet</a:t>
            </a:r>
            <a:r>
              <a:rPr lang="en-US" sz="1600" dirty="0">
                <a:solidFill>
                  <a:srgbClr val="4D311F"/>
                </a:solidFill>
                <a:latin typeface="Roboto" panose="02000000000000000000" pitchFamily="2" charset="0"/>
                <a:ea typeface="Roboto" panose="02000000000000000000" pitchFamily="2" charset="0"/>
              </a:rPr>
              <a:t>, animal</a:t>
            </a:r>
          </a:p>
        </p:txBody>
      </p:sp>
      <p:graphicFrame>
        <p:nvGraphicFramePr>
          <p:cNvPr id="2" name="Object 1"/>
          <p:cNvGraphicFramePr>
            <a:graphicFrameLocks noChangeAspect="1"/>
          </p:cNvGraphicFramePr>
          <p:nvPr>
            <p:extLst>
              <p:ext uri="{D42A27DB-BD31-4B8C-83A1-F6EECF244321}">
                <p14:modId xmlns:p14="http://schemas.microsoft.com/office/powerpoint/2010/main" xmlns="" val="1827352274"/>
              </p:ext>
            </p:extLst>
          </p:nvPr>
        </p:nvGraphicFramePr>
        <p:xfrm>
          <a:off x="716961" y="201613"/>
          <a:ext cx="7607887" cy="6439520"/>
        </p:xfrm>
        <a:graphic>
          <a:graphicData uri="http://schemas.openxmlformats.org/presentationml/2006/ole">
            <p:oleObj spid="_x0000_s2057" name="Document" r:id="rId3" imgW="5045686" imgH="7718967" progId="Word.Document.12">
              <p:embed/>
            </p:oleObj>
          </a:graphicData>
        </a:graphic>
      </p:graphicFrame>
      <p:pic>
        <p:nvPicPr>
          <p:cNvPr id="10" name="Picture 9"/>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8520112" y="201613"/>
            <a:ext cx="2886075" cy="1581150"/>
          </a:xfrm>
          <a:prstGeom prst="rect">
            <a:avLst/>
          </a:prstGeom>
        </p:spPr>
      </p:pic>
    </p:spTree>
    <p:extLst>
      <p:ext uri="{BB962C8B-B14F-4D97-AF65-F5344CB8AC3E}">
        <p14:creationId xmlns:p14="http://schemas.microsoft.com/office/powerpoint/2010/main" xmlns="" val="22785081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xmlns="" id="{31F210E4-3425-4410-8542-441FD731954B}"/>
              </a:ext>
            </a:extLst>
          </p:cNvPr>
          <p:cNvSpPr txBox="1">
            <a:spLocks/>
          </p:cNvSpPr>
          <p:nvPr/>
        </p:nvSpPr>
        <p:spPr>
          <a:xfrm>
            <a:off x="3614365" y="2623369"/>
            <a:ext cx="4963270" cy="145886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9600" dirty="0">
                <a:solidFill>
                  <a:schemeClr val="bg1"/>
                </a:solidFill>
                <a:latin typeface="Kaushan Script" panose="03060602040705080205" pitchFamily="66" charset="0"/>
                <a:ea typeface="Roboto Black" panose="02000000000000000000" pitchFamily="2" charset="0"/>
              </a:rPr>
              <a:t>COFFEE</a:t>
            </a:r>
          </a:p>
        </p:txBody>
      </p:sp>
      <p:sp>
        <p:nvSpPr>
          <p:cNvPr id="6" name="Title 2">
            <a:extLst>
              <a:ext uri="{FF2B5EF4-FFF2-40B4-BE49-F238E27FC236}">
                <a16:creationId xmlns:a16="http://schemas.microsoft.com/office/drawing/2014/main" xmlns="" id="{976C56A8-964A-43E7-8D10-08009452F7A4}"/>
              </a:ext>
            </a:extLst>
          </p:cNvPr>
          <p:cNvSpPr txBox="1">
            <a:spLocks/>
          </p:cNvSpPr>
          <p:nvPr/>
        </p:nvSpPr>
        <p:spPr>
          <a:xfrm>
            <a:off x="928256" y="62294"/>
            <a:ext cx="10335489" cy="6851106"/>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en-US" dirty="0" smtClean="0">
                <a:solidFill>
                  <a:srgbClr val="32251C"/>
                </a:solidFill>
                <a:latin typeface="Kaushan Script" panose="03060602040705080205"/>
              </a:rPr>
              <a:t>KESIMPULAN</a:t>
            </a:r>
            <a:endParaRPr lang="en-US" sz="3600" dirty="0" smtClean="0">
              <a:solidFill>
                <a:srgbClr val="32251C"/>
              </a:solidFill>
              <a:latin typeface="Kaushan Script" panose="03060602040705080205"/>
            </a:endParaRPr>
          </a:p>
          <a:p>
            <a:pPr marL="457200" lvl="0" indent="-457200">
              <a:buFont typeface="+mj-lt"/>
              <a:buAutoNum type="arabicPeriod"/>
            </a:pPr>
            <a:r>
              <a:rPr lang="id-ID" sz="2400" dirty="0" smtClean="0"/>
              <a:t>IFRS </a:t>
            </a:r>
            <a:r>
              <a:rPr lang="id-ID" sz="2400" dirty="0"/>
              <a:t>merupakan standar akuntansi internasional yang dikembangkan oleh </a:t>
            </a:r>
            <a:r>
              <a:rPr lang="id-ID" sz="2400" dirty="0" smtClean="0"/>
              <a:t>I</a:t>
            </a:r>
            <a:r>
              <a:rPr lang="en-US" sz="2400" dirty="0"/>
              <a:t> </a:t>
            </a:r>
            <a:r>
              <a:rPr lang="en-US" sz="2400" dirty="0" smtClean="0"/>
              <a:t>   </a:t>
            </a:r>
            <a:r>
              <a:rPr lang="id-ID" sz="2400" dirty="0" smtClean="0"/>
              <a:t>nternational </a:t>
            </a:r>
            <a:r>
              <a:rPr lang="id-ID" sz="2400" dirty="0"/>
              <a:t>Accounting Standard Board (IASB) yang menjadi standar global untuk penyusunan laporan </a:t>
            </a:r>
            <a:r>
              <a:rPr lang="id-ID" sz="2400" dirty="0" smtClean="0"/>
              <a:t>keuangan.</a:t>
            </a:r>
            <a:endParaRPr lang="en-US" sz="2400" dirty="0" smtClean="0"/>
          </a:p>
          <a:p>
            <a:pPr marL="457200" lvl="0" indent="-457200">
              <a:buFont typeface="+mj-lt"/>
              <a:buAutoNum type="arabicPeriod"/>
            </a:pPr>
            <a:r>
              <a:rPr lang="id-ID" sz="2400" dirty="0" smtClean="0"/>
              <a:t>Di </a:t>
            </a:r>
            <a:r>
              <a:rPr lang="id-ID" sz="2400" dirty="0"/>
              <a:t>Indonesia PSAK dikonvergensi secara penuh ke dalam IFRS pada tahun 2012 melalui tiga tahapan yaitu : Tahap Adopsi (2008-2010), Tahap Persiapan (2011) dan Tahap Implementasi (2012</a:t>
            </a:r>
            <a:r>
              <a:rPr lang="id-ID" sz="2400" dirty="0" smtClean="0"/>
              <a:t>).</a:t>
            </a:r>
            <a:endParaRPr lang="en-US" sz="2400" dirty="0" smtClean="0"/>
          </a:p>
          <a:p>
            <a:pPr marL="457200" lvl="0" indent="-457200">
              <a:buFont typeface="+mj-lt"/>
              <a:buAutoNum type="arabicPeriod"/>
            </a:pPr>
            <a:r>
              <a:rPr lang="id-ID" sz="2400" dirty="0" smtClean="0"/>
              <a:t>Kendala </a:t>
            </a:r>
            <a:r>
              <a:rPr lang="id-ID" sz="2400" dirty="0"/>
              <a:t>yang dihadapi Indonesia dalam mengadopsi IFRS secara penuh diantaranya : kurang siapnya infrastuktur seperti DSAK sebagai Financial Accounting Standart Setter, kondisi perundangan-undangan yang belum tentu sinkron dengan IFRS, serta kurang siapnya SDM dan dunia pendidikan di </a:t>
            </a:r>
            <a:r>
              <a:rPr lang="id-ID" sz="2400" dirty="0" smtClean="0"/>
              <a:t>Indonesia.</a:t>
            </a:r>
            <a:endParaRPr lang="en-US" sz="2400" dirty="0" smtClean="0"/>
          </a:p>
          <a:p>
            <a:pPr marL="457200" lvl="0" indent="-457200">
              <a:buFont typeface="+mj-lt"/>
              <a:buAutoNum type="arabicPeriod"/>
            </a:pPr>
            <a:r>
              <a:rPr lang="id-ID" sz="2400" dirty="0" smtClean="0"/>
              <a:t>Dampak </a:t>
            </a:r>
            <a:r>
              <a:rPr lang="id-ID" sz="2400" dirty="0"/>
              <a:t>yang ditimbulkan akibat dari penerapan IFRS di Indonesia berpengaruh pada beberapa hal diantaranya pada : dunia bisnis, perbankan, profesi akuntansi serta pendidikan. </a:t>
            </a:r>
            <a:endParaRPr lang="en-US" sz="2400" dirty="0" smtClean="0"/>
          </a:p>
          <a:p>
            <a:pPr marL="457200" lvl="0" indent="-457200">
              <a:buFont typeface="+mj-lt"/>
              <a:buAutoNum type="arabicPeriod"/>
            </a:pPr>
            <a:r>
              <a:rPr lang="id-ID" sz="2400" dirty="0" smtClean="0"/>
              <a:t>Di </a:t>
            </a:r>
            <a:r>
              <a:rPr lang="id-ID" sz="2400" dirty="0"/>
              <a:t>Indonesia,  penerapan International Financial Report Standard (IFRS) salah satunya terdapat pada PT. Telekomunikasi Indonesia (TELKOM). Komitmen untuk menerapkan IFRS merupakan keputusan </a:t>
            </a:r>
            <a:r>
              <a:rPr lang="id-ID" sz="2400" dirty="0" smtClean="0"/>
              <a:t>manajemen</a:t>
            </a:r>
            <a:endParaRPr lang="en-US" sz="2400" dirty="0">
              <a:solidFill>
                <a:srgbClr val="CA9F75"/>
              </a:solidFill>
              <a:latin typeface="Kaushan Script" panose="03060602040705080205" pitchFamily="66" charset="0"/>
              <a:ea typeface="Roboto Black" panose="02000000000000000000" pitchFamily="2" charset="0"/>
            </a:endParaRPr>
          </a:p>
        </p:txBody>
      </p:sp>
      <p:sp>
        <p:nvSpPr>
          <p:cNvPr id="7" name="Rectangle 6">
            <a:extLst>
              <a:ext uri="{FF2B5EF4-FFF2-40B4-BE49-F238E27FC236}">
                <a16:creationId xmlns:a16="http://schemas.microsoft.com/office/drawing/2014/main" xmlns="" id="{73FD71B3-2D5D-43D2-95E7-209AE12CB76A}"/>
              </a:ext>
            </a:extLst>
          </p:cNvPr>
          <p:cNvSpPr/>
          <p:nvPr/>
        </p:nvSpPr>
        <p:spPr>
          <a:xfrm>
            <a:off x="11263745" y="0"/>
            <a:ext cx="928257" cy="2563091"/>
          </a:xfrm>
          <a:prstGeom prst="rect">
            <a:avLst/>
          </a:prstGeom>
          <a:solidFill>
            <a:srgbClr val="4D3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64CC6A1E-3832-4FAB-AAAF-0DD484677B97}"/>
              </a:ext>
            </a:extLst>
          </p:cNvPr>
          <p:cNvSpPr/>
          <p:nvPr/>
        </p:nvSpPr>
        <p:spPr>
          <a:xfrm>
            <a:off x="-1" y="4294909"/>
            <a:ext cx="928257" cy="2563091"/>
          </a:xfrm>
          <a:prstGeom prst="rect">
            <a:avLst/>
          </a:prstGeom>
          <a:solidFill>
            <a:srgbClr val="4D3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7766318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0-#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xmlns="" id="{31F210E4-3425-4410-8542-441FD731954B}"/>
              </a:ext>
            </a:extLst>
          </p:cNvPr>
          <p:cNvSpPr txBox="1">
            <a:spLocks/>
          </p:cNvSpPr>
          <p:nvPr/>
        </p:nvSpPr>
        <p:spPr>
          <a:xfrm>
            <a:off x="3614365" y="2623369"/>
            <a:ext cx="4963270" cy="145886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9600" dirty="0">
                <a:solidFill>
                  <a:schemeClr val="bg1"/>
                </a:solidFill>
                <a:latin typeface="Kaushan Script" panose="03060602040705080205" pitchFamily="66" charset="0"/>
                <a:ea typeface="Roboto Black" panose="02000000000000000000" pitchFamily="2" charset="0"/>
              </a:rPr>
              <a:t>COFFEE</a:t>
            </a:r>
          </a:p>
        </p:txBody>
      </p:sp>
      <p:sp>
        <p:nvSpPr>
          <p:cNvPr id="6" name="Title 2">
            <a:extLst>
              <a:ext uri="{FF2B5EF4-FFF2-40B4-BE49-F238E27FC236}">
                <a16:creationId xmlns:a16="http://schemas.microsoft.com/office/drawing/2014/main" xmlns="" id="{976C56A8-964A-43E7-8D10-08009452F7A4}"/>
              </a:ext>
            </a:extLst>
          </p:cNvPr>
          <p:cNvSpPr txBox="1">
            <a:spLocks/>
          </p:cNvSpPr>
          <p:nvPr/>
        </p:nvSpPr>
        <p:spPr>
          <a:xfrm>
            <a:off x="2665277" y="1580899"/>
            <a:ext cx="6861446" cy="3968009"/>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3800" dirty="0" smtClean="0">
                <a:solidFill>
                  <a:srgbClr val="CA9F75"/>
                </a:solidFill>
                <a:latin typeface="Kaushan Script" panose="03060602040705080205" pitchFamily="66" charset="0"/>
                <a:ea typeface="Roboto Black" panose="02000000000000000000" pitchFamily="2" charset="0"/>
              </a:rPr>
              <a:t>TERIMA</a:t>
            </a:r>
            <a:endParaRPr lang="id-ID" sz="13800" dirty="0" smtClean="0">
              <a:solidFill>
                <a:srgbClr val="CA9F75"/>
              </a:solidFill>
              <a:latin typeface="Kaushan Script" panose="03060602040705080205" pitchFamily="66" charset="0"/>
              <a:ea typeface="Roboto Black" panose="02000000000000000000" pitchFamily="2" charset="0"/>
            </a:endParaRPr>
          </a:p>
          <a:p>
            <a:pPr algn="ctr"/>
            <a:r>
              <a:rPr lang="en-US" sz="13800" dirty="0" smtClean="0">
                <a:solidFill>
                  <a:srgbClr val="CA9F75"/>
                </a:solidFill>
                <a:latin typeface="Kaushan Script" panose="03060602040705080205" pitchFamily="66" charset="0"/>
                <a:ea typeface="Roboto Black" panose="02000000000000000000" pitchFamily="2" charset="0"/>
              </a:rPr>
              <a:t>KASIH </a:t>
            </a:r>
            <a:endParaRPr lang="en-US" sz="13800" dirty="0">
              <a:solidFill>
                <a:srgbClr val="CA9F75"/>
              </a:solidFill>
              <a:latin typeface="Kaushan Script" panose="03060602040705080205" pitchFamily="66" charset="0"/>
              <a:ea typeface="Roboto Black" panose="02000000000000000000" pitchFamily="2" charset="0"/>
            </a:endParaRPr>
          </a:p>
        </p:txBody>
      </p:sp>
      <p:sp>
        <p:nvSpPr>
          <p:cNvPr id="7" name="Rectangle 6">
            <a:extLst>
              <a:ext uri="{FF2B5EF4-FFF2-40B4-BE49-F238E27FC236}">
                <a16:creationId xmlns:a16="http://schemas.microsoft.com/office/drawing/2014/main" xmlns="" id="{73FD71B3-2D5D-43D2-95E7-209AE12CB76A}"/>
              </a:ext>
            </a:extLst>
          </p:cNvPr>
          <p:cNvSpPr/>
          <p:nvPr/>
        </p:nvSpPr>
        <p:spPr>
          <a:xfrm>
            <a:off x="11263745" y="0"/>
            <a:ext cx="928257" cy="2563091"/>
          </a:xfrm>
          <a:prstGeom prst="rect">
            <a:avLst/>
          </a:prstGeom>
          <a:solidFill>
            <a:srgbClr val="4D3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64CC6A1E-3832-4FAB-AAAF-0DD484677B97}"/>
              </a:ext>
            </a:extLst>
          </p:cNvPr>
          <p:cNvSpPr/>
          <p:nvPr/>
        </p:nvSpPr>
        <p:spPr>
          <a:xfrm>
            <a:off x="-1" y="4294909"/>
            <a:ext cx="928257" cy="2563091"/>
          </a:xfrm>
          <a:prstGeom prst="rect">
            <a:avLst/>
          </a:prstGeom>
          <a:solidFill>
            <a:srgbClr val="4D3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9878026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0-#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xmlns="" id="{31F210E4-3425-4410-8542-441FD731954B}"/>
              </a:ext>
            </a:extLst>
          </p:cNvPr>
          <p:cNvSpPr txBox="1">
            <a:spLocks/>
          </p:cNvSpPr>
          <p:nvPr/>
        </p:nvSpPr>
        <p:spPr>
          <a:xfrm>
            <a:off x="3614365" y="2623369"/>
            <a:ext cx="4963270" cy="145886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9600" dirty="0">
                <a:solidFill>
                  <a:schemeClr val="bg1"/>
                </a:solidFill>
                <a:latin typeface="Kaushan Script" panose="03060602040705080205" pitchFamily="66" charset="0"/>
                <a:ea typeface="Roboto Black" panose="02000000000000000000" pitchFamily="2" charset="0"/>
              </a:rPr>
              <a:t>COFFEE</a:t>
            </a:r>
          </a:p>
        </p:txBody>
      </p:sp>
      <p:sp>
        <p:nvSpPr>
          <p:cNvPr id="7" name="Rectangle 6">
            <a:extLst>
              <a:ext uri="{FF2B5EF4-FFF2-40B4-BE49-F238E27FC236}">
                <a16:creationId xmlns:a16="http://schemas.microsoft.com/office/drawing/2014/main" xmlns="" id="{73FD71B3-2D5D-43D2-95E7-209AE12CB76A}"/>
              </a:ext>
            </a:extLst>
          </p:cNvPr>
          <p:cNvSpPr/>
          <p:nvPr/>
        </p:nvSpPr>
        <p:spPr>
          <a:xfrm>
            <a:off x="11263745" y="0"/>
            <a:ext cx="928257" cy="2563091"/>
          </a:xfrm>
          <a:prstGeom prst="rect">
            <a:avLst/>
          </a:prstGeom>
          <a:solidFill>
            <a:srgbClr val="4D3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64CC6A1E-3832-4FAB-AAAF-0DD484677B97}"/>
              </a:ext>
            </a:extLst>
          </p:cNvPr>
          <p:cNvSpPr/>
          <p:nvPr/>
        </p:nvSpPr>
        <p:spPr>
          <a:xfrm>
            <a:off x="-1" y="4294909"/>
            <a:ext cx="928257" cy="2563091"/>
          </a:xfrm>
          <a:prstGeom prst="rect">
            <a:avLst/>
          </a:prstGeom>
          <a:solidFill>
            <a:srgbClr val="4D3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094165" y="910082"/>
            <a:ext cx="10169580" cy="5262979"/>
          </a:xfrm>
          <a:prstGeom prst="rect">
            <a:avLst/>
          </a:prstGeom>
        </p:spPr>
        <p:txBody>
          <a:bodyPr wrap="square">
            <a:spAutoFit/>
          </a:bodyPr>
          <a:lstStyle/>
          <a:p>
            <a:pPr algn="just"/>
            <a:r>
              <a:rPr lang="en-US" sz="2800" dirty="0" err="1">
                <a:solidFill>
                  <a:srgbClr val="4D311F"/>
                </a:solidFill>
              </a:rPr>
              <a:t>Harmonisasi</a:t>
            </a:r>
            <a:r>
              <a:rPr lang="en-US" sz="2800" dirty="0">
                <a:solidFill>
                  <a:srgbClr val="4D311F"/>
                </a:solidFill>
              </a:rPr>
              <a:t> </a:t>
            </a:r>
            <a:r>
              <a:rPr lang="en-US" sz="2800" dirty="0" err="1">
                <a:solidFill>
                  <a:srgbClr val="4D311F"/>
                </a:solidFill>
              </a:rPr>
              <a:t>standar</a:t>
            </a:r>
            <a:r>
              <a:rPr lang="en-US" sz="2800" dirty="0">
                <a:solidFill>
                  <a:srgbClr val="4D311F"/>
                </a:solidFill>
              </a:rPr>
              <a:t> </a:t>
            </a:r>
            <a:r>
              <a:rPr lang="en-US" sz="2800" dirty="0" err="1">
                <a:solidFill>
                  <a:srgbClr val="4D311F"/>
                </a:solidFill>
              </a:rPr>
              <a:t>akuntansi</a:t>
            </a:r>
            <a:r>
              <a:rPr lang="en-US" sz="2800" dirty="0">
                <a:solidFill>
                  <a:srgbClr val="4D311F"/>
                </a:solidFill>
              </a:rPr>
              <a:t> </a:t>
            </a:r>
            <a:r>
              <a:rPr lang="en-US" sz="2800" dirty="0" err="1">
                <a:solidFill>
                  <a:srgbClr val="4D311F"/>
                </a:solidFill>
              </a:rPr>
              <a:t>dan</a:t>
            </a:r>
            <a:r>
              <a:rPr lang="en-US" sz="2800" dirty="0">
                <a:solidFill>
                  <a:srgbClr val="4D311F"/>
                </a:solidFill>
              </a:rPr>
              <a:t> </a:t>
            </a:r>
            <a:r>
              <a:rPr lang="en-US" sz="2800" dirty="0" err="1">
                <a:solidFill>
                  <a:srgbClr val="4D311F"/>
                </a:solidFill>
              </a:rPr>
              <a:t>pelaporan</a:t>
            </a:r>
            <a:r>
              <a:rPr lang="en-US" sz="2800" dirty="0">
                <a:solidFill>
                  <a:srgbClr val="4D311F"/>
                </a:solidFill>
              </a:rPr>
              <a:t> </a:t>
            </a:r>
            <a:r>
              <a:rPr lang="en-US" sz="2800" dirty="0" err="1">
                <a:solidFill>
                  <a:srgbClr val="4D311F"/>
                </a:solidFill>
              </a:rPr>
              <a:t>keuangan</a:t>
            </a:r>
            <a:r>
              <a:rPr lang="en-US" sz="2800" dirty="0">
                <a:solidFill>
                  <a:srgbClr val="4D311F"/>
                </a:solidFill>
              </a:rPr>
              <a:t> </a:t>
            </a:r>
            <a:r>
              <a:rPr lang="en-US" sz="2800" dirty="0" err="1">
                <a:solidFill>
                  <a:srgbClr val="4D311F"/>
                </a:solidFill>
              </a:rPr>
              <a:t>telah</a:t>
            </a:r>
            <a:r>
              <a:rPr lang="en-US" sz="2800" dirty="0">
                <a:solidFill>
                  <a:srgbClr val="4D311F"/>
                </a:solidFill>
              </a:rPr>
              <a:t> </a:t>
            </a:r>
            <a:r>
              <a:rPr lang="en-US" sz="2800" dirty="0" err="1">
                <a:solidFill>
                  <a:srgbClr val="4D311F"/>
                </a:solidFill>
              </a:rPr>
              <a:t>dianggap</a:t>
            </a:r>
            <a:r>
              <a:rPr lang="en-US" sz="2800" dirty="0">
                <a:solidFill>
                  <a:srgbClr val="4D311F"/>
                </a:solidFill>
              </a:rPr>
              <a:t> </a:t>
            </a:r>
            <a:r>
              <a:rPr lang="en-US" sz="2800" dirty="0" err="1">
                <a:solidFill>
                  <a:srgbClr val="4D311F"/>
                </a:solidFill>
              </a:rPr>
              <a:t>sebagai</a:t>
            </a:r>
            <a:r>
              <a:rPr lang="en-US" sz="2800" dirty="0">
                <a:solidFill>
                  <a:srgbClr val="4D311F"/>
                </a:solidFill>
              </a:rPr>
              <a:t> </a:t>
            </a:r>
            <a:r>
              <a:rPr lang="en-US" sz="2800" dirty="0" err="1">
                <a:solidFill>
                  <a:srgbClr val="4D311F"/>
                </a:solidFill>
              </a:rPr>
              <a:t>suatu</a:t>
            </a:r>
            <a:r>
              <a:rPr lang="en-US" sz="2800" dirty="0">
                <a:solidFill>
                  <a:srgbClr val="4D311F"/>
                </a:solidFill>
              </a:rPr>
              <a:t> </a:t>
            </a:r>
            <a:r>
              <a:rPr lang="en-US" sz="2800" dirty="0" err="1">
                <a:solidFill>
                  <a:srgbClr val="4D311F"/>
                </a:solidFill>
              </a:rPr>
              <a:t>hal</a:t>
            </a:r>
            <a:r>
              <a:rPr lang="en-US" sz="2800" dirty="0">
                <a:solidFill>
                  <a:srgbClr val="4D311F"/>
                </a:solidFill>
              </a:rPr>
              <a:t> yang </a:t>
            </a:r>
            <a:r>
              <a:rPr lang="en-US" sz="2800" dirty="0" err="1">
                <a:solidFill>
                  <a:srgbClr val="4D311F"/>
                </a:solidFill>
              </a:rPr>
              <a:t>mendesak</a:t>
            </a:r>
            <a:r>
              <a:rPr lang="en-US" sz="2800" dirty="0">
                <a:solidFill>
                  <a:srgbClr val="4D311F"/>
                </a:solidFill>
              </a:rPr>
              <a:t> yang </a:t>
            </a:r>
            <a:r>
              <a:rPr lang="en-US" sz="2800" dirty="0" err="1">
                <a:solidFill>
                  <a:srgbClr val="4D311F"/>
                </a:solidFill>
              </a:rPr>
              <a:t>harus</a:t>
            </a:r>
            <a:r>
              <a:rPr lang="en-US" sz="2800" dirty="0">
                <a:solidFill>
                  <a:srgbClr val="4D311F"/>
                </a:solidFill>
              </a:rPr>
              <a:t> </a:t>
            </a:r>
            <a:r>
              <a:rPr lang="en-US" sz="2800" dirty="0" err="1">
                <a:solidFill>
                  <a:srgbClr val="4D311F"/>
                </a:solidFill>
              </a:rPr>
              <a:t>dilakukan</a:t>
            </a:r>
            <a:r>
              <a:rPr lang="en-US" sz="2800" dirty="0">
                <a:solidFill>
                  <a:srgbClr val="4D311F"/>
                </a:solidFill>
              </a:rPr>
              <a:t> </a:t>
            </a:r>
            <a:r>
              <a:rPr lang="en-US" sz="2800" dirty="0" err="1">
                <a:solidFill>
                  <a:srgbClr val="4D311F"/>
                </a:solidFill>
              </a:rPr>
              <a:t>setiap</a:t>
            </a:r>
            <a:r>
              <a:rPr lang="en-US" sz="2800" dirty="0">
                <a:solidFill>
                  <a:srgbClr val="4D311F"/>
                </a:solidFill>
              </a:rPr>
              <a:t> </a:t>
            </a:r>
            <a:r>
              <a:rPr lang="en-US" sz="2800" dirty="0" err="1">
                <a:solidFill>
                  <a:srgbClr val="4D311F"/>
                </a:solidFill>
              </a:rPr>
              <a:t>negara</a:t>
            </a:r>
            <a:r>
              <a:rPr lang="en-US" sz="2800" dirty="0">
                <a:solidFill>
                  <a:srgbClr val="4D311F"/>
                </a:solidFill>
              </a:rPr>
              <a:t> </a:t>
            </a:r>
            <a:r>
              <a:rPr lang="en-US" sz="2800" dirty="0" err="1">
                <a:solidFill>
                  <a:srgbClr val="4D311F"/>
                </a:solidFill>
              </a:rPr>
              <a:t>termasuk</a:t>
            </a:r>
            <a:r>
              <a:rPr lang="en-US" sz="2800" dirty="0">
                <a:solidFill>
                  <a:srgbClr val="4D311F"/>
                </a:solidFill>
              </a:rPr>
              <a:t> Indonesia </a:t>
            </a:r>
            <a:r>
              <a:rPr lang="en-US" sz="2800" dirty="0" err="1">
                <a:solidFill>
                  <a:srgbClr val="4D311F"/>
                </a:solidFill>
              </a:rPr>
              <a:t>sebagai</a:t>
            </a:r>
            <a:r>
              <a:rPr lang="en-US" sz="2800" dirty="0">
                <a:solidFill>
                  <a:srgbClr val="4D311F"/>
                </a:solidFill>
              </a:rPr>
              <a:t> </a:t>
            </a:r>
            <a:r>
              <a:rPr lang="en-US" sz="2800" dirty="0" err="1">
                <a:solidFill>
                  <a:srgbClr val="4D311F"/>
                </a:solidFill>
              </a:rPr>
              <a:t>salah</a:t>
            </a:r>
            <a:r>
              <a:rPr lang="en-US" sz="2800" dirty="0">
                <a:solidFill>
                  <a:srgbClr val="4D311F"/>
                </a:solidFill>
              </a:rPr>
              <a:t> </a:t>
            </a:r>
            <a:r>
              <a:rPr lang="en-US" sz="2800" dirty="0" err="1">
                <a:solidFill>
                  <a:srgbClr val="4D311F"/>
                </a:solidFill>
              </a:rPr>
              <a:t>satu</a:t>
            </a:r>
            <a:r>
              <a:rPr lang="en-US" sz="2800" dirty="0">
                <a:solidFill>
                  <a:srgbClr val="4D311F"/>
                </a:solidFill>
              </a:rPr>
              <a:t> </a:t>
            </a:r>
            <a:r>
              <a:rPr lang="en-US" sz="2800" dirty="0" err="1">
                <a:solidFill>
                  <a:srgbClr val="4D311F"/>
                </a:solidFill>
              </a:rPr>
              <a:t>negara</a:t>
            </a:r>
            <a:r>
              <a:rPr lang="en-US" sz="2800" dirty="0">
                <a:solidFill>
                  <a:srgbClr val="4D311F"/>
                </a:solidFill>
              </a:rPr>
              <a:t> </a:t>
            </a:r>
            <a:r>
              <a:rPr lang="en-US" sz="2800" dirty="0" err="1">
                <a:solidFill>
                  <a:srgbClr val="4D311F"/>
                </a:solidFill>
              </a:rPr>
              <a:t>berkembang</a:t>
            </a:r>
            <a:r>
              <a:rPr lang="en-US" sz="2800" dirty="0">
                <a:solidFill>
                  <a:srgbClr val="4D311F"/>
                </a:solidFill>
              </a:rPr>
              <a:t>. </a:t>
            </a:r>
            <a:r>
              <a:rPr lang="en-US" sz="2800" dirty="0" err="1">
                <a:solidFill>
                  <a:srgbClr val="4D311F"/>
                </a:solidFill>
              </a:rPr>
              <a:t>Ikatan</a:t>
            </a:r>
            <a:r>
              <a:rPr lang="en-US" sz="2800" dirty="0">
                <a:solidFill>
                  <a:srgbClr val="4D311F"/>
                </a:solidFill>
              </a:rPr>
              <a:t> </a:t>
            </a:r>
            <a:r>
              <a:rPr lang="en-US" sz="2800" dirty="0" err="1">
                <a:solidFill>
                  <a:srgbClr val="4D311F"/>
                </a:solidFill>
              </a:rPr>
              <a:t>Akuntan</a:t>
            </a:r>
            <a:r>
              <a:rPr lang="en-US" sz="2800" dirty="0">
                <a:solidFill>
                  <a:srgbClr val="4D311F"/>
                </a:solidFill>
              </a:rPr>
              <a:t> Indonesia (IAI) </a:t>
            </a:r>
            <a:r>
              <a:rPr lang="en-US" sz="2800" dirty="0" err="1">
                <a:solidFill>
                  <a:srgbClr val="4D311F"/>
                </a:solidFill>
              </a:rPr>
              <a:t>sebagai</a:t>
            </a:r>
            <a:r>
              <a:rPr lang="en-US" sz="2800" dirty="0">
                <a:solidFill>
                  <a:srgbClr val="4D311F"/>
                </a:solidFill>
              </a:rPr>
              <a:t> </a:t>
            </a:r>
            <a:r>
              <a:rPr lang="en-US" sz="2800" dirty="0" err="1">
                <a:solidFill>
                  <a:srgbClr val="4D311F"/>
                </a:solidFill>
              </a:rPr>
              <a:t>pemegang</a:t>
            </a:r>
            <a:r>
              <a:rPr lang="en-US" sz="2800" dirty="0">
                <a:solidFill>
                  <a:srgbClr val="4D311F"/>
                </a:solidFill>
              </a:rPr>
              <a:t> </a:t>
            </a:r>
            <a:r>
              <a:rPr lang="en-US" sz="2800" dirty="0" err="1">
                <a:solidFill>
                  <a:srgbClr val="4D311F"/>
                </a:solidFill>
              </a:rPr>
              <a:t>kekuasaan</a:t>
            </a:r>
            <a:r>
              <a:rPr lang="en-US" sz="2800" dirty="0">
                <a:solidFill>
                  <a:srgbClr val="4D311F"/>
                </a:solidFill>
              </a:rPr>
              <a:t> </a:t>
            </a:r>
            <a:r>
              <a:rPr lang="en-US" sz="2800" dirty="0" err="1">
                <a:solidFill>
                  <a:srgbClr val="4D311F"/>
                </a:solidFill>
              </a:rPr>
              <a:t>tertinggi</a:t>
            </a:r>
            <a:r>
              <a:rPr lang="en-US" sz="2800" dirty="0">
                <a:solidFill>
                  <a:srgbClr val="4D311F"/>
                </a:solidFill>
              </a:rPr>
              <a:t> </a:t>
            </a:r>
            <a:r>
              <a:rPr lang="en-US" sz="2800" dirty="0" err="1">
                <a:solidFill>
                  <a:srgbClr val="4D311F"/>
                </a:solidFill>
              </a:rPr>
              <a:t>telah</a:t>
            </a:r>
            <a:r>
              <a:rPr lang="en-US" sz="2800" dirty="0">
                <a:solidFill>
                  <a:srgbClr val="4D311F"/>
                </a:solidFill>
              </a:rPr>
              <a:t> </a:t>
            </a:r>
            <a:r>
              <a:rPr lang="en-US" sz="2800" dirty="0" err="1">
                <a:solidFill>
                  <a:srgbClr val="4D311F"/>
                </a:solidFill>
              </a:rPr>
              <a:t>menetapkan</a:t>
            </a:r>
            <a:r>
              <a:rPr lang="en-US" sz="2800" dirty="0">
                <a:solidFill>
                  <a:srgbClr val="4D311F"/>
                </a:solidFill>
              </a:rPr>
              <a:t> </a:t>
            </a:r>
            <a:r>
              <a:rPr lang="en-US" sz="2800" dirty="0" err="1">
                <a:solidFill>
                  <a:srgbClr val="4D311F"/>
                </a:solidFill>
              </a:rPr>
              <a:t>untuk</a:t>
            </a:r>
            <a:r>
              <a:rPr lang="en-US" sz="2800" dirty="0">
                <a:solidFill>
                  <a:srgbClr val="4D311F"/>
                </a:solidFill>
              </a:rPr>
              <a:t> </a:t>
            </a:r>
            <a:r>
              <a:rPr lang="en-US" sz="2800" dirty="0" err="1">
                <a:solidFill>
                  <a:srgbClr val="4D311F"/>
                </a:solidFill>
              </a:rPr>
              <a:t>melakukan</a:t>
            </a:r>
            <a:r>
              <a:rPr lang="en-US" sz="2800" dirty="0">
                <a:solidFill>
                  <a:srgbClr val="4D311F"/>
                </a:solidFill>
              </a:rPr>
              <a:t> </a:t>
            </a:r>
            <a:r>
              <a:rPr lang="en-US" sz="2800" dirty="0" err="1">
                <a:solidFill>
                  <a:srgbClr val="4D311F"/>
                </a:solidFill>
              </a:rPr>
              <a:t>adopsi</a:t>
            </a:r>
            <a:r>
              <a:rPr lang="en-US" sz="2800" dirty="0">
                <a:solidFill>
                  <a:srgbClr val="4D311F"/>
                </a:solidFill>
              </a:rPr>
              <a:t> </a:t>
            </a:r>
            <a:r>
              <a:rPr lang="en-US" sz="2800" dirty="0" err="1">
                <a:solidFill>
                  <a:srgbClr val="4D311F"/>
                </a:solidFill>
              </a:rPr>
              <a:t>penuh</a:t>
            </a:r>
            <a:r>
              <a:rPr lang="en-US" sz="2800" dirty="0">
                <a:solidFill>
                  <a:srgbClr val="4D311F"/>
                </a:solidFill>
              </a:rPr>
              <a:t> </a:t>
            </a:r>
            <a:r>
              <a:rPr lang="en-US" sz="2800" dirty="0" err="1">
                <a:solidFill>
                  <a:srgbClr val="4D311F"/>
                </a:solidFill>
              </a:rPr>
              <a:t>atas</a:t>
            </a:r>
            <a:r>
              <a:rPr lang="en-US" sz="2800" dirty="0">
                <a:solidFill>
                  <a:srgbClr val="4D311F"/>
                </a:solidFill>
              </a:rPr>
              <a:t> IFRS (Bobby W. </a:t>
            </a:r>
            <a:r>
              <a:rPr lang="en-US" sz="2800" dirty="0" err="1">
                <a:solidFill>
                  <a:srgbClr val="4D311F"/>
                </a:solidFill>
              </a:rPr>
              <a:t>Saputra</a:t>
            </a:r>
            <a:r>
              <a:rPr lang="en-US" sz="2800" dirty="0">
                <a:solidFill>
                  <a:srgbClr val="4D311F"/>
                </a:solidFill>
              </a:rPr>
              <a:t>, 2014).</a:t>
            </a:r>
          </a:p>
          <a:p>
            <a:pPr algn="just"/>
            <a:r>
              <a:rPr lang="en-US" sz="2800" dirty="0" err="1">
                <a:solidFill>
                  <a:srgbClr val="4D311F"/>
                </a:solidFill>
              </a:rPr>
              <a:t>Namun</a:t>
            </a:r>
            <a:r>
              <a:rPr lang="en-US" sz="2800" dirty="0">
                <a:solidFill>
                  <a:srgbClr val="4D311F"/>
                </a:solidFill>
              </a:rPr>
              <a:t>, </a:t>
            </a:r>
            <a:r>
              <a:rPr lang="en-US" sz="2800" dirty="0" err="1">
                <a:solidFill>
                  <a:srgbClr val="4D311F"/>
                </a:solidFill>
              </a:rPr>
              <a:t>dalam</a:t>
            </a:r>
            <a:r>
              <a:rPr lang="en-US" sz="2800" dirty="0">
                <a:solidFill>
                  <a:srgbClr val="4D311F"/>
                </a:solidFill>
              </a:rPr>
              <a:t> proses </a:t>
            </a:r>
            <a:r>
              <a:rPr lang="en-US" sz="2800" dirty="0" err="1">
                <a:solidFill>
                  <a:srgbClr val="4D311F"/>
                </a:solidFill>
              </a:rPr>
              <a:t>adopsi</a:t>
            </a:r>
            <a:r>
              <a:rPr lang="en-US" sz="2800" dirty="0">
                <a:solidFill>
                  <a:srgbClr val="4D311F"/>
                </a:solidFill>
              </a:rPr>
              <a:t> </a:t>
            </a:r>
            <a:r>
              <a:rPr lang="en-US" sz="2800" dirty="0" err="1">
                <a:solidFill>
                  <a:srgbClr val="4D311F"/>
                </a:solidFill>
              </a:rPr>
              <a:t>penuh</a:t>
            </a:r>
            <a:r>
              <a:rPr lang="en-US" sz="2800" dirty="0">
                <a:solidFill>
                  <a:srgbClr val="4D311F"/>
                </a:solidFill>
              </a:rPr>
              <a:t> IFRS yang </a:t>
            </a:r>
            <a:r>
              <a:rPr lang="en-US" sz="2800" dirty="0" err="1">
                <a:solidFill>
                  <a:srgbClr val="4D311F"/>
                </a:solidFill>
              </a:rPr>
              <a:t>akan</a:t>
            </a:r>
            <a:r>
              <a:rPr lang="en-US" sz="2800" dirty="0">
                <a:solidFill>
                  <a:srgbClr val="4D311F"/>
                </a:solidFill>
              </a:rPr>
              <a:t> </a:t>
            </a:r>
            <a:r>
              <a:rPr lang="en-US" sz="2800" dirty="0" err="1">
                <a:solidFill>
                  <a:srgbClr val="4D311F"/>
                </a:solidFill>
              </a:rPr>
              <a:t>dilakukan</a:t>
            </a:r>
            <a:r>
              <a:rPr lang="en-US" sz="2800" dirty="0">
                <a:solidFill>
                  <a:srgbClr val="4D311F"/>
                </a:solidFill>
              </a:rPr>
              <a:t> </a:t>
            </a:r>
            <a:r>
              <a:rPr lang="en-US" sz="2800" dirty="0" err="1">
                <a:solidFill>
                  <a:srgbClr val="4D311F"/>
                </a:solidFill>
              </a:rPr>
              <a:t>tidak</a:t>
            </a:r>
            <a:r>
              <a:rPr lang="en-US" sz="2800" dirty="0">
                <a:solidFill>
                  <a:srgbClr val="4D311F"/>
                </a:solidFill>
              </a:rPr>
              <a:t> </a:t>
            </a:r>
            <a:r>
              <a:rPr lang="en-US" sz="2800" dirty="0" err="1">
                <a:solidFill>
                  <a:srgbClr val="4D311F"/>
                </a:solidFill>
              </a:rPr>
              <a:t>tanpa</a:t>
            </a:r>
            <a:r>
              <a:rPr lang="en-US" sz="2800" dirty="0">
                <a:solidFill>
                  <a:srgbClr val="4D311F"/>
                </a:solidFill>
              </a:rPr>
              <a:t> </a:t>
            </a:r>
            <a:r>
              <a:rPr lang="en-US" sz="2800" dirty="0" err="1">
                <a:solidFill>
                  <a:srgbClr val="4D311F"/>
                </a:solidFill>
              </a:rPr>
              <a:t>masalah</a:t>
            </a:r>
            <a:r>
              <a:rPr lang="en-US" sz="2800" dirty="0">
                <a:solidFill>
                  <a:srgbClr val="4D311F"/>
                </a:solidFill>
              </a:rPr>
              <a:t>. </a:t>
            </a:r>
            <a:r>
              <a:rPr lang="en-US" sz="2800" dirty="0" err="1">
                <a:solidFill>
                  <a:srgbClr val="4D311F"/>
                </a:solidFill>
              </a:rPr>
              <a:t>Adopsi</a:t>
            </a:r>
            <a:r>
              <a:rPr lang="en-US" sz="2800" dirty="0">
                <a:solidFill>
                  <a:srgbClr val="4D311F"/>
                </a:solidFill>
              </a:rPr>
              <a:t> </a:t>
            </a:r>
            <a:r>
              <a:rPr lang="en-US" sz="2800" dirty="0" err="1">
                <a:solidFill>
                  <a:srgbClr val="4D311F"/>
                </a:solidFill>
              </a:rPr>
              <a:t>penuh</a:t>
            </a:r>
            <a:r>
              <a:rPr lang="en-US" sz="2800" dirty="0">
                <a:solidFill>
                  <a:srgbClr val="4D311F"/>
                </a:solidFill>
              </a:rPr>
              <a:t> </a:t>
            </a:r>
            <a:r>
              <a:rPr lang="en-US" sz="2800" dirty="0" err="1">
                <a:solidFill>
                  <a:srgbClr val="4D311F"/>
                </a:solidFill>
              </a:rPr>
              <a:t>terhadap</a:t>
            </a:r>
            <a:r>
              <a:rPr lang="en-US" sz="2800" dirty="0">
                <a:solidFill>
                  <a:srgbClr val="4D311F"/>
                </a:solidFill>
              </a:rPr>
              <a:t> IFRS </a:t>
            </a:r>
            <a:r>
              <a:rPr lang="en-US" sz="2800" dirty="0" err="1">
                <a:solidFill>
                  <a:srgbClr val="4D311F"/>
                </a:solidFill>
              </a:rPr>
              <a:t>akan</a:t>
            </a:r>
            <a:r>
              <a:rPr lang="en-US" sz="2800" dirty="0">
                <a:solidFill>
                  <a:srgbClr val="4D311F"/>
                </a:solidFill>
              </a:rPr>
              <a:t> </a:t>
            </a:r>
            <a:r>
              <a:rPr lang="en-US" sz="2800" dirty="0" err="1">
                <a:solidFill>
                  <a:srgbClr val="4D311F"/>
                </a:solidFill>
              </a:rPr>
              <a:t>sulit</a:t>
            </a:r>
            <a:r>
              <a:rPr lang="en-US" sz="2800" dirty="0">
                <a:solidFill>
                  <a:srgbClr val="4D311F"/>
                </a:solidFill>
              </a:rPr>
              <a:t> </a:t>
            </a:r>
            <a:r>
              <a:rPr lang="en-US" sz="2800" dirty="0" err="1">
                <a:solidFill>
                  <a:srgbClr val="4D311F"/>
                </a:solidFill>
              </a:rPr>
              <a:t>dilakukan</a:t>
            </a:r>
            <a:r>
              <a:rPr lang="en-US" sz="2800" dirty="0">
                <a:solidFill>
                  <a:srgbClr val="4D311F"/>
                </a:solidFill>
              </a:rPr>
              <a:t> </a:t>
            </a:r>
            <a:r>
              <a:rPr lang="en-US" sz="2800" dirty="0" err="1">
                <a:solidFill>
                  <a:srgbClr val="4D311F"/>
                </a:solidFill>
              </a:rPr>
              <a:t>karena</a:t>
            </a:r>
            <a:r>
              <a:rPr lang="en-US" sz="2800" dirty="0">
                <a:solidFill>
                  <a:srgbClr val="4D311F"/>
                </a:solidFill>
              </a:rPr>
              <a:t> </a:t>
            </a:r>
            <a:r>
              <a:rPr lang="en-US" sz="2800" dirty="0" err="1">
                <a:solidFill>
                  <a:srgbClr val="4D311F"/>
                </a:solidFill>
              </a:rPr>
              <a:t>masih</a:t>
            </a:r>
            <a:r>
              <a:rPr lang="en-US" sz="2800" dirty="0">
                <a:solidFill>
                  <a:srgbClr val="4D311F"/>
                </a:solidFill>
              </a:rPr>
              <a:t> </a:t>
            </a:r>
            <a:r>
              <a:rPr lang="en-US" sz="2800" dirty="0" err="1">
                <a:solidFill>
                  <a:srgbClr val="4D311F"/>
                </a:solidFill>
              </a:rPr>
              <a:t>banyak</a:t>
            </a:r>
            <a:r>
              <a:rPr lang="en-US" sz="2800" dirty="0">
                <a:solidFill>
                  <a:srgbClr val="4D311F"/>
                </a:solidFill>
              </a:rPr>
              <a:t> </a:t>
            </a:r>
            <a:r>
              <a:rPr lang="en-US" sz="2800" dirty="0" err="1">
                <a:solidFill>
                  <a:srgbClr val="4D311F"/>
                </a:solidFill>
              </a:rPr>
              <a:t>regulasi</a:t>
            </a:r>
            <a:r>
              <a:rPr lang="en-US" sz="2800" dirty="0">
                <a:solidFill>
                  <a:srgbClr val="4D311F"/>
                </a:solidFill>
              </a:rPr>
              <a:t> yang </a:t>
            </a:r>
            <a:r>
              <a:rPr lang="en-US" sz="2800" dirty="0" err="1">
                <a:solidFill>
                  <a:srgbClr val="4D311F"/>
                </a:solidFill>
              </a:rPr>
              <a:t>tidak</a:t>
            </a:r>
            <a:r>
              <a:rPr lang="en-US" sz="2800" dirty="0">
                <a:solidFill>
                  <a:srgbClr val="4D311F"/>
                </a:solidFill>
              </a:rPr>
              <a:t> </a:t>
            </a:r>
            <a:r>
              <a:rPr lang="en-US" sz="2800" dirty="0" err="1">
                <a:solidFill>
                  <a:srgbClr val="4D311F"/>
                </a:solidFill>
              </a:rPr>
              <a:t>mendukung</a:t>
            </a:r>
            <a:r>
              <a:rPr lang="en-US" sz="2800" dirty="0">
                <a:solidFill>
                  <a:srgbClr val="4D311F"/>
                </a:solidFill>
              </a:rPr>
              <a:t>, </a:t>
            </a:r>
            <a:r>
              <a:rPr lang="en-US" sz="2800" dirty="0" err="1">
                <a:solidFill>
                  <a:srgbClr val="4D311F"/>
                </a:solidFill>
              </a:rPr>
              <a:t>entitas-entitas</a:t>
            </a:r>
            <a:r>
              <a:rPr lang="en-US" sz="2800" dirty="0">
                <a:solidFill>
                  <a:srgbClr val="4D311F"/>
                </a:solidFill>
              </a:rPr>
              <a:t> </a:t>
            </a:r>
            <a:r>
              <a:rPr lang="en-US" sz="2800" dirty="0" err="1">
                <a:solidFill>
                  <a:srgbClr val="4D311F"/>
                </a:solidFill>
              </a:rPr>
              <a:t>bisnis</a:t>
            </a:r>
            <a:r>
              <a:rPr lang="en-US" sz="2800" dirty="0">
                <a:solidFill>
                  <a:srgbClr val="4D311F"/>
                </a:solidFill>
              </a:rPr>
              <a:t> yang </a:t>
            </a:r>
            <a:r>
              <a:rPr lang="en-US" sz="2800" dirty="0" err="1">
                <a:solidFill>
                  <a:srgbClr val="4D311F"/>
                </a:solidFill>
              </a:rPr>
              <a:t>masih</a:t>
            </a:r>
            <a:r>
              <a:rPr lang="en-US" sz="2800" dirty="0">
                <a:solidFill>
                  <a:srgbClr val="4D311F"/>
                </a:solidFill>
              </a:rPr>
              <a:t> </a:t>
            </a:r>
            <a:r>
              <a:rPr lang="en-US" sz="2800" dirty="0" err="1">
                <a:solidFill>
                  <a:srgbClr val="4D311F"/>
                </a:solidFill>
              </a:rPr>
              <a:t>belum</a:t>
            </a:r>
            <a:r>
              <a:rPr lang="en-US" sz="2800" dirty="0">
                <a:solidFill>
                  <a:srgbClr val="4D311F"/>
                </a:solidFill>
              </a:rPr>
              <a:t> </a:t>
            </a:r>
            <a:r>
              <a:rPr lang="en-US" sz="2800" dirty="0" err="1">
                <a:solidFill>
                  <a:srgbClr val="4D311F"/>
                </a:solidFill>
              </a:rPr>
              <a:t>memiliki</a:t>
            </a:r>
            <a:r>
              <a:rPr lang="en-US" sz="2800" dirty="0">
                <a:solidFill>
                  <a:srgbClr val="4D311F"/>
                </a:solidFill>
              </a:rPr>
              <a:t> </a:t>
            </a:r>
            <a:r>
              <a:rPr lang="en-US" sz="2800" dirty="0" err="1">
                <a:solidFill>
                  <a:srgbClr val="4D311F"/>
                </a:solidFill>
              </a:rPr>
              <a:t>kesiapan</a:t>
            </a:r>
            <a:r>
              <a:rPr lang="en-US" sz="2800" dirty="0">
                <a:solidFill>
                  <a:srgbClr val="4D311F"/>
                </a:solidFill>
              </a:rPr>
              <a:t>, </a:t>
            </a:r>
            <a:r>
              <a:rPr lang="en-US" sz="2800" dirty="0" err="1">
                <a:solidFill>
                  <a:srgbClr val="4D311F"/>
                </a:solidFill>
              </a:rPr>
              <a:t>selain</a:t>
            </a:r>
            <a:r>
              <a:rPr lang="en-US" sz="2800" dirty="0">
                <a:solidFill>
                  <a:srgbClr val="4D311F"/>
                </a:solidFill>
              </a:rPr>
              <a:t> </a:t>
            </a:r>
            <a:r>
              <a:rPr lang="en-US" sz="2800" dirty="0" err="1">
                <a:solidFill>
                  <a:srgbClr val="4D311F"/>
                </a:solidFill>
              </a:rPr>
              <a:t>itu</a:t>
            </a:r>
            <a:r>
              <a:rPr lang="en-US" sz="2800" dirty="0">
                <a:solidFill>
                  <a:srgbClr val="4D311F"/>
                </a:solidFill>
              </a:rPr>
              <a:t>, </a:t>
            </a:r>
            <a:r>
              <a:rPr lang="en-US" sz="2800" dirty="0" err="1">
                <a:solidFill>
                  <a:srgbClr val="4D311F"/>
                </a:solidFill>
              </a:rPr>
              <a:t>perhatian</a:t>
            </a:r>
            <a:r>
              <a:rPr lang="en-US" sz="2800" dirty="0">
                <a:solidFill>
                  <a:srgbClr val="4D311F"/>
                </a:solidFill>
              </a:rPr>
              <a:t> </a:t>
            </a:r>
            <a:r>
              <a:rPr lang="en-US" sz="2800" dirty="0" err="1">
                <a:solidFill>
                  <a:srgbClr val="4D311F"/>
                </a:solidFill>
              </a:rPr>
              <a:t>dan</a:t>
            </a:r>
            <a:r>
              <a:rPr lang="en-US" sz="2800" dirty="0">
                <a:solidFill>
                  <a:srgbClr val="4D311F"/>
                </a:solidFill>
              </a:rPr>
              <a:t> </a:t>
            </a:r>
            <a:r>
              <a:rPr lang="en-US" sz="2800" dirty="0" err="1">
                <a:solidFill>
                  <a:srgbClr val="4D311F"/>
                </a:solidFill>
              </a:rPr>
              <a:t>komitmen</a:t>
            </a:r>
            <a:r>
              <a:rPr lang="en-US" sz="2800" dirty="0">
                <a:solidFill>
                  <a:srgbClr val="4D311F"/>
                </a:solidFill>
              </a:rPr>
              <a:t> yang </a:t>
            </a:r>
            <a:r>
              <a:rPr lang="en-US" sz="2800" dirty="0" err="1">
                <a:solidFill>
                  <a:srgbClr val="4D311F"/>
                </a:solidFill>
              </a:rPr>
              <a:t>kuat</a:t>
            </a:r>
            <a:r>
              <a:rPr lang="en-US" sz="2800" dirty="0">
                <a:solidFill>
                  <a:srgbClr val="4D311F"/>
                </a:solidFill>
              </a:rPr>
              <a:t> </a:t>
            </a:r>
            <a:r>
              <a:rPr lang="en-US" sz="2800" dirty="0" err="1">
                <a:solidFill>
                  <a:srgbClr val="4D311F"/>
                </a:solidFill>
              </a:rPr>
              <a:t>dari</a:t>
            </a:r>
            <a:r>
              <a:rPr lang="en-US" sz="2800" dirty="0">
                <a:solidFill>
                  <a:srgbClr val="4D311F"/>
                </a:solidFill>
              </a:rPr>
              <a:t> para </a:t>
            </a:r>
            <a:r>
              <a:rPr lang="en-US" sz="2800" dirty="0" err="1">
                <a:solidFill>
                  <a:srgbClr val="4D311F"/>
                </a:solidFill>
              </a:rPr>
              <a:t>pelaku</a:t>
            </a:r>
            <a:r>
              <a:rPr lang="en-US" sz="2800" dirty="0">
                <a:solidFill>
                  <a:srgbClr val="4D311F"/>
                </a:solidFill>
              </a:rPr>
              <a:t> </a:t>
            </a:r>
            <a:r>
              <a:rPr lang="en-US" sz="2800" dirty="0" err="1">
                <a:solidFill>
                  <a:srgbClr val="4D311F"/>
                </a:solidFill>
              </a:rPr>
              <a:t>bisnis</a:t>
            </a:r>
            <a:r>
              <a:rPr lang="en-US" sz="2800" dirty="0">
                <a:solidFill>
                  <a:srgbClr val="4D311F"/>
                </a:solidFill>
              </a:rPr>
              <a:t>, </a:t>
            </a:r>
            <a:r>
              <a:rPr lang="en-US" sz="2800" dirty="0" err="1">
                <a:solidFill>
                  <a:srgbClr val="4D311F"/>
                </a:solidFill>
              </a:rPr>
              <a:t>pemerintah</a:t>
            </a:r>
            <a:r>
              <a:rPr lang="en-US" sz="2800" dirty="0">
                <a:solidFill>
                  <a:srgbClr val="4D311F"/>
                </a:solidFill>
              </a:rPr>
              <a:t> Indonesia, </a:t>
            </a:r>
            <a:r>
              <a:rPr lang="en-US" sz="2800" dirty="0" err="1">
                <a:solidFill>
                  <a:srgbClr val="4D311F"/>
                </a:solidFill>
              </a:rPr>
              <a:t>dan</a:t>
            </a:r>
            <a:r>
              <a:rPr lang="en-US" sz="2800" dirty="0">
                <a:solidFill>
                  <a:srgbClr val="4D311F"/>
                </a:solidFill>
              </a:rPr>
              <a:t> </a:t>
            </a:r>
            <a:r>
              <a:rPr lang="en-US" sz="2800" dirty="0" err="1">
                <a:solidFill>
                  <a:srgbClr val="4D311F"/>
                </a:solidFill>
              </a:rPr>
              <a:t>otoritas</a:t>
            </a:r>
            <a:r>
              <a:rPr lang="en-US" sz="2800" dirty="0">
                <a:solidFill>
                  <a:srgbClr val="4D311F"/>
                </a:solidFill>
              </a:rPr>
              <a:t> </a:t>
            </a:r>
            <a:r>
              <a:rPr lang="en-US" sz="2800" dirty="0" err="1">
                <a:solidFill>
                  <a:srgbClr val="4D311F"/>
                </a:solidFill>
              </a:rPr>
              <a:t>pasar</a:t>
            </a:r>
            <a:r>
              <a:rPr lang="en-US" sz="2800" dirty="0">
                <a:solidFill>
                  <a:srgbClr val="4D311F"/>
                </a:solidFill>
              </a:rPr>
              <a:t> modal </a:t>
            </a:r>
            <a:r>
              <a:rPr lang="en-US" sz="2800" dirty="0" err="1">
                <a:solidFill>
                  <a:srgbClr val="4D311F"/>
                </a:solidFill>
              </a:rPr>
              <a:t>masih</a:t>
            </a:r>
            <a:r>
              <a:rPr lang="en-US" sz="2800" dirty="0">
                <a:solidFill>
                  <a:srgbClr val="4D311F"/>
                </a:solidFill>
              </a:rPr>
              <a:t> </a:t>
            </a:r>
            <a:r>
              <a:rPr lang="en-US" sz="2800" dirty="0" err="1">
                <a:solidFill>
                  <a:srgbClr val="4D311F"/>
                </a:solidFill>
              </a:rPr>
              <a:t>sangat</a:t>
            </a:r>
            <a:r>
              <a:rPr lang="en-US" sz="2800" dirty="0">
                <a:solidFill>
                  <a:srgbClr val="4D311F"/>
                </a:solidFill>
              </a:rPr>
              <a:t> minim. </a:t>
            </a:r>
          </a:p>
        </p:txBody>
      </p:sp>
      <p:pic>
        <p:nvPicPr>
          <p:cNvPr id="17" name="Picture 1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54856"/>
            <a:ext cx="4914900" cy="590254"/>
          </a:xfrm>
          <a:prstGeom prst="rect">
            <a:avLst/>
          </a:prstGeom>
        </p:spPr>
      </p:pic>
      <p:pic>
        <p:nvPicPr>
          <p:cNvPr id="18" name="Picture 17"/>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305927" y="5576454"/>
            <a:ext cx="2886075" cy="1193214"/>
          </a:xfrm>
          <a:prstGeom prst="rect">
            <a:avLst/>
          </a:prstGeom>
        </p:spPr>
      </p:pic>
    </p:spTree>
    <p:extLst>
      <p:ext uri="{BB962C8B-B14F-4D97-AF65-F5344CB8AC3E}">
        <p14:creationId xmlns:p14="http://schemas.microsoft.com/office/powerpoint/2010/main" xmlns="" val="22880384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0-#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96791683-F44B-42FC-B19A-E773D6BFAFAC}"/>
              </a:ext>
            </a:extLst>
          </p:cNvPr>
          <p:cNvSpPr/>
          <p:nvPr/>
        </p:nvSpPr>
        <p:spPr>
          <a:xfrm>
            <a:off x="-18400" y="2449557"/>
            <a:ext cx="4294909" cy="4544291"/>
          </a:xfrm>
          <a:prstGeom prst="rect">
            <a:avLst/>
          </a:prstGeom>
          <a:solidFill>
            <a:srgbClr val="4D3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2">
            <a:extLst>
              <a:ext uri="{FF2B5EF4-FFF2-40B4-BE49-F238E27FC236}">
                <a16:creationId xmlns:a16="http://schemas.microsoft.com/office/drawing/2014/main" xmlns="" id="{34A90964-9A7F-4123-8CD2-38515E4AD9D6}"/>
              </a:ext>
            </a:extLst>
          </p:cNvPr>
          <p:cNvSpPr txBox="1">
            <a:spLocks/>
          </p:cNvSpPr>
          <p:nvPr/>
        </p:nvSpPr>
        <p:spPr>
          <a:xfrm>
            <a:off x="472440" y="231825"/>
            <a:ext cx="6096002" cy="2769989"/>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err="1" smtClean="0">
                <a:solidFill>
                  <a:srgbClr val="CA9F75"/>
                </a:solidFill>
                <a:latin typeface="Kaushan Script" panose="03060602040705080205" pitchFamily="66" charset="0"/>
                <a:ea typeface="Roboto Black" panose="02000000000000000000" pitchFamily="2" charset="0"/>
              </a:rPr>
              <a:t>Pengertian</a:t>
            </a:r>
            <a:r>
              <a:rPr lang="en-US" sz="4800" dirty="0">
                <a:solidFill>
                  <a:srgbClr val="CA9F75"/>
                </a:solidFill>
                <a:latin typeface="Kaushan Script" panose="03060602040705080205" pitchFamily="66" charset="0"/>
                <a:ea typeface="Roboto Black" panose="02000000000000000000" pitchFamily="2" charset="0"/>
              </a:rPr>
              <a:t> </a:t>
            </a:r>
            <a:r>
              <a:rPr lang="en-US" sz="4800" dirty="0" smtClean="0">
                <a:solidFill>
                  <a:srgbClr val="CA9F75"/>
                </a:solidFill>
                <a:latin typeface="Kaushan Script" panose="03060602040705080205" pitchFamily="66" charset="0"/>
                <a:ea typeface="Roboto Black" panose="02000000000000000000" pitchFamily="2" charset="0"/>
              </a:rPr>
              <a:t>International </a:t>
            </a:r>
            <a:r>
              <a:rPr lang="en-US" sz="4800" dirty="0">
                <a:solidFill>
                  <a:srgbClr val="CA9F75"/>
                </a:solidFill>
                <a:latin typeface="Kaushan Script" panose="03060602040705080205" pitchFamily="66" charset="0"/>
                <a:ea typeface="Roboto Black" panose="02000000000000000000" pitchFamily="2" charset="0"/>
              </a:rPr>
              <a:t>Financial Reporting Standards</a:t>
            </a:r>
          </a:p>
          <a:p>
            <a:endParaRPr lang="en-US" sz="4800" dirty="0">
              <a:solidFill>
                <a:srgbClr val="CA9F75"/>
              </a:solidFill>
              <a:latin typeface="Kaushan Script" panose="03060602040705080205" pitchFamily="66" charset="0"/>
              <a:ea typeface="Roboto Black" panose="02000000000000000000" pitchFamily="2" charset="0"/>
            </a:endParaRPr>
          </a:p>
        </p:txBody>
      </p:sp>
      <p:sp>
        <p:nvSpPr>
          <p:cNvPr id="17" name="Rectangle 16">
            <a:extLst>
              <a:ext uri="{FF2B5EF4-FFF2-40B4-BE49-F238E27FC236}">
                <a16:creationId xmlns:a16="http://schemas.microsoft.com/office/drawing/2014/main" xmlns="" id="{B1742F1D-47AC-4947-B5F3-6AC72A5BD483}"/>
              </a:ext>
            </a:extLst>
          </p:cNvPr>
          <p:cNvSpPr/>
          <p:nvPr/>
        </p:nvSpPr>
        <p:spPr>
          <a:xfrm>
            <a:off x="11263745" y="0"/>
            <a:ext cx="928257" cy="2563091"/>
          </a:xfrm>
          <a:prstGeom prst="rect">
            <a:avLst/>
          </a:prstGeom>
          <a:solidFill>
            <a:srgbClr val="4D3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7">
            <a:extLst>
              <a:ext uri="{FF2B5EF4-FFF2-40B4-BE49-F238E27FC236}">
                <a16:creationId xmlns:a16="http://schemas.microsoft.com/office/drawing/2014/main" xmlns="" id="{5E2027AE-229F-4FC5-AD8E-F43CE53B5EE7}"/>
              </a:ext>
            </a:extLst>
          </p:cNvPr>
          <p:cNvSpPr txBox="1">
            <a:spLocks/>
          </p:cNvSpPr>
          <p:nvPr/>
        </p:nvSpPr>
        <p:spPr>
          <a:xfrm>
            <a:off x="4276509" y="2618509"/>
            <a:ext cx="7897091" cy="4408443"/>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id-ID" sz="2000" dirty="0" smtClean="0"/>
              <a:t>Menurut </a:t>
            </a:r>
            <a:r>
              <a:rPr lang="id-ID" sz="2000" dirty="0"/>
              <a:t>Abhiyoga (2013) </a:t>
            </a:r>
            <a:r>
              <a:rPr lang="id-ID" sz="2000" i="1" dirty="0"/>
              <a:t>International Financial Reporting Standars </a:t>
            </a:r>
            <a:r>
              <a:rPr lang="id-ID" sz="2000" dirty="0"/>
              <a:t>(IFRS) </a:t>
            </a:r>
            <a:r>
              <a:rPr lang="id-ID" sz="2000" dirty="0" smtClean="0"/>
              <a:t>Merupakan </a:t>
            </a:r>
            <a:r>
              <a:rPr lang="id-ID" sz="2000" dirty="0"/>
              <a:t>standar akuntansi internasional yang diterbitkan oleh International Accounting Standard Board (IASB). Standar akuntansi internasional ini disusun oleh empat organisasi utama dunia yaitu Badan Standar Akuntansi Internasional (IASB), Komisi Masyarakat Eropa, Organisasi Internasional Pasar Modal, dan Federasi Akuntansi Internasional.”</a:t>
            </a:r>
            <a:endParaRPr lang="en-US" sz="2000" dirty="0"/>
          </a:p>
          <a:p>
            <a:r>
              <a:rPr lang="id-ID" sz="2000" dirty="0"/>
              <a:t>Menurut Warren, dkk (2014) </a:t>
            </a:r>
            <a:r>
              <a:rPr lang="id-ID" sz="2000" i="1" dirty="0"/>
              <a:t>International Financial Reporting Standars </a:t>
            </a:r>
            <a:r>
              <a:rPr lang="id-ID" sz="2000" dirty="0"/>
              <a:t>(IFRS) adalah </a:t>
            </a:r>
            <a:r>
              <a:rPr lang="id-ID" sz="2000" dirty="0" smtClean="0"/>
              <a:t>Seperangkat </a:t>
            </a:r>
            <a:r>
              <a:rPr lang="id-ID" sz="2000" dirty="0"/>
              <a:t>standar akuntansi global yang dikembangkan oleh oleh </a:t>
            </a:r>
            <a:r>
              <a:rPr lang="id-ID" sz="2000" i="1" dirty="0"/>
              <a:t>International Accounting Standard Board</a:t>
            </a:r>
            <a:r>
              <a:rPr lang="id-ID" sz="2000" dirty="0"/>
              <a:t> (IASB) untuk penyusunan laporan keuangan perusahaan.”</a:t>
            </a:r>
            <a:endParaRPr lang="en-US" sz="2000" dirty="0"/>
          </a:p>
        </p:txBody>
      </p:sp>
      <p:pic>
        <p:nvPicPr>
          <p:cNvPr id="5" name="Picture Placeholder 4"/>
          <p:cNvPicPr>
            <a:picLocks noGrp="1" noChangeAspect="1"/>
          </p:cNvPicPr>
          <p:nvPr>
            <p:ph type="pic" sz="quarter" idx="13"/>
          </p:nvPr>
        </p:nvPicPr>
        <p:blipFill>
          <a:blip r:embed="rId2">
            <a:extLst>
              <a:ext uri="{BEBA8EAE-BF5A-486C-A8C5-ECC9F3942E4B}">
                <a14:imgProps xmlns:a14="http://schemas.microsoft.com/office/drawing/2010/main" xmlns="">
                  <a14:imgLayer r:embed="rId3">
                    <a14:imgEffect>
                      <a14:backgroundRemoval t="10000" b="90000" l="42400" r="57600"/>
                    </a14:imgEffect>
                  </a14:imgLayer>
                </a14:imgProps>
              </a:ext>
              <a:ext uri="{28A0092B-C50C-407E-A947-70E740481C1C}">
                <a14:useLocalDpi xmlns:a14="http://schemas.microsoft.com/office/drawing/2010/main" xmlns="" val="0"/>
              </a:ext>
            </a:extLst>
          </a:blip>
          <a:srcRect l="40500" r="40500"/>
          <a:stretch>
            <a:fillRect/>
          </a:stretch>
        </p:blipFill>
        <p:spPr/>
      </p:pic>
      <p:pic>
        <p:nvPicPr>
          <p:cNvPr id="6" name="Picture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7277102" y="1150095"/>
            <a:ext cx="4914900" cy="933450"/>
          </a:xfrm>
          <a:prstGeom prst="rect">
            <a:avLst/>
          </a:prstGeom>
        </p:spPr>
      </p:pic>
    </p:spTree>
    <p:extLst>
      <p:ext uri="{BB962C8B-B14F-4D97-AF65-F5344CB8AC3E}">
        <p14:creationId xmlns:p14="http://schemas.microsoft.com/office/powerpoint/2010/main" xmlns="" val="32710715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additive="base">
                                        <p:cTn id="14" dur="500" fill="hold"/>
                                        <p:tgtEl>
                                          <p:spTgt spid="17"/>
                                        </p:tgtEl>
                                        <p:attrNameLst>
                                          <p:attrName>ppt_x</p:attrName>
                                        </p:attrNameLst>
                                      </p:cBhvr>
                                      <p:tavLst>
                                        <p:tav tm="0">
                                          <p:val>
                                            <p:strVal val="#ppt_x"/>
                                          </p:val>
                                        </p:tav>
                                        <p:tav tm="100000">
                                          <p:val>
                                            <p:strVal val="#ppt_x"/>
                                          </p:val>
                                        </p:tav>
                                      </p:tavLst>
                                    </p:anim>
                                    <p:anim calcmode="lin" valueType="num">
                                      <p:cBhvr additive="base">
                                        <p:cTn id="15"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1+#ppt_w/2"/>
                                          </p:val>
                                        </p:tav>
                                        <p:tav tm="100000">
                                          <p:val>
                                            <p:strVal val="#ppt_x"/>
                                          </p:val>
                                        </p:tav>
                                      </p:tavLst>
                                    </p:anim>
                                    <p:anim calcmode="lin" valueType="num">
                                      <p:cBhvr additive="base">
                                        <p:cTn id="21"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additive="base">
                                        <p:cTn id="26" dur="500" fill="hold"/>
                                        <p:tgtEl>
                                          <p:spTgt spid="18"/>
                                        </p:tgtEl>
                                        <p:attrNameLst>
                                          <p:attrName>ppt_x</p:attrName>
                                        </p:attrNameLst>
                                      </p:cBhvr>
                                      <p:tavLst>
                                        <p:tav tm="0">
                                          <p:val>
                                            <p:strVal val="1+#ppt_w/2"/>
                                          </p:val>
                                        </p:tav>
                                        <p:tav tm="100000">
                                          <p:val>
                                            <p:strVal val="#ppt_x"/>
                                          </p:val>
                                        </p:tav>
                                      </p:tavLst>
                                    </p:anim>
                                    <p:anim calcmode="lin" valueType="num">
                                      <p:cBhvr additive="base">
                                        <p:cTn id="27"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9" grpId="0"/>
      <p:bldP spid="17" grpId="0" animBg="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5D5D3A26-B8D1-4F00-9A1D-2C5C80EC62B7}"/>
              </a:ext>
            </a:extLst>
          </p:cNvPr>
          <p:cNvSpPr txBox="1">
            <a:spLocks/>
          </p:cNvSpPr>
          <p:nvPr/>
        </p:nvSpPr>
        <p:spPr>
          <a:xfrm>
            <a:off x="6569532" y="1923093"/>
            <a:ext cx="3992879" cy="308392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err="1" smtClean="0">
                <a:solidFill>
                  <a:srgbClr val="4D311F"/>
                </a:solidFill>
                <a:latin typeface="Kaushan Script" panose="03060602040705080205" pitchFamily="66" charset="0"/>
                <a:ea typeface="Roboto Black" panose="02000000000000000000" pitchFamily="2" charset="0"/>
              </a:rPr>
              <a:t>Pembahasan</a:t>
            </a:r>
            <a:r>
              <a:rPr lang="en-US" sz="5400" dirty="0" smtClean="0">
                <a:solidFill>
                  <a:srgbClr val="4D311F"/>
                </a:solidFill>
                <a:latin typeface="Kaushan Script" panose="03060602040705080205" pitchFamily="66" charset="0"/>
                <a:ea typeface="Roboto Black" panose="02000000000000000000" pitchFamily="2" charset="0"/>
              </a:rPr>
              <a:t> </a:t>
            </a:r>
            <a:r>
              <a:rPr lang="en-US" sz="5400" dirty="0" err="1" smtClean="0">
                <a:solidFill>
                  <a:srgbClr val="4D311F"/>
                </a:solidFill>
                <a:latin typeface="Kaushan Script" panose="03060602040705080205" pitchFamily="66" charset="0"/>
                <a:ea typeface="Roboto Black" panose="02000000000000000000" pitchFamily="2" charset="0"/>
              </a:rPr>
              <a:t>dalam</a:t>
            </a:r>
            <a:r>
              <a:rPr lang="en-US" sz="5400" dirty="0" smtClean="0">
                <a:solidFill>
                  <a:srgbClr val="4D311F"/>
                </a:solidFill>
                <a:latin typeface="Kaushan Script" panose="03060602040705080205" pitchFamily="66" charset="0"/>
                <a:ea typeface="Roboto Black" panose="02000000000000000000" pitchFamily="2" charset="0"/>
              </a:rPr>
              <a:t> </a:t>
            </a:r>
            <a:r>
              <a:rPr lang="en-US" sz="5400" dirty="0">
                <a:solidFill>
                  <a:srgbClr val="4D311F"/>
                </a:solidFill>
                <a:latin typeface="Kaushan Script" panose="03060602040705080205" pitchFamily="66" charset="0"/>
                <a:ea typeface="Roboto Black" panose="02000000000000000000" pitchFamily="2" charset="0"/>
              </a:rPr>
              <a:t>International Financial Reporting Standards (IFRS) </a:t>
            </a:r>
            <a:r>
              <a:rPr lang="en-US" sz="5400" dirty="0" err="1" smtClean="0">
                <a:solidFill>
                  <a:srgbClr val="4D311F"/>
                </a:solidFill>
                <a:latin typeface="Kaushan Script" panose="03060602040705080205" pitchFamily="66" charset="0"/>
                <a:ea typeface="Roboto Black" panose="02000000000000000000" pitchFamily="2" charset="0"/>
              </a:rPr>
              <a:t>mencakup</a:t>
            </a:r>
            <a:endParaRPr lang="en-US" sz="5400" dirty="0">
              <a:solidFill>
                <a:srgbClr val="4D311F"/>
              </a:solidFill>
              <a:latin typeface="Kaushan Script" panose="03060602040705080205" pitchFamily="66" charset="0"/>
              <a:ea typeface="Roboto Black" panose="02000000000000000000" pitchFamily="2" charset="0"/>
            </a:endParaRPr>
          </a:p>
        </p:txBody>
      </p:sp>
      <p:sp>
        <p:nvSpPr>
          <p:cNvPr id="4" name="Graphic 2">
            <a:extLst>
              <a:ext uri="{FF2B5EF4-FFF2-40B4-BE49-F238E27FC236}">
                <a16:creationId xmlns:a16="http://schemas.microsoft.com/office/drawing/2014/main" xmlns="" id="{DB108F2D-D9CA-4667-BA1F-413E0D5B4266}"/>
              </a:ext>
            </a:extLst>
          </p:cNvPr>
          <p:cNvSpPr/>
          <p:nvPr/>
        </p:nvSpPr>
        <p:spPr>
          <a:xfrm>
            <a:off x="1266812" y="955686"/>
            <a:ext cx="4402468" cy="1597952"/>
          </a:xfrm>
          <a:custGeom>
            <a:avLst/>
            <a:gdLst>
              <a:gd name="connsiteX0" fmla="*/ 670754 w 3758404"/>
              <a:gd name="connsiteY0" fmla="*/ 9017 h 1081477"/>
              <a:gd name="connsiteX1" fmla="*/ 9017 w 3758404"/>
              <a:gd name="connsiteY1" fmla="*/ 544402 h 1081477"/>
              <a:gd name="connsiteX2" fmla="*/ 670754 w 3758404"/>
              <a:gd name="connsiteY2" fmla="*/ 1079787 h 1081477"/>
              <a:gd name="connsiteX3" fmla="*/ 3758642 w 3758404"/>
              <a:gd name="connsiteY3" fmla="*/ 1079787 h 1081477"/>
              <a:gd name="connsiteX4" fmla="*/ 3758642 w 3758404"/>
              <a:gd name="connsiteY4" fmla="*/ 9017 h 1081477"/>
              <a:gd name="connsiteX5" fmla="*/ 670754 w 3758404"/>
              <a:gd name="connsiteY5" fmla="*/ 9017 h 1081477"/>
              <a:gd name="connsiteX6" fmla="*/ 3209444 w 3758404"/>
              <a:gd name="connsiteY6" fmla="*/ 972710 h 1081477"/>
              <a:gd name="connsiteX7" fmla="*/ 2781136 w 3758404"/>
              <a:gd name="connsiteY7" fmla="*/ 544402 h 1081477"/>
              <a:gd name="connsiteX8" fmla="*/ 3209444 w 3758404"/>
              <a:gd name="connsiteY8" fmla="*/ 116094 h 1081477"/>
              <a:gd name="connsiteX9" fmla="*/ 3637752 w 3758404"/>
              <a:gd name="connsiteY9" fmla="*/ 544402 h 1081477"/>
              <a:gd name="connsiteX10" fmla="*/ 3209444 w 3758404"/>
              <a:gd name="connsiteY10" fmla="*/ 972710 h 108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58404" h="1081477">
                <a:moveTo>
                  <a:pt x="670754" y="9017"/>
                </a:moveTo>
                <a:cubicBezTo>
                  <a:pt x="305300" y="9017"/>
                  <a:pt x="9017" y="248656"/>
                  <a:pt x="9017" y="544402"/>
                </a:cubicBezTo>
                <a:cubicBezTo>
                  <a:pt x="9017" y="840042"/>
                  <a:pt x="305300" y="1079787"/>
                  <a:pt x="670754" y="1079787"/>
                </a:cubicBezTo>
                <a:lnTo>
                  <a:pt x="3758642" y="1079787"/>
                </a:lnTo>
                <a:lnTo>
                  <a:pt x="3758642" y="9017"/>
                </a:lnTo>
                <a:lnTo>
                  <a:pt x="670754" y="9017"/>
                </a:lnTo>
                <a:close/>
                <a:moveTo>
                  <a:pt x="3209444" y="972710"/>
                </a:moveTo>
                <a:cubicBezTo>
                  <a:pt x="2972910" y="972710"/>
                  <a:pt x="2781136" y="780935"/>
                  <a:pt x="2781136" y="544402"/>
                </a:cubicBezTo>
                <a:cubicBezTo>
                  <a:pt x="2781136" y="307869"/>
                  <a:pt x="2972910" y="116094"/>
                  <a:pt x="3209444" y="116094"/>
                </a:cubicBezTo>
                <a:cubicBezTo>
                  <a:pt x="3445977" y="116094"/>
                  <a:pt x="3637752" y="307869"/>
                  <a:pt x="3637752" y="544402"/>
                </a:cubicBezTo>
                <a:cubicBezTo>
                  <a:pt x="3637752" y="780935"/>
                  <a:pt x="3445977" y="972710"/>
                  <a:pt x="3209444" y="972710"/>
                </a:cubicBezTo>
                <a:close/>
              </a:path>
            </a:pathLst>
          </a:custGeom>
          <a:solidFill>
            <a:srgbClr val="32251C"/>
          </a:solidFill>
          <a:ln w="10695" cap="flat">
            <a:noFill/>
            <a:prstDash val="solid"/>
            <a:miter/>
          </a:ln>
        </p:spPr>
        <p:txBody>
          <a:bodyPr rtlCol="0" anchor="ctr"/>
          <a:lstStyle/>
          <a:p>
            <a:pPr algn="ctr"/>
            <a:endParaRPr lang="en-US" dirty="0"/>
          </a:p>
        </p:txBody>
      </p:sp>
      <p:sp>
        <p:nvSpPr>
          <p:cNvPr id="5" name="Graphic 6">
            <a:extLst>
              <a:ext uri="{FF2B5EF4-FFF2-40B4-BE49-F238E27FC236}">
                <a16:creationId xmlns:a16="http://schemas.microsoft.com/office/drawing/2014/main" xmlns="" id="{2380E92D-6FD1-4F01-8DC5-D89FC72EACF3}"/>
              </a:ext>
            </a:extLst>
          </p:cNvPr>
          <p:cNvSpPr/>
          <p:nvPr/>
        </p:nvSpPr>
        <p:spPr>
          <a:xfrm>
            <a:off x="1266812" y="2838372"/>
            <a:ext cx="4402468" cy="1597952"/>
          </a:xfrm>
          <a:custGeom>
            <a:avLst/>
            <a:gdLst>
              <a:gd name="connsiteX0" fmla="*/ 670754 w 3758404"/>
              <a:gd name="connsiteY0" fmla="*/ 9017 h 1081477"/>
              <a:gd name="connsiteX1" fmla="*/ 9017 w 3758404"/>
              <a:gd name="connsiteY1" fmla="*/ 544402 h 1081477"/>
              <a:gd name="connsiteX2" fmla="*/ 670754 w 3758404"/>
              <a:gd name="connsiteY2" fmla="*/ 1079787 h 1081477"/>
              <a:gd name="connsiteX3" fmla="*/ 3758642 w 3758404"/>
              <a:gd name="connsiteY3" fmla="*/ 1079787 h 1081477"/>
              <a:gd name="connsiteX4" fmla="*/ 3758642 w 3758404"/>
              <a:gd name="connsiteY4" fmla="*/ 9017 h 1081477"/>
              <a:gd name="connsiteX5" fmla="*/ 670754 w 3758404"/>
              <a:gd name="connsiteY5" fmla="*/ 9017 h 1081477"/>
              <a:gd name="connsiteX6" fmla="*/ 3209444 w 3758404"/>
              <a:gd name="connsiteY6" fmla="*/ 972710 h 1081477"/>
              <a:gd name="connsiteX7" fmla="*/ 2781136 w 3758404"/>
              <a:gd name="connsiteY7" fmla="*/ 544402 h 1081477"/>
              <a:gd name="connsiteX8" fmla="*/ 3209444 w 3758404"/>
              <a:gd name="connsiteY8" fmla="*/ 116094 h 1081477"/>
              <a:gd name="connsiteX9" fmla="*/ 3637752 w 3758404"/>
              <a:gd name="connsiteY9" fmla="*/ 544402 h 1081477"/>
              <a:gd name="connsiteX10" fmla="*/ 3209444 w 3758404"/>
              <a:gd name="connsiteY10" fmla="*/ 972710 h 108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58404" h="1081477">
                <a:moveTo>
                  <a:pt x="670754" y="9017"/>
                </a:moveTo>
                <a:cubicBezTo>
                  <a:pt x="305300" y="9017"/>
                  <a:pt x="9017" y="248656"/>
                  <a:pt x="9017" y="544402"/>
                </a:cubicBezTo>
                <a:cubicBezTo>
                  <a:pt x="9017" y="840042"/>
                  <a:pt x="305300" y="1079787"/>
                  <a:pt x="670754" y="1079787"/>
                </a:cubicBezTo>
                <a:lnTo>
                  <a:pt x="3758642" y="1079787"/>
                </a:lnTo>
                <a:lnTo>
                  <a:pt x="3758642" y="9017"/>
                </a:lnTo>
                <a:lnTo>
                  <a:pt x="670754" y="9017"/>
                </a:lnTo>
                <a:close/>
                <a:moveTo>
                  <a:pt x="3209444" y="972710"/>
                </a:moveTo>
                <a:cubicBezTo>
                  <a:pt x="2972910" y="972710"/>
                  <a:pt x="2781136" y="780935"/>
                  <a:pt x="2781136" y="544402"/>
                </a:cubicBezTo>
                <a:cubicBezTo>
                  <a:pt x="2781136" y="307869"/>
                  <a:pt x="2972910" y="116094"/>
                  <a:pt x="3209444" y="116094"/>
                </a:cubicBezTo>
                <a:cubicBezTo>
                  <a:pt x="3445977" y="116094"/>
                  <a:pt x="3637752" y="307869"/>
                  <a:pt x="3637752" y="544402"/>
                </a:cubicBezTo>
                <a:cubicBezTo>
                  <a:pt x="3637752" y="780935"/>
                  <a:pt x="3445977" y="972710"/>
                  <a:pt x="3209444" y="972710"/>
                </a:cubicBezTo>
                <a:close/>
              </a:path>
            </a:pathLst>
          </a:custGeom>
          <a:solidFill>
            <a:srgbClr val="3A291F"/>
          </a:solidFill>
          <a:ln w="10695" cap="flat">
            <a:noFill/>
            <a:prstDash val="solid"/>
            <a:miter/>
          </a:ln>
        </p:spPr>
        <p:txBody>
          <a:bodyPr rtlCol="0" anchor="ctr"/>
          <a:lstStyle/>
          <a:p>
            <a:endParaRPr lang="en-US"/>
          </a:p>
        </p:txBody>
      </p:sp>
      <p:sp>
        <p:nvSpPr>
          <p:cNvPr id="6" name="Graphic 7">
            <a:extLst>
              <a:ext uri="{FF2B5EF4-FFF2-40B4-BE49-F238E27FC236}">
                <a16:creationId xmlns:a16="http://schemas.microsoft.com/office/drawing/2014/main" xmlns="" id="{08A32B71-BB2D-4C3D-BDD3-81BED83332EA}"/>
              </a:ext>
            </a:extLst>
          </p:cNvPr>
          <p:cNvSpPr/>
          <p:nvPr/>
        </p:nvSpPr>
        <p:spPr>
          <a:xfrm>
            <a:off x="1266812" y="4685093"/>
            <a:ext cx="4402468" cy="1597952"/>
          </a:xfrm>
          <a:custGeom>
            <a:avLst/>
            <a:gdLst>
              <a:gd name="connsiteX0" fmla="*/ 670754 w 3758404"/>
              <a:gd name="connsiteY0" fmla="*/ 9017 h 1081477"/>
              <a:gd name="connsiteX1" fmla="*/ 9017 w 3758404"/>
              <a:gd name="connsiteY1" fmla="*/ 544402 h 1081477"/>
              <a:gd name="connsiteX2" fmla="*/ 670754 w 3758404"/>
              <a:gd name="connsiteY2" fmla="*/ 1079787 h 1081477"/>
              <a:gd name="connsiteX3" fmla="*/ 3758642 w 3758404"/>
              <a:gd name="connsiteY3" fmla="*/ 1079787 h 1081477"/>
              <a:gd name="connsiteX4" fmla="*/ 3758642 w 3758404"/>
              <a:gd name="connsiteY4" fmla="*/ 9017 h 1081477"/>
              <a:gd name="connsiteX5" fmla="*/ 670754 w 3758404"/>
              <a:gd name="connsiteY5" fmla="*/ 9017 h 1081477"/>
              <a:gd name="connsiteX6" fmla="*/ 3209444 w 3758404"/>
              <a:gd name="connsiteY6" fmla="*/ 972710 h 1081477"/>
              <a:gd name="connsiteX7" fmla="*/ 2781136 w 3758404"/>
              <a:gd name="connsiteY7" fmla="*/ 544402 h 1081477"/>
              <a:gd name="connsiteX8" fmla="*/ 3209444 w 3758404"/>
              <a:gd name="connsiteY8" fmla="*/ 116094 h 1081477"/>
              <a:gd name="connsiteX9" fmla="*/ 3637752 w 3758404"/>
              <a:gd name="connsiteY9" fmla="*/ 544402 h 1081477"/>
              <a:gd name="connsiteX10" fmla="*/ 3209444 w 3758404"/>
              <a:gd name="connsiteY10" fmla="*/ 972710 h 108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58404" h="1081477">
                <a:moveTo>
                  <a:pt x="670754" y="9017"/>
                </a:moveTo>
                <a:cubicBezTo>
                  <a:pt x="305300" y="9017"/>
                  <a:pt x="9017" y="248656"/>
                  <a:pt x="9017" y="544402"/>
                </a:cubicBezTo>
                <a:cubicBezTo>
                  <a:pt x="9017" y="840042"/>
                  <a:pt x="305300" y="1079787"/>
                  <a:pt x="670754" y="1079787"/>
                </a:cubicBezTo>
                <a:lnTo>
                  <a:pt x="3758642" y="1079787"/>
                </a:lnTo>
                <a:lnTo>
                  <a:pt x="3758642" y="9017"/>
                </a:lnTo>
                <a:lnTo>
                  <a:pt x="670754" y="9017"/>
                </a:lnTo>
                <a:close/>
                <a:moveTo>
                  <a:pt x="3209444" y="972710"/>
                </a:moveTo>
                <a:cubicBezTo>
                  <a:pt x="2972910" y="972710"/>
                  <a:pt x="2781136" y="780935"/>
                  <a:pt x="2781136" y="544402"/>
                </a:cubicBezTo>
                <a:cubicBezTo>
                  <a:pt x="2781136" y="307869"/>
                  <a:pt x="2972910" y="116094"/>
                  <a:pt x="3209444" y="116094"/>
                </a:cubicBezTo>
                <a:cubicBezTo>
                  <a:pt x="3445977" y="116094"/>
                  <a:pt x="3637752" y="307869"/>
                  <a:pt x="3637752" y="544402"/>
                </a:cubicBezTo>
                <a:cubicBezTo>
                  <a:pt x="3637752" y="780935"/>
                  <a:pt x="3445977" y="972710"/>
                  <a:pt x="3209444" y="972710"/>
                </a:cubicBezTo>
                <a:close/>
              </a:path>
            </a:pathLst>
          </a:custGeom>
          <a:solidFill>
            <a:srgbClr val="4D311F"/>
          </a:solidFill>
          <a:ln w="10695" cap="flat">
            <a:noFill/>
            <a:prstDash val="solid"/>
            <a:miter/>
          </a:ln>
        </p:spPr>
        <p:txBody>
          <a:bodyPr rtlCol="0" anchor="ctr"/>
          <a:lstStyle/>
          <a:p>
            <a:endParaRPr lang="en-US"/>
          </a:p>
        </p:txBody>
      </p:sp>
      <p:grpSp>
        <p:nvGrpSpPr>
          <p:cNvPr id="8" name="Group 7">
            <a:extLst>
              <a:ext uri="{FF2B5EF4-FFF2-40B4-BE49-F238E27FC236}">
                <a16:creationId xmlns:a16="http://schemas.microsoft.com/office/drawing/2014/main" xmlns="" id="{146C8F9E-EE8A-4324-94E6-B5D44D43976D}"/>
              </a:ext>
            </a:extLst>
          </p:cNvPr>
          <p:cNvGrpSpPr/>
          <p:nvPr/>
        </p:nvGrpSpPr>
        <p:grpSpPr>
          <a:xfrm>
            <a:off x="4615607" y="1481061"/>
            <a:ext cx="671462" cy="686596"/>
            <a:chOff x="6456412" y="1658115"/>
            <a:chExt cx="746126" cy="604837"/>
          </a:xfrm>
          <a:solidFill>
            <a:srgbClr val="32251C"/>
          </a:solidFill>
        </p:grpSpPr>
        <p:sp>
          <p:nvSpPr>
            <p:cNvPr id="9" name="Freeform 13">
              <a:extLst>
                <a:ext uri="{FF2B5EF4-FFF2-40B4-BE49-F238E27FC236}">
                  <a16:creationId xmlns:a16="http://schemas.microsoft.com/office/drawing/2014/main" xmlns="" id="{A2893720-7A23-434F-B9C0-ABEEDD2C23C9}"/>
                </a:ext>
              </a:extLst>
            </p:cNvPr>
            <p:cNvSpPr>
              <a:spLocks/>
            </p:cNvSpPr>
            <p:nvPr/>
          </p:nvSpPr>
          <p:spPr bwMode="auto">
            <a:xfrm>
              <a:off x="6456412" y="1658115"/>
              <a:ext cx="465138" cy="604837"/>
            </a:xfrm>
            <a:custGeom>
              <a:avLst/>
              <a:gdLst>
                <a:gd name="T0" fmla="*/ 1917 w 1917"/>
                <a:gd name="T1" fmla="*/ 1262 h 2496"/>
                <a:gd name="T2" fmla="*/ 1661 w 1917"/>
                <a:gd name="T3" fmla="*/ 1390 h 2496"/>
                <a:gd name="T4" fmla="*/ 1595 w 1917"/>
                <a:gd name="T5" fmla="*/ 1560 h 2496"/>
                <a:gd name="T6" fmla="*/ 1469 w 1917"/>
                <a:gd name="T7" fmla="*/ 1710 h 2496"/>
                <a:gd name="T8" fmla="*/ 1154 w 1917"/>
                <a:gd name="T9" fmla="*/ 1639 h 2496"/>
                <a:gd name="T10" fmla="*/ 1250 w 1917"/>
                <a:gd name="T11" fmla="*/ 2161 h 2496"/>
                <a:gd name="T12" fmla="*/ 1310 w 1917"/>
                <a:gd name="T13" fmla="*/ 2496 h 2496"/>
                <a:gd name="T14" fmla="*/ 1086 w 1917"/>
                <a:gd name="T15" fmla="*/ 2366 h 2496"/>
                <a:gd name="T16" fmla="*/ 696 w 1917"/>
                <a:gd name="T17" fmla="*/ 2137 h 2496"/>
                <a:gd name="T18" fmla="*/ 375 w 1917"/>
                <a:gd name="T19" fmla="*/ 1950 h 2496"/>
                <a:gd name="T20" fmla="*/ 453 w 1917"/>
                <a:gd name="T21" fmla="*/ 1560 h 2496"/>
                <a:gd name="T22" fmla="*/ 62 w 1917"/>
                <a:gd name="T23" fmla="*/ 936 h 2496"/>
                <a:gd name="T24" fmla="*/ 921 w 1917"/>
                <a:gd name="T25" fmla="*/ 0 h 2496"/>
                <a:gd name="T26" fmla="*/ 1195 w 1917"/>
                <a:gd name="T27" fmla="*/ 22 h 2496"/>
                <a:gd name="T28" fmla="*/ 1522 w 1917"/>
                <a:gd name="T29" fmla="*/ 147 h 2496"/>
                <a:gd name="T30" fmla="*/ 1664 w 1917"/>
                <a:gd name="T31" fmla="*/ 296 h 2496"/>
                <a:gd name="T32" fmla="*/ 1730 w 1917"/>
                <a:gd name="T33" fmla="*/ 471 h 2496"/>
                <a:gd name="T34" fmla="*/ 1701 w 1917"/>
                <a:gd name="T35" fmla="*/ 858 h 2496"/>
                <a:gd name="T36" fmla="*/ 1917 w 1917"/>
                <a:gd name="T37" fmla="*/ 1262 h 2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17" h="2496">
                  <a:moveTo>
                    <a:pt x="1917" y="1262"/>
                  </a:moveTo>
                  <a:cubicBezTo>
                    <a:pt x="1661" y="1390"/>
                    <a:pt x="1661" y="1390"/>
                    <a:pt x="1661" y="1390"/>
                  </a:cubicBezTo>
                  <a:cubicBezTo>
                    <a:pt x="1661" y="1390"/>
                    <a:pt x="1636" y="1476"/>
                    <a:pt x="1595" y="1560"/>
                  </a:cubicBezTo>
                  <a:cubicBezTo>
                    <a:pt x="1562" y="1626"/>
                    <a:pt x="1518" y="1691"/>
                    <a:pt x="1469" y="1710"/>
                  </a:cubicBezTo>
                  <a:cubicBezTo>
                    <a:pt x="1365" y="1750"/>
                    <a:pt x="1154" y="1639"/>
                    <a:pt x="1154" y="1639"/>
                  </a:cubicBezTo>
                  <a:cubicBezTo>
                    <a:pt x="1250" y="2161"/>
                    <a:pt x="1250" y="2161"/>
                    <a:pt x="1250" y="2161"/>
                  </a:cubicBezTo>
                  <a:cubicBezTo>
                    <a:pt x="1310" y="2496"/>
                    <a:pt x="1310" y="2496"/>
                    <a:pt x="1310" y="2496"/>
                  </a:cubicBezTo>
                  <a:cubicBezTo>
                    <a:pt x="1086" y="2366"/>
                    <a:pt x="1086" y="2366"/>
                    <a:pt x="1086" y="2366"/>
                  </a:cubicBezTo>
                  <a:cubicBezTo>
                    <a:pt x="696" y="2137"/>
                    <a:pt x="696" y="2137"/>
                    <a:pt x="696" y="2137"/>
                  </a:cubicBezTo>
                  <a:cubicBezTo>
                    <a:pt x="375" y="1950"/>
                    <a:pt x="375" y="1950"/>
                    <a:pt x="375" y="1950"/>
                  </a:cubicBezTo>
                  <a:cubicBezTo>
                    <a:pt x="453" y="1560"/>
                    <a:pt x="453" y="1560"/>
                    <a:pt x="453" y="1560"/>
                  </a:cubicBezTo>
                  <a:cubicBezTo>
                    <a:pt x="453" y="1560"/>
                    <a:pt x="181" y="1572"/>
                    <a:pt x="62" y="936"/>
                  </a:cubicBezTo>
                  <a:cubicBezTo>
                    <a:pt x="41" y="819"/>
                    <a:pt x="0" y="0"/>
                    <a:pt x="921" y="0"/>
                  </a:cubicBezTo>
                  <a:cubicBezTo>
                    <a:pt x="1024" y="0"/>
                    <a:pt x="1115" y="8"/>
                    <a:pt x="1195" y="22"/>
                  </a:cubicBezTo>
                  <a:cubicBezTo>
                    <a:pt x="1336" y="47"/>
                    <a:pt x="1442" y="91"/>
                    <a:pt x="1522" y="147"/>
                  </a:cubicBezTo>
                  <a:cubicBezTo>
                    <a:pt x="1584" y="191"/>
                    <a:pt x="1630" y="242"/>
                    <a:pt x="1664" y="296"/>
                  </a:cubicBezTo>
                  <a:cubicBezTo>
                    <a:pt x="1698" y="353"/>
                    <a:pt x="1719" y="413"/>
                    <a:pt x="1730" y="471"/>
                  </a:cubicBezTo>
                  <a:cubicBezTo>
                    <a:pt x="1769" y="671"/>
                    <a:pt x="1701" y="858"/>
                    <a:pt x="1701" y="858"/>
                  </a:cubicBezTo>
                  <a:lnTo>
                    <a:pt x="1917" y="126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F5D571"/>
                </a:solidFill>
              </a:endParaRPr>
            </a:p>
          </p:txBody>
        </p:sp>
        <p:sp>
          <p:nvSpPr>
            <p:cNvPr id="10" name="Freeform 14">
              <a:extLst>
                <a:ext uri="{FF2B5EF4-FFF2-40B4-BE49-F238E27FC236}">
                  <a16:creationId xmlns:a16="http://schemas.microsoft.com/office/drawing/2014/main" xmlns="" id="{7D32CAD0-A9A7-494C-9933-EB6CE9BC7DE8}"/>
                </a:ext>
              </a:extLst>
            </p:cNvPr>
            <p:cNvSpPr>
              <a:spLocks/>
            </p:cNvSpPr>
            <p:nvPr/>
          </p:nvSpPr>
          <p:spPr bwMode="auto">
            <a:xfrm>
              <a:off x="6861225" y="1658115"/>
              <a:ext cx="341313" cy="604837"/>
            </a:xfrm>
            <a:custGeom>
              <a:avLst/>
              <a:gdLst>
                <a:gd name="T0" fmla="*/ 1403 w 1403"/>
                <a:gd name="T1" fmla="*/ 1262 h 2496"/>
                <a:gd name="T2" fmla="*/ 1147 w 1403"/>
                <a:gd name="T3" fmla="*/ 1390 h 2496"/>
                <a:gd name="T4" fmla="*/ 955 w 1403"/>
                <a:gd name="T5" fmla="*/ 1710 h 2496"/>
                <a:gd name="T6" fmla="*/ 640 w 1403"/>
                <a:gd name="T7" fmla="*/ 1639 h 2496"/>
                <a:gd name="T8" fmla="*/ 796 w 1403"/>
                <a:gd name="T9" fmla="*/ 2496 h 2496"/>
                <a:gd name="T10" fmla="*/ 572 w 1403"/>
                <a:gd name="T11" fmla="*/ 2366 h 2496"/>
                <a:gd name="T12" fmla="*/ 182 w 1403"/>
                <a:gd name="T13" fmla="*/ 2137 h 2496"/>
                <a:gd name="T14" fmla="*/ 80 w 1403"/>
                <a:gd name="T15" fmla="*/ 2078 h 2496"/>
                <a:gd name="T16" fmla="*/ 0 w 1403"/>
                <a:gd name="T17" fmla="*/ 1639 h 2496"/>
                <a:gd name="T18" fmla="*/ 315 w 1403"/>
                <a:gd name="T19" fmla="*/ 1710 h 2496"/>
                <a:gd name="T20" fmla="*/ 507 w 1403"/>
                <a:gd name="T21" fmla="*/ 1390 h 2496"/>
                <a:gd name="T22" fmla="*/ 763 w 1403"/>
                <a:gd name="T23" fmla="*/ 1262 h 2496"/>
                <a:gd name="T24" fmla="*/ 547 w 1403"/>
                <a:gd name="T25" fmla="*/ 858 h 2496"/>
                <a:gd name="T26" fmla="*/ 576 w 1403"/>
                <a:gd name="T27" fmla="*/ 471 h 2496"/>
                <a:gd name="T28" fmla="*/ 510 w 1403"/>
                <a:gd name="T29" fmla="*/ 296 h 2496"/>
                <a:gd name="T30" fmla="*/ 106 w 1403"/>
                <a:gd name="T31" fmla="*/ 35 h 2496"/>
                <a:gd name="T32" fmla="*/ 407 w 1403"/>
                <a:gd name="T33" fmla="*/ 0 h 2496"/>
                <a:gd name="T34" fmla="*/ 1150 w 1403"/>
                <a:gd name="T35" fmla="*/ 296 h 2496"/>
                <a:gd name="T36" fmla="*/ 1216 w 1403"/>
                <a:gd name="T37" fmla="*/ 471 h 2496"/>
                <a:gd name="T38" fmla="*/ 1187 w 1403"/>
                <a:gd name="T39" fmla="*/ 858 h 2496"/>
                <a:gd name="T40" fmla="*/ 1403 w 1403"/>
                <a:gd name="T41" fmla="*/ 1262 h 2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3" h="2496">
                  <a:moveTo>
                    <a:pt x="1403" y="1262"/>
                  </a:moveTo>
                  <a:cubicBezTo>
                    <a:pt x="1147" y="1390"/>
                    <a:pt x="1147" y="1390"/>
                    <a:pt x="1147" y="1390"/>
                  </a:cubicBezTo>
                  <a:cubicBezTo>
                    <a:pt x="1147" y="1390"/>
                    <a:pt x="1066" y="1667"/>
                    <a:pt x="955" y="1710"/>
                  </a:cubicBezTo>
                  <a:cubicBezTo>
                    <a:pt x="851" y="1750"/>
                    <a:pt x="640" y="1639"/>
                    <a:pt x="640" y="1639"/>
                  </a:cubicBezTo>
                  <a:cubicBezTo>
                    <a:pt x="796" y="2496"/>
                    <a:pt x="796" y="2496"/>
                    <a:pt x="796" y="2496"/>
                  </a:cubicBezTo>
                  <a:cubicBezTo>
                    <a:pt x="572" y="2366"/>
                    <a:pt x="572" y="2366"/>
                    <a:pt x="572" y="2366"/>
                  </a:cubicBezTo>
                  <a:cubicBezTo>
                    <a:pt x="182" y="2137"/>
                    <a:pt x="182" y="2137"/>
                    <a:pt x="182" y="2137"/>
                  </a:cubicBezTo>
                  <a:cubicBezTo>
                    <a:pt x="80" y="2078"/>
                    <a:pt x="80" y="2078"/>
                    <a:pt x="80" y="2078"/>
                  </a:cubicBezTo>
                  <a:cubicBezTo>
                    <a:pt x="0" y="1639"/>
                    <a:pt x="0" y="1639"/>
                    <a:pt x="0" y="1639"/>
                  </a:cubicBezTo>
                  <a:cubicBezTo>
                    <a:pt x="0" y="1639"/>
                    <a:pt x="211" y="1750"/>
                    <a:pt x="315" y="1710"/>
                  </a:cubicBezTo>
                  <a:cubicBezTo>
                    <a:pt x="426" y="1667"/>
                    <a:pt x="507" y="1390"/>
                    <a:pt x="507" y="1390"/>
                  </a:cubicBezTo>
                  <a:cubicBezTo>
                    <a:pt x="763" y="1262"/>
                    <a:pt x="763" y="1262"/>
                    <a:pt x="763" y="1262"/>
                  </a:cubicBezTo>
                  <a:cubicBezTo>
                    <a:pt x="547" y="858"/>
                    <a:pt x="547" y="858"/>
                    <a:pt x="547" y="858"/>
                  </a:cubicBezTo>
                  <a:cubicBezTo>
                    <a:pt x="547" y="858"/>
                    <a:pt x="615" y="671"/>
                    <a:pt x="576" y="471"/>
                  </a:cubicBezTo>
                  <a:cubicBezTo>
                    <a:pt x="565" y="413"/>
                    <a:pt x="544" y="353"/>
                    <a:pt x="510" y="296"/>
                  </a:cubicBezTo>
                  <a:cubicBezTo>
                    <a:pt x="441" y="184"/>
                    <a:pt x="318" y="85"/>
                    <a:pt x="106" y="35"/>
                  </a:cubicBezTo>
                  <a:cubicBezTo>
                    <a:pt x="192" y="13"/>
                    <a:pt x="292" y="0"/>
                    <a:pt x="407" y="0"/>
                  </a:cubicBezTo>
                  <a:cubicBezTo>
                    <a:pt x="838" y="0"/>
                    <a:pt x="1050" y="135"/>
                    <a:pt x="1150" y="296"/>
                  </a:cubicBezTo>
                  <a:cubicBezTo>
                    <a:pt x="1184" y="353"/>
                    <a:pt x="1205" y="413"/>
                    <a:pt x="1216" y="471"/>
                  </a:cubicBezTo>
                  <a:cubicBezTo>
                    <a:pt x="1255" y="671"/>
                    <a:pt x="1187" y="858"/>
                    <a:pt x="1187" y="858"/>
                  </a:cubicBezTo>
                  <a:lnTo>
                    <a:pt x="1403" y="126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5D571"/>
                </a:solidFill>
              </a:endParaRPr>
            </a:p>
          </p:txBody>
        </p:sp>
      </p:grpSp>
      <p:sp>
        <p:nvSpPr>
          <p:cNvPr id="11" name="Freeform 9">
            <a:extLst>
              <a:ext uri="{FF2B5EF4-FFF2-40B4-BE49-F238E27FC236}">
                <a16:creationId xmlns:a16="http://schemas.microsoft.com/office/drawing/2014/main" xmlns="" id="{D8E30D56-7879-44D5-BB21-768F5336EBE7}"/>
              </a:ext>
            </a:extLst>
          </p:cNvPr>
          <p:cNvSpPr>
            <a:spLocks/>
          </p:cNvSpPr>
          <p:nvPr/>
        </p:nvSpPr>
        <p:spPr bwMode="auto">
          <a:xfrm>
            <a:off x="4734153" y="5145499"/>
            <a:ext cx="491515" cy="677139"/>
          </a:xfrm>
          <a:custGeom>
            <a:avLst/>
            <a:gdLst>
              <a:gd name="T0" fmla="*/ 1664 w 1984"/>
              <a:gd name="T1" fmla="*/ 1536 h 2176"/>
              <a:gd name="T2" fmla="*/ 1474 w 1984"/>
              <a:gd name="T3" fmla="*/ 1600 h 2176"/>
              <a:gd name="T4" fmla="*/ 637 w 1984"/>
              <a:gd name="T5" fmla="*/ 1122 h 2176"/>
              <a:gd name="T6" fmla="*/ 640 w 1984"/>
              <a:gd name="T7" fmla="*/ 1088 h 2176"/>
              <a:gd name="T8" fmla="*/ 637 w 1984"/>
              <a:gd name="T9" fmla="*/ 1055 h 2176"/>
              <a:gd name="T10" fmla="*/ 1474 w 1984"/>
              <a:gd name="T11" fmla="*/ 576 h 2176"/>
              <a:gd name="T12" fmla="*/ 1664 w 1984"/>
              <a:gd name="T13" fmla="*/ 640 h 2176"/>
              <a:gd name="T14" fmla="*/ 1984 w 1984"/>
              <a:gd name="T15" fmla="*/ 320 h 2176"/>
              <a:gd name="T16" fmla="*/ 1664 w 1984"/>
              <a:gd name="T17" fmla="*/ 0 h 2176"/>
              <a:gd name="T18" fmla="*/ 1344 w 1984"/>
              <a:gd name="T19" fmla="*/ 320 h 2176"/>
              <a:gd name="T20" fmla="*/ 1347 w 1984"/>
              <a:gd name="T21" fmla="*/ 354 h 2176"/>
              <a:gd name="T22" fmla="*/ 510 w 1984"/>
              <a:gd name="T23" fmla="*/ 832 h 2176"/>
              <a:gd name="T24" fmla="*/ 320 w 1984"/>
              <a:gd name="T25" fmla="*/ 768 h 2176"/>
              <a:gd name="T26" fmla="*/ 0 w 1984"/>
              <a:gd name="T27" fmla="*/ 1088 h 2176"/>
              <a:gd name="T28" fmla="*/ 320 w 1984"/>
              <a:gd name="T29" fmla="*/ 1408 h 2176"/>
              <a:gd name="T30" fmla="*/ 510 w 1984"/>
              <a:gd name="T31" fmla="*/ 1344 h 2176"/>
              <a:gd name="T32" fmla="*/ 1347 w 1984"/>
              <a:gd name="T33" fmla="*/ 1822 h 2176"/>
              <a:gd name="T34" fmla="*/ 1344 w 1984"/>
              <a:gd name="T35" fmla="*/ 1856 h 2176"/>
              <a:gd name="T36" fmla="*/ 1664 w 1984"/>
              <a:gd name="T37" fmla="*/ 2176 h 2176"/>
              <a:gd name="T38" fmla="*/ 1984 w 1984"/>
              <a:gd name="T39" fmla="*/ 1856 h 2176"/>
              <a:gd name="T40" fmla="*/ 1664 w 1984"/>
              <a:gd name="T41" fmla="*/ 1536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84" h="2176">
                <a:moveTo>
                  <a:pt x="1664" y="1536"/>
                </a:moveTo>
                <a:cubicBezTo>
                  <a:pt x="1592" y="1536"/>
                  <a:pt x="1527" y="1560"/>
                  <a:pt x="1474" y="1600"/>
                </a:cubicBezTo>
                <a:cubicBezTo>
                  <a:pt x="637" y="1122"/>
                  <a:pt x="637" y="1122"/>
                  <a:pt x="637" y="1122"/>
                </a:cubicBezTo>
                <a:cubicBezTo>
                  <a:pt x="638" y="1110"/>
                  <a:pt x="640" y="1099"/>
                  <a:pt x="640" y="1088"/>
                </a:cubicBezTo>
                <a:cubicBezTo>
                  <a:pt x="640" y="1077"/>
                  <a:pt x="638" y="1066"/>
                  <a:pt x="637" y="1055"/>
                </a:cubicBezTo>
                <a:cubicBezTo>
                  <a:pt x="1474" y="576"/>
                  <a:pt x="1474" y="576"/>
                  <a:pt x="1474" y="576"/>
                </a:cubicBezTo>
                <a:cubicBezTo>
                  <a:pt x="1527" y="616"/>
                  <a:pt x="1592" y="640"/>
                  <a:pt x="1664" y="640"/>
                </a:cubicBezTo>
                <a:cubicBezTo>
                  <a:pt x="1841" y="640"/>
                  <a:pt x="1984" y="497"/>
                  <a:pt x="1984" y="320"/>
                </a:cubicBezTo>
                <a:cubicBezTo>
                  <a:pt x="1984" y="143"/>
                  <a:pt x="1841" y="0"/>
                  <a:pt x="1664" y="0"/>
                </a:cubicBezTo>
                <a:cubicBezTo>
                  <a:pt x="1487" y="0"/>
                  <a:pt x="1344" y="143"/>
                  <a:pt x="1344" y="320"/>
                </a:cubicBezTo>
                <a:cubicBezTo>
                  <a:pt x="1344" y="331"/>
                  <a:pt x="1346" y="342"/>
                  <a:pt x="1347" y="354"/>
                </a:cubicBezTo>
                <a:cubicBezTo>
                  <a:pt x="510" y="832"/>
                  <a:pt x="510" y="832"/>
                  <a:pt x="510" y="832"/>
                </a:cubicBezTo>
                <a:cubicBezTo>
                  <a:pt x="457" y="792"/>
                  <a:pt x="392" y="768"/>
                  <a:pt x="320" y="768"/>
                </a:cubicBezTo>
                <a:cubicBezTo>
                  <a:pt x="143" y="768"/>
                  <a:pt x="0" y="911"/>
                  <a:pt x="0" y="1088"/>
                </a:cubicBezTo>
                <a:cubicBezTo>
                  <a:pt x="0" y="1265"/>
                  <a:pt x="143" y="1408"/>
                  <a:pt x="320" y="1408"/>
                </a:cubicBezTo>
                <a:cubicBezTo>
                  <a:pt x="392" y="1408"/>
                  <a:pt x="457" y="1384"/>
                  <a:pt x="510" y="1344"/>
                </a:cubicBezTo>
                <a:cubicBezTo>
                  <a:pt x="1347" y="1822"/>
                  <a:pt x="1347" y="1822"/>
                  <a:pt x="1347" y="1822"/>
                </a:cubicBezTo>
                <a:cubicBezTo>
                  <a:pt x="1346" y="1834"/>
                  <a:pt x="1344" y="1845"/>
                  <a:pt x="1344" y="1856"/>
                </a:cubicBezTo>
                <a:cubicBezTo>
                  <a:pt x="1344" y="2033"/>
                  <a:pt x="1487" y="2176"/>
                  <a:pt x="1664" y="2176"/>
                </a:cubicBezTo>
                <a:cubicBezTo>
                  <a:pt x="1841" y="2176"/>
                  <a:pt x="1984" y="2033"/>
                  <a:pt x="1984" y="1856"/>
                </a:cubicBezTo>
                <a:cubicBezTo>
                  <a:pt x="1984" y="1679"/>
                  <a:pt x="1841" y="1536"/>
                  <a:pt x="1664" y="1536"/>
                </a:cubicBezTo>
                <a:close/>
              </a:path>
            </a:pathLst>
          </a:custGeom>
          <a:solidFill>
            <a:srgbClr val="4D311F"/>
          </a:solidFill>
          <a:ln>
            <a:noFill/>
          </a:ln>
        </p:spPr>
        <p:txBody>
          <a:bodyPr vert="horz" wrap="square" lIns="91440" tIns="45720" rIns="91440" bIns="45720" numCol="1" anchor="t" anchorCtr="0" compatLnSpc="1">
            <a:prstTxWarp prst="textNoShape">
              <a:avLst/>
            </a:prstTxWarp>
          </a:bodyPr>
          <a:lstStyle/>
          <a:p>
            <a:endParaRPr lang="en-US"/>
          </a:p>
        </p:txBody>
      </p:sp>
      <p:pic>
        <p:nvPicPr>
          <p:cNvPr id="13" name="Graphic 12" descr="Network">
            <a:extLst>
              <a:ext uri="{FF2B5EF4-FFF2-40B4-BE49-F238E27FC236}">
                <a16:creationId xmlns:a16="http://schemas.microsoft.com/office/drawing/2014/main" xmlns="" id="{1EAF0BFF-EA02-4E88-848E-3A100E59A786}"/>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asvg="http://schemas.microsoft.com/office/drawing/2016/SVG/main" xmlns="" r:embed="rId5"/>
              </a:ext>
            </a:extLst>
          </a:blip>
          <a:stretch>
            <a:fillRect/>
          </a:stretch>
        </p:blipFill>
        <p:spPr>
          <a:xfrm>
            <a:off x="4542226" y="3200331"/>
            <a:ext cx="875367" cy="875367"/>
          </a:xfrm>
          <a:prstGeom prst="rect">
            <a:avLst/>
          </a:prstGeom>
        </p:spPr>
      </p:pic>
      <p:sp>
        <p:nvSpPr>
          <p:cNvPr id="14" name="Rectangle 13">
            <a:extLst>
              <a:ext uri="{FF2B5EF4-FFF2-40B4-BE49-F238E27FC236}">
                <a16:creationId xmlns:a16="http://schemas.microsoft.com/office/drawing/2014/main" xmlns="" id="{4C5F7DBE-0CEC-4018-88E8-4C5FC045EFF5}"/>
              </a:ext>
            </a:extLst>
          </p:cNvPr>
          <p:cNvSpPr/>
          <p:nvPr/>
        </p:nvSpPr>
        <p:spPr>
          <a:xfrm>
            <a:off x="1266812" y="1528528"/>
            <a:ext cx="3221759" cy="523220"/>
          </a:xfrm>
          <a:prstGeom prst="rect">
            <a:avLst/>
          </a:prstGeom>
        </p:spPr>
        <p:txBody>
          <a:bodyPr wrap="square">
            <a:spAutoFit/>
          </a:bodyPr>
          <a:lstStyle/>
          <a:p>
            <a:pPr lvl="0" algn="ctr"/>
            <a:r>
              <a:rPr lang="id-ID" sz="2800" b="1" dirty="0">
                <a:solidFill>
                  <a:schemeClr val="bg1"/>
                </a:solidFill>
              </a:rPr>
              <a:t>KERANGKA DASAR</a:t>
            </a:r>
            <a:endParaRPr lang="en-US" sz="2800" dirty="0">
              <a:solidFill>
                <a:schemeClr val="bg1"/>
              </a:solidFill>
            </a:endParaRPr>
          </a:p>
        </p:txBody>
      </p:sp>
      <p:sp>
        <p:nvSpPr>
          <p:cNvPr id="15" name="Rectangle 14">
            <a:extLst>
              <a:ext uri="{FF2B5EF4-FFF2-40B4-BE49-F238E27FC236}">
                <a16:creationId xmlns:a16="http://schemas.microsoft.com/office/drawing/2014/main" xmlns="" id="{6015B262-68DA-49BF-842C-649072251250}"/>
              </a:ext>
            </a:extLst>
          </p:cNvPr>
          <p:cNvSpPr/>
          <p:nvPr/>
        </p:nvSpPr>
        <p:spPr>
          <a:xfrm>
            <a:off x="1393847" y="3074341"/>
            <a:ext cx="3221759" cy="1200329"/>
          </a:xfrm>
          <a:prstGeom prst="rect">
            <a:avLst/>
          </a:prstGeom>
        </p:spPr>
        <p:txBody>
          <a:bodyPr wrap="square">
            <a:spAutoFit/>
          </a:bodyPr>
          <a:lstStyle/>
          <a:p>
            <a:pPr lvl="0" algn="ctr"/>
            <a:r>
              <a:rPr lang="id-ID" sz="2400" b="1" dirty="0">
                <a:solidFill>
                  <a:schemeClr val="bg1"/>
                </a:solidFill>
              </a:rPr>
              <a:t>PENGUNGKAPAN DAN PENYAJIAN LAPORAN KEUANGAN</a:t>
            </a:r>
            <a:endParaRPr lang="en-US" sz="2400" dirty="0">
              <a:solidFill>
                <a:schemeClr val="bg1"/>
              </a:solidFill>
            </a:endParaRPr>
          </a:p>
        </p:txBody>
      </p:sp>
      <p:sp>
        <p:nvSpPr>
          <p:cNvPr id="16" name="Rectangle 15">
            <a:extLst>
              <a:ext uri="{FF2B5EF4-FFF2-40B4-BE49-F238E27FC236}">
                <a16:creationId xmlns:a16="http://schemas.microsoft.com/office/drawing/2014/main" xmlns="" id="{A8FB0ABF-40A7-4B18-AA96-1D07C21D292E}"/>
              </a:ext>
            </a:extLst>
          </p:cNvPr>
          <p:cNvSpPr/>
          <p:nvPr/>
        </p:nvSpPr>
        <p:spPr>
          <a:xfrm>
            <a:off x="1393847" y="5007014"/>
            <a:ext cx="3221759" cy="954107"/>
          </a:xfrm>
          <a:prstGeom prst="rect">
            <a:avLst/>
          </a:prstGeom>
        </p:spPr>
        <p:txBody>
          <a:bodyPr wrap="square">
            <a:spAutoFit/>
          </a:bodyPr>
          <a:lstStyle/>
          <a:p>
            <a:pPr lvl="0" algn="ctr"/>
            <a:r>
              <a:rPr lang="id-ID" sz="2800" b="1" dirty="0">
                <a:solidFill>
                  <a:schemeClr val="bg1"/>
                </a:solidFill>
              </a:rPr>
              <a:t>PERSEDIAAN MENURUT IFRS </a:t>
            </a:r>
            <a:endParaRPr lang="en-US" sz="2800" dirty="0">
              <a:solidFill>
                <a:schemeClr val="bg1"/>
              </a:solidFill>
            </a:endParaRPr>
          </a:p>
        </p:txBody>
      </p:sp>
      <p:sp>
        <p:nvSpPr>
          <p:cNvPr id="22" name="Rectangle 21">
            <a:extLst>
              <a:ext uri="{FF2B5EF4-FFF2-40B4-BE49-F238E27FC236}">
                <a16:creationId xmlns:a16="http://schemas.microsoft.com/office/drawing/2014/main" xmlns="" id="{FB2E6D1D-DD4B-4957-907A-4CD46AE88D00}"/>
              </a:ext>
            </a:extLst>
          </p:cNvPr>
          <p:cNvSpPr/>
          <p:nvPr/>
        </p:nvSpPr>
        <p:spPr>
          <a:xfrm rot="10800000">
            <a:off x="11394837" y="-18000"/>
            <a:ext cx="329408" cy="6876000"/>
          </a:xfrm>
          <a:prstGeom prst="rect">
            <a:avLst/>
          </a:prstGeom>
          <a:solidFill>
            <a:srgbClr val="4D3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4798757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childTnLst>
                          </p:cTn>
                        </p:par>
                        <p:par>
                          <p:cTn id="25" fill="hold">
                            <p:stCondLst>
                              <p:cond delay="1000"/>
                            </p:stCondLst>
                            <p:childTnLst>
                              <p:par>
                                <p:cTn id="26" presetID="53" presetClass="entr" presetSubtype="16"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Effect transition="in" filter="fade">
                                      <p:cBhvr>
                                        <p:cTn id="30" dur="500"/>
                                        <p:tgtEl>
                                          <p:spTgt spid="13"/>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500" fill="hold"/>
                                        <p:tgtEl>
                                          <p:spTgt spid="5"/>
                                        </p:tgtEl>
                                        <p:attrNameLst>
                                          <p:attrName>ppt_w</p:attrName>
                                        </p:attrNameLst>
                                      </p:cBhvr>
                                      <p:tavLst>
                                        <p:tav tm="0">
                                          <p:val>
                                            <p:fltVal val="0"/>
                                          </p:val>
                                        </p:tav>
                                        <p:tav tm="100000">
                                          <p:val>
                                            <p:strVal val="#ppt_w"/>
                                          </p:val>
                                        </p:tav>
                                      </p:tavLst>
                                    </p:anim>
                                    <p:anim calcmode="lin" valueType="num">
                                      <p:cBhvr>
                                        <p:cTn id="39" dur="500" fill="hold"/>
                                        <p:tgtEl>
                                          <p:spTgt spid="5"/>
                                        </p:tgtEl>
                                        <p:attrNameLst>
                                          <p:attrName>ppt_h</p:attrName>
                                        </p:attrNameLst>
                                      </p:cBhvr>
                                      <p:tavLst>
                                        <p:tav tm="0">
                                          <p:val>
                                            <p:fltVal val="0"/>
                                          </p:val>
                                        </p:tav>
                                        <p:tav tm="100000">
                                          <p:val>
                                            <p:strVal val="#ppt_h"/>
                                          </p:val>
                                        </p:tav>
                                      </p:tavLst>
                                    </p:anim>
                                    <p:animEffect transition="in" filter="fade">
                                      <p:cBhvr>
                                        <p:cTn id="40" dur="500"/>
                                        <p:tgtEl>
                                          <p:spTgt spid="5"/>
                                        </p:tgtEl>
                                      </p:cBhvr>
                                    </p:animEffect>
                                  </p:childTnLst>
                                </p:cTn>
                              </p:par>
                            </p:childTnLst>
                          </p:cTn>
                        </p:par>
                        <p:par>
                          <p:cTn id="41" fill="hold">
                            <p:stCondLst>
                              <p:cond delay="1500"/>
                            </p:stCondLst>
                            <p:childTnLst>
                              <p:par>
                                <p:cTn id="42" presetID="53" presetClass="entr" presetSubtype="16" fill="hold" nodeType="after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animEffect transition="in" filter="fade">
                                      <p:cBhvr>
                                        <p:cTn id="46" dur="500"/>
                                        <p:tgtEl>
                                          <p:spTgt spid="8"/>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500" fill="hold"/>
                                        <p:tgtEl>
                                          <p:spTgt spid="14"/>
                                        </p:tgtEl>
                                        <p:attrNameLst>
                                          <p:attrName>ppt_w</p:attrName>
                                        </p:attrNameLst>
                                      </p:cBhvr>
                                      <p:tavLst>
                                        <p:tav tm="0">
                                          <p:val>
                                            <p:fltVal val="0"/>
                                          </p:val>
                                        </p:tav>
                                        <p:tav tm="100000">
                                          <p:val>
                                            <p:strVal val="#ppt_w"/>
                                          </p:val>
                                        </p:tav>
                                      </p:tavLst>
                                    </p:anim>
                                    <p:anim calcmode="lin" valueType="num">
                                      <p:cBhvr>
                                        <p:cTn id="50" dur="500" fill="hold"/>
                                        <p:tgtEl>
                                          <p:spTgt spid="14"/>
                                        </p:tgtEl>
                                        <p:attrNameLst>
                                          <p:attrName>ppt_h</p:attrName>
                                        </p:attrNameLst>
                                      </p:cBhvr>
                                      <p:tavLst>
                                        <p:tav tm="0">
                                          <p:val>
                                            <p:fltVal val="0"/>
                                          </p:val>
                                        </p:tav>
                                        <p:tav tm="100000">
                                          <p:val>
                                            <p:strVal val="#ppt_h"/>
                                          </p:val>
                                        </p:tav>
                                      </p:tavLst>
                                    </p:anim>
                                    <p:animEffect transition="in" filter="fade">
                                      <p:cBhvr>
                                        <p:cTn id="51" dur="500"/>
                                        <p:tgtEl>
                                          <p:spTgt spid="14"/>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4"/>
                                        </p:tgtEl>
                                        <p:attrNameLst>
                                          <p:attrName>style.visibility</p:attrName>
                                        </p:attrNameLst>
                                      </p:cBhvr>
                                      <p:to>
                                        <p:strVal val="visible"/>
                                      </p:to>
                                    </p:set>
                                    <p:anim calcmode="lin" valueType="num">
                                      <p:cBhvr>
                                        <p:cTn id="54" dur="500" fill="hold"/>
                                        <p:tgtEl>
                                          <p:spTgt spid="4"/>
                                        </p:tgtEl>
                                        <p:attrNameLst>
                                          <p:attrName>ppt_w</p:attrName>
                                        </p:attrNameLst>
                                      </p:cBhvr>
                                      <p:tavLst>
                                        <p:tav tm="0">
                                          <p:val>
                                            <p:fltVal val="0"/>
                                          </p:val>
                                        </p:tav>
                                        <p:tav tm="100000">
                                          <p:val>
                                            <p:strVal val="#ppt_w"/>
                                          </p:val>
                                        </p:tav>
                                      </p:tavLst>
                                    </p:anim>
                                    <p:anim calcmode="lin" valueType="num">
                                      <p:cBhvr>
                                        <p:cTn id="55" dur="500" fill="hold"/>
                                        <p:tgtEl>
                                          <p:spTgt spid="4"/>
                                        </p:tgtEl>
                                        <p:attrNameLst>
                                          <p:attrName>ppt_h</p:attrName>
                                        </p:attrNameLst>
                                      </p:cBhvr>
                                      <p:tavLst>
                                        <p:tav tm="0">
                                          <p:val>
                                            <p:fltVal val="0"/>
                                          </p:val>
                                        </p:tav>
                                        <p:tav tm="100000">
                                          <p:val>
                                            <p:strVal val="#ppt_h"/>
                                          </p:val>
                                        </p:tav>
                                      </p:tavLst>
                                    </p:anim>
                                    <p:animEffect transition="in" filter="fade">
                                      <p:cBhvr>
                                        <p:cTn id="56" dur="500"/>
                                        <p:tgtEl>
                                          <p:spTgt spid="4"/>
                                        </p:tgtEl>
                                      </p:cBhvr>
                                    </p:animEffect>
                                  </p:childTnLst>
                                </p:cTn>
                              </p:par>
                            </p:childTnLst>
                          </p:cTn>
                        </p:par>
                        <p:par>
                          <p:cTn id="57" fill="hold">
                            <p:stCondLst>
                              <p:cond delay="2000"/>
                            </p:stCondLst>
                            <p:childTnLst>
                              <p:par>
                                <p:cTn id="58" presetID="2" presetClass="entr" presetSubtype="2" fill="hold" grpId="0" nodeType="afterEffect">
                                  <p:stCondLst>
                                    <p:cond delay="0"/>
                                  </p:stCondLst>
                                  <p:childTnLst>
                                    <p:set>
                                      <p:cBhvr>
                                        <p:cTn id="59" dur="1" fill="hold">
                                          <p:stCondLst>
                                            <p:cond delay="0"/>
                                          </p:stCondLst>
                                        </p:cTn>
                                        <p:tgtEl>
                                          <p:spTgt spid="22"/>
                                        </p:tgtEl>
                                        <p:attrNameLst>
                                          <p:attrName>style.visibility</p:attrName>
                                        </p:attrNameLst>
                                      </p:cBhvr>
                                      <p:to>
                                        <p:strVal val="visible"/>
                                      </p:to>
                                    </p:set>
                                    <p:anim calcmode="lin" valueType="num">
                                      <p:cBhvr additive="base">
                                        <p:cTn id="60" dur="500" fill="hold"/>
                                        <p:tgtEl>
                                          <p:spTgt spid="22"/>
                                        </p:tgtEl>
                                        <p:attrNameLst>
                                          <p:attrName>ppt_x</p:attrName>
                                        </p:attrNameLst>
                                      </p:cBhvr>
                                      <p:tavLst>
                                        <p:tav tm="0">
                                          <p:val>
                                            <p:strVal val="1+#ppt_w/2"/>
                                          </p:val>
                                        </p:tav>
                                        <p:tav tm="100000">
                                          <p:val>
                                            <p:strVal val="#ppt_x"/>
                                          </p:val>
                                        </p:tav>
                                      </p:tavLst>
                                    </p:anim>
                                    <p:anim calcmode="lin" valueType="num">
                                      <p:cBhvr additive="base">
                                        <p:cTn id="61"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11" grpId="0" animBg="1"/>
      <p:bldP spid="14" grpId="0"/>
      <p:bldP spid="15" grpId="0"/>
      <p:bldP spid="16" grpId="0"/>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ABF0B6D-7986-49F3-8968-A5F6096ADC00}"/>
              </a:ext>
            </a:extLst>
          </p:cNvPr>
          <p:cNvSpPr/>
          <p:nvPr/>
        </p:nvSpPr>
        <p:spPr>
          <a:xfrm rot="5400000">
            <a:off x="5798817" y="-5364483"/>
            <a:ext cx="594363" cy="12192002"/>
          </a:xfrm>
          <a:prstGeom prst="rect">
            <a:avLst/>
          </a:prstGeom>
          <a:solidFill>
            <a:srgbClr val="4D3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7">
            <a:extLst>
              <a:ext uri="{FF2B5EF4-FFF2-40B4-BE49-F238E27FC236}">
                <a16:creationId xmlns:a16="http://schemas.microsoft.com/office/drawing/2014/main" xmlns="" id="{2E86CEC6-CEEC-49F3-ACA2-4A67249FE923}"/>
              </a:ext>
            </a:extLst>
          </p:cNvPr>
          <p:cNvSpPr txBox="1">
            <a:spLocks/>
          </p:cNvSpPr>
          <p:nvPr/>
        </p:nvSpPr>
        <p:spPr>
          <a:xfrm>
            <a:off x="0" y="502919"/>
            <a:ext cx="5680710" cy="526851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lvl="0" indent="0">
              <a:buNone/>
            </a:pPr>
            <a:r>
              <a:rPr lang="id-ID" sz="2400" b="1" dirty="0">
                <a:solidFill>
                  <a:schemeClr val="bg1"/>
                </a:solidFill>
              </a:rPr>
              <a:t>KERANGKA DASAR</a:t>
            </a:r>
            <a:endParaRPr lang="en-US" sz="2400" dirty="0">
              <a:solidFill>
                <a:schemeClr val="bg1"/>
              </a:solidFill>
            </a:endParaRPr>
          </a:p>
          <a:p>
            <a:pPr marL="0" lvl="0" indent="0">
              <a:buNone/>
            </a:pPr>
            <a:r>
              <a:rPr lang="id-ID" sz="2400" dirty="0"/>
              <a:t>Cakupan pengaturan : </a:t>
            </a:r>
            <a:br>
              <a:rPr lang="id-ID" sz="2400" dirty="0"/>
            </a:br>
            <a:r>
              <a:rPr lang="id-ID" sz="2400" dirty="0"/>
              <a:t>Desain IFRS diperuntukan untuk entitas yang bersifat </a:t>
            </a:r>
            <a:r>
              <a:rPr lang="id-ID" sz="2400" i="1" dirty="0"/>
              <a:t>profit oriented</a:t>
            </a:r>
            <a:r>
              <a:rPr lang="id-ID" sz="2400" dirty="0"/>
              <a:t> dan SME (</a:t>
            </a:r>
            <a:r>
              <a:rPr lang="id-ID" sz="2400" i="1" dirty="0"/>
              <a:t>Small Medium Enterprise</a:t>
            </a:r>
            <a:r>
              <a:rPr lang="id-ID" sz="2400" dirty="0"/>
              <a:t>).</a:t>
            </a:r>
            <a:endParaRPr lang="en-US" sz="2400" dirty="0"/>
          </a:p>
          <a:p>
            <a:pPr marL="0" lvl="0" indent="0">
              <a:buNone/>
            </a:pPr>
            <a:r>
              <a:rPr lang="id-ID" sz="2400" dirty="0"/>
              <a:t>Kerangka Dasar :</a:t>
            </a:r>
            <a:br>
              <a:rPr lang="id-ID" sz="2400" dirty="0"/>
            </a:br>
            <a:r>
              <a:rPr lang="id-ID" sz="2400" dirty="0"/>
              <a:t>Memungkinkan penilaian aktiva tetap berwujud dan tidak berwujud menggunakan nilai wajar. Laporan keuangan disajikan dengan basis true and fair (IFRS Framework par 46). </a:t>
            </a:r>
            <a:endParaRPr lang="en-US" sz="2400" dirty="0"/>
          </a:p>
          <a:p>
            <a:pPr marL="0" lvl="0" indent="0">
              <a:buNone/>
            </a:pPr>
            <a:r>
              <a:rPr lang="id-ID" sz="2400" dirty="0"/>
              <a:t>Basis Standar:</a:t>
            </a:r>
            <a:br>
              <a:rPr lang="id-ID" sz="2400" dirty="0"/>
            </a:br>
            <a:r>
              <a:rPr lang="id-ID" sz="2400" dirty="0"/>
              <a:t>Menganut standar akuntansi berbasis prinsip untuk meningkatkan transparansi, akuntabilitas, dan keterbantingan laporan keuangan antar entitas secara global.</a:t>
            </a:r>
            <a:endParaRPr lang="en-US" sz="2400" dirty="0"/>
          </a:p>
        </p:txBody>
      </p:sp>
      <p:pic>
        <p:nvPicPr>
          <p:cNvPr id="10" name="Picture 9"/>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116000" y="1028700"/>
            <a:ext cx="5076000" cy="5829300"/>
          </a:xfrm>
          <a:prstGeom prst="rect">
            <a:avLst/>
          </a:prstGeom>
        </p:spPr>
      </p:pic>
    </p:spTree>
    <p:extLst>
      <p:ext uri="{BB962C8B-B14F-4D97-AF65-F5344CB8AC3E}">
        <p14:creationId xmlns:p14="http://schemas.microsoft.com/office/powerpoint/2010/main" xmlns="" val="31396648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ABF0B6D-7986-49F3-8968-A5F6096ADC00}"/>
              </a:ext>
            </a:extLst>
          </p:cNvPr>
          <p:cNvSpPr/>
          <p:nvPr/>
        </p:nvSpPr>
        <p:spPr>
          <a:xfrm rot="5400000">
            <a:off x="5798818" y="-5597960"/>
            <a:ext cx="594363" cy="12192002"/>
          </a:xfrm>
          <a:prstGeom prst="rect">
            <a:avLst/>
          </a:prstGeom>
          <a:solidFill>
            <a:srgbClr val="4D3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116003" y="795222"/>
            <a:ext cx="5076000" cy="6062777"/>
          </a:xfrm>
          <a:prstGeom prst="rect">
            <a:avLst/>
          </a:prstGeom>
        </p:spPr>
      </p:pic>
      <p:sp>
        <p:nvSpPr>
          <p:cNvPr id="6" name="Rectangle 5"/>
          <p:cNvSpPr/>
          <p:nvPr/>
        </p:nvSpPr>
        <p:spPr>
          <a:xfrm>
            <a:off x="0" y="333137"/>
            <a:ext cx="7116003" cy="6524863"/>
          </a:xfrm>
          <a:prstGeom prst="rect">
            <a:avLst/>
          </a:prstGeom>
        </p:spPr>
        <p:txBody>
          <a:bodyPr wrap="square">
            <a:spAutoFit/>
          </a:bodyPr>
          <a:lstStyle/>
          <a:p>
            <a:r>
              <a:rPr lang="en-US" sz="2200" b="1" dirty="0" smtClean="0">
                <a:solidFill>
                  <a:schemeClr val="bg1"/>
                </a:solidFill>
              </a:rPr>
              <a:t>PENGUNGKAPAN </a:t>
            </a:r>
            <a:r>
              <a:rPr lang="en-US" sz="2200" b="1" dirty="0">
                <a:solidFill>
                  <a:schemeClr val="bg1"/>
                </a:solidFill>
              </a:rPr>
              <a:t>DAN PENYAJIAN LAPORAN </a:t>
            </a:r>
            <a:r>
              <a:rPr lang="en-US" sz="2200" b="1" dirty="0" smtClean="0">
                <a:solidFill>
                  <a:schemeClr val="bg1"/>
                </a:solidFill>
              </a:rPr>
              <a:t>KEUANGAN</a:t>
            </a:r>
          </a:p>
          <a:p>
            <a:endParaRPr lang="en-US" sz="2200" b="1" dirty="0"/>
          </a:p>
          <a:p>
            <a:r>
              <a:rPr lang="en-US" sz="2200" dirty="0" err="1" smtClean="0"/>
              <a:t>Komponen</a:t>
            </a:r>
            <a:r>
              <a:rPr lang="en-US" sz="2200" dirty="0" smtClean="0"/>
              <a:t> </a:t>
            </a:r>
            <a:r>
              <a:rPr lang="en-US" sz="2200" dirty="0" err="1"/>
              <a:t>Laporan</a:t>
            </a:r>
            <a:r>
              <a:rPr lang="en-US" sz="2200" dirty="0"/>
              <a:t> </a:t>
            </a:r>
            <a:r>
              <a:rPr lang="en-US" sz="2200" dirty="0" err="1"/>
              <a:t>Keuangan</a:t>
            </a:r>
            <a:r>
              <a:rPr lang="en-US" sz="2200" dirty="0"/>
              <a:t> yang </a:t>
            </a:r>
            <a:r>
              <a:rPr lang="en-US" sz="2200" dirty="0" err="1"/>
              <a:t>Lengkap</a:t>
            </a:r>
            <a:r>
              <a:rPr lang="en-US" sz="2200" dirty="0"/>
              <a:t> </a:t>
            </a:r>
            <a:r>
              <a:rPr lang="en-US" sz="2200" dirty="0" err="1"/>
              <a:t>terdiri</a:t>
            </a:r>
            <a:r>
              <a:rPr lang="en-US" sz="2200" dirty="0"/>
              <a:t> </a:t>
            </a:r>
            <a:r>
              <a:rPr lang="en-US" sz="2200" dirty="0" err="1"/>
              <a:t>atas</a:t>
            </a:r>
            <a:r>
              <a:rPr lang="en-US" sz="2200" dirty="0"/>
              <a:t>:</a:t>
            </a:r>
          </a:p>
          <a:p>
            <a:r>
              <a:rPr lang="en-US" sz="2200" dirty="0" err="1"/>
              <a:t>Laporan</a:t>
            </a:r>
            <a:r>
              <a:rPr lang="en-US" sz="2200" dirty="0"/>
              <a:t> </a:t>
            </a:r>
            <a:r>
              <a:rPr lang="en-US" sz="2200" dirty="0" err="1"/>
              <a:t>posisi</a:t>
            </a:r>
            <a:r>
              <a:rPr lang="en-US" sz="2200" dirty="0"/>
              <a:t> </a:t>
            </a:r>
            <a:r>
              <a:rPr lang="en-US" sz="2200" dirty="0" err="1"/>
              <a:t>keuangan</a:t>
            </a:r>
            <a:r>
              <a:rPr lang="en-US" sz="2200" dirty="0"/>
              <a:t> (</a:t>
            </a:r>
            <a:r>
              <a:rPr lang="en-US" sz="2200" dirty="0" err="1"/>
              <a:t>neraca</a:t>
            </a:r>
            <a:r>
              <a:rPr lang="en-US" sz="2200" dirty="0"/>
              <a:t>),  </a:t>
            </a:r>
            <a:r>
              <a:rPr lang="en-US" sz="2200" dirty="0" err="1"/>
              <a:t>Laporan</a:t>
            </a:r>
            <a:r>
              <a:rPr lang="en-US" sz="2200" dirty="0"/>
              <a:t> </a:t>
            </a:r>
            <a:r>
              <a:rPr lang="en-US" sz="2200" dirty="0" err="1"/>
              <a:t>laba</a:t>
            </a:r>
            <a:r>
              <a:rPr lang="en-US" sz="2200" dirty="0"/>
              <a:t> </a:t>
            </a:r>
            <a:r>
              <a:rPr lang="en-US" sz="2200" dirty="0" err="1"/>
              <a:t>rugi</a:t>
            </a:r>
            <a:r>
              <a:rPr lang="en-US" sz="2200" dirty="0"/>
              <a:t> </a:t>
            </a:r>
            <a:r>
              <a:rPr lang="en-US" sz="2200" dirty="0" err="1"/>
              <a:t>komprehensif</a:t>
            </a:r>
            <a:r>
              <a:rPr lang="en-US" sz="2200" dirty="0"/>
              <a:t>,  </a:t>
            </a:r>
            <a:r>
              <a:rPr lang="en-US" sz="2200" dirty="0" err="1"/>
              <a:t>Laporan</a:t>
            </a:r>
            <a:r>
              <a:rPr lang="en-US" sz="2200" dirty="0"/>
              <a:t> </a:t>
            </a:r>
            <a:r>
              <a:rPr lang="en-US" sz="2200" dirty="0" err="1"/>
              <a:t>perubahan</a:t>
            </a:r>
            <a:r>
              <a:rPr lang="en-US" sz="2200" dirty="0"/>
              <a:t> </a:t>
            </a:r>
            <a:r>
              <a:rPr lang="en-US" sz="2200" dirty="0" err="1"/>
              <a:t>ekuitas</a:t>
            </a:r>
            <a:r>
              <a:rPr lang="en-US" sz="2200" dirty="0"/>
              <a:t>, </a:t>
            </a:r>
            <a:r>
              <a:rPr lang="en-US" sz="2200" dirty="0" err="1"/>
              <a:t>Catatan</a:t>
            </a:r>
            <a:r>
              <a:rPr lang="en-US" sz="2200" dirty="0"/>
              <a:t> </a:t>
            </a:r>
            <a:r>
              <a:rPr lang="en-US" sz="2200" dirty="0" err="1"/>
              <a:t>atas</a:t>
            </a:r>
            <a:r>
              <a:rPr lang="en-US" sz="2200" dirty="0"/>
              <a:t> </a:t>
            </a:r>
            <a:r>
              <a:rPr lang="en-US" sz="2200" dirty="0" err="1"/>
              <a:t>laporan</a:t>
            </a:r>
            <a:r>
              <a:rPr lang="en-US" sz="2200" dirty="0"/>
              <a:t> </a:t>
            </a:r>
            <a:r>
              <a:rPr lang="en-US" sz="2200" dirty="0" err="1"/>
              <a:t>keuangan</a:t>
            </a:r>
            <a:r>
              <a:rPr lang="en-US" sz="2200" dirty="0"/>
              <a:t>, </a:t>
            </a:r>
            <a:r>
              <a:rPr lang="en-US" sz="2200" dirty="0" err="1"/>
              <a:t>Laporan</a:t>
            </a:r>
            <a:r>
              <a:rPr lang="en-US" sz="2200" dirty="0"/>
              <a:t> </a:t>
            </a:r>
            <a:r>
              <a:rPr lang="en-US" sz="2200" dirty="0" err="1"/>
              <a:t>posisi</a:t>
            </a:r>
            <a:r>
              <a:rPr lang="en-US" sz="2200" dirty="0"/>
              <a:t> </a:t>
            </a:r>
            <a:r>
              <a:rPr lang="en-US" sz="2200" dirty="0" err="1"/>
              <a:t>keuangan</a:t>
            </a:r>
            <a:r>
              <a:rPr lang="en-US" sz="2200" dirty="0"/>
              <a:t> </a:t>
            </a:r>
            <a:r>
              <a:rPr lang="en-US" sz="2200" dirty="0" err="1"/>
              <a:t>komparatif</a:t>
            </a:r>
            <a:r>
              <a:rPr lang="en-US" sz="2200" dirty="0"/>
              <a:t> </a:t>
            </a:r>
            <a:r>
              <a:rPr lang="en-US" sz="2200" dirty="0" err="1"/>
              <a:t>awal</a:t>
            </a:r>
            <a:r>
              <a:rPr lang="en-US" sz="2200" dirty="0"/>
              <a:t> </a:t>
            </a:r>
            <a:r>
              <a:rPr lang="en-US" sz="2200" dirty="0" err="1"/>
              <a:t>periode</a:t>
            </a:r>
            <a:r>
              <a:rPr lang="en-US" sz="2200" dirty="0"/>
              <a:t> </a:t>
            </a:r>
            <a:r>
              <a:rPr lang="en-US" sz="2200" dirty="0" err="1"/>
              <a:t>dan</a:t>
            </a:r>
            <a:r>
              <a:rPr lang="en-US" sz="2200" dirty="0"/>
              <a:t> </a:t>
            </a:r>
            <a:r>
              <a:rPr lang="en-US" sz="2200" dirty="0" err="1"/>
              <a:t>penyajian</a:t>
            </a:r>
            <a:r>
              <a:rPr lang="en-US" sz="2200" dirty="0"/>
              <a:t> </a:t>
            </a:r>
            <a:r>
              <a:rPr lang="en-US" sz="2200" dirty="0" err="1"/>
              <a:t>retrospektif</a:t>
            </a:r>
            <a:r>
              <a:rPr lang="en-US" sz="2200" dirty="0"/>
              <a:t> </a:t>
            </a:r>
            <a:r>
              <a:rPr lang="en-US" sz="2200" dirty="0" err="1"/>
              <a:t>terhadap</a:t>
            </a:r>
            <a:r>
              <a:rPr lang="en-US" sz="2200" dirty="0"/>
              <a:t> </a:t>
            </a:r>
            <a:r>
              <a:rPr lang="en-US" sz="2200" dirty="0" err="1"/>
              <a:t>penerapan</a:t>
            </a:r>
            <a:r>
              <a:rPr lang="en-US" sz="2200" dirty="0"/>
              <a:t> </a:t>
            </a:r>
            <a:r>
              <a:rPr lang="en-US" sz="2200" dirty="0" err="1"/>
              <a:t>kebijakan</a:t>
            </a:r>
            <a:r>
              <a:rPr lang="en-US" sz="2200" dirty="0"/>
              <a:t> </a:t>
            </a:r>
            <a:r>
              <a:rPr lang="en-US" sz="2200" dirty="0" err="1"/>
              <a:t>akuntansi</a:t>
            </a:r>
            <a:r>
              <a:rPr lang="en-US" sz="2200" dirty="0"/>
              <a:t>. </a:t>
            </a:r>
            <a:endParaRPr lang="en-US" sz="2200" dirty="0" smtClean="0"/>
          </a:p>
          <a:p>
            <a:endParaRPr lang="en-US" sz="2200" dirty="0"/>
          </a:p>
          <a:p>
            <a:r>
              <a:rPr lang="en-US" sz="2200" dirty="0" err="1" smtClean="0"/>
              <a:t>Pengungkapan</a:t>
            </a:r>
            <a:r>
              <a:rPr lang="en-US" sz="2200" dirty="0" smtClean="0"/>
              <a:t> </a:t>
            </a:r>
            <a:r>
              <a:rPr lang="en-US" sz="2200" dirty="0" err="1"/>
              <a:t>dalam</a:t>
            </a:r>
            <a:r>
              <a:rPr lang="en-US" sz="2200" dirty="0"/>
              <a:t> </a:t>
            </a:r>
            <a:r>
              <a:rPr lang="en-US" sz="2200" dirty="0" err="1"/>
              <a:t>Laporan</a:t>
            </a:r>
            <a:r>
              <a:rPr lang="en-US" sz="2200" dirty="0"/>
              <a:t> </a:t>
            </a:r>
            <a:r>
              <a:rPr lang="en-US" sz="2200" dirty="0" err="1"/>
              <a:t>Posisi</a:t>
            </a:r>
            <a:r>
              <a:rPr lang="en-US" sz="2200" dirty="0"/>
              <a:t> </a:t>
            </a:r>
            <a:r>
              <a:rPr lang="en-US" sz="2200" dirty="0" err="1"/>
              <a:t>Keuangan</a:t>
            </a:r>
            <a:r>
              <a:rPr lang="en-US" sz="2200" dirty="0"/>
              <a:t> (</a:t>
            </a:r>
            <a:r>
              <a:rPr lang="en-US" sz="2200" dirty="0" err="1"/>
              <a:t>Neraca</a:t>
            </a:r>
            <a:r>
              <a:rPr lang="en-US" sz="2200" dirty="0"/>
              <a:t>):</a:t>
            </a:r>
          </a:p>
          <a:p>
            <a:r>
              <a:rPr lang="en-US" sz="2200" dirty="0" err="1"/>
              <a:t>Aset:Aset</a:t>
            </a:r>
            <a:r>
              <a:rPr lang="en-US" sz="2200" dirty="0"/>
              <a:t> </a:t>
            </a:r>
            <a:r>
              <a:rPr lang="en-US" sz="2200" dirty="0" err="1"/>
              <a:t>Tidak</a:t>
            </a:r>
            <a:r>
              <a:rPr lang="en-US" sz="2200" dirty="0"/>
              <a:t> </a:t>
            </a:r>
            <a:r>
              <a:rPr lang="en-US" sz="2200" dirty="0" err="1"/>
              <a:t>Lancar</a:t>
            </a:r>
            <a:r>
              <a:rPr lang="en-US" sz="2200" dirty="0"/>
              <a:t>, </a:t>
            </a:r>
            <a:r>
              <a:rPr lang="en-US" sz="2200" dirty="0" err="1"/>
              <a:t>Aset</a:t>
            </a:r>
            <a:r>
              <a:rPr lang="en-US" sz="2200" dirty="0"/>
              <a:t> </a:t>
            </a:r>
            <a:r>
              <a:rPr lang="en-US" sz="2200" dirty="0" err="1"/>
              <a:t>Lancar</a:t>
            </a:r>
            <a:endParaRPr lang="en-US" sz="2200" dirty="0"/>
          </a:p>
          <a:p>
            <a:r>
              <a:rPr lang="en-US" sz="2200" dirty="0" err="1"/>
              <a:t>Ekuitas</a:t>
            </a:r>
            <a:r>
              <a:rPr lang="en-US" sz="2200" dirty="0"/>
              <a:t>: </a:t>
            </a:r>
            <a:r>
              <a:rPr lang="en-US" sz="2200" dirty="0" err="1"/>
              <a:t>Ekuitas</a:t>
            </a:r>
            <a:r>
              <a:rPr lang="en-US" sz="2200" dirty="0"/>
              <a:t> yang </a:t>
            </a:r>
            <a:r>
              <a:rPr lang="en-US" sz="2200" dirty="0" err="1"/>
              <a:t>dapat</a:t>
            </a:r>
            <a:r>
              <a:rPr lang="en-US" sz="2200" dirty="0"/>
              <a:t> </a:t>
            </a:r>
            <a:r>
              <a:rPr lang="en-US" sz="2200" dirty="0" err="1"/>
              <a:t>diatribusikan</a:t>
            </a:r>
            <a:r>
              <a:rPr lang="en-US" sz="2200" dirty="0"/>
              <a:t> </a:t>
            </a:r>
            <a:r>
              <a:rPr lang="en-US" sz="2200" dirty="0" err="1"/>
              <a:t>ke</a:t>
            </a:r>
            <a:r>
              <a:rPr lang="en-US" sz="2200" dirty="0"/>
              <a:t> </a:t>
            </a:r>
            <a:r>
              <a:rPr lang="en-US" sz="2200" dirty="0" err="1"/>
              <a:t>pemilik</a:t>
            </a:r>
            <a:r>
              <a:rPr lang="en-US" sz="2200" dirty="0"/>
              <a:t> </a:t>
            </a:r>
            <a:r>
              <a:rPr lang="en-US" sz="2200" dirty="0" err="1"/>
              <a:t>entitas</a:t>
            </a:r>
            <a:r>
              <a:rPr lang="en-US" sz="2200" dirty="0"/>
              <a:t> </a:t>
            </a:r>
            <a:r>
              <a:rPr lang="en-US" sz="2200" dirty="0" err="1"/>
              <a:t>induk</a:t>
            </a:r>
            <a:r>
              <a:rPr lang="en-US" sz="2200" dirty="0"/>
              <a:t>, </a:t>
            </a:r>
            <a:r>
              <a:rPr lang="en-US" sz="2200" dirty="0" err="1"/>
              <a:t>Hak</a:t>
            </a:r>
            <a:r>
              <a:rPr lang="en-US" sz="2200" dirty="0"/>
              <a:t> non-</a:t>
            </a:r>
            <a:r>
              <a:rPr lang="en-US" sz="2200" dirty="0" err="1"/>
              <a:t>pengendali</a:t>
            </a:r>
            <a:r>
              <a:rPr lang="en-US" sz="2200" dirty="0"/>
              <a:t> </a:t>
            </a:r>
            <a:r>
              <a:rPr lang="en-US" sz="2200" dirty="0" err="1"/>
              <a:t>Liabilitis</a:t>
            </a:r>
            <a:r>
              <a:rPr lang="en-US" sz="2200" dirty="0"/>
              <a:t>: </a:t>
            </a:r>
            <a:r>
              <a:rPr lang="en-US" sz="2200" dirty="0" err="1"/>
              <a:t>Liabilitis</a:t>
            </a:r>
            <a:r>
              <a:rPr lang="en-US" sz="2200" dirty="0"/>
              <a:t> </a:t>
            </a:r>
            <a:r>
              <a:rPr lang="en-US" sz="2200" dirty="0" err="1"/>
              <a:t>jangka</a:t>
            </a:r>
            <a:r>
              <a:rPr lang="en-US" sz="2200" dirty="0"/>
              <a:t> </a:t>
            </a:r>
            <a:r>
              <a:rPr lang="en-US" sz="2200" dirty="0" err="1"/>
              <a:t>panjang</a:t>
            </a:r>
            <a:r>
              <a:rPr lang="en-US" sz="2200" dirty="0"/>
              <a:t>, </a:t>
            </a:r>
            <a:r>
              <a:rPr lang="en-US" sz="2200" dirty="0" err="1"/>
              <a:t>Liabilitis</a:t>
            </a:r>
            <a:r>
              <a:rPr lang="en-US" sz="2200" dirty="0"/>
              <a:t> </a:t>
            </a:r>
            <a:r>
              <a:rPr lang="en-US" sz="2200" dirty="0" err="1"/>
              <a:t>jangka</a:t>
            </a:r>
            <a:r>
              <a:rPr lang="en-US" sz="2200" dirty="0"/>
              <a:t> </a:t>
            </a:r>
            <a:r>
              <a:rPr lang="en-US" sz="2200" dirty="0" err="1"/>
              <a:t>pendek</a:t>
            </a:r>
            <a:r>
              <a:rPr lang="en-US" sz="2200" dirty="0"/>
              <a:t>. </a:t>
            </a:r>
            <a:endParaRPr lang="en-US" sz="2200" dirty="0" smtClean="0"/>
          </a:p>
          <a:p>
            <a:endParaRPr lang="en-US" sz="2200" dirty="0"/>
          </a:p>
          <a:p>
            <a:r>
              <a:rPr lang="en-US" sz="2200" dirty="0" err="1" smtClean="0"/>
              <a:t>Penyajian</a:t>
            </a:r>
            <a:r>
              <a:rPr lang="en-US" sz="2200" dirty="0" smtClean="0"/>
              <a:t> </a:t>
            </a:r>
            <a:r>
              <a:rPr lang="en-US" sz="2200" dirty="0" err="1"/>
              <a:t>liabilitas</a:t>
            </a:r>
            <a:r>
              <a:rPr lang="en-US" sz="2200" dirty="0"/>
              <a:t> </a:t>
            </a:r>
            <a:r>
              <a:rPr lang="en-US" sz="2200" dirty="0" err="1"/>
              <a:t>jangka</a:t>
            </a:r>
            <a:r>
              <a:rPr lang="en-US" sz="2200" dirty="0"/>
              <a:t> </a:t>
            </a:r>
            <a:r>
              <a:rPr lang="en-US" sz="2200" dirty="0" err="1"/>
              <a:t>panjang</a:t>
            </a:r>
            <a:r>
              <a:rPr lang="en-US" sz="2200" dirty="0"/>
              <a:t> yang </a:t>
            </a:r>
            <a:r>
              <a:rPr lang="en-US" sz="2200" dirty="0" err="1"/>
              <a:t>akan</a:t>
            </a:r>
            <a:r>
              <a:rPr lang="en-US" sz="2200" dirty="0"/>
              <a:t> </a:t>
            </a:r>
            <a:r>
              <a:rPr lang="en-US" sz="2200" dirty="0" err="1"/>
              <a:t>dibiayai</a:t>
            </a:r>
            <a:r>
              <a:rPr lang="en-US" sz="2200" dirty="0"/>
              <a:t> </a:t>
            </a:r>
            <a:r>
              <a:rPr lang="en-US" sz="2200" dirty="0" err="1"/>
              <a:t>kembali</a:t>
            </a:r>
            <a:r>
              <a:rPr lang="en-US" sz="2200" dirty="0"/>
              <a:t>:</a:t>
            </a:r>
          </a:p>
          <a:p>
            <a:r>
              <a:rPr lang="en-US" sz="2200" dirty="0" err="1"/>
              <a:t>Liabilitas</a:t>
            </a:r>
            <a:r>
              <a:rPr lang="en-US" sz="2200" dirty="0"/>
              <a:t> </a:t>
            </a:r>
            <a:r>
              <a:rPr lang="en-US" sz="2200" dirty="0" err="1"/>
              <a:t>jangka</a:t>
            </a:r>
            <a:r>
              <a:rPr lang="en-US" sz="2200" dirty="0"/>
              <a:t> </a:t>
            </a:r>
            <a:r>
              <a:rPr lang="en-US" sz="2200" dirty="0" err="1"/>
              <a:t>panjang</a:t>
            </a:r>
            <a:r>
              <a:rPr lang="en-US" sz="2200" dirty="0"/>
              <a:t> </a:t>
            </a:r>
            <a:r>
              <a:rPr lang="en-US" sz="2200" dirty="0" err="1"/>
              <a:t>disajikan</a:t>
            </a:r>
            <a:r>
              <a:rPr lang="en-US" sz="2200" dirty="0"/>
              <a:t> </a:t>
            </a:r>
            <a:r>
              <a:rPr lang="en-US" sz="2200" dirty="0" err="1"/>
              <a:t>sebagai</a:t>
            </a:r>
            <a:r>
              <a:rPr lang="en-US" sz="2200" dirty="0"/>
              <a:t> </a:t>
            </a:r>
            <a:r>
              <a:rPr lang="en-US" sz="2200" dirty="0" err="1"/>
              <a:t>liabilitas</a:t>
            </a:r>
            <a:r>
              <a:rPr lang="en-US" sz="2200" dirty="0"/>
              <a:t> </a:t>
            </a:r>
            <a:r>
              <a:rPr lang="en-US" sz="2200" dirty="0" err="1"/>
              <a:t>jangka</a:t>
            </a:r>
            <a:r>
              <a:rPr lang="en-US" sz="2200" dirty="0"/>
              <a:t> </a:t>
            </a:r>
            <a:r>
              <a:rPr lang="en-US" sz="2200" dirty="0" err="1"/>
              <a:t>pendek</a:t>
            </a:r>
            <a:r>
              <a:rPr lang="en-US" sz="2200" dirty="0"/>
              <a:t>, </a:t>
            </a:r>
            <a:r>
              <a:rPr lang="en-US" sz="2200" dirty="0" err="1"/>
              <a:t>jika</a:t>
            </a:r>
            <a:r>
              <a:rPr lang="en-US" sz="2200" dirty="0"/>
              <a:t> </a:t>
            </a:r>
            <a:r>
              <a:rPr lang="en-US" sz="2200" dirty="0" err="1"/>
              <a:t>akan</a:t>
            </a:r>
            <a:r>
              <a:rPr lang="en-US" sz="2200" dirty="0"/>
              <a:t> </a:t>
            </a:r>
            <a:r>
              <a:rPr lang="en-US" sz="2200" dirty="0" err="1"/>
              <a:t>jatuh</a:t>
            </a:r>
            <a:r>
              <a:rPr lang="en-US" sz="2200" dirty="0"/>
              <a:t> tempo </a:t>
            </a:r>
            <a:r>
              <a:rPr lang="en-US" sz="2200" dirty="0" err="1"/>
              <a:t>dalam</a:t>
            </a:r>
            <a:r>
              <a:rPr lang="en-US" sz="2200" dirty="0"/>
              <a:t> 12 </a:t>
            </a:r>
            <a:r>
              <a:rPr lang="en-US" sz="2200" dirty="0" err="1"/>
              <a:t>bulan</a:t>
            </a:r>
            <a:r>
              <a:rPr lang="en-US" sz="2200" dirty="0"/>
              <a:t>. </a:t>
            </a:r>
          </a:p>
        </p:txBody>
      </p:sp>
    </p:spTree>
    <p:extLst>
      <p:ext uri="{BB962C8B-B14F-4D97-AF65-F5344CB8AC3E}">
        <p14:creationId xmlns:p14="http://schemas.microsoft.com/office/powerpoint/2010/main" xmlns="" val="11050577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ABF0B6D-7986-49F3-8968-A5F6096ADC00}"/>
              </a:ext>
            </a:extLst>
          </p:cNvPr>
          <p:cNvSpPr/>
          <p:nvPr/>
        </p:nvSpPr>
        <p:spPr>
          <a:xfrm rot="5400000">
            <a:off x="5798817" y="-5364483"/>
            <a:ext cx="594363" cy="12192002"/>
          </a:xfrm>
          <a:prstGeom prst="rect">
            <a:avLst/>
          </a:prstGeom>
          <a:solidFill>
            <a:srgbClr val="4D3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434336"/>
            <a:ext cx="5010151" cy="5693866"/>
          </a:xfrm>
          <a:prstGeom prst="rect">
            <a:avLst/>
          </a:prstGeom>
        </p:spPr>
        <p:txBody>
          <a:bodyPr wrap="square">
            <a:spAutoFit/>
          </a:bodyPr>
          <a:lstStyle/>
          <a:p>
            <a:r>
              <a:rPr lang="en-US" sz="2800" b="1" dirty="0" smtClean="0">
                <a:solidFill>
                  <a:schemeClr val="bg1"/>
                </a:solidFill>
              </a:rPr>
              <a:t>PERSEDIAAN </a:t>
            </a:r>
            <a:r>
              <a:rPr lang="en-US" sz="2800" b="1" dirty="0">
                <a:solidFill>
                  <a:schemeClr val="bg1"/>
                </a:solidFill>
              </a:rPr>
              <a:t>MENURUT IFRS </a:t>
            </a:r>
            <a:endParaRPr lang="en-US" sz="2800" b="1" dirty="0" smtClean="0">
              <a:solidFill>
                <a:schemeClr val="bg1"/>
              </a:solidFill>
            </a:endParaRPr>
          </a:p>
          <a:p>
            <a:endParaRPr lang="en-US" sz="2800" b="1" dirty="0"/>
          </a:p>
          <a:p>
            <a:r>
              <a:rPr lang="en-US" sz="2800" dirty="0" err="1" smtClean="0"/>
              <a:t>Pengukuran</a:t>
            </a:r>
            <a:r>
              <a:rPr lang="en-US" sz="2800" dirty="0" smtClean="0"/>
              <a:t> </a:t>
            </a:r>
            <a:r>
              <a:rPr lang="en-US" sz="2800" dirty="0" err="1"/>
              <a:t>biaya</a:t>
            </a:r>
            <a:r>
              <a:rPr lang="en-US" sz="2800" dirty="0"/>
              <a:t> : </a:t>
            </a:r>
            <a:r>
              <a:rPr lang="en-US" sz="2800" dirty="0" err="1"/>
              <a:t>Pengukuran</a:t>
            </a:r>
            <a:r>
              <a:rPr lang="en-US" sz="2800" dirty="0"/>
              <a:t> </a:t>
            </a:r>
            <a:r>
              <a:rPr lang="en-US" sz="2800" dirty="0" err="1"/>
              <a:t>persediaan</a:t>
            </a:r>
            <a:r>
              <a:rPr lang="en-US" sz="2800" dirty="0"/>
              <a:t> </a:t>
            </a:r>
            <a:r>
              <a:rPr lang="en-US" sz="2800" dirty="0" err="1"/>
              <a:t>berdasarkan</a:t>
            </a:r>
            <a:r>
              <a:rPr lang="en-US" sz="2800" dirty="0"/>
              <a:t> </a:t>
            </a:r>
            <a:r>
              <a:rPr lang="en-US" sz="2800" dirty="0" err="1"/>
              <a:t>biaya</a:t>
            </a:r>
            <a:r>
              <a:rPr lang="en-US" sz="2800" dirty="0"/>
              <a:t> </a:t>
            </a:r>
            <a:r>
              <a:rPr lang="en-US" sz="2800" dirty="0" err="1"/>
              <a:t>atau</a:t>
            </a:r>
            <a:r>
              <a:rPr lang="en-US" sz="2800" dirty="0"/>
              <a:t> net realizable value (</a:t>
            </a:r>
            <a:r>
              <a:rPr lang="en-US" sz="2800" dirty="0" err="1"/>
              <a:t>nilai</a:t>
            </a:r>
            <a:r>
              <a:rPr lang="en-US" sz="2800" dirty="0"/>
              <a:t> </a:t>
            </a:r>
            <a:r>
              <a:rPr lang="en-US" sz="2800" dirty="0" err="1"/>
              <a:t>realisasi</a:t>
            </a:r>
            <a:r>
              <a:rPr lang="en-US" sz="2800" dirty="0"/>
              <a:t> </a:t>
            </a:r>
            <a:r>
              <a:rPr lang="en-US" sz="2800" dirty="0" err="1"/>
              <a:t>bersih</a:t>
            </a:r>
            <a:r>
              <a:rPr lang="en-US" sz="2800" dirty="0"/>
              <a:t>) </a:t>
            </a:r>
            <a:r>
              <a:rPr lang="en-US" sz="2800" dirty="0" err="1"/>
              <a:t>mana</a:t>
            </a:r>
            <a:r>
              <a:rPr lang="en-US" sz="2800" dirty="0"/>
              <a:t> yang </a:t>
            </a:r>
            <a:r>
              <a:rPr lang="en-US" sz="2800" dirty="0" err="1"/>
              <a:t>lebih</a:t>
            </a:r>
            <a:r>
              <a:rPr lang="en-US" sz="2800" dirty="0"/>
              <a:t> </a:t>
            </a:r>
            <a:r>
              <a:rPr lang="en-US" sz="2800" dirty="0" err="1"/>
              <a:t>rendah</a:t>
            </a:r>
            <a:r>
              <a:rPr lang="en-US" sz="2800" dirty="0"/>
              <a:t>. </a:t>
            </a:r>
            <a:endParaRPr lang="en-US" sz="2800" dirty="0" smtClean="0"/>
          </a:p>
          <a:p>
            <a:endParaRPr lang="en-US" sz="2800" dirty="0"/>
          </a:p>
          <a:p>
            <a:r>
              <a:rPr lang="en-US" sz="2800" dirty="0" err="1" smtClean="0"/>
              <a:t>Penggunaan</a:t>
            </a:r>
            <a:r>
              <a:rPr lang="en-US" sz="2800" dirty="0" smtClean="0"/>
              <a:t> </a:t>
            </a:r>
            <a:r>
              <a:rPr lang="en-US" sz="2800" dirty="0" err="1"/>
              <a:t>Metode</a:t>
            </a:r>
            <a:r>
              <a:rPr lang="en-US" sz="2800" dirty="0"/>
              <a:t> LIFO: IFRS </a:t>
            </a:r>
            <a:r>
              <a:rPr lang="en-US" sz="2800" dirty="0" err="1"/>
              <a:t>melarang</a:t>
            </a:r>
            <a:r>
              <a:rPr lang="en-US" sz="2800" dirty="0"/>
              <a:t> </a:t>
            </a:r>
            <a:r>
              <a:rPr lang="en-US" sz="2800" dirty="0" err="1"/>
              <a:t>penggunaan</a:t>
            </a:r>
            <a:r>
              <a:rPr lang="en-US" sz="2800" dirty="0"/>
              <a:t> </a:t>
            </a:r>
            <a:r>
              <a:rPr lang="en-US" sz="2800" dirty="0" err="1"/>
              <a:t>metode</a:t>
            </a:r>
            <a:r>
              <a:rPr lang="en-US" sz="2800" dirty="0"/>
              <a:t> (Last In First Out). </a:t>
            </a:r>
            <a:r>
              <a:rPr lang="en-US" sz="2800" dirty="0" err="1"/>
              <a:t>Hanya</a:t>
            </a:r>
            <a:r>
              <a:rPr lang="en-US" sz="2800" dirty="0"/>
              <a:t> </a:t>
            </a:r>
            <a:r>
              <a:rPr lang="en-US" sz="2800" dirty="0" err="1"/>
              <a:t>boleh</a:t>
            </a:r>
            <a:r>
              <a:rPr lang="en-US" sz="2800" dirty="0"/>
              <a:t> </a:t>
            </a:r>
            <a:r>
              <a:rPr lang="en-US" sz="2800" dirty="0" err="1"/>
              <a:t>memggunakan</a:t>
            </a:r>
            <a:r>
              <a:rPr lang="en-US" sz="2800" dirty="0"/>
              <a:t> </a:t>
            </a:r>
            <a:r>
              <a:rPr lang="en-US" sz="2800" dirty="0" err="1"/>
              <a:t>metode</a:t>
            </a:r>
            <a:r>
              <a:rPr lang="en-US" sz="2800" dirty="0"/>
              <a:t> FIFO </a:t>
            </a:r>
            <a:r>
              <a:rPr lang="en-US" sz="2800" dirty="0" err="1"/>
              <a:t>atau</a:t>
            </a:r>
            <a:r>
              <a:rPr lang="en-US" sz="2800" dirty="0"/>
              <a:t> rata-rata </a:t>
            </a:r>
            <a:r>
              <a:rPr lang="en-US" sz="2800" dirty="0" err="1"/>
              <a:t>tertimbang</a:t>
            </a:r>
            <a:r>
              <a:rPr lang="en-US" sz="2800" dirty="0"/>
              <a:t>. </a:t>
            </a:r>
          </a:p>
        </p:txBody>
      </p:sp>
      <p:pic>
        <p:nvPicPr>
          <p:cNvPr id="10" name="Picture 9"/>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116000" y="1028700"/>
            <a:ext cx="5076000" cy="5829300"/>
          </a:xfrm>
          <a:prstGeom prst="rect">
            <a:avLst/>
          </a:prstGeom>
        </p:spPr>
      </p:pic>
    </p:spTree>
    <p:extLst>
      <p:ext uri="{BB962C8B-B14F-4D97-AF65-F5344CB8AC3E}">
        <p14:creationId xmlns:p14="http://schemas.microsoft.com/office/powerpoint/2010/main" xmlns="" val="35741610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45B66D83-5F90-48ED-997E-2CE2A0700BD5}"/>
              </a:ext>
            </a:extLst>
          </p:cNvPr>
          <p:cNvSpPr/>
          <p:nvPr/>
        </p:nvSpPr>
        <p:spPr>
          <a:xfrm>
            <a:off x="10332720" y="1"/>
            <a:ext cx="1859280" cy="6858000"/>
          </a:xfrm>
          <a:prstGeom prst="rect">
            <a:avLst/>
          </a:prstGeom>
          <a:solidFill>
            <a:srgbClr val="4D3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2">
            <a:extLst>
              <a:ext uri="{FF2B5EF4-FFF2-40B4-BE49-F238E27FC236}">
                <a16:creationId xmlns:a16="http://schemas.microsoft.com/office/drawing/2014/main" xmlns="" id="{C2DA15E6-7154-4E1B-A1D9-D49DFA141701}"/>
              </a:ext>
            </a:extLst>
          </p:cNvPr>
          <p:cNvSpPr txBox="1">
            <a:spLocks/>
          </p:cNvSpPr>
          <p:nvPr/>
        </p:nvSpPr>
        <p:spPr>
          <a:xfrm rot="16200000">
            <a:off x="8659936" y="3322782"/>
            <a:ext cx="5170646" cy="1893483"/>
          </a:xfrm>
          <a:prstGeom prst="rect">
            <a:avLst/>
          </a:prstGeom>
          <a:noFill/>
        </p:spPr>
        <p:txBody>
          <a:bodyPr vert="vert"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3600" dirty="0" err="1" smtClean="0">
                <a:solidFill>
                  <a:srgbClr val="CA9F75"/>
                </a:solidFill>
                <a:latin typeface="Kaushan Script" panose="03060602040705080205" pitchFamily="66" charset="0"/>
                <a:ea typeface="Roboto Black" panose="02000000000000000000" pitchFamily="2" charset="0"/>
              </a:rPr>
              <a:t>Sejarah</a:t>
            </a:r>
            <a:r>
              <a:rPr lang="en-US" sz="3600" dirty="0" smtClean="0">
                <a:solidFill>
                  <a:srgbClr val="CA9F75"/>
                </a:solidFill>
                <a:latin typeface="Kaushan Script" panose="03060602040705080205" pitchFamily="66" charset="0"/>
                <a:ea typeface="Roboto Black" panose="02000000000000000000" pitchFamily="2" charset="0"/>
              </a:rPr>
              <a:t> </a:t>
            </a:r>
            <a:r>
              <a:rPr lang="en-US" sz="3600" dirty="0" err="1">
                <a:solidFill>
                  <a:srgbClr val="CA9F75"/>
                </a:solidFill>
                <a:latin typeface="Kaushan Script" panose="03060602040705080205" pitchFamily="66" charset="0"/>
                <a:ea typeface="Roboto Black" panose="02000000000000000000" pitchFamily="2" charset="0"/>
              </a:rPr>
              <a:t>Singkat</a:t>
            </a:r>
            <a:r>
              <a:rPr lang="en-US" sz="3600" dirty="0">
                <a:solidFill>
                  <a:srgbClr val="CA9F75"/>
                </a:solidFill>
                <a:latin typeface="Kaushan Script" panose="03060602040705080205" pitchFamily="66" charset="0"/>
                <a:ea typeface="Roboto Black" panose="02000000000000000000" pitchFamily="2" charset="0"/>
              </a:rPr>
              <a:t> International Financial Reporting Standards</a:t>
            </a:r>
          </a:p>
        </p:txBody>
      </p:sp>
      <p:graphicFrame>
        <p:nvGraphicFramePr>
          <p:cNvPr id="5" name="Table 4"/>
          <p:cNvGraphicFramePr>
            <a:graphicFrameLocks noGrp="1"/>
          </p:cNvGraphicFramePr>
          <p:nvPr>
            <p:extLst>
              <p:ext uri="{D42A27DB-BD31-4B8C-83A1-F6EECF244321}">
                <p14:modId xmlns:p14="http://schemas.microsoft.com/office/powerpoint/2010/main" xmlns="" val="2662768323"/>
              </p:ext>
            </p:extLst>
          </p:nvPr>
        </p:nvGraphicFramePr>
        <p:xfrm>
          <a:off x="0" y="3"/>
          <a:ext cx="10332719" cy="6705600"/>
        </p:xfrm>
        <a:graphic>
          <a:graphicData uri="http://schemas.openxmlformats.org/drawingml/2006/table">
            <a:tbl>
              <a:tblPr firstRow="1" firstCol="1" bandRow="1">
                <a:tableStyleId>{21E4AEA4-8DFA-4A89-87EB-49C32662AFE0}</a:tableStyleId>
              </a:tblPr>
              <a:tblGrid>
                <a:gridCol w="932977"/>
                <a:gridCol w="9399742"/>
              </a:tblGrid>
              <a:tr h="268356">
                <a:tc>
                  <a:txBody>
                    <a:bodyPr/>
                    <a:lstStyle/>
                    <a:p>
                      <a:pPr algn="ctr">
                        <a:lnSpc>
                          <a:spcPct val="100000"/>
                        </a:lnSpc>
                        <a:spcAft>
                          <a:spcPts val="0"/>
                        </a:spcAft>
                      </a:pPr>
                      <a:r>
                        <a:rPr lang="id-ID" sz="2000" dirty="0">
                          <a:effectLst/>
                        </a:rPr>
                        <a:t>1973</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c>
                  <a:txBody>
                    <a:bodyPr/>
                    <a:lstStyle/>
                    <a:p>
                      <a:pPr>
                        <a:lnSpc>
                          <a:spcPct val="100000"/>
                        </a:lnSpc>
                        <a:spcAft>
                          <a:spcPts val="0"/>
                        </a:spcAft>
                      </a:pPr>
                      <a:r>
                        <a:rPr lang="id-ID" sz="2000" dirty="0">
                          <a:effectLst/>
                        </a:rPr>
                        <a:t>International Accounting Standard Committee (IASC) berdiri.</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r>
              <a:tr h="536713">
                <a:tc>
                  <a:txBody>
                    <a:bodyPr/>
                    <a:lstStyle/>
                    <a:p>
                      <a:pPr algn="ctr">
                        <a:lnSpc>
                          <a:spcPct val="100000"/>
                        </a:lnSpc>
                        <a:spcAft>
                          <a:spcPts val="0"/>
                        </a:spcAft>
                      </a:pPr>
                      <a:r>
                        <a:rPr lang="id-ID" sz="2000">
                          <a:effectLst/>
                        </a:rPr>
                        <a:t>1974</a:t>
                      </a:r>
                      <a:endParaRPr lang="en-US" sz="200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c>
                  <a:txBody>
                    <a:bodyPr/>
                    <a:lstStyle/>
                    <a:p>
                      <a:pPr>
                        <a:lnSpc>
                          <a:spcPct val="100000"/>
                        </a:lnSpc>
                        <a:spcAft>
                          <a:spcPts val="0"/>
                        </a:spcAft>
                      </a:pPr>
                      <a:r>
                        <a:rPr lang="id-ID" sz="2000" dirty="0">
                          <a:effectLst/>
                        </a:rPr>
                        <a:t>IASC menyepakati International Accounting Standard (IAS) yang akan menjadi cikal bakal International Financial Reporting Standard (IFRS)</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r>
              <a:tr h="536713">
                <a:tc>
                  <a:txBody>
                    <a:bodyPr/>
                    <a:lstStyle/>
                    <a:p>
                      <a:pPr algn="ctr">
                        <a:lnSpc>
                          <a:spcPct val="100000"/>
                        </a:lnSpc>
                        <a:spcAft>
                          <a:spcPts val="0"/>
                        </a:spcAft>
                      </a:pPr>
                      <a:r>
                        <a:rPr lang="id-ID" sz="2000">
                          <a:effectLst/>
                        </a:rPr>
                        <a:t>1976</a:t>
                      </a:r>
                      <a:endParaRPr lang="en-US" sz="200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c>
                  <a:txBody>
                    <a:bodyPr/>
                    <a:lstStyle/>
                    <a:p>
                      <a:pPr>
                        <a:lnSpc>
                          <a:spcPct val="100000"/>
                        </a:lnSpc>
                        <a:spcAft>
                          <a:spcPts val="0"/>
                        </a:spcAft>
                      </a:pPr>
                      <a:r>
                        <a:rPr lang="id-ID" sz="2000" dirty="0">
                          <a:effectLst/>
                        </a:rPr>
                        <a:t>IASC bekerjasama dengan Kelompok Sepuluh Gubernur Bank dalam aspek dana proyek IASC dan laporan keuangan bank.</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r>
              <a:tr h="268356">
                <a:tc>
                  <a:txBody>
                    <a:bodyPr/>
                    <a:lstStyle/>
                    <a:p>
                      <a:pPr algn="ctr">
                        <a:lnSpc>
                          <a:spcPct val="100000"/>
                        </a:lnSpc>
                        <a:spcAft>
                          <a:spcPts val="0"/>
                        </a:spcAft>
                      </a:pPr>
                      <a:r>
                        <a:rPr lang="id-ID" sz="2000">
                          <a:effectLst/>
                        </a:rPr>
                        <a:t>1977</a:t>
                      </a:r>
                      <a:endParaRPr lang="en-US" sz="200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c>
                  <a:txBody>
                    <a:bodyPr/>
                    <a:lstStyle/>
                    <a:p>
                      <a:pPr>
                        <a:lnSpc>
                          <a:spcPct val="100000"/>
                        </a:lnSpc>
                        <a:spcAft>
                          <a:spcPts val="0"/>
                        </a:spcAft>
                      </a:pPr>
                      <a:r>
                        <a:rPr lang="id-ID" sz="2000" dirty="0">
                          <a:effectLst/>
                        </a:rPr>
                        <a:t>Terbentuk International Federation of Accounting (IFAC).</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r>
              <a:tr h="268356">
                <a:tc>
                  <a:txBody>
                    <a:bodyPr/>
                    <a:lstStyle/>
                    <a:p>
                      <a:pPr algn="ctr">
                        <a:lnSpc>
                          <a:spcPct val="100000"/>
                        </a:lnSpc>
                        <a:spcAft>
                          <a:spcPts val="0"/>
                        </a:spcAft>
                      </a:pPr>
                      <a:r>
                        <a:rPr lang="id-ID" sz="2000">
                          <a:effectLst/>
                        </a:rPr>
                        <a:t>1978</a:t>
                      </a:r>
                      <a:endParaRPr lang="en-US" sz="200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c>
                  <a:txBody>
                    <a:bodyPr/>
                    <a:lstStyle/>
                    <a:p>
                      <a:pPr>
                        <a:lnSpc>
                          <a:spcPct val="100000"/>
                        </a:lnSpc>
                        <a:spcAft>
                          <a:spcPts val="0"/>
                        </a:spcAft>
                      </a:pPr>
                      <a:r>
                        <a:rPr lang="id-ID" sz="2000" dirty="0">
                          <a:effectLst/>
                        </a:rPr>
                        <a:t>Nigeria dan Afrika Selatan bergabung dengan IASC.</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r>
              <a:tr h="805069">
                <a:tc>
                  <a:txBody>
                    <a:bodyPr/>
                    <a:lstStyle/>
                    <a:p>
                      <a:pPr algn="ctr">
                        <a:lnSpc>
                          <a:spcPct val="100000"/>
                        </a:lnSpc>
                        <a:spcAft>
                          <a:spcPts val="0"/>
                        </a:spcAft>
                      </a:pPr>
                      <a:r>
                        <a:rPr lang="id-ID" sz="2000">
                          <a:effectLst/>
                        </a:rPr>
                        <a:t>1980</a:t>
                      </a:r>
                      <a:endParaRPr lang="en-US" sz="200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c>
                  <a:txBody>
                    <a:bodyPr/>
                    <a:lstStyle/>
                    <a:p>
                      <a:pPr>
                        <a:lnSpc>
                          <a:spcPct val="100000"/>
                        </a:lnSpc>
                        <a:spcAft>
                          <a:spcPts val="0"/>
                        </a:spcAft>
                      </a:pPr>
                      <a:r>
                        <a:rPr lang="id-ID" sz="2000" dirty="0">
                          <a:effectLst/>
                        </a:rPr>
                        <a:t>Diadakan pertemuan antarpengurus Kelompok Akuntansi dan Pelaporan PBB bertemu untuk pertemakalinya dan menandatangani kerjasama antara IASC dan Kelompok Akuntansi dan Pelaporan PBB.</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r>
              <a:tr h="536713">
                <a:tc>
                  <a:txBody>
                    <a:bodyPr/>
                    <a:lstStyle/>
                    <a:p>
                      <a:pPr algn="ctr">
                        <a:lnSpc>
                          <a:spcPct val="100000"/>
                        </a:lnSpc>
                        <a:spcAft>
                          <a:spcPts val="0"/>
                        </a:spcAft>
                      </a:pPr>
                      <a:r>
                        <a:rPr lang="id-ID" sz="2000">
                          <a:effectLst/>
                        </a:rPr>
                        <a:t>1982</a:t>
                      </a:r>
                      <a:endParaRPr lang="en-US" sz="200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c>
                  <a:txBody>
                    <a:bodyPr/>
                    <a:lstStyle/>
                    <a:p>
                      <a:pPr>
                        <a:lnSpc>
                          <a:spcPct val="100000"/>
                        </a:lnSpc>
                        <a:spcAft>
                          <a:spcPts val="0"/>
                        </a:spcAft>
                      </a:pPr>
                      <a:r>
                        <a:rPr lang="id-ID" sz="2000" dirty="0">
                          <a:effectLst/>
                        </a:rPr>
                        <a:t>International Financial Accounting Standard (IFAC) mendorong IASC untuk menjadi standar akuntansi global.</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r>
              <a:tr h="536713">
                <a:tc>
                  <a:txBody>
                    <a:bodyPr/>
                    <a:lstStyle/>
                    <a:p>
                      <a:pPr algn="ctr">
                        <a:lnSpc>
                          <a:spcPct val="100000"/>
                        </a:lnSpc>
                        <a:spcAft>
                          <a:spcPts val="0"/>
                        </a:spcAft>
                      </a:pPr>
                      <a:r>
                        <a:rPr lang="id-ID" sz="2000">
                          <a:effectLst/>
                        </a:rPr>
                        <a:t>1983- 1984</a:t>
                      </a:r>
                      <a:endParaRPr lang="en-US" sz="200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c>
                  <a:txBody>
                    <a:bodyPr/>
                    <a:lstStyle/>
                    <a:p>
                      <a:pPr>
                        <a:lnSpc>
                          <a:spcPct val="100000"/>
                        </a:lnSpc>
                        <a:spcAft>
                          <a:spcPts val="0"/>
                        </a:spcAft>
                      </a:pPr>
                      <a:r>
                        <a:rPr lang="id-ID" sz="2000" dirty="0">
                          <a:effectLst/>
                        </a:rPr>
                        <a:t>Italia dan Taiwan bergabung.</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r>
              <a:tr h="268356">
                <a:tc>
                  <a:txBody>
                    <a:bodyPr/>
                    <a:lstStyle/>
                    <a:p>
                      <a:pPr algn="ctr">
                        <a:lnSpc>
                          <a:spcPct val="100000"/>
                        </a:lnSpc>
                        <a:spcAft>
                          <a:spcPts val="0"/>
                        </a:spcAft>
                      </a:pPr>
                      <a:r>
                        <a:rPr lang="id-ID" sz="2000">
                          <a:effectLst/>
                        </a:rPr>
                        <a:t>1995</a:t>
                      </a:r>
                      <a:endParaRPr lang="en-US" sz="200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c>
                  <a:txBody>
                    <a:bodyPr/>
                    <a:lstStyle/>
                    <a:p>
                      <a:pPr>
                        <a:lnSpc>
                          <a:spcPct val="100000"/>
                        </a:lnSpc>
                        <a:spcAft>
                          <a:spcPts val="0"/>
                        </a:spcAft>
                      </a:pPr>
                      <a:r>
                        <a:rPr lang="id-ID" sz="2000" dirty="0">
                          <a:effectLst/>
                        </a:rPr>
                        <a:t>Negara-negara Uni Eropa menandatangani kesepakatan untuk menggunakan IAS.</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r>
              <a:tr h="536713">
                <a:tc>
                  <a:txBody>
                    <a:bodyPr/>
                    <a:lstStyle/>
                    <a:p>
                      <a:pPr algn="ctr">
                        <a:lnSpc>
                          <a:spcPct val="100000"/>
                        </a:lnSpc>
                        <a:spcAft>
                          <a:spcPts val="0"/>
                        </a:spcAft>
                      </a:pPr>
                      <a:r>
                        <a:rPr lang="id-ID" sz="2000">
                          <a:effectLst/>
                        </a:rPr>
                        <a:t>1999</a:t>
                      </a:r>
                      <a:endParaRPr lang="en-US" sz="200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c>
                  <a:txBody>
                    <a:bodyPr/>
                    <a:lstStyle/>
                    <a:p>
                      <a:pPr>
                        <a:lnSpc>
                          <a:spcPct val="100000"/>
                        </a:lnSpc>
                        <a:spcAft>
                          <a:spcPts val="0"/>
                        </a:spcAft>
                      </a:pPr>
                      <a:r>
                        <a:rPr lang="id-ID" sz="2000" dirty="0">
                          <a:effectLst/>
                        </a:rPr>
                        <a:t>Diadakan pertemuan menteri keuangan negara-negara yang tergabung dalam G-7 dan Dana Moneter Internasional.</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r>
              <a:tr h="268356">
                <a:tc>
                  <a:txBody>
                    <a:bodyPr/>
                    <a:lstStyle/>
                    <a:p>
                      <a:pPr algn="ctr">
                        <a:lnSpc>
                          <a:spcPct val="100000"/>
                        </a:lnSpc>
                        <a:spcAft>
                          <a:spcPts val="0"/>
                        </a:spcAft>
                      </a:pPr>
                      <a:r>
                        <a:rPr lang="id-ID" sz="2000">
                          <a:effectLst/>
                        </a:rPr>
                        <a:t>2001</a:t>
                      </a:r>
                      <a:endParaRPr lang="en-US" sz="200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c>
                  <a:txBody>
                    <a:bodyPr/>
                    <a:lstStyle/>
                    <a:p>
                      <a:pPr>
                        <a:lnSpc>
                          <a:spcPct val="100000"/>
                        </a:lnSpc>
                        <a:spcAft>
                          <a:spcPts val="0"/>
                        </a:spcAft>
                      </a:pPr>
                      <a:r>
                        <a:rPr lang="id-ID" sz="2000" dirty="0">
                          <a:effectLst/>
                        </a:rPr>
                        <a:t>Dibentuk IASB sebagai IASC.</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r>
              <a:tr h="536713">
                <a:tc>
                  <a:txBody>
                    <a:bodyPr/>
                    <a:lstStyle/>
                    <a:p>
                      <a:pPr algn="ctr">
                        <a:lnSpc>
                          <a:spcPct val="100000"/>
                        </a:lnSpc>
                        <a:spcAft>
                          <a:spcPts val="0"/>
                        </a:spcAft>
                      </a:pPr>
                      <a:r>
                        <a:rPr lang="id-ID" sz="2000">
                          <a:effectLst/>
                        </a:rPr>
                        <a:t>2002</a:t>
                      </a:r>
                      <a:endParaRPr lang="en-US" sz="200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c>
                  <a:txBody>
                    <a:bodyPr/>
                    <a:lstStyle/>
                    <a:p>
                      <a:pPr>
                        <a:lnSpc>
                          <a:spcPct val="100000"/>
                        </a:lnSpc>
                        <a:spcAft>
                          <a:spcPts val="0"/>
                        </a:spcAft>
                      </a:pPr>
                      <a:r>
                        <a:rPr lang="id-ID" sz="2000" dirty="0">
                          <a:effectLst/>
                        </a:rPr>
                        <a:t>FASB dan IASB sepakat untuk melakukan konvergensi standar akuntansi US GAAP dan IFRS.</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r>
              <a:tr h="536713">
                <a:tc>
                  <a:txBody>
                    <a:bodyPr/>
                    <a:lstStyle/>
                    <a:p>
                      <a:pPr algn="ctr">
                        <a:lnSpc>
                          <a:spcPct val="100000"/>
                        </a:lnSpc>
                        <a:spcAft>
                          <a:spcPts val="0"/>
                        </a:spcAft>
                      </a:pPr>
                      <a:r>
                        <a:rPr lang="id-ID" sz="2000">
                          <a:effectLst/>
                        </a:rPr>
                        <a:t>2011</a:t>
                      </a:r>
                      <a:endParaRPr lang="en-US" sz="200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c>
                  <a:txBody>
                    <a:bodyPr/>
                    <a:lstStyle/>
                    <a:p>
                      <a:pPr>
                        <a:lnSpc>
                          <a:spcPct val="100000"/>
                        </a:lnSpc>
                        <a:spcAft>
                          <a:spcPts val="0"/>
                        </a:spcAft>
                      </a:pPr>
                      <a:r>
                        <a:rPr lang="id-ID" sz="2000" dirty="0">
                          <a:effectLst/>
                        </a:rPr>
                        <a:t>IFRS telah digunakan oleh lebih dari 150 negara, termasuk Jepang, China, Kanada dan 27 negara Uni Eropa.</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txBody>
                  <a:tcPr marL="41840" marR="41840" marT="0" marB="0"/>
                </a:tc>
              </a:tr>
            </a:tbl>
          </a:graphicData>
        </a:graphic>
      </p:graphicFrame>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332720" y="770980"/>
            <a:ext cx="1859279" cy="933450"/>
          </a:xfrm>
          <a:prstGeom prst="rect">
            <a:avLst/>
          </a:prstGeom>
        </p:spPr>
      </p:pic>
    </p:spTree>
    <p:extLst>
      <p:ext uri="{BB962C8B-B14F-4D97-AF65-F5344CB8AC3E}">
        <p14:creationId xmlns:p14="http://schemas.microsoft.com/office/powerpoint/2010/main" xmlns="" val="22856723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xmlns="" id="{C375C844-009B-4D22-A3E6-6542535825F3}"/>
              </a:ext>
            </a:extLst>
          </p:cNvPr>
          <p:cNvSpPr txBox="1">
            <a:spLocks/>
          </p:cNvSpPr>
          <p:nvPr/>
        </p:nvSpPr>
        <p:spPr>
          <a:xfrm>
            <a:off x="160020" y="430216"/>
            <a:ext cx="10448744" cy="1588127"/>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5400" dirty="0" smtClean="0">
                <a:solidFill>
                  <a:srgbClr val="CA9F75"/>
                </a:solidFill>
                <a:latin typeface="Kaushan Script" panose="03060602040705080205" pitchFamily="66" charset="0"/>
                <a:ea typeface="Roboto Black" panose="02000000000000000000" pitchFamily="2" charset="0"/>
              </a:rPr>
              <a:t>Implementasi </a:t>
            </a:r>
            <a:r>
              <a:rPr lang="it-IT" sz="5400" dirty="0">
                <a:solidFill>
                  <a:srgbClr val="CA9F75"/>
                </a:solidFill>
                <a:latin typeface="Kaushan Script" panose="03060602040705080205" pitchFamily="66" charset="0"/>
                <a:ea typeface="Roboto Black" panose="02000000000000000000" pitchFamily="2" charset="0"/>
              </a:rPr>
              <a:t>International Financial Reporting Standards Di Indonesia</a:t>
            </a:r>
            <a:endParaRPr lang="en-US" sz="5400" dirty="0">
              <a:solidFill>
                <a:srgbClr val="CA9F75"/>
              </a:solidFill>
              <a:latin typeface="Kaushan Script" panose="03060602040705080205" pitchFamily="66" charset="0"/>
              <a:ea typeface="Roboto Black" panose="02000000000000000000" pitchFamily="2" charset="0"/>
            </a:endParaRPr>
          </a:p>
        </p:txBody>
      </p:sp>
      <p:sp>
        <p:nvSpPr>
          <p:cNvPr id="7" name="Rectangle 6">
            <a:extLst>
              <a:ext uri="{FF2B5EF4-FFF2-40B4-BE49-F238E27FC236}">
                <a16:creationId xmlns:a16="http://schemas.microsoft.com/office/drawing/2014/main" xmlns="" id="{83958866-3E39-41E6-9E37-9F6FF52C4EE8}"/>
              </a:ext>
            </a:extLst>
          </p:cNvPr>
          <p:cNvSpPr/>
          <p:nvPr/>
        </p:nvSpPr>
        <p:spPr>
          <a:xfrm rot="16200000">
            <a:off x="8467729" y="3133723"/>
            <a:ext cx="6857998" cy="590549"/>
          </a:xfrm>
          <a:prstGeom prst="rect">
            <a:avLst/>
          </a:prstGeom>
          <a:solidFill>
            <a:srgbClr val="4D3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Diagram 7"/>
          <p:cNvGraphicFramePr/>
          <p:nvPr>
            <p:extLst>
              <p:ext uri="{D42A27DB-BD31-4B8C-83A1-F6EECF244321}">
                <p14:modId xmlns:p14="http://schemas.microsoft.com/office/powerpoint/2010/main" xmlns="" val="3861816543"/>
              </p:ext>
            </p:extLst>
          </p:nvPr>
        </p:nvGraphicFramePr>
        <p:xfrm>
          <a:off x="1239202" y="1761286"/>
          <a:ext cx="8773478" cy="47766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0255071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919</TotalTime>
  <Words>915</Words>
  <Application>Microsoft Office PowerPoint</Application>
  <PresentationFormat>Custom</PresentationFormat>
  <Paragraphs>96</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Riadi .</dc:creator>
  <cp:lastModifiedBy>win7</cp:lastModifiedBy>
  <cp:revision>57</cp:revision>
  <dcterms:created xsi:type="dcterms:W3CDTF">2019-11-21T06:26:40Z</dcterms:created>
  <dcterms:modified xsi:type="dcterms:W3CDTF">2020-06-19T12:51:34Z</dcterms:modified>
</cp:coreProperties>
</file>