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9" r:id="rId6"/>
    <p:sldId id="341" r:id="rId7"/>
    <p:sldId id="316" r:id="rId8"/>
    <p:sldId id="328" r:id="rId9"/>
    <p:sldId id="342" r:id="rId10"/>
    <p:sldId id="343" r:id="rId11"/>
    <p:sldId id="333" r:id="rId12"/>
    <p:sldId id="347" r:id="rId13"/>
    <p:sldId id="344" r:id="rId14"/>
    <p:sldId id="345" r:id="rId15"/>
    <p:sldId id="348" r:id="rId16"/>
    <p:sldId id="349" r:id="rId17"/>
    <p:sldId id="350" r:id="rId18"/>
    <p:sldId id="351" r:id="rId19"/>
    <p:sldId id="346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341"/>
            <p14:sldId id="316"/>
            <p14:sldId id="328"/>
            <p14:sldId id="342"/>
            <p14:sldId id="343"/>
            <p14:sldId id="333"/>
            <p14:sldId id="347"/>
            <p14:sldId id="344"/>
            <p14:sldId id="345"/>
            <p14:sldId id="348"/>
            <p14:sldId id="349"/>
            <p14:sldId id="350"/>
            <p14:sldId id="351"/>
            <p14:sldId id="346"/>
            <p14:sldId id="321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commentAuthors" Target="comment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handoutMaster" Target="handoutMasters/handout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s://support.microsoft.com/id-id/office/membuat-formulir-di-access-5d550a3d-92e1-4f38-9772-7e7e21e80c6b?ui=id-id&amp;rs=id-id&amp;ad=id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Komputer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Aplikasi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Manajemen</a:t>
            </a:r>
            <a:r>
              <a:rPr lang="en-US" sz="4400">
                <a:solidFill>
                  <a:schemeClr val="bg1"/>
                </a:solidFill>
              </a:rPr>
              <a:t> II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(Microsoft Access)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Program </a:t>
            </a:r>
            <a:r>
              <a:rPr lang="en-US" sz="2400" dirty="0" err="1">
                <a:solidFill>
                  <a:schemeClr val="bg1"/>
                </a:solidFill>
              </a:rPr>
              <a:t>Studi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Manajemen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Unikom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891992"/>
            <a:ext cx="4908660" cy="373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27" y="1891992"/>
            <a:ext cx="4908737" cy="3739343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294763"/>
            <a:ext cx="2975028" cy="390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Columnar-&gt;Next, Finish</a:t>
            </a:r>
          </a:p>
        </p:txBody>
      </p:sp>
    </p:spTree>
    <p:extLst>
      <p:ext uri="{BB962C8B-B14F-4D97-AF65-F5344CB8AC3E}">
        <p14:creationId xmlns:p14="http://schemas.microsoft.com/office/powerpoint/2010/main" val="38915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03" t="23491" r="34293" b="2658"/>
          <a:stretch/>
        </p:blipFill>
        <p:spPr>
          <a:xfrm>
            <a:off x="4878053" y="1384410"/>
            <a:ext cx="6056234" cy="4991276"/>
          </a:xfrm>
          <a:prstGeom prst="rect">
            <a:avLst/>
          </a:prstGeom>
        </p:spPr>
      </p:pic>
      <p:sp>
        <p:nvSpPr>
          <p:cNvPr id="4" name="Content Placeholder 17"/>
          <p:cNvSpPr txBox="1">
            <a:spLocks/>
          </p:cNvSpPr>
          <p:nvPr/>
        </p:nvSpPr>
        <p:spPr>
          <a:xfrm>
            <a:off x="619819" y="1384410"/>
            <a:ext cx="4041828" cy="829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Form </a:t>
            </a:r>
            <a:r>
              <a:rPr lang="en-US" sz="1600" dirty="0" err="1"/>
              <a:t>tabel_mahasiswa</a:t>
            </a:r>
            <a:r>
              <a:rPr lang="en-US" sz="1600" dirty="0"/>
              <a:t>, </a:t>
            </a:r>
            <a:r>
              <a:rPr lang="en-US" sz="1600" dirty="0" err="1"/>
              <a:t>dimana</a:t>
            </a:r>
            <a:r>
              <a:rPr lang="en-US" sz="1600" dirty="0"/>
              <a:t> data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tabel_mahasiswa</a:t>
            </a:r>
            <a:r>
              <a:rPr lang="en-US" sz="1600" dirty="0"/>
              <a:t> </a:t>
            </a:r>
            <a:r>
              <a:rPr lang="en-US" sz="1600" dirty="0" err="1"/>
              <a:t>disajikan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form</a:t>
            </a:r>
            <a:endParaRPr lang="en-US" sz="1600" b="1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 </a:t>
            </a:r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4338248" y="5889813"/>
            <a:ext cx="3263823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619819" y="5059941"/>
            <a:ext cx="4041828" cy="829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data yang </a:t>
            </a:r>
            <a:r>
              <a:rPr lang="en-US" sz="1600" dirty="0" err="1"/>
              <a:t>lainnya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tanda</a:t>
            </a:r>
            <a:r>
              <a:rPr lang="en-US" sz="1600" dirty="0"/>
              <a:t> </a:t>
            </a:r>
            <a:r>
              <a:rPr lang="en-US" sz="1600" dirty="0" err="1"/>
              <a:t>panah</a:t>
            </a:r>
            <a:r>
              <a:rPr lang="en-US" sz="1600" dirty="0"/>
              <a:t> </a:t>
            </a:r>
            <a:r>
              <a:rPr lang="en-US" sz="1600" dirty="0" err="1"/>
              <a:t>kanan</a:t>
            </a:r>
            <a:r>
              <a:rPr lang="en-US" sz="1600" dirty="0"/>
              <a:t>/</a:t>
            </a:r>
            <a:r>
              <a:rPr lang="en-US" sz="1600" dirty="0" err="1"/>
              <a:t>kiri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78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sp>
        <p:nvSpPr>
          <p:cNvPr id="4" name="Content Placeholder 17"/>
          <p:cNvSpPr txBox="1">
            <a:spLocks/>
          </p:cNvSpPr>
          <p:nvPr/>
        </p:nvSpPr>
        <p:spPr>
          <a:xfrm>
            <a:off x="521207" y="3486452"/>
            <a:ext cx="10998441" cy="1887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Form View 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Untuk</a:t>
            </a:r>
            <a:r>
              <a:rPr lang="en-US" sz="1600" dirty="0"/>
              <a:t> </a:t>
            </a:r>
            <a:r>
              <a:rPr lang="en-US" sz="1600" dirty="0" err="1"/>
              <a:t>mengisi</a:t>
            </a:r>
            <a:r>
              <a:rPr lang="en-US" sz="1600" dirty="0"/>
              <a:t> </a:t>
            </a:r>
            <a:r>
              <a:rPr lang="en-US" sz="1600" dirty="0" err="1"/>
              <a:t>dan</a:t>
            </a:r>
            <a:r>
              <a:rPr lang="en-US" sz="1600" dirty="0"/>
              <a:t> </a:t>
            </a:r>
            <a:r>
              <a:rPr lang="en-US" sz="1600" dirty="0" err="1"/>
              <a:t>melihat</a:t>
            </a:r>
            <a:r>
              <a:rPr lang="en-US" sz="1600" dirty="0"/>
              <a:t> </a:t>
            </a:r>
            <a:r>
              <a:rPr lang="en-US" sz="1600" dirty="0" err="1"/>
              <a:t>tampilan</a:t>
            </a:r>
            <a:r>
              <a:rPr lang="en-US" sz="1600" dirty="0"/>
              <a:t> form yang </a:t>
            </a:r>
            <a:r>
              <a:rPr lang="en-US" sz="1600" dirty="0" err="1"/>
              <a:t>telah</a:t>
            </a:r>
            <a:r>
              <a:rPr lang="en-US" sz="1600" dirty="0"/>
              <a:t> di </a:t>
            </a:r>
            <a:r>
              <a:rPr lang="en-US" sz="1600" dirty="0" err="1"/>
              <a:t>modifikasi</a:t>
            </a:r>
            <a:endParaRPr lang="en-US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Layout View :</a:t>
            </a:r>
            <a:r>
              <a:rPr lang="en-US" sz="1600" dirty="0"/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Untuk</a:t>
            </a:r>
            <a:r>
              <a:rPr lang="en-US" sz="1600" dirty="0"/>
              <a:t> </a:t>
            </a:r>
            <a:r>
              <a:rPr lang="en-US" sz="1600" dirty="0" err="1"/>
              <a:t>memodifikasi</a:t>
            </a:r>
            <a:r>
              <a:rPr lang="en-US" sz="1600" dirty="0"/>
              <a:t> </a:t>
            </a:r>
            <a:r>
              <a:rPr lang="en-US" sz="1600" dirty="0" err="1"/>
              <a:t>dan</a:t>
            </a:r>
            <a:r>
              <a:rPr lang="en-US" sz="1600" dirty="0"/>
              <a:t> 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 form.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Design View :</a:t>
            </a:r>
            <a:r>
              <a:rPr lang="en-US" sz="1600" dirty="0"/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Memberikan</a:t>
            </a:r>
            <a:r>
              <a:rPr lang="en-US" sz="1600" dirty="0"/>
              <a:t> </a:t>
            </a:r>
            <a:r>
              <a:rPr lang="en-US" sz="1600" dirty="0" err="1"/>
              <a:t>tampilan</a:t>
            </a:r>
            <a:r>
              <a:rPr lang="en-US" sz="1600" dirty="0"/>
              <a:t> detail </a:t>
            </a:r>
            <a:r>
              <a:rPr lang="en-US" sz="1600" dirty="0" err="1"/>
              <a:t>dari</a:t>
            </a:r>
            <a:r>
              <a:rPr lang="en-US" sz="1600" dirty="0"/>
              <a:t> </a:t>
            </a:r>
            <a:r>
              <a:rPr lang="en-US" sz="1600" dirty="0" err="1"/>
              <a:t>struktur</a:t>
            </a:r>
            <a:r>
              <a:rPr lang="en-US" sz="1600" dirty="0"/>
              <a:t> form. </a:t>
            </a:r>
            <a:r>
              <a:rPr lang="en-US" sz="1600" dirty="0" err="1"/>
              <a:t>Anda</a:t>
            </a:r>
            <a:r>
              <a:rPr lang="en-US" sz="1600" dirty="0"/>
              <a:t> </a:t>
            </a:r>
            <a:r>
              <a:rPr lang="en-US" sz="1600" dirty="0" err="1"/>
              <a:t>dapat</a:t>
            </a:r>
            <a:r>
              <a:rPr lang="en-US" sz="1600" dirty="0"/>
              <a:t> </a:t>
            </a:r>
            <a:r>
              <a:rPr lang="en-US" sz="1600" dirty="0" err="1"/>
              <a:t>melihat</a:t>
            </a:r>
            <a:r>
              <a:rPr lang="en-US" sz="1600" dirty="0"/>
              <a:t> </a:t>
            </a:r>
            <a:r>
              <a:rPr lang="en-US" sz="1600" dirty="0" err="1"/>
              <a:t>bagian</a:t>
            </a:r>
            <a:r>
              <a:rPr lang="en-US" sz="1600" dirty="0"/>
              <a:t> Header, Detail, </a:t>
            </a:r>
            <a:r>
              <a:rPr lang="en-US" sz="1600" dirty="0" err="1"/>
              <a:t>dan</a:t>
            </a:r>
            <a:r>
              <a:rPr lang="en-US" sz="1600" dirty="0"/>
              <a:t> Footer.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menambahkan</a:t>
            </a:r>
            <a:r>
              <a:rPr lang="en-US" sz="1600" dirty="0"/>
              <a:t>, Label, </a:t>
            </a:r>
            <a:r>
              <a:rPr lang="en-US" sz="1600" dirty="0" err="1"/>
              <a:t>Garis</a:t>
            </a:r>
            <a:r>
              <a:rPr lang="en-US" sz="1600" dirty="0"/>
              <a:t> , Image,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65" r="89091" b="64836"/>
          <a:stretch/>
        </p:blipFill>
        <p:spPr>
          <a:xfrm>
            <a:off x="562175" y="1398709"/>
            <a:ext cx="2116586" cy="19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53" t="19988" r="21414" b="3243"/>
          <a:stretch/>
        </p:blipFill>
        <p:spPr>
          <a:xfrm>
            <a:off x="521207" y="1318898"/>
            <a:ext cx="7791687" cy="5312515"/>
          </a:xfrm>
          <a:prstGeom prst="rect">
            <a:avLst/>
          </a:prstGeom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8401184" y="1318898"/>
            <a:ext cx="3154322" cy="3126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Klik</a:t>
            </a:r>
            <a:r>
              <a:rPr lang="en-US" sz="1600" dirty="0"/>
              <a:t> menu </a:t>
            </a:r>
            <a:r>
              <a:rPr lang="en-US" sz="1600" b="1" dirty="0"/>
              <a:t>Home-&gt;Design View</a:t>
            </a: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8401184" y="1838851"/>
            <a:ext cx="3154322" cy="4041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Form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Form Header :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form.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form</a:t>
            </a:r>
            <a:endParaRPr lang="en-US" sz="1600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Detail : 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tengah</a:t>
            </a:r>
            <a:r>
              <a:rPr lang="en-US" sz="1600" dirty="0"/>
              <a:t>/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form.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form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mengolah</a:t>
            </a:r>
            <a:r>
              <a:rPr lang="en-US" sz="1600" dirty="0"/>
              <a:t> data </a:t>
            </a:r>
            <a:endParaRPr lang="en-US" sz="1600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Form Footer :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form. 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432917" y="1495966"/>
            <a:ext cx="1497776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2917" y="2404714"/>
            <a:ext cx="1497776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1200" y="5880847"/>
            <a:ext cx="1497776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6944918" y="1318898"/>
            <a:ext cx="3154322" cy="2521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Pada</a:t>
            </a:r>
            <a:r>
              <a:rPr lang="en-US" sz="1600" dirty="0"/>
              <a:t> Design View,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mendesain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form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merubah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form,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letak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form, </a:t>
            </a:r>
            <a:r>
              <a:rPr lang="en-US" sz="1600" dirty="0" err="1"/>
              <a:t>merubah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form </a:t>
            </a:r>
            <a:r>
              <a:rPr lang="en-US" sz="1600" dirty="0" err="1"/>
              <a:t>dll</a:t>
            </a:r>
            <a:endParaRPr lang="en-US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/>
              <a:t>Ubahlah</a:t>
            </a:r>
            <a:r>
              <a:rPr lang="en-US" sz="1600" b="1" dirty="0"/>
              <a:t> </a:t>
            </a:r>
            <a:r>
              <a:rPr lang="en-US" sz="1600" b="1" dirty="0" err="1"/>
              <a:t>nama</a:t>
            </a:r>
            <a:r>
              <a:rPr lang="en-US" sz="1600" b="1" dirty="0"/>
              <a:t> form </a:t>
            </a:r>
            <a:r>
              <a:rPr lang="en-US" sz="1600" b="1" dirty="0" err="1"/>
              <a:t>menjadi</a:t>
            </a:r>
            <a:r>
              <a:rPr lang="en-US" sz="1600" b="1" dirty="0"/>
              <a:t> “Form </a:t>
            </a:r>
            <a:r>
              <a:rPr lang="en-US" sz="1600" b="1" dirty="0" err="1"/>
              <a:t>Mahasiswa</a:t>
            </a:r>
            <a:r>
              <a:rPr lang="en-US" sz="1600" b="1" dirty="0"/>
              <a:t>”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/>
              <a:t>Atur</a:t>
            </a:r>
            <a:r>
              <a:rPr lang="en-US" sz="1600" b="1" dirty="0"/>
              <a:t> </a:t>
            </a:r>
            <a:r>
              <a:rPr lang="en-US" sz="1600" b="1" dirty="0" err="1"/>
              <a:t>ukuran</a:t>
            </a:r>
            <a:r>
              <a:rPr lang="en-US" sz="1600" b="1" dirty="0"/>
              <a:t> </a:t>
            </a:r>
            <a:r>
              <a:rPr lang="en-US" sz="1600" b="1" dirty="0" err="1"/>
              <a:t>elemen</a:t>
            </a:r>
            <a:r>
              <a:rPr lang="en-US" sz="1600" b="1" dirty="0"/>
              <a:t> form </a:t>
            </a:r>
            <a:r>
              <a:rPr lang="en-US" sz="1600" b="1" dirty="0" err="1"/>
              <a:t>seperti</a:t>
            </a:r>
            <a:r>
              <a:rPr lang="en-US" sz="1600" b="1" dirty="0"/>
              <a:t> </a:t>
            </a:r>
            <a:r>
              <a:rPr lang="en-US" sz="1600" b="1" dirty="0" err="1"/>
              <a:t>contoh</a:t>
            </a:r>
            <a:r>
              <a:rPr lang="en-US" sz="1600" b="1" dirty="0"/>
              <a:t> </a:t>
            </a:r>
            <a:r>
              <a:rPr lang="en-US" sz="1600" b="1" dirty="0" err="1"/>
              <a:t>berikut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303" t="19987" r="33893" b="3245"/>
          <a:stretch/>
        </p:blipFill>
        <p:spPr>
          <a:xfrm>
            <a:off x="521207" y="1318898"/>
            <a:ext cx="6247015" cy="5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7596851" y="1473200"/>
            <a:ext cx="3824682" cy="1024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Klik</a:t>
            </a:r>
            <a:r>
              <a:rPr lang="en-US" sz="1600" dirty="0"/>
              <a:t> menu </a:t>
            </a:r>
            <a:r>
              <a:rPr lang="en-US" sz="1600" b="1" dirty="0"/>
              <a:t>Design-&gt;View-&gt;Form View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form yang </a:t>
            </a:r>
            <a:r>
              <a:rPr lang="en-US" sz="1600" dirty="0" err="1"/>
              <a:t>sudah</a:t>
            </a:r>
            <a:r>
              <a:rPr lang="en-US" sz="1600" dirty="0"/>
              <a:t> di </a:t>
            </a:r>
            <a:r>
              <a:rPr lang="en-US" sz="1600" dirty="0" err="1"/>
              <a:t>desain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17" t="23415" r="34212" b="16008"/>
          <a:stretch/>
        </p:blipFill>
        <p:spPr>
          <a:xfrm>
            <a:off x="521207" y="1473200"/>
            <a:ext cx="6781800" cy="45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Latihan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/>
          <p:cNvSpPr txBox="1">
            <a:spLocks/>
          </p:cNvSpPr>
          <p:nvPr/>
        </p:nvSpPr>
        <p:spPr>
          <a:xfrm>
            <a:off x="521207" y="1460714"/>
            <a:ext cx="10915285" cy="9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/>
              <a:t>Buatlah</a:t>
            </a:r>
            <a:r>
              <a:rPr lang="en-US" sz="1600" dirty="0"/>
              <a:t> Form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tabel_prodi</a:t>
            </a:r>
            <a:r>
              <a:rPr lang="en-US" sz="1600" dirty="0"/>
              <a:t>, </a:t>
            </a:r>
            <a:r>
              <a:rPr lang="en-US" sz="1600" dirty="0" err="1"/>
              <a:t>tabel_matkul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tabel_nilai</a:t>
            </a:r>
            <a:endParaRPr lang="en-US" sz="1600" dirty="0"/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/>
              <a:t>Ubah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form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Form Program </a:t>
            </a:r>
            <a:r>
              <a:rPr lang="en-US" sz="1600" dirty="0" err="1"/>
              <a:t>Studi</a:t>
            </a:r>
            <a:r>
              <a:rPr lang="en-US" sz="1600" dirty="0"/>
              <a:t>, Form </a:t>
            </a:r>
            <a:r>
              <a:rPr lang="en-US" sz="1600" dirty="0" err="1"/>
              <a:t>Matakuliah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Form </a:t>
            </a:r>
            <a:r>
              <a:rPr lang="en-US" sz="1600" dirty="0" err="1"/>
              <a:t>Nilai</a:t>
            </a:r>
            <a:endParaRPr lang="en-US" sz="1600" dirty="0"/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/>
              <a:t>Atur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form, </a:t>
            </a:r>
            <a:r>
              <a:rPr lang="en-US" sz="1600" dirty="0" err="1"/>
              <a:t>disesuaikan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form </a:t>
            </a:r>
          </a:p>
        </p:txBody>
      </p:sp>
    </p:spTree>
    <p:extLst>
      <p:ext uri="{BB962C8B-B14F-4D97-AF65-F5344CB8AC3E}">
        <p14:creationId xmlns:p14="http://schemas.microsoft.com/office/powerpoint/2010/main" val="16355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2922315"/>
            <a:ext cx="2204063" cy="64008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Terima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4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Relasi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Tabel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8" name="Group 7" descr="Small circle with number 1 inside  indicating step 1"/>
          <p:cNvGrpSpPr/>
          <p:nvPr/>
        </p:nvGrpSpPr>
        <p:grpSpPr bwMode="blackWhite">
          <a:xfrm>
            <a:off x="531552" y="2513027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1" name="Content Placeholder 17"/>
          <p:cNvSpPr txBox="1">
            <a:spLocks/>
          </p:cNvSpPr>
          <p:nvPr/>
        </p:nvSpPr>
        <p:spPr>
          <a:xfrm>
            <a:off x="1056513" y="255321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1110338" y="2952128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Pembuatan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460714"/>
            <a:ext cx="10915285" cy="66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err="1"/>
              <a:t>Relasi</a:t>
            </a:r>
            <a:r>
              <a:rPr lang="en-US" sz="1600" b="1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dirty="0" err="1"/>
              <a:t>adalah</a:t>
            </a:r>
            <a:r>
              <a:rPr lang="en-US" sz="1600" b="1" dirty="0"/>
              <a:t> </a:t>
            </a:r>
            <a:r>
              <a:rPr lang="en-US" sz="1600" dirty="0" err="1"/>
              <a:t>presentasi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dihubungkan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dirty="0"/>
              <a:t>Primary Key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b="1" dirty="0"/>
              <a:t>Foreign Key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Primary Key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basis data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.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primary key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unik</a:t>
            </a:r>
            <a:r>
              <a:rPr lang="en-US" sz="1600" dirty="0"/>
              <a:t>. Primary key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identitas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record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endParaRPr lang="en-US" sz="1600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Foreign Key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yang </a:t>
            </a:r>
            <a:r>
              <a:rPr lang="en-US" sz="1600" dirty="0" err="1"/>
              <a:t>berisi</a:t>
            </a:r>
            <a:r>
              <a:rPr lang="en-US" sz="1600" dirty="0"/>
              <a:t> </a:t>
            </a:r>
            <a:r>
              <a:rPr lang="en-US" sz="1600" i="1" dirty="0"/>
              <a:t>primary key</a:t>
            </a:r>
            <a:r>
              <a:rPr lang="en-US" sz="1600" dirty="0"/>
              <a:t> 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591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521207" y="1550577"/>
            <a:ext cx="1011758" cy="341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Contoh</a:t>
            </a:r>
            <a:r>
              <a:rPr lang="en-US" sz="1600" dirty="0"/>
              <a:t> :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86" t="24478" r="35050" b="24254"/>
          <a:stretch/>
        </p:blipFill>
        <p:spPr>
          <a:xfrm>
            <a:off x="2236220" y="1721297"/>
            <a:ext cx="7235640" cy="45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17"/>
          <p:cNvSpPr txBox="1">
            <a:spLocks/>
          </p:cNvSpPr>
          <p:nvPr/>
        </p:nvSpPr>
        <p:spPr>
          <a:xfrm>
            <a:off x="521207" y="1460714"/>
            <a:ext cx="10915285" cy="4016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Gambar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database </a:t>
            </a:r>
            <a:r>
              <a:rPr lang="en-US" sz="1600" dirty="0" err="1"/>
              <a:t>sederhana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.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buah</a:t>
            </a:r>
            <a:r>
              <a:rPr lang="en-US" sz="1600" dirty="0"/>
              <a:t> table yang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berelasi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tabel_mahasiswa</a:t>
            </a:r>
            <a:r>
              <a:rPr lang="en-US" sz="1600" dirty="0"/>
              <a:t>, </a:t>
            </a:r>
            <a:r>
              <a:rPr lang="en-US" sz="1600" dirty="0" err="1"/>
              <a:t>tabel_prodi</a:t>
            </a:r>
            <a:r>
              <a:rPr lang="en-US" sz="1600" dirty="0"/>
              <a:t>, </a:t>
            </a:r>
            <a:r>
              <a:rPr lang="en-US" sz="1600" dirty="0" err="1"/>
              <a:t>tabel_matkul</a:t>
            </a:r>
            <a:r>
              <a:rPr lang="en-US" sz="1600" dirty="0"/>
              <a:t>, </a:t>
            </a:r>
            <a:r>
              <a:rPr lang="en-US" sz="1600" dirty="0" err="1"/>
              <a:t>tabel_nilai</a:t>
            </a:r>
            <a:r>
              <a:rPr lang="en-US" sz="1600" dirty="0"/>
              <a:t>. </a:t>
            </a:r>
            <a:r>
              <a:rPr lang="en-US" sz="1600" dirty="0" err="1"/>
              <a:t>Tabel_mahasiswa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field yang </a:t>
            </a:r>
            <a:r>
              <a:rPr lang="en-US" sz="1600" dirty="0" err="1"/>
              <a:t>dijadikan</a:t>
            </a:r>
            <a:r>
              <a:rPr lang="en-US" sz="1600" dirty="0"/>
              <a:t> primary key, </a:t>
            </a:r>
            <a:r>
              <a:rPr lang="en-US" sz="1600" dirty="0" err="1"/>
              <a:t>yaitu</a:t>
            </a:r>
            <a:r>
              <a:rPr lang="en-US" sz="1600" dirty="0"/>
              <a:t> NIM, </a:t>
            </a:r>
            <a:r>
              <a:rPr lang="en-US" sz="1600" dirty="0" err="1"/>
              <a:t>dan</a:t>
            </a:r>
            <a:r>
              <a:rPr lang="en-US" sz="1600" dirty="0"/>
              <a:t> field yang </a:t>
            </a:r>
            <a:r>
              <a:rPr lang="en-US" sz="1600" dirty="0" err="1"/>
              <a:t>dijadikan</a:t>
            </a:r>
            <a:r>
              <a:rPr lang="en-US" sz="1600" dirty="0"/>
              <a:t> foreign key </a:t>
            </a:r>
            <a:r>
              <a:rPr lang="en-US" sz="1600" dirty="0" err="1"/>
              <a:t>dari</a:t>
            </a:r>
            <a:r>
              <a:rPr lang="en-US" sz="1600" dirty="0"/>
              <a:t> primary key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tabel_prodi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kode_prodi</a:t>
            </a:r>
            <a:r>
              <a:rPr lang="en-US" sz="1600" dirty="0"/>
              <a:t>.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tabel_matkul</a:t>
            </a:r>
            <a:r>
              <a:rPr lang="en-US" sz="1600" dirty="0"/>
              <a:t>, </a:t>
            </a:r>
            <a:r>
              <a:rPr lang="en-US" sz="1600" dirty="0" err="1"/>
              <a:t>memiliki</a:t>
            </a:r>
            <a:r>
              <a:rPr lang="en-US" sz="1600" dirty="0"/>
              <a:t> Primary Key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kode_matkul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tabel_nilai</a:t>
            </a:r>
            <a:r>
              <a:rPr lang="en-US" sz="1600" dirty="0"/>
              <a:t>, field </a:t>
            </a:r>
            <a:r>
              <a:rPr lang="en-US" sz="1600" dirty="0" err="1"/>
              <a:t>id_nilai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primary key. </a:t>
            </a:r>
            <a:r>
              <a:rPr lang="en-US" sz="1600" dirty="0" err="1"/>
              <a:t>Sedangkan</a:t>
            </a:r>
            <a:r>
              <a:rPr lang="en-US" sz="1600" dirty="0"/>
              <a:t> field </a:t>
            </a:r>
            <a:r>
              <a:rPr lang="en-US" sz="1600" dirty="0" err="1"/>
              <a:t>nim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kode_matkul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foreign key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tabel_nilai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38" t="20000" r="55486" b="50292"/>
          <a:stretch/>
        </p:blipFill>
        <p:spPr>
          <a:xfrm>
            <a:off x="521207" y="1879780"/>
            <a:ext cx="4241063" cy="2412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49" t="19794" r="55510" b="65967"/>
          <a:stretch/>
        </p:blipFill>
        <p:spPr>
          <a:xfrm>
            <a:off x="5701553" y="1835480"/>
            <a:ext cx="4190502" cy="118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324" t="19877" r="55555" b="68436"/>
          <a:stretch/>
        </p:blipFill>
        <p:spPr>
          <a:xfrm>
            <a:off x="5701553" y="3190912"/>
            <a:ext cx="4521698" cy="102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092" t="19959" r="52361" b="55843"/>
          <a:stretch/>
        </p:blipFill>
        <p:spPr>
          <a:xfrm>
            <a:off x="521207" y="4406645"/>
            <a:ext cx="4757770" cy="1989737"/>
          </a:xfrm>
          <a:prstGeom prst="rect">
            <a:avLst/>
          </a:prstGeom>
        </p:spPr>
      </p:pic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296575"/>
            <a:ext cx="10970293" cy="374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materi</a:t>
            </a:r>
            <a:r>
              <a:rPr lang="en-US" sz="1600" dirty="0"/>
              <a:t> Form, </a:t>
            </a:r>
            <a:r>
              <a:rPr lang="en-US" sz="1600" dirty="0" err="1"/>
              <a:t>buatlah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dijelaskan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:</a:t>
            </a:r>
          </a:p>
        </p:txBody>
      </p:sp>
      <p:sp>
        <p:nvSpPr>
          <p:cNvPr id="10" name="Content Placeholder 17"/>
          <p:cNvSpPr txBox="1">
            <a:spLocks/>
          </p:cNvSpPr>
          <p:nvPr/>
        </p:nvSpPr>
        <p:spPr>
          <a:xfrm>
            <a:off x="5782236" y="4861635"/>
            <a:ext cx="5709264" cy="1079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*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tabel_mahasiswa</a:t>
            </a:r>
            <a:r>
              <a:rPr lang="en-US" sz="1600" dirty="0"/>
              <a:t>, </a:t>
            </a:r>
            <a:r>
              <a:rPr lang="en-US" sz="1600" dirty="0" err="1"/>
              <a:t>nilai</a:t>
            </a:r>
            <a:r>
              <a:rPr lang="en-US" sz="1600" dirty="0"/>
              <a:t> field </a:t>
            </a:r>
            <a:r>
              <a:rPr lang="en-US" sz="1600" dirty="0" err="1"/>
              <a:t>kode_prodi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tabel_prodi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tabel_nilai</a:t>
            </a:r>
            <a:r>
              <a:rPr lang="en-US" sz="1600" dirty="0"/>
              <a:t>,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field </a:t>
            </a:r>
            <a:r>
              <a:rPr lang="en-US" sz="1600" dirty="0" err="1"/>
              <a:t>nim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tabel_mahasiswa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field </a:t>
            </a:r>
            <a:r>
              <a:rPr lang="en-US" sz="1600" dirty="0" err="1"/>
              <a:t>kode_matkul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tabel_matkul</a:t>
            </a:r>
            <a:r>
              <a:rPr lang="en-US" sz="1600" dirty="0"/>
              <a:t>. </a:t>
            </a:r>
            <a:r>
              <a:rPr lang="en-US" sz="1600" b="1" dirty="0"/>
              <a:t>(</a:t>
            </a:r>
            <a:r>
              <a:rPr lang="en-US" sz="1600" b="1" dirty="0" err="1"/>
              <a:t>Lihat</a:t>
            </a:r>
            <a:r>
              <a:rPr lang="en-US" sz="1600" b="1" dirty="0"/>
              <a:t> </a:t>
            </a:r>
            <a:r>
              <a:rPr lang="en-US" sz="1600" b="1" dirty="0" err="1"/>
              <a:t>kembali</a:t>
            </a:r>
            <a:r>
              <a:rPr lang="en-US" sz="1600" b="1" dirty="0"/>
              <a:t> </a:t>
            </a:r>
            <a:r>
              <a:rPr lang="en-US" sz="1600" b="1" dirty="0" err="1"/>
              <a:t>materi</a:t>
            </a:r>
            <a:r>
              <a:rPr lang="en-US" sz="1600" b="1" dirty="0"/>
              <a:t> Lookup Wizard)</a:t>
            </a:r>
          </a:p>
        </p:txBody>
      </p:sp>
    </p:spTree>
    <p:extLst>
      <p:ext uri="{BB962C8B-B14F-4D97-AF65-F5344CB8AC3E}">
        <p14:creationId xmlns:p14="http://schemas.microsoft.com/office/powerpoint/2010/main" val="4457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327635"/>
            <a:ext cx="10837075" cy="294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Isikan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/ data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masing-masing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53" t="20078" r="15252" b="65736"/>
          <a:stretch/>
        </p:blipFill>
        <p:spPr>
          <a:xfrm>
            <a:off x="521207" y="1689109"/>
            <a:ext cx="9841241" cy="113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111" t="19783" r="63787" b="60079"/>
          <a:stretch/>
        </p:blipFill>
        <p:spPr>
          <a:xfrm>
            <a:off x="521207" y="2887275"/>
            <a:ext cx="3372627" cy="1810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101" t="19988" r="59734" b="60079"/>
          <a:stretch/>
        </p:blipFill>
        <p:spPr>
          <a:xfrm>
            <a:off x="4527176" y="2932923"/>
            <a:ext cx="4127568" cy="1839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102" t="19988" r="31284" b="60258"/>
          <a:stretch/>
        </p:blipFill>
        <p:spPr>
          <a:xfrm>
            <a:off x="521207" y="4771947"/>
            <a:ext cx="8856043" cy="18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1276715" y="6020642"/>
            <a:ext cx="10915285" cy="33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>
                <a:hlinkClick r:id="rId2"/>
              </a:rPr>
              <a:t>https://support.microsoft.com/id-id/office/membuat-formulir-di-access-5d550a3d-92e1-4f38-9772-7e7e21e80c6b?ui=id-id&amp;rs=id-id&amp;ad=id</a:t>
            </a:r>
            <a:endParaRPr lang="en-US" dirty="0"/>
          </a:p>
        </p:txBody>
      </p:sp>
      <p:pic>
        <p:nvPicPr>
          <p:cNvPr id="1026" name="Picture 2" descr="Formulir terpisah di database desktop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60" y="2581836"/>
            <a:ext cx="5454837" cy="34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1588006" y="2572871"/>
            <a:ext cx="1486887" cy="362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Contoh</a:t>
            </a:r>
            <a:r>
              <a:rPr lang="en-US" sz="1600" dirty="0"/>
              <a:t> Form :</a:t>
            </a:r>
            <a:endParaRPr lang="en-US" sz="1600" b="1" dirty="0"/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673607" y="1613114"/>
            <a:ext cx="10915285" cy="959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Form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menambahkan</a:t>
            </a:r>
            <a:r>
              <a:rPr lang="en-US" sz="1600" dirty="0"/>
              <a:t>, </a:t>
            </a:r>
            <a:r>
              <a:rPr lang="en-US" sz="1600" dirty="0" err="1"/>
              <a:t>mengedit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data yang </a:t>
            </a:r>
            <a:r>
              <a:rPr lang="en-US" sz="1600" dirty="0" err="1"/>
              <a:t>disimpan</a:t>
            </a:r>
            <a:r>
              <a:rPr lang="en-US" sz="1600" dirty="0"/>
              <a:t> di database Access. Form </a:t>
            </a:r>
            <a:r>
              <a:rPr lang="en-US" sz="1600" dirty="0" err="1"/>
              <a:t>layaknya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formulir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,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meruapakan</a:t>
            </a:r>
            <a:r>
              <a:rPr lang="en-US" sz="1600" dirty="0"/>
              <a:t> </a:t>
            </a:r>
            <a:r>
              <a:rPr lang="en-US" sz="1600" dirty="0" err="1"/>
              <a:t>antarmuka</a:t>
            </a:r>
            <a:r>
              <a:rPr lang="en-US" sz="1600" dirty="0"/>
              <a:t> (interface)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item </a:t>
            </a:r>
            <a:r>
              <a:rPr lang="en-US" sz="1600" dirty="0" err="1"/>
              <a:t>inputan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memasukan</a:t>
            </a:r>
            <a:r>
              <a:rPr lang="en-US" sz="1600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5887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82" t="7958" r="59343" b="80010"/>
          <a:stretch/>
        </p:blipFill>
        <p:spPr>
          <a:xfrm>
            <a:off x="521207" y="1810308"/>
            <a:ext cx="2454406" cy="95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0" y="2894766"/>
            <a:ext cx="4908737" cy="3739343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294763"/>
            <a:ext cx="7358769" cy="381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form, </a:t>
            </a:r>
            <a:r>
              <a:rPr lang="en-US" sz="1600" dirty="0" err="1"/>
              <a:t>klik</a:t>
            </a:r>
            <a:r>
              <a:rPr lang="en-US" sz="1600" dirty="0"/>
              <a:t> menu </a:t>
            </a:r>
            <a:r>
              <a:rPr lang="en-US" sz="1600" b="1" dirty="0"/>
              <a:t>Create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b="1" dirty="0"/>
              <a:t>Forms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b="1" dirty="0"/>
              <a:t>Form Wizard</a:t>
            </a:r>
            <a:r>
              <a:rPr lang="en-US" sz="1600" dirty="0"/>
              <a:t> </a:t>
            </a:r>
            <a:endParaRPr lang="en-US" sz="1600" b="1" dirty="0"/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495358" y="2894767"/>
            <a:ext cx="6033254" cy="1148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Tables/Queries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query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dibuatkan</a:t>
            </a:r>
            <a:r>
              <a:rPr lang="en-US" sz="1600" dirty="0"/>
              <a:t> form-</a:t>
            </a:r>
            <a:r>
              <a:rPr lang="en-US" sz="1600" dirty="0" err="1"/>
              <a:t>nya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tabel_mahasiswa</a:t>
            </a:r>
            <a:r>
              <a:rPr lang="en-US" sz="1600" dirty="0"/>
              <a:t>.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masukan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field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Selected Fields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menekan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b="1" dirty="0"/>
              <a:t>&gt;</a:t>
            </a:r>
          </a:p>
        </p:txBody>
      </p:sp>
      <p:sp>
        <p:nvSpPr>
          <p:cNvPr id="10" name="Oval 9"/>
          <p:cNvSpPr/>
          <p:nvPr/>
        </p:nvSpPr>
        <p:spPr>
          <a:xfrm>
            <a:off x="322059" y="3881718"/>
            <a:ext cx="3263823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554</Words>
  <Application>Microsoft Office PowerPoint</Application>
  <PresentationFormat>Widescreen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WelcomeDoc</vt:lpstr>
      <vt:lpstr>Komputer Aplikasi Manajemen II (Microsoft Access)</vt:lpstr>
      <vt:lpstr>Outline</vt:lpstr>
      <vt:lpstr>Pengenalan Relasi Tabel</vt:lpstr>
      <vt:lpstr>Pengenalan Relasi Tabel</vt:lpstr>
      <vt:lpstr>Pengenalan Relasi Tabel</vt:lpstr>
      <vt:lpstr>Pengenalan Relasi Tabel</vt:lpstr>
      <vt:lpstr>Pengenalan Relasi Tabel</vt:lpstr>
      <vt:lpstr>Pengenalan Form</vt:lpstr>
      <vt:lpstr>Pembuatan Form</vt:lpstr>
      <vt:lpstr>Pembuatan Form</vt:lpstr>
      <vt:lpstr>Pembuatan Form</vt:lpstr>
      <vt:lpstr>Pembuatan Form</vt:lpstr>
      <vt:lpstr>Pembuatan Form</vt:lpstr>
      <vt:lpstr>Pembuatan Form</vt:lpstr>
      <vt:lpstr>Pembuatan Form</vt:lpstr>
      <vt:lpstr>Latihan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Aplikasi Manajemen II (Microsoft Access)</dc:title>
  <dc:creator/>
  <cp:keywords/>
  <cp:lastModifiedBy/>
  <cp:revision>2</cp:revision>
  <dcterms:created xsi:type="dcterms:W3CDTF">2020-03-15T14:42:02Z</dcterms:created>
  <dcterms:modified xsi:type="dcterms:W3CDTF">2020-06-19T15:24:42Z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