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D7B6D6D-DD42-4831-B826-4C3E89187501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DEC0F89-EACC-4619-A441-5966D0AEC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B6D6D-DD42-4831-B826-4C3E89187501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0F89-EACC-4619-A441-5966D0AEC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D7B6D6D-DD42-4831-B826-4C3E89187501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EC0F89-EACC-4619-A441-5966D0AEC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B6D6D-DD42-4831-B826-4C3E89187501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0F89-EACC-4619-A441-5966D0AEC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7B6D6D-DD42-4831-B826-4C3E89187501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DEC0F89-EACC-4619-A441-5966D0AEC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B6D6D-DD42-4831-B826-4C3E89187501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0F89-EACC-4619-A441-5966D0AEC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B6D6D-DD42-4831-B826-4C3E89187501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0F89-EACC-4619-A441-5966D0AEC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B6D6D-DD42-4831-B826-4C3E89187501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0F89-EACC-4619-A441-5966D0AEC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7B6D6D-DD42-4831-B826-4C3E89187501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0F89-EACC-4619-A441-5966D0AEC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B6D6D-DD42-4831-B826-4C3E89187501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0F89-EACC-4619-A441-5966D0AEC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B6D6D-DD42-4831-B826-4C3E89187501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0F89-EACC-4619-A441-5966D0AECD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D7B6D6D-DD42-4831-B826-4C3E89187501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DEC0F89-EACC-4619-A441-5966D0AEC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gip.go.id/prosedur-diagram-alir-desain-industri" TargetMode="External"/><Relationship Id="rId2" Type="http://schemas.openxmlformats.org/officeDocument/2006/relationships/hyperlink" Target="https://www.dgip.go.id/tarif-hak-cipt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gip.go.id/tarif-desain-industr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po.int/designs/en/" TargetMode="External"/><Relationship Id="rId2" Type="http://schemas.openxmlformats.org/officeDocument/2006/relationships/hyperlink" Target="https://www.wipo.int/treaties/en/classification/locarno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Mata </a:t>
            </a:r>
            <a:r>
              <a:rPr lang="en-US" dirty="0" err="1" smtClean="0"/>
              <a:t>Kuliah</a:t>
            </a:r>
            <a:r>
              <a:rPr lang="en-US" dirty="0" smtClean="0"/>
              <a:t> HKI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kreasi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, </a:t>
            </a:r>
            <a:r>
              <a:rPr lang="en-US" dirty="0" err="1" smtClean="0"/>
              <a:t>konfigurasi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daripadanya</a:t>
            </a:r>
            <a:r>
              <a:rPr lang="en-US" dirty="0" smtClean="0"/>
              <a:t> yang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kesan</a:t>
            </a:r>
            <a:r>
              <a:rPr lang="en-US" dirty="0" smtClean="0"/>
              <a:t> </a:t>
            </a:r>
            <a:r>
              <a:rPr lang="en-US" dirty="0" err="1" smtClean="0"/>
              <a:t>estetis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diwujudkan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barang</a:t>
            </a:r>
            <a:r>
              <a:rPr lang="en-US" dirty="0" smtClean="0"/>
              <a:t>, </a:t>
            </a:r>
            <a:r>
              <a:rPr lang="en-US" dirty="0" err="1" smtClean="0"/>
              <a:t>komoditas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kerajinan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239000" cy="8572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err="1" smtClean="0"/>
              <a:t>Desain</a:t>
            </a:r>
            <a:r>
              <a:rPr lang="en-US" sz="2700" dirty="0" smtClean="0"/>
              <a:t> </a:t>
            </a:r>
            <a:r>
              <a:rPr lang="en-US" sz="2700" dirty="0" err="1" smtClean="0"/>
              <a:t>Industri</a:t>
            </a:r>
            <a:r>
              <a:rPr lang="en-US" sz="2700" dirty="0" smtClean="0"/>
              <a:t> yang </a:t>
            </a:r>
            <a:r>
              <a:rPr lang="en-US" sz="2700" dirty="0" err="1" smtClean="0"/>
              <a:t>dapat</a:t>
            </a:r>
            <a:r>
              <a:rPr lang="en-US" sz="2700" dirty="0" smtClean="0"/>
              <a:t> </a:t>
            </a:r>
            <a:r>
              <a:rPr lang="en-US" sz="2700" dirty="0" err="1" smtClean="0"/>
              <a:t>didaftarkan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7239000" cy="5098438"/>
          </a:xfrm>
        </p:spPr>
        <p:txBody>
          <a:bodyPr>
            <a:normAutofit/>
          </a:bodyPr>
          <a:lstStyle/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kebaruan</a:t>
            </a:r>
            <a:r>
              <a:rPr lang="en-US" dirty="0" smtClean="0"/>
              <a:t> (novelty)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pengungkapan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bertentangan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, </a:t>
            </a:r>
            <a:r>
              <a:rPr lang="en-US" dirty="0" err="1" smtClean="0"/>
              <a:t>ketertiban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agama,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kesusilaan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7239000" cy="110869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PelindunganDesain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11680"/>
            <a:ext cx="7239000" cy="3489022"/>
          </a:xfrm>
        </p:spPr>
        <p:txBody>
          <a:bodyPr/>
          <a:lstStyle/>
          <a:p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eksklusif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yang </a:t>
            </a:r>
            <a:r>
              <a:rPr lang="en-US" dirty="0" err="1" smtClean="0"/>
              <a:t>dimilikinya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melarang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persetujuannya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, </a:t>
            </a:r>
            <a:r>
              <a:rPr lang="en-US" dirty="0" err="1" smtClean="0"/>
              <a:t>memakai</a:t>
            </a:r>
            <a:r>
              <a:rPr lang="en-US" dirty="0" smtClean="0"/>
              <a:t>, </a:t>
            </a:r>
            <a:r>
              <a:rPr lang="en-US" dirty="0" err="1" smtClean="0"/>
              <a:t>menjual</a:t>
            </a:r>
            <a:r>
              <a:rPr lang="en-US" dirty="0" smtClean="0"/>
              <a:t>, </a:t>
            </a:r>
            <a:r>
              <a:rPr lang="en-US" dirty="0" err="1" smtClean="0"/>
              <a:t>mengimpor</a:t>
            </a:r>
            <a:r>
              <a:rPr lang="en-US" dirty="0" smtClean="0"/>
              <a:t>, </a:t>
            </a:r>
            <a:r>
              <a:rPr lang="en-US" dirty="0" err="1" smtClean="0"/>
              <a:t>mengekspor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mengedarkan</a:t>
            </a:r>
            <a:r>
              <a:rPr lang="en-US" dirty="0" smtClean="0"/>
              <a:t> </a:t>
            </a:r>
            <a:r>
              <a:rPr lang="en-US" dirty="0" err="1" smtClean="0"/>
              <a:t>produk-produk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7239000" cy="1571636"/>
          </a:xfrm>
        </p:spPr>
        <p:txBody>
          <a:bodyPr>
            <a:normAutofit fontScale="90000"/>
          </a:bodyPr>
          <a:lstStyle/>
          <a:p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/>
            </a:r>
            <a:br>
              <a:rPr lang="nn-NO" dirty="0" smtClean="0"/>
            </a:br>
            <a:r>
              <a:rPr lang="en-US" b="0" dirty="0" err="1" smtClean="0"/>
              <a:t>Prosedur</a:t>
            </a:r>
            <a:r>
              <a:rPr lang="en-US" b="0" dirty="0" smtClean="0"/>
              <a:t>/Diagram </a:t>
            </a:r>
            <a:r>
              <a:rPr lang="en-US" b="0" dirty="0" err="1" smtClean="0"/>
              <a:t>Alir</a:t>
            </a:r>
            <a:r>
              <a:rPr lang="en-US" b="0" dirty="0" smtClean="0"/>
              <a:t> </a:t>
            </a:r>
            <a:r>
              <a:rPr lang="en-US" b="0" dirty="0" err="1" smtClean="0"/>
              <a:t>Desain</a:t>
            </a:r>
            <a:r>
              <a:rPr lang="en-US" b="0" dirty="0" smtClean="0"/>
              <a:t> </a:t>
            </a:r>
            <a:r>
              <a:rPr lang="en-US" b="0" dirty="0" err="1" smtClean="0"/>
              <a:t>Industri</a:t>
            </a:r>
            <a:r>
              <a:rPr lang="en-US" b="0" dirty="0" smtClean="0"/>
              <a:t> </a:t>
            </a:r>
            <a:br>
              <a:rPr lang="en-US" b="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7239000" cy="416974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n-US" dirty="0" smtClean="0">
              <a:hlinkClick r:id="rId2"/>
            </a:endParaRPr>
          </a:p>
          <a:p>
            <a:pPr algn="ctr">
              <a:buNone/>
            </a:pPr>
            <a:endParaRPr lang="en-US" dirty="0" smtClean="0">
              <a:hlinkClick r:id="rId2"/>
            </a:endParaRPr>
          </a:p>
          <a:p>
            <a:pPr algn="ctr">
              <a:buNone/>
            </a:pPr>
            <a:endParaRPr lang="en-US" dirty="0" smtClean="0">
              <a:hlinkClick r:id="rId2"/>
            </a:endParaRPr>
          </a:p>
          <a:p>
            <a:pPr algn="ctr">
              <a:buNone/>
            </a:pPr>
            <a:r>
              <a:rPr lang="en-US" dirty="0" smtClean="0">
                <a:hlinkClick r:id="rId3"/>
              </a:rPr>
              <a:t>https://www.dgip.go.id/prosedur-diagram-alir-desain-industri</a:t>
            </a:r>
            <a:endParaRPr lang="en-US" dirty="0" smtClean="0">
              <a:hlinkClick r:id="rId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239000" cy="1357322"/>
          </a:xfrm>
        </p:spPr>
        <p:txBody>
          <a:bodyPr>
            <a:normAutofit fontScale="90000"/>
          </a:bodyPr>
          <a:lstStyle/>
          <a:p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700" b="0" dirty="0" smtClean="0"/>
              <a:t>PNBP </a:t>
            </a:r>
            <a:r>
              <a:rPr lang="en-US" sz="2700" b="0" dirty="0" err="1" smtClean="0"/>
              <a:t>Desain</a:t>
            </a:r>
            <a:r>
              <a:rPr lang="en-US" sz="2700" b="0" dirty="0" smtClean="0"/>
              <a:t> </a:t>
            </a:r>
            <a:r>
              <a:rPr lang="en-US" sz="2700" b="0" dirty="0" err="1" smtClean="0"/>
              <a:t>Industri</a:t>
            </a:r>
            <a:r>
              <a:rPr lang="en-US" sz="2700" b="0" dirty="0" smtClean="0"/>
              <a:t> </a:t>
            </a:r>
            <a:r>
              <a:rPr lang="en-US" sz="2700" b="0" dirty="0" err="1" smtClean="0"/>
              <a:t>Berdasarkan</a:t>
            </a:r>
            <a:r>
              <a:rPr lang="en-US" sz="2700" b="0" dirty="0" smtClean="0"/>
              <a:t> PP No. 28 </a:t>
            </a:r>
            <a:r>
              <a:rPr lang="en-US" sz="2700" b="0" dirty="0" err="1" smtClean="0"/>
              <a:t>Tahun</a:t>
            </a:r>
            <a:r>
              <a:rPr lang="en-US" sz="2700" b="0" dirty="0" smtClean="0"/>
              <a:t> 2019 </a:t>
            </a:r>
            <a:r>
              <a:rPr lang="en-US" b="0" dirty="0" smtClean="0"/>
              <a:t/>
            </a:r>
            <a:br>
              <a:rPr lang="en-US" b="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7239000" cy="452693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pPr algn="ctr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://www.dgip.go.id/tarif-desain-industri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239000" cy="9286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Klasifikasi</a:t>
            </a:r>
            <a:r>
              <a:rPr lang="en-US" dirty="0" smtClean="0">
                <a:solidFill>
                  <a:srgbClr val="002060"/>
                </a:solidFill>
              </a:rPr>
              <a:t> Locarno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Klasifikasi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Locarno, </a:t>
            </a:r>
            <a:r>
              <a:rPr lang="en-US" dirty="0" err="1" smtClean="0">
                <a:solidFill>
                  <a:srgbClr val="002060"/>
                </a:solidFill>
              </a:rPr>
              <a:t>didirikan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oleh</a:t>
            </a:r>
            <a:r>
              <a:rPr lang="en-US" dirty="0" smtClean="0">
                <a:solidFill>
                  <a:srgbClr val="002060"/>
                </a:solidFill>
              </a:rPr>
              <a:t> </a:t>
            </a:r>
            <a:r>
              <a:rPr lang="en-US" dirty="0" err="1" smtClean="0">
                <a:solidFill>
                  <a:srgbClr val="002060"/>
                </a:solidFill>
                <a:hlinkClick r:id="rId2"/>
              </a:rPr>
              <a:t>Perjanjian</a:t>
            </a:r>
            <a:r>
              <a:rPr lang="en-US" dirty="0" smtClean="0">
                <a:solidFill>
                  <a:srgbClr val="002060"/>
                </a:solidFill>
                <a:hlinkClick r:id="rId2"/>
              </a:rPr>
              <a:t> Locarno</a:t>
            </a:r>
            <a:r>
              <a:rPr lang="en-US" dirty="0" smtClean="0">
                <a:solidFill>
                  <a:srgbClr val="002060"/>
                </a:solidFill>
              </a:rPr>
              <a:t> (1968), </a:t>
            </a:r>
            <a:r>
              <a:rPr lang="en-US" dirty="0" err="1" smtClean="0">
                <a:solidFill>
                  <a:srgbClr val="002060"/>
                </a:solidFill>
              </a:rPr>
              <a:t>adalah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klasifikasi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internasional</a:t>
            </a:r>
            <a:r>
              <a:rPr lang="en-US" dirty="0" smtClean="0">
                <a:solidFill>
                  <a:srgbClr val="002060"/>
                </a:solidFill>
              </a:rPr>
              <a:t> yang </a:t>
            </a:r>
            <a:r>
              <a:rPr lang="en-US" dirty="0" err="1" smtClean="0">
                <a:solidFill>
                  <a:srgbClr val="002060"/>
                </a:solidFill>
              </a:rPr>
              <a:t>digunakan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untuk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keperluan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pendaftaran</a:t>
            </a:r>
            <a:r>
              <a:rPr lang="en-US" dirty="0" smtClean="0">
                <a:solidFill>
                  <a:srgbClr val="002060"/>
                </a:solidFill>
              </a:rPr>
              <a:t> </a:t>
            </a:r>
            <a:r>
              <a:rPr lang="en-US" dirty="0" err="1" smtClean="0">
                <a:solidFill>
                  <a:srgbClr val="002060"/>
                </a:solidFill>
                <a:hlinkClick r:id="rId3"/>
              </a:rPr>
              <a:t>desain</a:t>
            </a:r>
            <a:r>
              <a:rPr lang="en-US" dirty="0" smtClean="0">
                <a:solidFill>
                  <a:srgbClr val="002060"/>
                </a:solidFill>
                <a:hlinkClick r:id="rId3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hlinkClick r:id="rId3"/>
              </a:rPr>
              <a:t>industri</a:t>
            </a:r>
            <a:r>
              <a:rPr lang="en-US" dirty="0" smtClean="0">
                <a:solidFill>
                  <a:srgbClr val="002060"/>
                </a:solidFill>
              </a:rPr>
              <a:t> .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7239000" cy="894382"/>
          </a:xfrm>
        </p:spPr>
        <p:txBody>
          <a:bodyPr>
            <a:normAutofit fontScale="90000"/>
          </a:bodyPr>
          <a:lstStyle/>
          <a:p>
            <a:r>
              <a:rPr lang="sv-SE" sz="2700" b="0" dirty="0" smtClean="0"/>
              <a:t/>
            </a:r>
            <a:br>
              <a:rPr lang="sv-SE" sz="2700" b="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sv-SE" sz="3100" b="0" dirty="0" smtClean="0"/>
              <a:t>Peraturan </a:t>
            </a:r>
            <a:r>
              <a:rPr lang="sv-SE" sz="3100" b="0" dirty="0" smtClean="0"/>
              <a:t>Perundang-undangan Terkait Desain Industri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t"/>
            <a:r>
              <a:rPr lang="en-US" dirty="0" smtClean="0"/>
              <a:t>UU </a:t>
            </a:r>
            <a:r>
              <a:rPr lang="en-US" dirty="0" err="1" smtClean="0"/>
              <a:t>Nomor</a:t>
            </a:r>
            <a:r>
              <a:rPr lang="en-US" dirty="0" smtClean="0"/>
              <a:t> 31 </a:t>
            </a:r>
            <a:r>
              <a:rPr lang="en-US" dirty="0" err="1" smtClean="0"/>
              <a:t>Tahun</a:t>
            </a:r>
            <a:r>
              <a:rPr lang="en-US" dirty="0" smtClean="0"/>
              <a:t> 2000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endParaRPr lang="en-US" dirty="0" smtClean="0"/>
          </a:p>
          <a:p>
            <a:pPr fontAlgn="t"/>
            <a:r>
              <a:rPr lang="en-US" dirty="0" err="1" smtClean="0"/>
              <a:t>Penjelasan</a:t>
            </a:r>
            <a:r>
              <a:rPr lang="en-US" dirty="0" smtClean="0"/>
              <a:t> UU </a:t>
            </a:r>
            <a:r>
              <a:rPr lang="en-US" dirty="0" err="1" smtClean="0"/>
              <a:t>Nomor</a:t>
            </a:r>
            <a:r>
              <a:rPr lang="en-US" dirty="0" smtClean="0"/>
              <a:t> 31 </a:t>
            </a:r>
            <a:r>
              <a:rPr lang="en-US" dirty="0" err="1" smtClean="0"/>
              <a:t>Tahun</a:t>
            </a:r>
            <a:r>
              <a:rPr lang="en-US" dirty="0" smtClean="0"/>
              <a:t> 2000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endParaRPr lang="en-US" dirty="0" smtClean="0"/>
          </a:p>
          <a:p>
            <a:pPr fontAlgn="t"/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Nomor</a:t>
            </a:r>
            <a:r>
              <a:rPr lang="en-US" dirty="0" smtClean="0"/>
              <a:t> 1 </a:t>
            </a:r>
            <a:r>
              <a:rPr lang="en-US" dirty="0" err="1" smtClean="0"/>
              <a:t>Tahun</a:t>
            </a:r>
            <a:r>
              <a:rPr lang="en-US" dirty="0" smtClean="0"/>
              <a:t> 2005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Undang</a:t>
            </a:r>
            <a:r>
              <a:rPr lang="en-US" dirty="0" smtClean="0"/>
              <a:t>-</a:t>
            </a:r>
            <a:r>
              <a:rPr lang="en-US" dirty="0" err="1" smtClean="0"/>
              <a:t>Undang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31Tahun 2000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yang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4 </a:t>
            </a:r>
            <a:r>
              <a:rPr lang="en-US" dirty="0" err="1" smtClean="0"/>
              <a:t>Januari</a:t>
            </a:r>
            <a:r>
              <a:rPr lang="en-US" dirty="0" smtClean="0"/>
              <a:t> 2005.</a:t>
            </a:r>
          </a:p>
          <a:p>
            <a:pPr fontAlgn="t"/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Nomor</a:t>
            </a:r>
            <a:r>
              <a:rPr lang="en-US" dirty="0" smtClean="0"/>
              <a:t> 45 </a:t>
            </a:r>
            <a:r>
              <a:rPr lang="en-US" dirty="0" err="1" smtClean="0"/>
              <a:t>Tahun</a:t>
            </a:r>
            <a:r>
              <a:rPr lang="en-US" dirty="0" smtClean="0"/>
              <a:t> 2016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Dan </a:t>
            </a:r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Negara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Kementerian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3000372"/>
            <a:ext cx="7242048" cy="1143000"/>
          </a:xfrm>
        </p:spPr>
        <p:txBody>
          <a:bodyPr/>
          <a:lstStyle/>
          <a:p>
            <a:pPr algn="ctr"/>
            <a:r>
              <a:rPr lang="en-US" smtClean="0"/>
              <a:t>Terimakasih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</TotalTime>
  <Words>231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Desain Industri</vt:lpstr>
      <vt:lpstr>Definisi Umum Desain Industri</vt:lpstr>
      <vt:lpstr>    Desain Industri yang dapat didaftarkan </vt:lpstr>
      <vt:lpstr>Masa PelindunganDesain Industri</vt:lpstr>
      <vt:lpstr>       Prosedur/Diagram Alir Desain Industri  </vt:lpstr>
      <vt:lpstr> PNBP Desain Industri Berdasarkan PP No. 28 Tahun 2019  </vt:lpstr>
      <vt:lpstr>     Klasifikasi Locarno</vt:lpstr>
      <vt:lpstr>  Peraturan Perundang-undangan Terkait Desain Industri</vt:lpstr>
      <vt:lpstr>Terimakasih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Hak cipta</dc:title>
  <dc:creator>GIGABYTE</dc:creator>
  <cp:lastModifiedBy>GIGABYTE</cp:lastModifiedBy>
  <cp:revision>12</cp:revision>
  <dcterms:created xsi:type="dcterms:W3CDTF">2020-06-03T03:15:02Z</dcterms:created>
  <dcterms:modified xsi:type="dcterms:W3CDTF">2020-06-03T03:40:32Z</dcterms:modified>
</cp:coreProperties>
</file>