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8" r:id="rId18"/>
    <p:sldId id="259" r:id="rId19"/>
    <p:sldId id="260" r:id="rId20"/>
    <p:sldId id="261" r:id="rId21"/>
    <p:sldId id="266" r:id="rId22"/>
    <p:sldId id="26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E861F-333C-45C6-BC79-C2264D7767EB}" type="datetimeFigureOut">
              <a:rPr lang="id-ID" smtClean="0"/>
              <a:t>21/06/2020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4EFF-AC0B-41AB-B28A-D59811D7E6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4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0B6-9A4E-48BE-A2B9-20BBF8F1357A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1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A2-EF94-4E27-96D3-E7971391A6E7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D89F-379F-4AA9-9EA9-758A02CE3939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688B-A0DD-49AE-98C2-60A09BE009B1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8CA4-C07D-4C21-9254-8812AA9BEB18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D96A-6692-4363-8D5E-6DF8C3E60601}" type="datetime1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73CE-B14A-42A1-A0D9-DFBAB429F925}" type="datetime1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8F63-68EC-4B8D-8817-ED87F86DBE39}" type="datetime1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083B-D87D-460E-ABBB-E7C96677747E}" type="datetime1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51A9-B88A-48EF-A1EF-14BE8755D7DA}" type="datetime1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081-3D56-4262-B287-A9793B1AA8F1}" type="datetime1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D325-DEE0-4D8E-8002-72597A09351C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0825-2082-4A1E-B196-6C96966D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1470025"/>
          </a:xfrm>
        </p:spPr>
        <p:txBody>
          <a:bodyPr/>
          <a:lstStyle/>
          <a:p>
            <a:r>
              <a:rPr lang="id-ID" dirty="0" smtClean="0"/>
              <a:t>Risiko Spekulatif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3226">
            <a:off x="688967" y="806644"/>
            <a:ext cx="3299984" cy="2121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3956446"/>
            <a:ext cx="4568885" cy="2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bab12resikospekulatiflainnya-191018082419/85/manajemen-risiko-12-risiko-spekulatif-lainnya-18-320.jpg?cb=15713871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48108" cy="61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lidesharecdn.com/bab12resikospekulatiflainnya-191018082419/85/manajemen-risiko-12-risiko-spekulatif-lainnya-19-320.jpg?cb=15713871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9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304800"/>
            <a:ext cx="832250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2399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549874" cy="64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6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305800" cy="62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4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Risiko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Perubahan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Pendapatan</a:t>
            </a:r>
            <a:endParaRPr lang="en-US" b="1" dirty="0" smtClean="0">
              <a:solidFill>
                <a:schemeClr val="tx2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Penginvestasian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  <a:p>
            <a:pPr marL="857250" lvl="1" indent="-400050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59639"/>
              </p:ext>
            </p:extLst>
          </p:nvPr>
        </p:nvGraphicFramePr>
        <p:xfrm>
          <a:off x="1531620" y="3284823"/>
          <a:ext cx="6850380" cy="240023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25190"/>
                <a:gridCol w="342519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Aset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Pasiva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Obligasi jk. waktu 1 tahun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Bunga 12%/tahun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Obligasi jk. waktu 2 tahun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Bunga 10%/tahun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(1) Investasi 12%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(2) Re-investasi (?)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(1) </a:t>
                      </a:r>
                      <a:r>
                        <a:rPr lang="en-US" sz="2400" dirty="0" err="1">
                          <a:effectLst/>
                        </a:rPr>
                        <a:t>Pendanaan</a:t>
                      </a:r>
                      <a:r>
                        <a:rPr lang="en-US" sz="2400" dirty="0">
                          <a:effectLst/>
                        </a:rPr>
                        <a:t> 10%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(2) </a:t>
                      </a:r>
                      <a:r>
                        <a:rPr lang="en-US" sz="2400" dirty="0" err="1">
                          <a:effectLst/>
                        </a:rPr>
                        <a:t>Pendanaan</a:t>
                      </a:r>
                      <a:r>
                        <a:rPr lang="en-US" sz="2400" dirty="0">
                          <a:effectLst/>
                        </a:rPr>
                        <a:t> 10%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85844"/>
              </p:ext>
            </p:extLst>
          </p:nvPr>
        </p:nvGraphicFramePr>
        <p:xfrm>
          <a:off x="1447800" y="2514600"/>
          <a:ext cx="6850380" cy="240023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25190"/>
                <a:gridCol w="342519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Aset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Pasiva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Obligasi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jk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waktu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2 </a:t>
                      </a:r>
                      <a:r>
                        <a:rPr lang="en-US" sz="2400" dirty="0" err="1">
                          <a:effectLst/>
                        </a:rPr>
                        <a:t>tahun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Bunga</a:t>
                      </a:r>
                      <a:r>
                        <a:rPr lang="en-US" sz="2400" dirty="0">
                          <a:effectLst/>
                        </a:rPr>
                        <a:t> 12%/</a:t>
                      </a:r>
                      <a:r>
                        <a:rPr lang="en-US" sz="2400" dirty="0" err="1">
                          <a:effectLst/>
                        </a:rPr>
                        <a:t>tahun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Obligasi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jk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waktu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1 </a:t>
                      </a:r>
                      <a:r>
                        <a:rPr lang="en-US" sz="2400" dirty="0" err="1">
                          <a:effectLst/>
                        </a:rPr>
                        <a:t>tahun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Bunga</a:t>
                      </a:r>
                      <a:r>
                        <a:rPr lang="en-US" sz="2400" dirty="0">
                          <a:effectLst/>
                        </a:rPr>
                        <a:t> 10%/</a:t>
                      </a:r>
                      <a:r>
                        <a:rPr lang="en-US" sz="2400" dirty="0" err="1">
                          <a:effectLst/>
                        </a:rPr>
                        <a:t>tahun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(1) Investasi 12%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(2) </a:t>
                      </a:r>
                      <a:r>
                        <a:rPr lang="en-US" sz="2400" dirty="0" err="1" smtClean="0">
                          <a:effectLst/>
                        </a:rPr>
                        <a:t>Investasi</a:t>
                      </a:r>
                      <a:r>
                        <a:rPr lang="en-US" sz="2400" dirty="0" smtClean="0">
                          <a:effectLst/>
                        </a:rPr>
                        <a:t> 12%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(1) </a:t>
                      </a:r>
                      <a:r>
                        <a:rPr lang="en-US" sz="2400" dirty="0" err="1">
                          <a:effectLst/>
                        </a:rPr>
                        <a:t>Pendanaan</a:t>
                      </a:r>
                      <a:r>
                        <a:rPr lang="en-US" sz="2400" dirty="0">
                          <a:effectLst/>
                        </a:rPr>
                        <a:t> 10%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(2) </a:t>
                      </a:r>
                      <a:r>
                        <a:rPr lang="en-US" sz="2400" dirty="0" err="1">
                          <a:effectLst/>
                        </a:rPr>
                        <a:t>Pendanaan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(?)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40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Risiko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Perubahan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Harga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Pasar</a:t>
            </a:r>
            <a:endParaRPr lang="en-US" b="1" dirty="0" smtClean="0">
              <a:solidFill>
                <a:schemeClr val="tx2"/>
              </a:solidFill>
            </a:endParaRPr>
          </a:p>
          <a:p>
            <a:pPr marL="511175" indent="0">
              <a:buNone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yang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511175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89211"/>
              </p:ext>
            </p:extLst>
          </p:nvPr>
        </p:nvGraphicFramePr>
        <p:xfrm>
          <a:off x="1143000" y="4114800"/>
          <a:ext cx="7239000" cy="1752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19500"/>
                <a:gridCol w="3619500"/>
              </a:tblGrid>
              <a:tr h="337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Aset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Pasiva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4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Obligasi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jk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r>
                        <a:rPr lang="en-US" sz="2000" dirty="0" err="1">
                          <a:effectLst/>
                        </a:rPr>
                        <a:t>waktu</a:t>
                      </a:r>
                      <a:r>
                        <a:rPr lang="en-US" sz="2000" dirty="0">
                          <a:effectLst/>
                        </a:rPr>
                        <a:t> 10 </a:t>
                      </a:r>
                      <a:r>
                        <a:rPr lang="en-US" sz="2000" dirty="0" err="1">
                          <a:effectLst/>
                        </a:rPr>
                        <a:t>tahun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Nilai</a:t>
                      </a:r>
                      <a:r>
                        <a:rPr lang="en-US" sz="2000" dirty="0">
                          <a:effectLst/>
                        </a:rPr>
                        <a:t> nominal </a:t>
                      </a:r>
                      <a:r>
                        <a:rPr lang="en-US" sz="2000" dirty="0" err="1">
                          <a:effectLst/>
                        </a:rPr>
                        <a:t>Rp</a:t>
                      </a:r>
                      <a:r>
                        <a:rPr lang="en-US" sz="2000" dirty="0">
                          <a:effectLst/>
                        </a:rPr>
                        <a:t> 1.000.000,-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Kupon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bunga</a:t>
                      </a:r>
                      <a:r>
                        <a:rPr lang="en-US" sz="2000" dirty="0">
                          <a:effectLst/>
                        </a:rPr>
                        <a:t>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Nilai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Rp</a:t>
                      </a:r>
                      <a:r>
                        <a:rPr lang="en-US" sz="2000" dirty="0">
                          <a:effectLst/>
                        </a:rPr>
                        <a:t> 1.000.000,-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Obligasi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jk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r>
                        <a:rPr lang="en-US" sz="2000" dirty="0" err="1">
                          <a:effectLst/>
                        </a:rPr>
                        <a:t>waktu</a:t>
                      </a:r>
                      <a:r>
                        <a:rPr lang="en-US" sz="2000" dirty="0">
                          <a:effectLst/>
                        </a:rPr>
                        <a:t> 2 </a:t>
                      </a:r>
                      <a:r>
                        <a:rPr lang="en-US" sz="2000" dirty="0" err="1">
                          <a:effectLst/>
                        </a:rPr>
                        <a:t>tahun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Nilai</a:t>
                      </a:r>
                      <a:r>
                        <a:rPr lang="en-US" sz="2000" dirty="0">
                          <a:effectLst/>
                        </a:rPr>
                        <a:t> nominal </a:t>
                      </a:r>
                      <a:r>
                        <a:rPr lang="en-US" sz="2000" dirty="0" err="1">
                          <a:effectLst/>
                        </a:rPr>
                        <a:t>Rp</a:t>
                      </a:r>
                      <a:r>
                        <a:rPr lang="en-US" sz="2000" dirty="0">
                          <a:effectLst/>
                        </a:rPr>
                        <a:t> 1.000.000,-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Kupon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bunga</a:t>
                      </a:r>
                      <a:r>
                        <a:rPr lang="en-US" sz="2000" dirty="0">
                          <a:effectLst/>
                        </a:rPr>
                        <a:t>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Nilai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Rp</a:t>
                      </a:r>
                      <a:r>
                        <a:rPr lang="en-US" sz="2000" dirty="0">
                          <a:effectLst/>
                        </a:rPr>
                        <a:t> 1.000.000,-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9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Risiko</a:t>
            </a:r>
            <a:r>
              <a:rPr lang="en-US" sz="2400" b="1" dirty="0"/>
              <a:t> </a:t>
            </a:r>
            <a:r>
              <a:rPr lang="en-US" sz="2400" b="1" dirty="0" err="1"/>
              <a:t>spekulatif</a:t>
            </a:r>
            <a:r>
              <a:rPr lang="en-US" sz="2400" dirty="0"/>
              <a:t> </a:t>
            </a:r>
            <a:r>
              <a:rPr lang="en-US" sz="2400" dirty="0" err="1"/>
              <a:t>atau</a:t>
            </a:r>
            <a:r>
              <a:rPr lang="en-US" sz="2400" dirty="0"/>
              <a:t> </a:t>
            </a:r>
            <a:r>
              <a:rPr lang="en-US" sz="2400" b="1" dirty="0"/>
              <a:t>speculative risk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yang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diperolehnya</a:t>
            </a:r>
            <a:r>
              <a:rPr lang="en-US" sz="2400" dirty="0"/>
              <a:t> </a:t>
            </a:r>
            <a:r>
              <a:rPr lang="en-US" sz="2400" b="1" dirty="0" err="1"/>
              <a:t>keuntungan</a:t>
            </a:r>
            <a:r>
              <a:rPr lang="en-US" sz="2400" dirty="0"/>
              <a:t> 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timbulnya</a:t>
            </a:r>
            <a:r>
              <a:rPr lang="en-US" sz="2400" dirty="0"/>
              <a:t> </a:t>
            </a:r>
            <a:r>
              <a:rPr lang="en-US" sz="2400" b="1" dirty="0" err="1"/>
              <a:t>kerugian</a:t>
            </a:r>
            <a:r>
              <a:rPr lang="en-US" sz="2400" dirty="0"/>
              <a:t>.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spekulatif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sadar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diakibatkan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situa</a:t>
            </a:r>
            <a:r>
              <a:rPr lang="id-ID" sz="2400" dirty="0" smtClean="0"/>
              <a:t>s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terkontrol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r>
              <a:rPr lang="en-US" sz="2400" dirty="0" err="1">
                <a:latin typeface="Roboto"/>
              </a:rPr>
              <a:t>hampir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semua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aktivitas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investasi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sebenarnya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terkait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dengan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risiko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spekulatif</a:t>
            </a:r>
            <a:r>
              <a:rPr lang="en-US" sz="2400" dirty="0">
                <a:latin typeface="Roboto"/>
              </a:rPr>
              <a:t>. </a:t>
            </a:r>
            <a:r>
              <a:rPr lang="en-US" sz="2400" dirty="0" err="1">
                <a:latin typeface="Roboto"/>
              </a:rPr>
              <a:t>Dalam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investasi</a:t>
            </a:r>
            <a:r>
              <a:rPr lang="en-US" sz="2400" dirty="0">
                <a:latin typeface="Roboto"/>
              </a:rPr>
              <a:t>, </a:t>
            </a:r>
            <a:r>
              <a:rPr lang="en-US" sz="2400" dirty="0" err="1">
                <a:latin typeface="Roboto"/>
              </a:rPr>
              <a:t>kita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bisa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menilai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risiko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spekulatif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investasi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tertentu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lebih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tinggi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atau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lebih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rendah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dari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alternatif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investasi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>
                <a:latin typeface="Roboto"/>
              </a:rPr>
              <a:t>lainnya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85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14480208"/>
                  </p:ext>
                </p:extLst>
              </p:nvPr>
            </p:nvGraphicFramePr>
            <p:xfrm>
              <a:off x="1295400" y="2133600"/>
              <a:ext cx="7078980" cy="2522094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707898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𝑂𝑏𝑙𝑖𝑔𝑎𝑠𝑖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𝐴𝑠𝑒𝑡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100.000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(1+0,1)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+…+ 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1.100.000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1+0,1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=1.000.000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𝑂𝑏𝑙𝑖𝑔𝑎𝑠𝑖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𝐾𝑒𝑤𝑎𝑗𝑖𝑏𝑎𝑛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100.000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(1+0,1)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+…+ 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1.100.000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1+0,1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=1.000.000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14480208"/>
                  </p:ext>
                </p:extLst>
              </p:nvPr>
            </p:nvGraphicFramePr>
            <p:xfrm>
              <a:off x="1295400" y="2133600"/>
              <a:ext cx="7078980" cy="261582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7078980"/>
                  </a:tblGrid>
                  <a:tr h="1307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86" b="-100000"/>
                          </a:stretch>
                        </a:blipFill>
                      </a:tcPr>
                    </a:tc>
                  </a:tr>
                  <a:tr h="1307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86" t="-100467" b="-4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bunga</a:t>
            </a:r>
            <a:r>
              <a:rPr lang="en-US" dirty="0"/>
              <a:t>!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</a:t>
            </a:r>
            <a:r>
              <a:rPr lang="en-US" dirty="0" err="1"/>
              <a:t>khususnya</a:t>
            </a:r>
            <a:r>
              <a:rPr lang="en-US" dirty="0"/>
              <a:t> bank).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(</a:t>
            </a:r>
            <a:r>
              <a:rPr lang="en-US" dirty="0" err="1"/>
              <a:t>pendapatan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(</a:t>
            </a:r>
            <a:r>
              <a:rPr lang="en-US" dirty="0" err="1"/>
              <a:t>biaya</a:t>
            </a:r>
            <a:r>
              <a:rPr lang="en-US" dirty="0"/>
              <a:t>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.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(</a:t>
            </a:r>
            <a:r>
              <a:rPr lang="en-US" dirty="0" err="1"/>
              <a:t>kerugian</a:t>
            </a:r>
            <a:r>
              <a:rPr lang="en-US" dirty="0"/>
              <a:t>). 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5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2" y="1600200"/>
            <a:ext cx="7208015" cy="4525963"/>
          </a:xfrm>
        </p:spPr>
      </p:pic>
    </p:spTree>
    <p:extLst>
      <p:ext uri="{BB962C8B-B14F-4D97-AF65-F5344CB8AC3E}">
        <p14:creationId xmlns:p14="http://schemas.microsoft.com/office/powerpoint/2010/main" val="29613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Tingkat </a:t>
            </a:r>
            <a:r>
              <a:rPr lang="en-US" dirty="0" err="1" smtClean="0"/>
              <a:t>Bunga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lv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: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) </a:t>
            </a:r>
            <a:r>
              <a:rPr lang="en-US" dirty="0" err="1"/>
              <a:t>berubah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: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384130"/>
            <a:ext cx="9677400" cy="72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575486" cy="64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" y="0"/>
            <a:ext cx="9141725" cy="68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792508" cy="58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350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Roboto</vt:lpstr>
      <vt:lpstr>Times New Roman</vt:lpstr>
      <vt:lpstr>Wingdings</vt:lpstr>
      <vt:lpstr>Office Theme</vt:lpstr>
      <vt:lpstr>Risiko Spekulatif</vt:lpstr>
      <vt:lpstr>Definisi</vt:lpstr>
      <vt:lpstr>Karakteristik Risiko Perubahan Tingkat Bunga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</vt:lpstr>
      <vt:lpstr>PowerPoint Presentation</vt:lpstr>
      <vt:lpstr>…</vt:lpstr>
      <vt:lpstr>…</vt:lpstr>
      <vt:lpstr>…</vt:lpstr>
      <vt:lpstr>…</vt:lpstr>
      <vt:lpstr>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 Perubahan Tingkat Bunga</dc:title>
  <dc:creator>Farlianto</dc:creator>
  <cp:lastModifiedBy>Kaka Andrian</cp:lastModifiedBy>
  <cp:revision>46</cp:revision>
  <dcterms:created xsi:type="dcterms:W3CDTF">2013-07-23T21:54:27Z</dcterms:created>
  <dcterms:modified xsi:type="dcterms:W3CDTF">2020-06-21T15:50:27Z</dcterms:modified>
</cp:coreProperties>
</file>