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8" r:id="rId2"/>
    <p:sldId id="289" r:id="rId3"/>
    <p:sldId id="290" r:id="rId4"/>
    <p:sldId id="291" r:id="rId5"/>
    <p:sldId id="292" r:id="rId6"/>
    <p:sldId id="293" r:id="rId7"/>
    <p:sldId id="294" r:id="rId8"/>
    <p:sldId id="295" r:id="rId9"/>
    <p:sldId id="296" r:id="rId10"/>
    <p:sldId id="29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79CC93D-E52E-4D84-901B-11D7331DD495}">
          <p14:sldIdLst>
            <p14:sldId id="288"/>
            <p14:sldId id="289"/>
            <p14:sldId id="290"/>
            <p14:sldId id="291"/>
            <p14:sldId id="292"/>
            <p14:sldId id="293"/>
            <p14:sldId id="294"/>
            <p14:sldId id="295"/>
            <p14:sldId id="296"/>
            <p14:sldId id="297"/>
          </p14:sldIdLst>
        </p14:section>
        <p14:section name="Overview and Objectives" id="{ABA716BF-3A5C-4ADB-94C9-CFEF84EBA240}">
          <p14:sldIdLst/>
        </p14:section>
        <p14:section name="Topic 1" id="{6D9936A3-3945-4757-BC8B-B5C252D8E036}">
          <p14:sldIdLst/>
        </p14:section>
        <p14:section name="Sample Slides for Visuals" id="{BAB3A466-96C9-4230-9978-795378D75699}">
          <p14:sldIdLst/>
        </p14:section>
        <p14:section name="Case Study" id="{8C0305C9-B152-4FBA-A789-FE1976D53990}">
          <p14:sldIdLst/>
        </p14:section>
        <p14:section name="Conclusion and Summary" id="{790CEF5B-569A-4C2F-BED5-750B08C0E5AD}">
          <p14:sldIdLst/>
        </p14:section>
        <p14:section name="Appendix" id="{3F78B471-41DA-46F2-A8E4-97E471896AB3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74" autoAdjust="0"/>
    <p:restoredTop sz="83977" autoAdjust="0"/>
  </p:normalViewPr>
  <p:slideViewPr>
    <p:cSldViewPr>
      <p:cViewPr varScale="1">
        <p:scale>
          <a:sx n="57" d="100"/>
          <a:sy n="57" d="100"/>
        </p:scale>
        <p:origin x="-153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FDC75-7F73-4A4A-A77C-09AADF00E0EA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226BF-1F13-42D3-80DC-373E7ADD1E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694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EF76B-3757-4A0B-AF93-28494465C1DD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93FD4-8F83-4EF7-AC3F-0DC0388986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131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>
              <a:defRPr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>
              <a:buNone/>
              <a:defRPr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groun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>
              <a:defRPr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Entity-relationship_model" TargetMode="External"/><Relationship Id="rId2" Type="http://schemas.openxmlformats.org/officeDocument/2006/relationships/hyperlink" Target="http://en.wikipedia.org/wiki/Process_Model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Data_model" TargetMode="External"/><Relationship Id="rId2" Type="http://schemas.openxmlformats.org/officeDocument/2006/relationships/hyperlink" Target="http://en.wikipedia.org/wiki/Process_Diagram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en.wikipedia.org/wiki/Event_chain_diagra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838200" y="609600"/>
            <a:ext cx="7620000" cy="5791200"/>
          </a:xfrm>
          <a:prstGeom prst="rect">
            <a:avLst/>
          </a:prstGeom>
        </p:spPr>
        <p:txBody>
          <a:bodyPr/>
          <a:lstStyle/>
          <a:p>
            <a:pPr marL="46037" indent="0">
              <a:buFont typeface="Georgia" pitchFamily="18" charset="0"/>
              <a:buNone/>
              <a:defRPr/>
            </a:pPr>
            <a:r>
              <a:rPr lang="id-ID" sz="1800" b="1" dirty="0" smtClean="0"/>
              <a:t>ENTERPRISE ARCHITECTURE</a:t>
            </a:r>
          </a:p>
          <a:p>
            <a:pPr marL="0" indent="0">
              <a:lnSpc>
                <a:spcPct val="90000"/>
              </a:lnSpc>
              <a:buFont typeface="Times New Roman" pitchFamily="16" charset="0"/>
              <a:buNone/>
              <a:tabLst>
                <a:tab pos="6096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1600" dirty="0" smtClean="0"/>
              <a:t>Enterprise Architecture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deskripsi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misi</a:t>
            </a:r>
            <a:r>
              <a:rPr lang="en-US" sz="1600" dirty="0" smtClean="0"/>
              <a:t> stakeholder yang </a:t>
            </a:r>
            <a:r>
              <a:rPr lang="en-US" sz="1600" dirty="0" err="1" smtClean="0"/>
              <a:t>didalamnya</a:t>
            </a:r>
            <a:r>
              <a:rPr lang="en-US" sz="1600" dirty="0" smtClean="0"/>
              <a:t> </a:t>
            </a:r>
            <a:r>
              <a:rPr lang="en-US" sz="1600" dirty="0" err="1" smtClean="0"/>
              <a:t>termasuk</a:t>
            </a:r>
            <a:r>
              <a:rPr lang="en-US" sz="1600" dirty="0" smtClean="0"/>
              <a:t> </a:t>
            </a:r>
            <a:r>
              <a:rPr lang="en-US" sz="1600" dirty="0" err="1" smtClean="0"/>
              <a:t>informasi</a:t>
            </a:r>
            <a:r>
              <a:rPr lang="en-US" sz="1600" dirty="0" smtClean="0"/>
              <a:t>, </a:t>
            </a:r>
            <a:r>
              <a:rPr lang="en-US" sz="1600" dirty="0" err="1" smtClean="0"/>
              <a:t>fungsionalitas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kegunaan</a:t>
            </a:r>
            <a:r>
              <a:rPr lang="en-US" sz="1600" dirty="0" smtClean="0"/>
              <a:t>, </a:t>
            </a:r>
            <a:r>
              <a:rPr lang="en-US" sz="1600" dirty="0" err="1" smtClean="0"/>
              <a:t>lokasi</a:t>
            </a:r>
            <a:r>
              <a:rPr lang="en-US" sz="1600" dirty="0" smtClean="0"/>
              <a:t>, </a:t>
            </a:r>
            <a:r>
              <a:rPr lang="en-US" sz="1600" dirty="0" err="1" smtClean="0"/>
              <a:t>organisasi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parameter </a:t>
            </a:r>
            <a:r>
              <a:rPr lang="en-US" sz="1600" dirty="0" err="1" smtClean="0"/>
              <a:t>kinerja</a:t>
            </a:r>
            <a:r>
              <a:rPr lang="en-US" sz="1600" dirty="0" smtClean="0"/>
              <a:t>.</a:t>
            </a:r>
            <a:r>
              <a:rPr lang="fi-FI" dirty="0" smtClean="0"/>
              <a:t> </a:t>
            </a:r>
            <a:endParaRPr lang="id-ID" dirty="0" smtClean="0"/>
          </a:p>
          <a:p>
            <a:pPr marL="0" indent="0">
              <a:lnSpc>
                <a:spcPct val="90000"/>
              </a:lnSpc>
              <a:buFont typeface="Times New Roman" pitchFamily="16" charset="0"/>
              <a:buNone/>
              <a:tabLst>
                <a:tab pos="6096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id-ID" dirty="0" smtClean="0"/>
          </a:p>
          <a:p>
            <a:pPr>
              <a:lnSpc>
                <a:spcPct val="90000"/>
              </a:lnSpc>
              <a:buFont typeface="Times New Roman" pitchFamily="16" charset="0"/>
              <a:buNone/>
              <a:tabLst>
                <a:tab pos="6096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fi-FI" sz="1600" b="1" dirty="0" smtClean="0"/>
              <a:t>Komponen-komponen Enterprise Architecture adalah </a:t>
            </a:r>
            <a:r>
              <a:rPr lang="fi-FI" sz="1600" dirty="0" smtClean="0"/>
              <a:t>:</a:t>
            </a:r>
          </a:p>
          <a:p>
            <a:pPr marL="989013" lvl="1" indent="-531813">
              <a:lnSpc>
                <a:spcPct val="90000"/>
              </a:lnSpc>
              <a:buClr>
                <a:srgbClr val="003366"/>
              </a:buClr>
              <a:buSzPct val="60000"/>
              <a:buFont typeface="Times New Roman" pitchFamily="16" charset="0"/>
              <a:buAutoNum type="arabicPeriod"/>
              <a:tabLst>
                <a:tab pos="6096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1600" dirty="0" err="1" smtClean="0"/>
              <a:t>Prinsip</a:t>
            </a:r>
            <a:endParaRPr lang="en-US" sz="1600" dirty="0" smtClean="0"/>
          </a:p>
          <a:p>
            <a:pPr marL="989013" lvl="1" indent="-531813">
              <a:lnSpc>
                <a:spcPct val="90000"/>
              </a:lnSpc>
              <a:buClr>
                <a:srgbClr val="003366"/>
              </a:buClr>
              <a:buSzPct val="60000"/>
              <a:buFont typeface="Times New Roman" pitchFamily="16" charset="0"/>
              <a:buAutoNum type="arabicPeriod"/>
              <a:tabLst>
                <a:tab pos="6096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1600" dirty="0" err="1" smtClean="0"/>
              <a:t>Struktur</a:t>
            </a:r>
            <a:r>
              <a:rPr lang="en-US" sz="1600" dirty="0" smtClean="0"/>
              <a:t> </a:t>
            </a:r>
            <a:r>
              <a:rPr lang="en-US" sz="1600" dirty="0" err="1" smtClean="0"/>
              <a:t>Organisasi</a:t>
            </a:r>
            <a:endParaRPr lang="en-US" sz="1600" dirty="0" smtClean="0"/>
          </a:p>
          <a:p>
            <a:pPr marL="989013" lvl="1" indent="-531813">
              <a:lnSpc>
                <a:spcPct val="90000"/>
              </a:lnSpc>
              <a:buClr>
                <a:srgbClr val="003366"/>
              </a:buClr>
              <a:buSzPct val="60000"/>
              <a:buFont typeface="Times New Roman" pitchFamily="16" charset="0"/>
              <a:buAutoNum type="arabicPeriod"/>
              <a:tabLst>
                <a:tab pos="6096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1600" dirty="0" smtClean="0"/>
              <a:t>Proses </a:t>
            </a:r>
            <a:r>
              <a:rPr lang="en-US" sz="1600" dirty="0" err="1" smtClean="0"/>
              <a:t>Bisnis</a:t>
            </a:r>
            <a:endParaRPr lang="en-US" sz="1600" dirty="0" smtClean="0"/>
          </a:p>
          <a:p>
            <a:pPr marL="989013" lvl="1" indent="-531813">
              <a:lnSpc>
                <a:spcPct val="90000"/>
              </a:lnSpc>
              <a:buClr>
                <a:srgbClr val="003366"/>
              </a:buClr>
              <a:buSzPct val="60000"/>
              <a:buFont typeface="Times New Roman" pitchFamily="16" charset="0"/>
              <a:buAutoNum type="arabicPeriod"/>
              <a:tabLst>
                <a:tab pos="6096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1600" dirty="0" smtClean="0"/>
              <a:t>Orang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pihak</a:t>
            </a:r>
            <a:r>
              <a:rPr lang="en-US" sz="1600" dirty="0" smtClean="0"/>
              <a:t> yang </a:t>
            </a:r>
            <a:r>
              <a:rPr lang="en-US" sz="1600" dirty="0" err="1" smtClean="0"/>
              <a:t>berkepentingan</a:t>
            </a:r>
            <a:endParaRPr lang="en-US" sz="1600" dirty="0" smtClean="0"/>
          </a:p>
          <a:p>
            <a:pPr marL="989013" lvl="1" indent="-531813">
              <a:lnSpc>
                <a:spcPct val="90000"/>
              </a:lnSpc>
              <a:buClr>
                <a:srgbClr val="003366"/>
              </a:buClr>
              <a:buSzPct val="60000"/>
              <a:buFont typeface="Times New Roman" pitchFamily="16" charset="0"/>
              <a:buAutoNum type="arabicPeriod"/>
              <a:tabLst>
                <a:tab pos="6096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1600" dirty="0" err="1" smtClean="0"/>
              <a:t>Aplikasi</a:t>
            </a:r>
            <a:r>
              <a:rPr lang="en-US" sz="1600" dirty="0" smtClean="0"/>
              <a:t>, data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infrastruktur</a:t>
            </a:r>
            <a:endParaRPr lang="en-US" sz="1600" dirty="0" smtClean="0"/>
          </a:p>
          <a:p>
            <a:pPr marL="989013" lvl="1" indent="-531813">
              <a:lnSpc>
                <a:spcPct val="90000"/>
              </a:lnSpc>
              <a:buClr>
                <a:srgbClr val="003366"/>
              </a:buClr>
              <a:buSzPct val="60000"/>
              <a:buFont typeface="Times New Roman" pitchFamily="16" charset="0"/>
              <a:buAutoNum type="arabicPeriod"/>
              <a:tabLst>
                <a:tab pos="6096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1600" dirty="0" err="1" smtClean="0"/>
              <a:t>Teknologi</a:t>
            </a:r>
            <a:r>
              <a:rPr lang="en-US" sz="1600" dirty="0" smtClean="0"/>
              <a:t> yang </a:t>
            </a:r>
            <a:r>
              <a:rPr lang="en-US" sz="1600" dirty="0" err="1" smtClean="0"/>
              <a:t>ada</a:t>
            </a:r>
            <a:r>
              <a:rPr lang="en-US" sz="1600" dirty="0" smtClean="0"/>
              <a:t>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jaringan</a:t>
            </a:r>
            <a:r>
              <a:rPr lang="en-US" sz="1600" dirty="0" smtClean="0"/>
              <a:t>, </a:t>
            </a:r>
            <a:r>
              <a:rPr lang="en-US" sz="1600" dirty="0" err="1" smtClean="0"/>
              <a:t>aplikasi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system yang </a:t>
            </a:r>
            <a:r>
              <a:rPr lang="en-US" sz="1600" dirty="0" err="1" smtClean="0"/>
              <a:t>dibangun</a:t>
            </a:r>
            <a:r>
              <a:rPr lang="en-US" sz="1600" b="1" dirty="0" smtClean="0"/>
              <a:t>.</a:t>
            </a:r>
            <a:r>
              <a:rPr lang="en-US" sz="1600" dirty="0" smtClean="0"/>
              <a:t> </a:t>
            </a:r>
          </a:p>
          <a:p>
            <a:pPr marL="46037" indent="0">
              <a:buFont typeface="Georgia" pitchFamily="18" charset="0"/>
              <a:buNone/>
              <a:defRPr/>
            </a:pPr>
            <a:endParaRPr lang="id-ID" sz="1600" dirty="0"/>
          </a:p>
        </p:txBody>
      </p:sp>
    </p:spTree>
    <p:extLst>
      <p:ext uri="{BB962C8B-B14F-4D97-AF65-F5344CB8AC3E}">
        <p14:creationId xmlns:p14="http://schemas.microsoft.com/office/powerpoint/2010/main" val="268752786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838200" y="609600"/>
            <a:ext cx="7467600" cy="5562600"/>
          </a:xfrm>
          <a:prstGeom prst="rect">
            <a:avLst/>
          </a:prstGeom>
        </p:spPr>
        <p:txBody>
          <a:bodyPr/>
          <a:lstStyle/>
          <a:p>
            <a:pPr marL="46037" indent="0">
              <a:buFont typeface="Georgia" pitchFamily="18" charset="0"/>
              <a:buNone/>
              <a:defRPr/>
            </a:pPr>
            <a:r>
              <a:rPr lang="id-ID" sz="1600" b="1" i="1" dirty="0"/>
              <a:t>Physical</a:t>
            </a:r>
            <a:endParaRPr lang="id-ID" sz="1600" dirty="0" smtClean="0"/>
          </a:p>
          <a:p>
            <a:pPr>
              <a:defRPr/>
            </a:pPr>
            <a:r>
              <a:rPr lang="id-ID" sz="1600" dirty="0"/>
              <a:t>(Why) Rules Specification – diekspresikan dalam bahasa formal; terdiri dari aturan nama dan logika terstruktur untuk menentukan dan menguji keadaan aturan</a:t>
            </a:r>
            <a:endParaRPr lang="id-ID" sz="1600" dirty="0" smtClean="0"/>
          </a:p>
          <a:p>
            <a:pPr>
              <a:defRPr/>
            </a:pPr>
            <a:r>
              <a:rPr lang="id-ID" sz="1600" dirty="0"/>
              <a:t>(How) Process Function Specification – diekspresikan dalam bahasa teknologi tertentu, elemen-elemen proses hirarkis berhubungan dengan pemanggilan proses </a:t>
            </a:r>
            <a:endParaRPr lang="id-ID" sz="1600" dirty="0" smtClean="0"/>
          </a:p>
          <a:p>
            <a:pPr>
              <a:defRPr/>
            </a:pPr>
            <a:r>
              <a:rPr lang="id-ID" sz="1600" dirty="0"/>
              <a:t>(What) Data Entity Specification – diekspresikan dalam format teknologi khusus, setiap entity didefinisikan dengan nama,deskripsi,dan atribut; menampilkan hubungan</a:t>
            </a:r>
            <a:endParaRPr lang="id-ID" sz="1600" dirty="0" smtClean="0"/>
          </a:p>
          <a:p>
            <a:pPr>
              <a:defRPr/>
            </a:pPr>
            <a:r>
              <a:rPr lang="id-ID" sz="1600" dirty="0"/>
              <a:t>(Who) Role Specification – mengekspresikan peran- peran dalam melakukan kerja dan komponen alur kerja pada level spesifikasi kerja produk yg terperinci</a:t>
            </a:r>
            <a:endParaRPr lang="id-ID" sz="1600" dirty="0" smtClean="0"/>
          </a:p>
          <a:p>
            <a:pPr>
              <a:defRPr/>
            </a:pPr>
            <a:r>
              <a:rPr lang="id-ID" sz="1600" dirty="0"/>
              <a:t>(Where) Location Specification – mengepresikan komponen – komponen infrastruktur fisik dan koneksinya</a:t>
            </a:r>
            <a:endParaRPr lang="id-ID" sz="1600" dirty="0" smtClean="0"/>
          </a:p>
          <a:p>
            <a:pPr>
              <a:defRPr/>
            </a:pPr>
            <a:r>
              <a:rPr lang="id-ID" sz="1600" dirty="0"/>
              <a:t>(When) Event Specification – mengekspresikan transformasi suatu keadaan - keadaan even terhadap minat ke perusahaan </a:t>
            </a:r>
            <a:endParaRPr lang="id-ID" sz="1600" dirty="0" smtClean="0"/>
          </a:p>
          <a:p>
            <a:pPr>
              <a:defRPr/>
            </a:pPr>
            <a:endParaRPr lang="id-ID" sz="1600" dirty="0"/>
          </a:p>
        </p:txBody>
      </p:sp>
    </p:spTree>
    <p:extLst>
      <p:ext uri="{BB962C8B-B14F-4D97-AF65-F5344CB8AC3E}">
        <p14:creationId xmlns:p14="http://schemas.microsoft.com/office/powerpoint/2010/main" val="306884949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914400" y="731838"/>
            <a:ext cx="7467600" cy="5592762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80000"/>
              </a:lnSpc>
              <a:spcBef>
                <a:spcPts val="700"/>
              </a:spcBef>
              <a:buClr>
                <a:srgbClr val="0000CC"/>
              </a:buClr>
              <a:buSzPct val="60000"/>
              <a:buFont typeface="Georgia" pitchFamily="18" charset="0"/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/>
            </a:pPr>
            <a:r>
              <a:rPr lang="en-US" sz="1600" dirty="0" err="1" smtClean="0"/>
              <a:t>Fungsi</a:t>
            </a:r>
            <a:r>
              <a:rPr lang="en-US" sz="1600" dirty="0" smtClean="0"/>
              <a:t> EA:</a:t>
            </a:r>
          </a:p>
          <a:p>
            <a:pPr marL="450850" lvl="1" indent="-273050">
              <a:lnSpc>
                <a:spcPct val="80000"/>
              </a:lnSpc>
              <a:spcBef>
                <a:spcPts val="600"/>
              </a:spcBef>
              <a:buClr>
                <a:srgbClr val="003366"/>
              </a:buClr>
              <a:buSzPct val="60000"/>
              <a:buFont typeface="Wingdings" pitchFamily="2" charset="2"/>
              <a:buChar char="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/>
            </a:pPr>
            <a:r>
              <a:rPr lang="fi-FI" sz="1600" dirty="0" smtClean="0"/>
              <a:t>Menjabarkan hubungan atau kaitan antara tujuan organisasi dengan system informasi dan komunikasi.</a:t>
            </a:r>
          </a:p>
          <a:p>
            <a:pPr marL="450850" lvl="1" indent="-273050">
              <a:lnSpc>
                <a:spcPct val="80000"/>
              </a:lnSpc>
              <a:spcBef>
                <a:spcPts val="600"/>
              </a:spcBef>
              <a:buClr>
                <a:srgbClr val="003366"/>
              </a:buClr>
              <a:buSzPct val="60000"/>
              <a:buFont typeface="Wingdings" pitchFamily="2" charset="2"/>
              <a:buChar char="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/>
            </a:pPr>
            <a:r>
              <a:rPr lang="en-US" sz="1600" dirty="0" err="1" smtClean="0"/>
              <a:t>Mendukung</a:t>
            </a:r>
            <a:r>
              <a:rPr lang="en-US" sz="1600" dirty="0" smtClean="0"/>
              <a:t> </a:t>
            </a:r>
            <a:r>
              <a:rPr lang="en-US" sz="1600" dirty="0" err="1" smtClean="0"/>
              <a:t>pengambilan</a:t>
            </a:r>
            <a:r>
              <a:rPr lang="en-US" sz="1600" dirty="0" smtClean="0"/>
              <a:t> </a:t>
            </a:r>
            <a:r>
              <a:rPr lang="en-US" sz="1600" dirty="0" err="1" smtClean="0"/>
              <a:t>keputusan</a:t>
            </a:r>
            <a:r>
              <a:rPr lang="en-US" sz="1600" dirty="0" smtClean="0"/>
              <a:t> </a:t>
            </a:r>
            <a:r>
              <a:rPr lang="en-US" sz="1600" dirty="0" err="1" smtClean="0"/>
              <a:t>investasi</a:t>
            </a:r>
            <a:r>
              <a:rPr lang="en-US" sz="1600" dirty="0" smtClean="0"/>
              <a:t>.</a:t>
            </a:r>
          </a:p>
          <a:p>
            <a:pPr marL="450850" lvl="1" indent="-273050">
              <a:lnSpc>
                <a:spcPct val="80000"/>
              </a:lnSpc>
              <a:spcBef>
                <a:spcPts val="600"/>
              </a:spcBef>
              <a:buClr>
                <a:srgbClr val="003366"/>
              </a:buClr>
              <a:buSzPct val="60000"/>
              <a:buFont typeface="Wingdings" pitchFamily="2" charset="2"/>
              <a:buChar char="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/>
            </a:pPr>
            <a:r>
              <a:rPr lang="fi-FI" sz="1600" dirty="0" smtClean="0"/>
              <a:t>Memanfaatkan teknologi informasi dan komunikasi untuk mendukung aktivitas operasi organisasi sekaligus menekan biaya.</a:t>
            </a:r>
          </a:p>
          <a:p>
            <a:pPr marL="450850" lvl="1" indent="-273050">
              <a:lnSpc>
                <a:spcPct val="80000"/>
              </a:lnSpc>
              <a:spcBef>
                <a:spcPts val="600"/>
              </a:spcBef>
              <a:buClr>
                <a:srgbClr val="003366"/>
              </a:buClr>
              <a:buSzPct val="60000"/>
              <a:buFont typeface="Wingdings" pitchFamily="2" charset="2"/>
              <a:buChar char="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/>
            </a:pPr>
            <a:r>
              <a:rPr lang="fi-FI" sz="1600" dirty="0" smtClean="0"/>
              <a:t>Meningkatkan kemampuan integrasi data antar bagian dalam organisasi seperti pengembangan standar-standar dalam system informasi dan komunikasi dan mengurang</a:t>
            </a:r>
            <a:r>
              <a:rPr lang="id-ID" sz="1600" dirty="0" smtClean="0"/>
              <a:t>i</a:t>
            </a:r>
            <a:r>
              <a:rPr lang="fi-FI" sz="1600" dirty="0" smtClean="0"/>
              <a:t> jumlah antarmuka antar aplikasi.</a:t>
            </a:r>
          </a:p>
          <a:p>
            <a:pPr marL="989013" lvl="1" indent="-531813">
              <a:lnSpc>
                <a:spcPct val="80000"/>
              </a:lnSpc>
              <a:spcBef>
                <a:spcPts val="600"/>
              </a:spcBef>
              <a:buClr>
                <a:srgbClr val="003366"/>
              </a:buClr>
              <a:buSzPct val="60000"/>
              <a:buFont typeface="Wingdings" pitchFamily="2" charset="2"/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/>
            </a:pPr>
            <a:endParaRPr lang="en-US" sz="2400" dirty="0" smtClean="0"/>
          </a:p>
          <a:p>
            <a:pPr marL="46037" indent="0">
              <a:buFont typeface="Georgia" pitchFamily="18" charset="0"/>
              <a:buNone/>
              <a:defRPr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71534786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85800" y="533400"/>
            <a:ext cx="8001000" cy="6019800"/>
          </a:xfrm>
          <a:prstGeom prst="rect">
            <a:avLst/>
          </a:prstGeom>
        </p:spPr>
        <p:txBody>
          <a:bodyPr/>
          <a:lstStyle/>
          <a:p>
            <a:pPr marL="44450" indent="0">
              <a:buFont typeface="Georgia" pitchFamily="18" charset="0"/>
              <a:buNone/>
              <a:defRPr/>
            </a:pPr>
            <a:r>
              <a:rPr lang="id-ID" sz="1800" b="1" dirty="0" smtClean="0"/>
              <a:t>KERANGKA  ZACHMAN</a:t>
            </a:r>
          </a:p>
          <a:p>
            <a:pPr marL="44450" indent="0" algn="just">
              <a:buFont typeface="Georgia" pitchFamily="18" charset="0"/>
              <a:buNone/>
              <a:defRPr/>
            </a:pPr>
            <a:r>
              <a:rPr lang="id-ID" sz="1600" dirty="0" smtClean="0"/>
              <a:t>Kerangka ini dikembangkan untuk membantu para praktisi dalam merancang arsitektur sistem informasi, mulai dari tahap konseptual sampai dengan desain detilnya.</a:t>
            </a:r>
          </a:p>
          <a:p>
            <a:pPr marL="46037" indent="0">
              <a:buFont typeface="Georgia" pitchFamily="18" charset="0"/>
              <a:buNone/>
              <a:defRPr/>
            </a:pPr>
            <a:r>
              <a:rPr lang="id-ID" sz="1600" dirty="0"/>
              <a:t>Ada beberapa alasan yang menyebabkan </a:t>
            </a:r>
            <a:r>
              <a:rPr lang="id-ID" sz="1600" i="1" dirty="0"/>
              <a:t>Zachman Framework</a:t>
            </a:r>
            <a:r>
              <a:rPr lang="id-ID" sz="1600" dirty="0"/>
              <a:t> diadaptasi secara luas :</a:t>
            </a:r>
            <a:endParaRPr lang="id-ID" sz="1600" dirty="0" smtClean="0"/>
          </a:p>
          <a:p>
            <a:pPr marL="46037" indent="0">
              <a:buFont typeface="Georgia" pitchFamily="18" charset="0"/>
              <a:buNone/>
              <a:defRPr/>
            </a:pPr>
            <a:r>
              <a:rPr lang="id-ID" sz="1600" dirty="0"/>
              <a:t>1.    Relatif sederhana karena hanya memiliki dua dimensi yang mudah untuk dipahami.</a:t>
            </a:r>
            <a:endParaRPr lang="id-ID" sz="1600" dirty="0" smtClean="0"/>
          </a:p>
          <a:p>
            <a:pPr marL="46037" indent="0">
              <a:buFont typeface="Georgia" pitchFamily="18" charset="0"/>
              <a:buNone/>
              <a:defRPr/>
            </a:pPr>
            <a:r>
              <a:rPr lang="id-ID" sz="1600" dirty="0"/>
              <a:t>2.    Keduanya mengarahkan </a:t>
            </a:r>
            <a:r>
              <a:rPr lang="id-ID" sz="1600" i="1" dirty="0"/>
              <a:t>enterprise</a:t>
            </a:r>
            <a:r>
              <a:rPr lang="id-ID" sz="1600" dirty="0"/>
              <a:t> kedalam cara yang komprehensif dan mampu mengelola arsitektur untuk divisi individu maupun departemen.</a:t>
            </a:r>
            <a:endParaRPr lang="id-ID" sz="1600" dirty="0" smtClean="0"/>
          </a:p>
          <a:p>
            <a:pPr marL="46037" indent="0">
              <a:buFont typeface="Georgia" pitchFamily="18" charset="0"/>
              <a:buNone/>
              <a:defRPr/>
            </a:pPr>
            <a:r>
              <a:rPr lang="id-ID" sz="1600" dirty="0"/>
              <a:t>3.    Menggunakan bahasa non teknis yang membantu orang untuk berfikir dan dan berkomunikasi secara lebih tepat.</a:t>
            </a:r>
            <a:endParaRPr lang="id-ID" sz="1600" dirty="0" smtClean="0"/>
          </a:p>
          <a:p>
            <a:pPr marL="46037" indent="0">
              <a:buFont typeface="Georgia" pitchFamily="18" charset="0"/>
              <a:buNone/>
              <a:defRPr/>
            </a:pPr>
            <a:r>
              <a:rPr lang="id-ID" sz="1600" dirty="0"/>
              <a:t>4.    Dapat digunakan untuk mengkotakkan dan membantu memahami isu yang luas.</a:t>
            </a:r>
            <a:endParaRPr lang="id-ID" sz="1600" dirty="0" smtClean="0"/>
          </a:p>
          <a:p>
            <a:pPr marL="46037" indent="0">
              <a:buFont typeface="Georgia" pitchFamily="18" charset="0"/>
              <a:buNone/>
              <a:defRPr/>
            </a:pPr>
            <a:r>
              <a:rPr lang="id-ID" sz="1600" dirty="0"/>
              <a:t>5.    Membantu menyelesaikan masalah desain, fokus terhadap detil tanpa kehilangan jalur secara keseluruhan.</a:t>
            </a:r>
            <a:endParaRPr lang="id-ID" sz="1600" dirty="0" smtClean="0"/>
          </a:p>
          <a:p>
            <a:pPr marL="46037" indent="0">
              <a:buFont typeface="Georgia" pitchFamily="18" charset="0"/>
              <a:buNone/>
              <a:defRPr/>
            </a:pPr>
            <a:r>
              <a:rPr lang="id-ID" sz="1600" dirty="0"/>
              <a:t>6.    Membantu mengajarkan banyak topik sistem informasi yang berbeda.</a:t>
            </a:r>
            <a:endParaRPr lang="id-ID" sz="1600" dirty="0" smtClean="0"/>
          </a:p>
          <a:p>
            <a:pPr marL="46037" indent="0">
              <a:buFont typeface="Georgia" pitchFamily="18" charset="0"/>
              <a:buNone/>
              <a:defRPr/>
            </a:pPr>
            <a:r>
              <a:rPr lang="id-ID" sz="1600" dirty="0"/>
              <a:t>7.    Merupakan alat perencanaan yang sangat membantu, menyediakan cara untuk pengambilan keputusan yang lebih baik.</a:t>
            </a:r>
            <a:endParaRPr lang="id-ID" sz="1600" dirty="0" smtClean="0"/>
          </a:p>
          <a:p>
            <a:pPr marL="46037" indent="0">
              <a:buFont typeface="Georgia" pitchFamily="18" charset="0"/>
              <a:buNone/>
              <a:defRPr/>
            </a:pPr>
            <a:r>
              <a:rPr lang="id-ID" sz="1600" dirty="0"/>
              <a:t>8.    Merupakan alat atau metoda khusus yang independen</a:t>
            </a:r>
            <a:endParaRPr lang="id-ID" sz="1600" dirty="0" smtClean="0"/>
          </a:p>
          <a:p>
            <a:pPr marL="44450" indent="0" algn="just">
              <a:buFont typeface="Georgia" pitchFamily="18" charset="0"/>
              <a:buNone/>
              <a:defRPr/>
            </a:pPr>
            <a:endParaRPr lang="id-ID" sz="1600" dirty="0" smtClean="0"/>
          </a:p>
          <a:p>
            <a:pPr marL="44450" indent="0" algn="just">
              <a:buFont typeface="Georgia" pitchFamily="18" charset="0"/>
              <a:buNone/>
              <a:defRPr/>
            </a:pPr>
            <a:endParaRPr lang="id-ID" sz="1600" dirty="0" smtClean="0"/>
          </a:p>
        </p:txBody>
      </p:sp>
    </p:spTree>
    <p:extLst>
      <p:ext uri="{BB962C8B-B14F-4D97-AF65-F5344CB8AC3E}">
        <p14:creationId xmlns:p14="http://schemas.microsoft.com/office/powerpoint/2010/main" val="139996811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766763"/>
            <a:ext cx="8518525" cy="616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491602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762000" y="457200"/>
            <a:ext cx="7696200" cy="5943600"/>
          </a:xfrm>
          <a:prstGeom prst="rect">
            <a:avLst/>
          </a:prstGeom>
        </p:spPr>
        <p:txBody>
          <a:bodyPr/>
          <a:lstStyle/>
          <a:p>
            <a:pPr marL="44450" indent="0">
              <a:buFont typeface="Georgia" pitchFamily="18" charset="0"/>
              <a:buNone/>
            </a:pPr>
            <a:r>
              <a:rPr lang="id-ID" sz="1600" i="1" smtClean="0"/>
              <a:t>Zachman Framework</a:t>
            </a:r>
            <a:r>
              <a:rPr lang="id-ID" sz="1600" smtClean="0"/>
              <a:t> merupakan matrik 6×6 yang merepresentasikan interseksi dari dua skema klasifikasi – arsitektur sistem dua dimensi. Pada dimensi pertama, Zachman menggambarkannya sebagai baris yang terdiri dari 6 perspektif yaitu :</a:t>
            </a:r>
          </a:p>
          <a:p>
            <a:pPr marL="44450" indent="0">
              <a:buFont typeface="Georgia" pitchFamily="18" charset="0"/>
              <a:buNone/>
            </a:pPr>
            <a:r>
              <a:rPr lang="id-ID" sz="1600" smtClean="0"/>
              <a:t>1.    </a:t>
            </a:r>
            <a:r>
              <a:rPr lang="id-ID" sz="1600" b="1" i="1" smtClean="0"/>
              <a:t>The Planner Perspective (Scope Context)</a:t>
            </a:r>
            <a:r>
              <a:rPr lang="id-ID" sz="1600" b="1" smtClean="0"/>
              <a:t> </a:t>
            </a:r>
            <a:r>
              <a:rPr lang="id-ID" sz="1600" smtClean="0"/>
              <a:t>: Daftar lingkup penjelasan unsur bisnis yang dikenali oleh para ahli strategi sebagai ahli teori.</a:t>
            </a:r>
          </a:p>
          <a:p>
            <a:pPr marL="44450" indent="0">
              <a:buFont typeface="Georgia" pitchFamily="18" charset="0"/>
              <a:buNone/>
            </a:pPr>
            <a:r>
              <a:rPr lang="id-ID" sz="1600" smtClean="0"/>
              <a:t>2.    </a:t>
            </a:r>
            <a:r>
              <a:rPr lang="id-ID" sz="1600" b="1" i="1" smtClean="0"/>
              <a:t>The Owner Perspective (Business Concept)</a:t>
            </a:r>
            <a:r>
              <a:rPr lang="id-ID" sz="1600" b="1" smtClean="0"/>
              <a:t> </a:t>
            </a:r>
            <a:r>
              <a:rPr lang="id-ID" sz="1600" smtClean="0"/>
              <a:t>: Model semantik keterhubungan bisnis antara komponen-komponen bisnis yang didefinisikan oleh pimpinan eksekutif sebagai pemilik.</a:t>
            </a:r>
          </a:p>
          <a:p>
            <a:pPr marL="44450" indent="0">
              <a:buFont typeface="Georgia" pitchFamily="18" charset="0"/>
              <a:buNone/>
            </a:pPr>
            <a:r>
              <a:rPr lang="id-ID" sz="1600" smtClean="0"/>
              <a:t>3.    </a:t>
            </a:r>
            <a:r>
              <a:rPr lang="id-ID" sz="1600" b="1" i="1" smtClean="0"/>
              <a:t>The Designer Perspective (System Logic)</a:t>
            </a:r>
            <a:r>
              <a:rPr lang="id-ID" sz="1600" b="1" smtClean="0"/>
              <a:t> </a:t>
            </a:r>
            <a:r>
              <a:rPr lang="id-ID" sz="1600" smtClean="0"/>
              <a:t>: Model logika yang lebih rinci yang berisi kebutuhan dan desain batasan sistem yang direpresentasikan oleh para arsitek sebagai desainer.</a:t>
            </a:r>
          </a:p>
          <a:p>
            <a:pPr marL="44450" indent="0">
              <a:buFont typeface="Georgia" pitchFamily="18" charset="0"/>
              <a:buNone/>
            </a:pPr>
            <a:r>
              <a:rPr lang="id-ID" sz="1600" smtClean="0"/>
              <a:t>4.    </a:t>
            </a:r>
            <a:r>
              <a:rPr lang="id-ID" sz="1600" b="1" i="1" smtClean="0"/>
              <a:t>The Builder Perspective (Technology Physics)</a:t>
            </a:r>
            <a:r>
              <a:rPr lang="id-ID" sz="1600" smtClean="0"/>
              <a:t> : Model fisik yang mengoptimalkan desain untuk kebutuhan spesifik dalam batasan teknologi spesifik, orang, biaya dan lingkup waktu yang dispesifikasikan oleh </a:t>
            </a:r>
            <a:r>
              <a:rPr lang="id-ID" sz="1600" i="1" smtClean="0"/>
              <a:t>engineer </a:t>
            </a:r>
            <a:r>
              <a:rPr lang="id-ID" sz="1600" smtClean="0"/>
              <a:t>sebagai</a:t>
            </a:r>
            <a:r>
              <a:rPr lang="id-ID" sz="1600" i="1" smtClean="0"/>
              <a:t> builder.</a:t>
            </a:r>
            <a:endParaRPr lang="id-ID" sz="1600" smtClean="0"/>
          </a:p>
          <a:p>
            <a:pPr marL="44450" indent="0">
              <a:buFont typeface="Georgia" pitchFamily="18" charset="0"/>
              <a:buNone/>
            </a:pPr>
            <a:r>
              <a:rPr lang="id-ID" sz="1600" smtClean="0"/>
              <a:t>5.    </a:t>
            </a:r>
            <a:r>
              <a:rPr lang="id-ID" sz="1600" b="1" i="1" smtClean="0"/>
              <a:t>The Implementer Perspective (Component Assemblies)</a:t>
            </a:r>
            <a:r>
              <a:rPr lang="id-ID" sz="1600" b="1" smtClean="0"/>
              <a:t> </a:t>
            </a:r>
            <a:r>
              <a:rPr lang="id-ID" sz="1600" smtClean="0"/>
              <a:t>: Teknologi khusus, tentang bagaimana komponen dirakit  dan dioperasikan, dikonfigurasikan oleh teknisi sebagai implementator.</a:t>
            </a:r>
          </a:p>
          <a:p>
            <a:pPr marL="44450" indent="0">
              <a:buFont typeface="Georgia" pitchFamily="18" charset="0"/>
              <a:buNone/>
            </a:pPr>
            <a:r>
              <a:rPr lang="id-ID" sz="1600" smtClean="0"/>
              <a:t>6.    </a:t>
            </a:r>
            <a:r>
              <a:rPr lang="id-ID" sz="1600" b="1" i="1" smtClean="0"/>
              <a:t>The Participant Perspective (Operation Classes)</a:t>
            </a:r>
            <a:r>
              <a:rPr lang="id-ID" sz="1600" b="1" smtClean="0"/>
              <a:t> </a:t>
            </a:r>
            <a:r>
              <a:rPr lang="id-ID" sz="1600" smtClean="0"/>
              <a:t>: Kejadian-kejadian sistem berfungsi nyata yang digunakan oleh para teknisi sebagai </a:t>
            </a:r>
            <a:r>
              <a:rPr lang="id-ID" sz="1600" i="1" smtClean="0"/>
              <a:t>participant</a:t>
            </a:r>
            <a:r>
              <a:rPr lang="id-ID" sz="1600" smtClean="0"/>
              <a:t>.</a:t>
            </a:r>
          </a:p>
          <a:p>
            <a:pPr marL="44450" indent="0">
              <a:buFont typeface="Georgia" pitchFamily="18" charset="0"/>
              <a:buNone/>
            </a:pPr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27090104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762000" y="609600"/>
            <a:ext cx="7620000" cy="5562600"/>
          </a:xfrm>
          <a:prstGeom prst="rect">
            <a:avLst/>
          </a:prstGeom>
        </p:spPr>
        <p:txBody>
          <a:bodyPr/>
          <a:lstStyle/>
          <a:p>
            <a:pPr marL="44450" indent="0">
              <a:buFont typeface="Georgia" pitchFamily="18" charset="0"/>
              <a:buNone/>
            </a:pPr>
            <a:r>
              <a:rPr lang="id-ID" sz="1600" smtClean="0"/>
              <a:t>Untuk dimensi kedua, setiap isu perspektif membutuhkan cara yang berbeda untuk menjawab pertanyaan fundamental : </a:t>
            </a:r>
            <a:r>
              <a:rPr lang="id-ID" sz="1600" i="1" smtClean="0"/>
              <a:t>who, what, why, when, where and how</a:t>
            </a:r>
            <a:r>
              <a:rPr lang="id-ID" sz="1600" smtClean="0"/>
              <a:t>. Setiap pertanyaan membutuhkan jawaban dalam format yang berbeda. Zachman menggambarkan setiap pertanyaan fundamental dalam bentuk kolom/ fokus.</a:t>
            </a:r>
          </a:p>
          <a:p>
            <a:pPr marL="44450" indent="0">
              <a:buFont typeface="Georgia" pitchFamily="18" charset="0"/>
              <a:buNone/>
            </a:pPr>
            <a:r>
              <a:rPr lang="id-ID" sz="1600" smtClean="0"/>
              <a:t>1.    </a:t>
            </a:r>
            <a:r>
              <a:rPr lang="id-ID" sz="1600" i="1" smtClean="0"/>
              <a:t>What</a:t>
            </a:r>
            <a:r>
              <a:rPr lang="id-ID" sz="1600" smtClean="0"/>
              <a:t> (kolom data) : material yang digunakan untuk membangun sistem </a:t>
            </a:r>
            <a:r>
              <a:rPr lang="id-ID" sz="1600" i="1" smtClean="0"/>
              <a:t>(inventory set).</a:t>
            </a:r>
            <a:endParaRPr lang="id-ID" sz="1600" smtClean="0"/>
          </a:p>
          <a:p>
            <a:pPr marL="44450" indent="0">
              <a:buFont typeface="Georgia" pitchFamily="18" charset="0"/>
              <a:buNone/>
            </a:pPr>
            <a:r>
              <a:rPr lang="id-ID" sz="1600" smtClean="0"/>
              <a:t>2.    </a:t>
            </a:r>
            <a:r>
              <a:rPr lang="id-ID" sz="1600" i="1" smtClean="0"/>
              <a:t>How </a:t>
            </a:r>
            <a:r>
              <a:rPr lang="id-ID" sz="1600" smtClean="0"/>
              <a:t>(kolom fungsi) : melaksanakan aktivitas </a:t>
            </a:r>
            <a:r>
              <a:rPr lang="id-ID" sz="1600" i="1" smtClean="0"/>
              <a:t>(process transformations).</a:t>
            </a:r>
            <a:endParaRPr lang="id-ID" sz="1600" smtClean="0"/>
          </a:p>
          <a:p>
            <a:pPr marL="44450" indent="0">
              <a:buFont typeface="Georgia" pitchFamily="18" charset="0"/>
              <a:buNone/>
            </a:pPr>
            <a:r>
              <a:rPr lang="id-ID" sz="1600" smtClean="0"/>
              <a:t>3.    </a:t>
            </a:r>
            <a:r>
              <a:rPr lang="id-ID" sz="1600" i="1" smtClean="0"/>
              <a:t>Where </a:t>
            </a:r>
            <a:r>
              <a:rPr lang="id-ID" sz="1600" smtClean="0"/>
              <a:t>(kolom jaringan) : lokasi, tofografi dan teknologi </a:t>
            </a:r>
            <a:r>
              <a:rPr lang="id-ID" sz="1600" i="1" smtClean="0"/>
              <a:t>(network nodes).</a:t>
            </a:r>
            <a:endParaRPr lang="id-ID" sz="1600" smtClean="0"/>
          </a:p>
          <a:p>
            <a:pPr marL="44450" indent="0">
              <a:buFont typeface="Georgia" pitchFamily="18" charset="0"/>
              <a:buNone/>
            </a:pPr>
            <a:r>
              <a:rPr lang="id-ID" sz="1600" smtClean="0"/>
              <a:t>4.    </a:t>
            </a:r>
            <a:r>
              <a:rPr lang="id-ID" sz="1600" i="1" smtClean="0"/>
              <a:t>Who</a:t>
            </a:r>
            <a:r>
              <a:rPr lang="id-ID" sz="1600" smtClean="0"/>
              <a:t> (kolom orang) : aturan dan organisasi </a:t>
            </a:r>
            <a:r>
              <a:rPr lang="id-ID" sz="1600" i="1" smtClean="0"/>
              <a:t>(organization group).</a:t>
            </a:r>
            <a:endParaRPr lang="id-ID" sz="1600" smtClean="0"/>
          </a:p>
          <a:p>
            <a:pPr marL="44450" indent="0">
              <a:buFont typeface="Georgia" pitchFamily="18" charset="0"/>
              <a:buNone/>
            </a:pPr>
            <a:r>
              <a:rPr lang="id-ID" sz="1600" smtClean="0"/>
              <a:t>5.    </a:t>
            </a:r>
            <a:r>
              <a:rPr lang="id-ID" sz="1600" i="1" smtClean="0"/>
              <a:t>When</a:t>
            </a:r>
            <a:r>
              <a:rPr lang="id-ID" sz="1600" smtClean="0"/>
              <a:t> (kolom waktu) : kejadian, siklus, jadwal </a:t>
            </a:r>
            <a:r>
              <a:rPr lang="id-ID" sz="1600" i="1" smtClean="0"/>
              <a:t>(time periods).</a:t>
            </a:r>
            <a:endParaRPr lang="id-ID" sz="1600" smtClean="0"/>
          </a:p>
          <a:p>
            <a:pPr marL="44450" indent="0">
              <a:buFont typeface="Georgia" pitchFamily="18" charset="0"/>
              <a:buNone/>
            </a:pPr>
            <a:r>
              <a:rPr lang="id-ID" sz="1600" smtClean="0"/>
              <a:t>6.    </a:t>
            </a:r>
            <a:r>
              <a:rPr lang="id-ID" sz="1600" i="1" smtClean="0"/>
              <a:t>Why </a:t>
            </a:r>
            <a:r>
              <a:rPr lang="id-ID" sz="1600" smtClean="0"/>
              <a:t>(kolom tujuan) : tujuan, motivasi dan inisiatif </a:t>
            </a:r>
            <a:r>
              <a:rPr lang="id-ID" sz="1600" i="1" smtClean="0"/>
              <a:t>(motivation reason).</a:t>
            </a:r>
            <a:endParaRPr lang="id-ID" sz="1600" smtClean="0"/>
          </a:p>
          <a:p>
            <a:pPr marL="44450" indent="0">
              <a:buFont typeface="Georgia" pitchFamily="18" charset="0"/>
              <a:buNone/>
            </a:pPr>
            <a:endParaRPr lang="id-ID" sz="1600" smtClean="0"/>
          </a:p>
        </p:txBody>
      </p:sp>
    </p:spTree>
    <p:extLst>
      <p:ext uri="{BB962C8B-B14F-4D97-AF65-F5344CB8AC3E}">
        <p14:creationId xmlns:p14="http://schemas.microsoft.com/office/powerpoint/2010/main" val="14413149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762000" y="609600"/>
            <a:ext cx="7772400" cy="5715000"/>
          </a:xfrm>
          <a:prstGeom prst="rect">
            <a:avLst/>
          </a:prstGeom>
        </p:spPr>
        <p:txBody>
          <a:bodyPr/>
          <a:lstStyle/>
          <a:p>
            <a:pPr marL="44450" indent="0">
              <a:buFont typeface="Georgia" pitchFamily="18" charset="0"/>
              <a:buNone/>
            </a:pPr>
            <a:r>
              <a:rPr lang="id-ID" sz="1600" b="1" i="1" smtClean="0"/>
              <a:t>Contextual</a:t>
            </a:r>
            <a:endParaRPr lang="id-ID" sz="1600" smtClean="0"/>
          </a:p>
          <a:p>
            <a:pPr marL="44450" indent="0">
              <a:buFont typeface="Georgia" pitchFamily="18" charset="0"/>
              <a:buNone/>
            </a:pPr>
            <a:r>
              <a:rPr lang="id-ID" sz="1600" smtClean="0"/>
              <a:t>- (Why) Goal List – tujuan utama organisasi</a:t>
            </a:r>
          </a:p>
          <a:p>
            <a:pPr marL="44450" indent="0">
              <a:buFont typeface="Georgia" pitchFamily="18" charset="0"/>
              <a:buNone/>
            </a:pPr>
            <a:r>
              <a:rPr lang="id-ID" sz="1600" smtClean="0"/>
              <a:t>- (How) Process List – daftar semua proses yang diketahui</a:t>
            </a:r>
          </a:p>
          <a:p>
            <a:pPr marL="44450" indent="0">
              <a:buFont typeface="Georgia" pitchFamily="18" charset="0"/>
              <a:buNone/>
            </a:pPr>
            <a:r>
              <a:rPr lang="id-ID" sz="1600" smtClean="0"/>
              <a:t>- (What) Material List – daftar semua entitas organisasi yang diketahui</a:t>
            </a:r>
          </a:p>
          <a:p>
            <a:pPr marL="44450" indent="0">
              <a:buFont typeface="Georgia" pitchFamily="18" charset="0"/>
              <a:buNone/>
            </a:pPr>
            <a:r>
              <a:rPr lang="id-ID" sz="1600" smtClean="0"/>
              <a:t>- (Who) Organizational Unit &amp; Role List – daftar dari semua unit organisasi, - subunit, dan pengidentifikasian pengguna</a:t>
            </a:r>
          </a:p>
          <a:p>
            <a:pPr marL="44450" indent="0">
              <a:buFont typeface="Georgia" pitchFamily="18" charset="0"/>
              <a:buNone/>
            </a:pPr>
            <a:r>
              <a:rPr lang="id-ID" sz="1600" smtClean="0"/>
              <a:t> - (Where) Geographical Locations List – lokasi sangat penting untuk organisasi, bias menjadi besar dan kecil</a:t>
            </a:r>
          </a:p>
          <a:p>
            <a:pPr marL="44450" indent="0">
              <a:buFont typeface="Georgia" pitchFamily="18" charset="0"/>
              <a:buNone/>
            </a:pPr>
            <a:r>
              <a:rPr lang="id-ID" sz="1600" smtClean="0"/>
              <a:t>- (When) Event List – daftar trigger dan cycle penting untuk organisasi</a:t>
            </a:r>
          </a:p>
          <a:p>
            <a:pPr marL="44450" indent="0">
              <a:buFont typeface="Georgia" pitchFamily="18" charset="0"/>
              <a:buNone/>
            </a:pPr>
            <a:endParaRPr lang="id-ID" sz="1600" smtClean="0"/>
          </a:p>
        </p:txBody>
      </p:sp>
    </p:spTree>
    <p:extLst>
      <p:ext uri="{BB962C8B-B14F-4D97-AF65-F5344CB8AC3E}">
        <p14:creationId xmlns:p14="http://schemas.microsoft.com/office/powerpoint/2010/main" val="225908460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838200" y="533400"/>
            <a:ext cx="7391400" cy="5943600"/>
          </a:xfrm>
          <a:prstGeom prst="rect">
            <a:avLst/>
          </a:prstGeom>
        </p:spPr>
        <p:txBody>
          <a:bodyPr/>
          <a:lstStyle/>
          <a:p>
            <a:pPr marL="46037" indent="0">
              <a:buFont typeface="Georgia" pitchFamily="18" charset="0"/>
              <a:buNone/>
              <a:defRPr/>
            </a:pPr>
            <a:r>
              <a:rPr lang="id-ID" sz="1600" b="1" i="1" dirty="0"/>
              <a:t>Conceptual</a:t>
            </a:r>
            <a:endParaRPr lang="id-ID" sz="1600" dirty="0" smtClean="0"/>
          </a:p>
          <a:p>
            <a:pPr>
              <a:defRPr/>
            </a:pPr>
            <a:r>
              <a:rPr lang="id-ID" sz="1600" dirty="0"/>
              <a:t>(Why) Goal Relationship Model – mengidentifikasi tingkatan dari tujuan yang mendukung tujuan utama</a:t>
            </a:r>
            <a:endParaRPr lang="id-ID" sz="1600" dirty="0" smtClean="0"/>
          </a:p>
          <a:p>
            <a:pPr>
              <a:defRPr/>
            </a:pPr>
            <a:r>
              <a:rPr lang="id-ID" sz="1600" dirty="0"/>
              <a:t>(How) </a:t>
            </a:r>
            <a:r>
              <a:rPr lang="id-ID" sz="1600" dirty="0">
                <a:hlinkClick r:id="rId2" tooltip="Process Model"/>
              </a:rPr>
              <a:t>Process Model</a:t>
            </a:r>
            <a:r>
              <a:rPr lang="id-ID" sz="1600" dirty="0"/>
              <a:t> – menyediakan deskripsi proses, proses input, proses output</a:t>
            </a:r>
            <a:endParaRPr lang="id-ID" sz="1600" dirty="0" smtClean="0"/>
          </a:p>
          <a:p>
            <a:pPr>
              <a:defRPr/>
            </a:pPr>
            <a:r>
              <a:rPr lang="id-ID" sz="1600" dirty="0"/>
              <a:t>(What) </a:t>
            </a:r>
            <a:r>
              <a:rPr lang="id-ID" sz="1600" dirty="0">
                <a:hlinkClick r:id="rId3" tooltip="Entity-relationship model"/>
              </a:rPr>
              <a:t>Entity Relationship Model</a:t>
            </a:r>
            <a:r>
              <a:rPr lang="id-ID" sz="1600" dirty="0"/>
              <a:t> – mengidentifikasi dan mendeskripsikan pengelolaan material dan hubungannya</a:t>
            </a:r>
            <a:endParaRPr lang="id-ID" sz="1600" dirty="0" smtClean="0"/>
          </a:p>
          <a:p>
            <a:pPr>
              <a:defRPr/>
            </a:pPr>
            <a:r>
              <a:rPr lang="id-ID" sz="1600" dirty="0"/>
              <a:t>(Who) Organizational Unit &amp; Role Relationship Model – mengidentifikasi peran perusahaan dan unit dan hubungan antara keduanya</a:t>
            </a:r>
            <a:endParaRPr lang="id-ID" sz="1600" dirty="0" smtClean="0"/>
          </a:p>
          <a:p>
            <a:pPr>
              <a:defRPr/>
            </a:pPr>
            <a:r>
              <a:rPr lang="id-ID" sz="1600" dirty="0"/>
              <a:t>(Where) Locations Model – mengidentifikasi lokasi perushaan dan hubungan antar keduanya</a:t>
            </a:r>
            <a:endParaRPr lang="id-ID" sz="1600" dirty="0" smtClean="0"/>
          </a:p>
          <a:p>
            <a:pPr>
              <a:defRPr/>
            </a:pPr>
            <a:r>
              <a:rPr lang="id-ID" sz="1600" dirty="0"/>
              <a:t>(When) Event Model – mengidentifikasi dan mendeskripsikan kejadian dan siklus yang berhubungan dengan waktu</a:t>
            </a:r>
            <a:endParaRPr lang="id-ID" sz="1600" dirty="0" smtClean="0"/>
          </a:p>
          <a:p>
            <a:pPr marL="46037" indent="0">
              <a:buFont typeface="Georgia" pitchFamily="18" charset="0"/>
              <a:buNone/>
              <a:defRPr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5814942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762000" y="533400"/>
            <a:ext cx="7543800" cy="5791200"/>
          </a:xfrm>
          <a:prstGeom prst="rect">
            <a:avLst/>
          </a:prstGeom>
        </p:spPr>
        <p:txBody>
          <a:bodyPr/>
          <a:lstStyle/>
          <a:p>
            <a:pPr marL="46037" indent="0">
              <a:buFont typeface="Georgia" pitchFamily="18" charset="0"/>
              <a:buNone/>
              <a:defRPr/>
            </a:pPr>
            <a:r>
              <a:rPr lang="id-ID" sz="1600" b="1" i="1" dirty="0"/>
              <a:t>Logical</a:t>
            </a:r>
            <a:endParaRPr lang="id-ID" sz="1600" dirty="0" smtClean="0"/>
          </a:p>
          <a:p>
            <a:pPr>
              <a:defRPr/>
            </a:pPr>
            <a:r>
              <a:rPr lang="id-ID" sz="1600" dirty="0"/>
              <a:t>(Why) Rules Diagram – mengidentifikasi dan mendeskripsikan aturan-atuaran yg menerapkan batasan – batasan pemrosesan dan entitas-entitas tanpa memperhatikan implementasi fisik atau teknis</a:t>
            </a:r>
            <a:endParaRPr lang="id-ID" sz="1600" dirty="0" smtClean="0"/>
          </a:p>
          <a:p>
            <a:pPr>
              <a:defRPr/>
            </a:pPr>
            <a:r>
              <a:rPr lang="id-ID" sz="1600" dirty="0"/>
              <a:t>(How) </a:t>
            </a:r>
            <a:r>
              <a:rPr lang="id-ID" sz="1600" dirty="0">
                <a:hlinkClick r:id="rId2" tooltip="Process Diagram"/>
              </a:rPr>
              <a:t>Process Diagram</a:t>
            </a:r>
            <a:r>
              <a:rPr lang="id-ID" sz="1600" dirty="0"/>
              <a:t> – mengidentifikasi dan mendeskripsikan transisi proses dinyatakan sebagai  ungkapan kata kerja tanpa memperhatikan implementasi fisik dan teknis</a:t>
            </a:r>
            <a:endParaRPr lang="id-ID" sz="1600" dirty="0" smtClean="0"/>
          </a:p>
          <a:p>
            <a:pPr>
              <a:defRPr/>
            </a:pPr>
            <a:r>
              <a:rPr lang="id-ID" sz="1600" dirty="0"/>
              <a:t>(What) </a:t>
            </a:r>
            <a:r>
              <a:rPr lang="id-ID" sz="1600" dirty="0">
                <a:hlinkClick r:id="rId3" tooltip="Data model"/>
              </a:rPr>
              <a:t>Data Model Diagram</a:t>
            </a:r>
            <a:r>
              <a:rPr lang="id-ID" sz="1600" dirty="0"/>
              <a:t> – mengidentifikasi dan mendeskripsikan entitas dan hubungannya tanpa memperhatikan implementasi fisik dan teknis</a:t>
            </a:r>
            <a:endParaRPr lang="id-ID" sz="1600" dirty="0" smtClean="0"/>
          </a:p>
          <a:p>
            <a:pPr>
              <a:defRPr/>
            </a:pPr>
            <a:r>
              <a:rPr lang="id-ID" sz="1600" dirty="0"/>
              <a:t>(Who) Role Relationship Diagram – mengidentifikasi dan mendeskripsikan peran-peran dan hubungannya ke peran yg lain sesuai tipe-tipe deliverable tanpa memperhatikan implementasi fisik dan teknis</a:t>
            </a:r>
            <a:endParaRPr lang="id-ID" sz="1600" dirty="0" smtClean="0"/>
          </a:p>
          <a:p>
            <a:pPr>
              <a:defRPr/>
            </a:pPr>
            <a:r>
              <a:rPr lang="id-ID" sz="1600" dirty="0"/>
              <a:t>(Where) Locations Diagram – mengidentifikasi dan mendeskripsikan lokasi yang digunakan untuk mengakses, memanipulasi dan transfer entitas dan pemrosesan tanpa memperhatikan implementasi fisik dan teknis</a:t>
            </a:r>
            <a:endParaRPr lang="id-ID" sz="1600" dirty="0" smtClean="0"/>
          </a:p>
          <a:p>
            <a:pPr>
              <a:defRPr/>
            </a:pPr>
            <a:r>
              <a:rPr lang="id-ID" sz="1600" dirty="0"/>
              <a:t>(When) </a:t>
            </a:r>
            <a:r>
              <a:rPr lang="id-ID" sz="1600" dirty="0">
                <a:hlinkClick r:id="rId4" tooltip="Event chain diagram"/>
              </a:rPr>
              <a:t>Event Diagram</a:t>
            </a:r>
            <a:r>
              <a:rPr lang="id-ID" sz="1600" dirty="0"/>
              <a:t> – mengidentifikasi dan mendeskripsikan keadaan yang berhubungan dgn kejadian yg lain pada sequence , siklus kemunculan dengan dan antara even – even, tanpa memperhatikan implementasi fisik dan teknis</a:t>
            </a:r>
            <a:endParaRPr lang="id-ID" sz="1600" dirty="0" smtClean="0"/>
          </a:p>
          <a:p>
            <a:pPr marL="46037" indent="0">
              <a:buFont typeface="Georgia" pitchFamily="18" charset="0"/>
              <a:buNone/>
              <a:defRPr/>
            </a:pPr>
            <a:endParaRPr lang="id-ID" sz="1600" dirty="0"/>
          </a:p>
        </p:txBody>
      </p:sp>
    </p:spTree>
    <p:extLst>
      <p:ext uri="{BB962C8B-B14F-4D97-AF65-F5344CB8AC3E}">
        <p14:creationId xmlns:p14="http://schemas.microsoft.com/office/powerpoint/2010/main" val="96273524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i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548</Words>
  <Application>Microsoft Office PowerPoint</Application>
  <PresentationFormat>On-screen Show (4:3)</PresentationFormat>
  <Paragraphs>68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Training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2020-06-17T01:21:50Z</dcterms:created>
  <dcterms:modified xsi:type="dcterms:W3CDTF">2020-06-17T01:23:45Z</dcterms:modified>
</cp:coreProperties>
</file>