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318" r:id="rId12"/>
    <p:sldId id="319" r:id="rId13"/>
    <p:sldId id="298" r:id="rId14"/>
    <p:sldId id="320" r:id="rId15"/>
    <p:sldId id="299" r:id="rId16"/>
    <p:sldId id="321" r:id="rId17"/>
    <p:sldId id="300" r:id="rId18"/>
    <p:sldId id="307" r:id="rId19"/>
    <p:sldId id="322" r:id="rId20"/>
    <p:sldId id="304" r:id="rId21"/>
    <p:sldId id="305" r:id="rId22"/>
    <p:sldId id="306" r:id="rId23"/>
    <p:sldId id="324" r:id="rId24"/>
    <p:sldId id="302" r:id="rId25"/>
    <p:sldId id="308" r:id="rId26"/>
    <p:sldId id="323" r:id="rId27"/>
    <p:sldId id="312" r:id="rId28"/>
    <p:sldId id="315" r:id="rId29"/>
    <p:sldId id="316" r:id="rId30"/>
    <p:sldId id="325" r:id="rId31"/>
    <p:sldId id="310" r:id="rId32"/>
    <p:sldId id="311" r:id="rId33"/>
    <p:sldId id="309" r:id="rId34"/>
    <p:sldId id="317" r:id="rId35"/>
    <p:sldId id="326" r:id="rId36"/>
    <p:sldId id="277" r:id="rId3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</a:t>
            </a:r>
            <a:r>
              <a:rPr lang="en-US" dirty="0" err="1" smtClean="0">
                <a:solidFill>
                  <a:schemeClr val="tx2"/>
                </a:solidFill>
              </a:rPr>
              <a:t>Studi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Teknik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didapat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Queue.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Rear </a:t>
            </a:r>
            <a:r>
              <a:rPr lang="en-US" sz="1800" b="0" dirty="0" smtClean="0">
                <a:solidFill>
                  <a:schemeClr val="tx2"/>
                </a:solidFill>
              </a:rPr>
              <a:t>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(Rear </a:t>
            </a:r>
            <a:r>
              <a:rPr lang="en-US" sz="1800" b="0" dirty="0" smtClean="0">
                <a:solidFill>
                  <a:schemeClr val="tx2"/>
                </a:solidFill>
              </a:rPr>
              <a:t>= 0)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6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Rear </a:t>
            </a:r>
            <a:r>
              <a:rPr lang="en-US" sz="1800" b="0" dirty="0" smtClean="0">
                <a:solidFill>
                  <a:schemeClr val="tx2"/>
                </a:solidFill>
              </a:rPr>
              <a:t>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(Rear </a:t>
            </a:r>
            <a:r>
              <a:rPr lang="en-US" sz="1800" b="0" dirty="0" smtClean="0">
                <a:solidFill>
                  <a:schemeClr val="tx2"/>
                </a:solidFill>
              </a:rPr>
              <a:t>= </a:t>
            </a:r>
            <a:r>
              <a:rPr lang="en-US" sz="1800" b="0" dirty="0" smtClean="0">
                <a:solidFill>
                  <a:schemeClr val="tx2"/>
                </a:solidFill>
              </a:rPr>
              <a:t>Nil)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0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berguna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untuk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apakah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keadaan</a:t>
            </a:r>
            <a:r>
              <a:rPr lang="en-US" sz="2400" b="1" dirty="0" smtClean="0">
                <a:solidFill>
                  <a:srgbClr val="FF0000"/>
                </a:solidFill>
              </a:rPr>
              <a:t> queue </a:t>
            </a:r>
            <a:r>
              <a:rPr lang="en-US" sz="2400" b="1" dirty="0" err="1" smtClean="0">
                <a:solidFill>
                  <a:srgbClr val="FF0000"/>
                </a:solidFill>
              </a:rPr>
              <a:t>telah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belum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Jika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maka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telah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yg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proses </a:t>
            </a:r>
            <a:r>
              <a:rPr lang="en-US" sz="2400" b="1" dirty="0" err="1" smtClean="0">
                <a:solidFill>
                  <a:srgbClr val="FF0000"/>
                </a:solidFill>
              </a:rPr>
              <a:t>Enqueue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Rear </a:t>
            </a:r>
            <a:r>
              <a:rPr lang="en-US" sz="1800" b="0" dirty="0" smtClean="0">
                <a:solidFill>
                  <a:schemeClr val="tx2"/>
                </a:solidFill>
              </a:rPr>
              <a:t>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(Rear </a:t>
            </a:r>
            <a:r>
              <a:rPr lang="en-US" sz="1800" b="0" dirty="0" smtClean="0">
                <a:solidFill>
                  <a:schemeClr val="tx2"/>
                </a:solidFill>
              </a:rPr>
              <a:t>= </a:t>
            </a:r>
            <a:r>
              <a:rPr lang="en-US" sz="1800" b="0" dirty="0" err="1" smtClean="0">
                <a:solidFill>
                  <a:schemeClr val="tx2"/>
                </a:solidFill>
              </a:rPr>
              <a:t>MaxQueue</a:t>
            </a:r>
            <a:r>
              <a:rPr lang="en-US" sz="1800" b="0" dirty="0" smtClean="0">
                <a:solidFill>
                  <a:schemeClr val="tx2"/>
                </a:solidFill>
              </a:rPr>
              <a:t>)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7148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berguna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FF0000"/>
                </a:solidFill>
              </a:rPr>
              <a:t> (data)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dari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Rear </a:t>
            </a:r>
            <a:r>
              <a:rPr lang="en-US" sz="2200" b="1" dirty="0" err="1" smtClean="0">
                <a:solidFill>
                  <a:srgbClr val="C00000"/>
                </a:solidFill>
              </a:rPr>
              <a:t>sama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dengan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200" b="1" dirty="0" smtClean="0">
                <a:solidFill>
                  <a:srgbClr val="C00000"/>
                </a:solidFill>
              </a:rPr>
              <a:t> Front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memiliki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yg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 </a:t>
            </a:r>
            <a:r>
              <a:rPr lang="en-US" sz="2200" b="1" dirty="0" err="1" smtClean="0">
                <a:solidFill>
                  <a:srgbClr val="FF0000"/>
                </a:solidFill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proses Dequeue.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Satu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Simpul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Rear </a:t>
            </a:r>
            <a:r>
              <a:rPr lang="en-US" sz="1800" b="0" dirty="0" smtClean="0">
                <a:solidFill>
                  <a:schemeClr val="tx2"/>
                </a:solidFill>
              </a:rPr>
              <a:t>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(Front </a:t>
            </a:r>
            <a:r>
              <a:rPr lang="en-US" sz="1800" b="0" dirty="0" smtClean="0">
                <a:solidFill>
                  <a:schemeClr val="tx2"/>
                </a:solidFill>
              </a:rPr>
              <a:t>= </a:t>
            </a:r>
            <a:r>
              <a:rPr lang="en-US" sz="1800" b="0" dirty="0" smtClean="0">
                <a:solidFill>
                  <a:schemeClr val="tx2"/>
                </a:solidFill>
              </a:rPr>
              <a:t>Rear)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9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3442"/>
            <a:ext cx="8153400" cy="5137358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(Front,Rear,Queue,8)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(Front,Rear,Queue,3)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(Front,Rear,Queue,5)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(Front,Rear,Queue,7)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(Front,Rear,Queue,2)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2628900" indent="-262890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300" b="0" dirty="0" smtClean="0">
                <a:solidFill>
                  <a:schemeClr val="tx2"/>
                </a:solidFill>
              </a:rPr>
              <a:t>  </a:t>
            </a:r>
            <a:r>
              <a:rPr lang="en-US" sz="1300" b="0" dirty="0" err="1" smtClean="0">
                <a:solidFill>
                  <a:schemeClr val="tx2"/>
                </a:solidFill>
              </a:rPr>
              <a:t>Enqueue</a:t>
            </a:r>
            <a:r>
              <a:rPr lang="en-US" sz="1300" b="0" dirty="0" smtClean="0">
                <a:solidFill>
                  <a:schemeClr val="tx2"/>
                </a:solidFill>
              </a:rPr>
              <a:t> </a:t>
            </a:r>
            <a:r>
              <a:rPr lang="en-US" sz="1300" b="0" dirty="0" smtClean="0">
                <a:solidFill>
                  <a:schemeClr val="tx2"/>
                </a:solidFill>
              </a:rPr>
              <a:t>(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0" dirty="0" smtClean="0">
                <a:solidFill>
                  <a:schemeClr val="tx2"/>
                </a:solidFill>
              </a:rPr>
              <a:t> Front, Rear </a:t>
            </a:r>
            <a:r>
              <a:rPr lang="en-US" sz="1300" b="0" dirty="0" smtClean="0">
                <a:solidFill>
                  <a:schemeClr val="tx2"/>
                </a:solidFill>
              </a:rPr>
              <a:t>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chemeClr val="tx2"/>
                </a:solidFill>
              </a:rPr>
              <a:t>Queue : </a:t>
            </a:r>
            <a:r>
              <a:rPr lang="en-US" sz="1300" dirty="0" err="1" smtClean="0">
                <a:solidFill>
                  <a:schemeClr val="tx2"/>
                </a:solidFill>
              </a:rPr>
              <a:t>LarikQueue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DataBaru</a:t>
            </a:r>
            <a:r>
              <a:rPr lang="en-US" sz="1300" b="1" dirty="0" smtClean="0">
                <a:solidFill>
                  <a:schemeClr val="tx2"/>
                </a:solidFill>
              </a:rPr>
              <a:t> : </a:t>
            </a:r>
            <a:r>
              <a:rPr lang="en-US" sz="1300" b="1" dirty="0" err="1" smtClean="0">
                <a:solidFill>
                  <a:schemeClr val="tx2"/>
                </a:solidFill>
              </a:rPr>
              <a:t>tipedata</a:t>
            </a:r>
            <a:r>
              <a:rPr lang="en-US" sz="1300" b="0" dirty="0" smtClean="0">
                <a:solidFill>
                  <a:schemeClr val="tx2"/>
                </a:solidFill>
              </a:rPr>
              <a:t>)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marL="800100" indent="-80010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Queue (Front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array Queue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array Queue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ditambah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  <a:endParaRPr lang="en-US" sz="1300" b="0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Function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Penuh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dirty="0" smtClean="0">
                <a:solidFill>
                  <a:schemeClr val="tx2"/>
                </a:solidFill>
              </a:rPr>
              <a:t> 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dirty="0" smtClean="0">
                <a:solidFill>
                  <a:schemeClr val="tx2"/>
                </a:solidFill>
              </a:rPr>
              <a:t>)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300" b="1" u="sng" dirty="0">
                <a:solidFill>
                  <a:schemeClr val="tx2"/>
                </a:solidFill>
              </a:rPr>
              <a:t>Function</a:t>
            </a:r>
            <a:r>
              <a:rPr lang="en-US" sz="1300" b="1" dirty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>
                <a:solidFill>
                  <a:schemeClr val="tx2"/>
                </a:solidFill>
              </a:rPr>
              <a:t>(</a:t>
            </a:r>
            <a:r>
              <a:rPr lang="en-US" sz="1300" b="1" u="sng" dirty="0">
                <a:solidFill>
                  <a:schemeClr val="tx2"/>
                </a:solidFill>
              </a:rPr>
              <a:t>Input</a:t>
            </a:r>
            <a:r>
              <a:rPr lang="en-US" sz="1300" dirty="0">
                <a:solidFill>
                  <a:schemeClr val="tx2"/>
                </a:solidFill>
              </a:rPr>
              <a:t>  Rear : </a:t>
            </a:r>
            <a:r>
              <a:rPr lang="en-US" sz="1300" b="1" u="sng" dirty="0">
                <a:solidFill>
                  <a:schemeClr val="tx2"/>
                </a:solidFill>
              </a:rPr>
              <a:t>integer</a:t>
            </a:r>
            <a:r>
              <a:rPr lang="en-US" sz="1300" dirty="0">
                <a:solidFill>
                  <a:schemeClr val="tx2"/>
                </a:solidFill>
              </a:rPr>
              <a:t>) </a:t>
            </a:r>
            <a:r>
              <a:rPr lang="en-US" sz="13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Not</a:t>
            </a:r>
            <a:r>
              <a:rPr lang="en-US" sz="1300" b="0" dirty="0" smtClean="0">
                <a:solidFill>
                  <a:schemeClr val="tx2"/>
                </a:solidFill>
              </a:rPr>
              <a:t>(</a:t>
            </a:r>
            <a:r>
              <a:rPr lang="en-US" sz="1300" b="0" dirty="0" err="1" smtClean="0">
                <a:solidFill>
                  <a:schemeClr val="tx2"/>
                </a:solidFill>
              </a:rPr>
              <a:t>Penuh</a:t>
            </a:r>
            <a:r>
              <a:rPr lang="en-US" sz="1300" b="0" dirty="0" smtClean="0">
                <a:solidFill>
                  <a:schemeClr val="tx2"/>
                </a:solidFill>
              </a:rPr>
              <a:t>(Rear)))</a:t>
            </a:r>
            <a:endParaRPr lang="en-US" sz="13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300" b="0" dirty="0">
                <a:solidFill>
                  <a:schemeClr val="tx2"/>
                </a:solidFill>
              </a:rPr>
              <a:t> </a:t>
            </a:r>
            <a:r>
              <a:rPr lang="en-US" sz="1300" b="0" dirty="0" smtClean="0">
                <a:solidFill>
                  <a:schemeClr val="tx2"/>
                </a:solidFill>
              </a:rPr>
              <a:t> </a:t>
            </a: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(Rear))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</a:rPr>
              <a:t>Front 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1</a:t>
            </a: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1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endParaRPr lang="en-US" sz="13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+  1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3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Penuh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EndProcedure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47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dimana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memasukkan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menambah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smtClean="0">
                <a:solidFill>
                  <a:schemeClr val="tx2"/>
                </a:solidFill>
              </a:rPr>
              <a:t>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 algn="just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Rear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penyisipan</a:t>
            </a:r>
            <a:r>
              <a:rPr lang="en-US" sz="2200" b="1" dirty="0" smtClean="0"/>
              <a:t> di </a:t>
            </a:r>
            <a:r>
              <a:rPr lang="en-US" sz="2200" b="1" dirty="0" err="1" smtClean="0"/>
              <a:t>belakang</a:t>
            </a:r>
            <a:r>
              <a:rPr lang="en-US" sz="2200" b="1" dirty="0" smtClean="0"/>
              <a:t>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1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proses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/di depan</a:t>
            </a: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Dequeue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1943100" indent="-194310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200" b="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</a:rPr>
              <a:t>De</a:t>
            </a:r>
            <a:r>
              <a:rPr lang="en-US" sz="1200" b="0" dirty="0" smtClean="0">
                <a:solidFill>
                  <a:schemeClr val="tx2"/>
                </a:solidFill>
              </a:rPr>
              <a:t>queue </a:t>
            </a:r>
            <a:r>
              <a:rPr lang="en-US" sz="1200" b="0" dirty="0" smtClean="0">
                <a:solidFill>
                  <a:schemeClr val="tx2"/>
                </a:solidFill>
              </a:rPr>
              <a:t>(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0" dirty="0" smtClean="0">
                <a:solidFill>
                  <a:schemeClr val="tx2"/>
                </a:solidFill>
              </a:rPr>
              <a:t> Front, Rear </a:t>
            </a:r>
            <a:r>
              <a:rPr lang="en-US" sz="1200" b="0" dirty="0" smtClean="0">
                <a:solidFill>
                  <a:schemeClr val="tx2"/>
                </a:solidFill>
              </a:rPr>
              <a:t>: </a:t>
            </a:r>
            <a:r>
              <a:rPr lang="en-US" sz="1200" b="1" u="sng" dirty="0" smtClean="0">
                <a:solidFill>
                  <a:schemeClr val="tx2"/>
                </a:solidFill>
              </a:rPr>
              <a:t>integer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Queue : </a:t>
            </a:r>
            <a:r>
              <a:rPr lang="en-US" sz="1200" dirty="0" err="1" smtClean="0">
                <a:solidFill>
                  <a:schemeClr val="tx2"/>
                </a:solidFill>
              </a:rPr>
              <a:t>LarikQueue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Out</a:t>
            </a:r>
            <a:r>
              <a:rPr lang="en-US" sz="1200" b="1" u="sng" dirty="0" smtClean="0">
                <a:solidFill>
                  <a:schemeClr val="tx2"/>
                </a:solidFill>
              </a:rPr>
              <a:t>put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Item</a:t>
            </a:r>
            <a:r>
              <a:rPr lang="en-US" sz="1200" b="1" dirty="0" smtClean="0">
                <a:solidFill>
                  <a:schemeClr val="tx2"/>
                </a:solidFill>
              </a:rPr>
              <a:t> : </a:t>
            </a:r>
            <a:r>
              <a:rPr lang="en-US" sz="1200" b="1" dirty="0" err="1" smtClean="0">
                <a:solidFill>
                  <a:schemeClr val="tx2"/>
                </a:solidFill>
              </a:rPr>
              <a:t>tipedata</a:t>
            </a:r>
            <a:r>
              <a:rPr lang="en-US" sz="1200" b="0" dirty="0" smtClean="0">
                <a:solidFill>
                  <a:schemeClr val="tx2"/>
                </a:solidFill>
              </a:rPr>
              <a:t>)</a:t>
            </a:r>
            <a:endParaRPr lang="en-US" sz="1200" b="1" dirty="0" smtClean="0">
              <a:solidFill>
                <a:schemeClr val="tx2"/>
              </a:solidFill>
            </a:endParaRPr>
          </a:p>
          <a:p>
            <a:pPr marL="628650" indent="-6286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Queue (Front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array Queue yang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dikeluarkan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  <a:endParaRPr lang="en-US" sz="1200" b="0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Function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(</a:t>
            </a:r>
            <a:r>
              <a:rPr lang="en-US" sz="1200" b="1" u="sng" dirty="0">
                <a:solidFill>
                  <a:schemeClr val="tx2"/>
                </a:solidFill>
              </a:rPr>
              <a:t>Input</a:t>
            </a:r>
            <a:r>
              <a:rPr lang="en-US" sz="1200" dirty="0">
                <a:solidFill>
                  <a:schemeClr val="tx2"/>
                </a:solidFill>
              </a:rPr>
              <a:t>  Rear : </a:t>
            </a:r>
            <a:r>
              <a:rPr lang="en-US" sz="1200" b="1" u="sng" dirty="0">
                <a:solidFill>
                  <a:schemeClr val="tx2"/>
                </a:solidFill>
              </a:rPr>
              <a:t>integer</a:t>
            </a:r>
            <a:r>
              <a:rPr lang="en-US" sz="1200" dirty="0">
                <a:solidFill>
                  <a:schemeClr val="tx2"/>
                </a:solidFill>
              </a:rPr>
              <a:t>) </a:t>
            </a: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: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integer</a:t>
            </a:r>
            <a:endParaRPr lang="en-US" sz="1200" b="1" u="sng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b="0" dirty="0" smtClean="0">
                <a:solidFill>
                  <a:schemeClr val="tx2"/>
                </a:solidFill>
              </a:rPr>
              <a:t> (</a:t>
            </a:r>
            <a:r>
              <a:rPr lang="en-US" sz="1200" b="1" u="sng" dirty="0" smtClean="0">
                <a:solidFill>
                  <a:schemeClr val="tx2"/>
                </a:solidFill>
              </a:rPr>
              <a:t>Not</a:t>
            </a:r>
            <a:r>
              <a:rPr lang="en-US" sz="1200" b="0" dirty="0" smtClean="0">
                <a:solidFill>
                  <a:schemeClr val="tx2"/>
                </a:solidFill>
              </a:rPr>
              <a:t>(</a:t>
            </a:r>
            <a:r>
              <a:rPr lang="en-US" sz="1200" b="0" dirty="0" err="1" smtClean="0">
                <a:solidFill>
                  <a:schemeClr val="tx2"/>
                </a:solidFill>
              </a:rPr>
              <a:t>Kosong</a:t>
            </a:r>
            <a:r>
              <a:rPr lang="en-US" sz="1200" b="0" dirty="0" smtClean="0">
                <a:solidFill>
                  <a:schemeClr val="tx2"/>
                </a:solidFill>
              </a:rPr>
              <a:t>(Rear)))</a:t>
            </a:r>
            <a:endParaRPr lang="en-US" sz="12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200" b="0" dirty="0">
                <a:solidFill>
                  <a:schemeClr val="tx2"/>
                </a:solidFill>
              </a:rPr>
              <a:t> </a:t>
            </a:r>
            <a:r>
              <a:rPr lang="en-US" sz="1200" b="0" dirty="0" smtClean="0">
                <a:solidFill>
                  <a:schemeClr val="tx2"/>
                </a:solidFill>
              </a:rPr>
              <a:t> </a:t>
            </a: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Item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Queue(Front)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dirty="0" smtClean="0">
                <a:solidFill>
                  <a:schemeClr val="tx2"/>
                </a:solidFill>
              </a:rPr>
              <a:t> (Rear = 1)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Front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0</a:t>
            </a: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0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{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melakukan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pergeseran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data}</a:t>
            </a:r>
          </a:p>
          <a:p>
            <a:pPr marL="12573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For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 1 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to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(Rear -1)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do</a:t>
            </a:r>
          </a:p>
          <a:p>
            <a:pPr marL="1257300" indent="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Queue(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)   Queue(i+1)</a:t>
            </a:r>
          </a:p>
          <a:p>
            <a:pPr marL="12573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EndFor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- 1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EndProcedure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2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Dequeue</a:t>
            </a: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penghapusan</a:t>
            </a:r>
            <a:r>
              <a:rPr lang="en-US" sz="2200" b="1" dirty="0" smtClean="0"/>
              <a:t> di depan!)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6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 smtClean="0">
                <a:latin typeface="+mn-lt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(Front,Rear,Queue,8)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(Front,Rear,Queue,7)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(Front,Rear,Queue,9)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(Front,Rear,Queue,12)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Buatlah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Dequeue (queue circular) 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Kerjakan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soal-soal</a:t>
            </a:r>
            <a:r>
              <a:rPr lang="en-US" sz="2400" b="1" dirty="0" smtClean="0">
                <a:solidFill>
                  <a:schemeClr val="tx2"/>
                </a:solidFill>
              </a:rPr>
              <a:t> yang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di </a:t>
            </a:r>
            <a:r>
              <a:rPr lang="en-US" sz="2400" b="1" dirty="0" err="1" smtClean="0">
                <a:solidFill>
                  <a:schemeClr val="tx2"/>
                </a:solidFill>
              </a:rPr>
              <a:t>buku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Data Structure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/>
              <a:t>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Series) </a:t>
            </a:r>
            <a:r>
              <a:rPr lang="en-US" sz="2400" b="1" dirty="0" err="1" smtClean="0">
                <a:solidFill>
                  <a:schemeClr val="tx2"/>
                </a:solidFill>
              </a:rPr>
              <a:t>hal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212 </a:t>
            </a:r>
            <a:r>
              <a:rPr lang="en-US" sz="2400" b="1" dirty="0" smtClean="0">
                <a:solidFill>
                  <a:srgbClr val="FF0000"/>
                </a:solidFill>
              </a:rPr>
              <a:t>No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6.46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No. 6.48 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462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Jawaban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ditulis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tangan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jangan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lupa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identitas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anda</a:t>
            </a:r>
            <a:r>
              <a:rPr lang="en-US" sz="2400" b="1" dirty="0" smtClean="0">
                <a:solidFill>
                  <a:schemeClr val="tx2"/>
                </a:solidFill>
              </a:rPr>
              <a:t>!.</a:t>
            </a:r>
          </a:p>
          <a:p>
            <a:pPr algn="just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Nama file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subyek</a:t>
            </a:r>
            <a:r>
              <a:rPr lang="en-US" sz="2400" b="1" dirty="0" smtClean="0">
                <a:solidFill>
                  <a:srgbClr val="FF0000"/>
                </a:solidFill>
              </a:rPr>
              <a:t> email</a:t>
            </a:r>
            <a:r>
              <a:rPr lang="en-US" sz="2400" b="1" dirty="0" smtClean="0">
                <a:solidFill>
                  <a:schemeClr val="tx2"/>
                </a:solidFill>
              </a:rPr>
              <a:t> : </a:t>
            </a:r>
            <a:r>
              <a:rPr lang="en-US" sz="2400" b="1" dirty="0" err="1" smtClean="0">
                <a:solidFill>
                  <a:schemeClr val="tx2"/>
                </a:solidFill>
              </a:rPr>
              <a:t>Kelas_NIM_Q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contoh</a:t>
            </a:r>
            <a:r>
              <a:rPr lang="en-US" sz="2400" b="1" dirty="0" smtClean="0">
                <a:solidFill>
                  <a:schemeClr val="tx2"/>
                </a:solidFill>
              </a:rPr>
              <a:t>: IF6_10111234_Q), format file </a:t>
            </a:r>
            <a:r>
              <a:rPr lang="en-US" sz="2400" b="1" dirty="0" err="1" smtClean="0">
                <a:solidFill>
                  <a:schemeClr val="tx2"/>
                </a:solidFill>
              </a:rPr>
              <a:t>dalam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.jpg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Kumpulkan</a:t>
            </a:r>
            <a:r>
              <a:rPr lang="en-US" sz="2400" b="1" dirty="0" smtClean="0">
                <a:solidFill>
                  <a:schemeClr val="tx2"/>
                </a:solidFill>
              </a:rPr>
              <a:t> paling </a:t>
            </a:r>
            <a:r>
              <a:rPr lang="en-US" sz="2400" b="1" dirty="0" err="1" smtClean="0">
                <a:solidFill>
                  <a:schemeClr val="tx2"/>
                </a:solidFill>
              </a:rPr>
              <a:t>lambat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hari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Selasa</a:t>
            </a:r>
            <a:r>
              <a:rPr lang="en-US" sz="2400" b="1" dirty="0" smtClean="0">
                <a:solidFill>
                  <a:srgbClr val="FF0000"/>
                </a:solidFill>
              </a:rPr>
              <a:t> 23 </a:t>
            </a:r>
            <a:r>
              <a:rPr lang="en-US" sz="2400" b="1" dirty="0" err="1" smtClean="0">
                <a:solidFill>
                  <a:srgbClr val="FF0000"/>
                </a:solidFill>
              </a:rPr>
              <a:t>Juni</a:t>
            </a:r>
            <a:r>
              <a:rPr lang="en-US" sz="2400" b="1" dirty="0" smtClean="0">
                <a:solidFill>
                  <a:srgbClr val="FF0000"/>
                </a:solidFill>
              </a:rPr>
              <a:t>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dirty="0" smtClean="0">
                <a:solidFill>
                  <a:srgbClr val="FF0000"/>
                </a:solidFill>
              </a:rPr>
              <a:t> 10:00 WIB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</a:rPr>
              <a:t> email </a:t>
            </a:r>
            <a:r>
              <a:rPr lang="en-US" sz="2400" b="1" dirty="0" err="1" smtClean="0">
                <a:solidFill>
                  <a:schemeClr val="tx2"/>
                </a:solidFill>
              </a:rPr>
              <a:t>saya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jangan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telat</a:t>
            </a:r>
            <a:r>
              <a:rPr lang="en-US" sz="2400" b="1" dirty="0" smtClean="0">
                <a:solidFill>
                  <a:schemeClr val="tx2"/>
                </a:solidFill>
              </a:rPr>
              <a:t>!)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5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</a:t>
            </a:r>
            <a:r>
              <a:rPr lang="en-US" sz="2200" b="1" u="sng" dirty="0" smtClean="0">
                <a:solidFill>
                  <a:schemeClr val="tx2"/>
                </a:solidFill>
              </a:rPr>
              <a:t>of</a:t>
            </a: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 marL="4057650" indent="-40576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{Front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depan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queue, Rear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belakang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endParaRPr lang="en-US" sz="2200" b="1" dirty="0" smtClean="0">
              <a:cs typeface="Courier New" pitchFamily="49" charset="0"/>
            </a:endParaRPr>
          </a:p>
          <a:p>
            <a:pPr>
              <a:buNone/>
            </a:pPr>
            <a:endParaRPr lang="en-US" sz="2200" b="1" dirty="0" smtClean="0">
              <a:cs typeface="Courier New" pitchFamily="49" charset="0"/>
            </a:endParaRPr>
          </a:p>
          <a:p>
            <a:endParaRPr lang="en-US" sz="2200" b="1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</a:t>
            </a:r>
            <a:r>
              <a:rPr lang="en-US" sz="2200" b="1" dirty="0" smtClean="0">
                <a:solidFill>
                  <a:schemeClr val="tx2"/>
                </a:solidFill>
              </a:rPr>
              <a:t>	</a:t>
            </a:r>
            <a:r>
              <a:rPr lang="en-US" sz="2200" b="1" dirty="0" smtClean="0">
                <a:solidFill>
                  <a:schemeClr val="tx2"/>
                </a:solidFill>
              </a:rPr>
              <a:t> 	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	   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MedanData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r>
              <a:rPr lang="en-US" sz="2200" b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MedanSambungan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Angka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Next   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Front, Rear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mempersiapkan</a:t>
            </a:r>
            <a:r>
              <a:rPr lang="en-US" sz="2600" b="1" dirty="0" smtClean="0">
                <a:solidFill>
                  <a:schemeClr val="tx2"/>
                </a:solidFill>
              </a:rPr>
              <a:t> Queue </a:t>
            </a:r>
            <a:r>
              <a:rPr lang="en-US" sz="2600" b="1" dirty="0" err="1" smtClean="0">
                <a:solidFill>
                  <a:schemeClr val="tx2"/>
                </a:solidFill>
              </a:rPr>
              <a:t>dengan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cara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nol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array </a:t>
            </a:r>
            <a:r>
              <a:rPr lang="en-US" sz="2600" b="1" dirty="0" err="1" smtClean="0">
                <a:solidFill>
                  <a:schemeClr val="tx2"/>
                </a:solidFill>
              </a:rPr>
              <a:t>statis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atau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nil/NULL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linked list </a:t>
            </a:r>
            <a:r>
              <a:rPr lang="en-US" sz="2600" b="1" dirty="0" err="1" smtClean="0">
                <a:solidFill>
                  <a:schemeClr val="tx2"/>
                </a:solidFill>
              </a:rPr>
              <a:t>untuk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penunjuk</a:t>
            </a:r>
            <a:r>
              <a:rPr lang="en-US" sz="2600" b="1" dirty="0" smtClean="0">
                <a:solidFill>
                  <a:schemeClr val="tx2"/>
                </a:solidFill>
              </a:rPr>
              <a:t> queue (</a:t>
            </a:r>
            <a:r>
              <a:rPr lang="en-US" sz="2600" b="1" dirty="0" smtClean="0">
                <a:solidFill>
                  <a:srgbClr val="FF0000"/>
                </a:solidFill>
              </a:rPr>
              <a:t>Front </a:t>
            </a:r>
            <a:r>
              <a:rPr lang="en-US" sz="2600" b="1" dirty="0" err="1" smtClean="0">
                <a:solidFill>
                  <a:srgbClr val="FF0000"/>
                </a:solidFill>
              </a:rPr>
              <a:t>dan</a:t>
            </a:r>
            <a:r>
              <a:rPr lang="en-US" sz="2600" b="1" dirty="0" smtClean="0">
                <a:solidFill>
                  <a:srgbClr val="FF0000"/>
                </a:solidFill>
              </a:rPr>
              <a:t> Rear</a:t>
            </a:r>
            <a:r>
              <a:rPr lang="en-US" sz="2600" b="1" dirty="0" smtClean="0">
                <a:solidFill>
                  <a:schemeClr val="tx2"/>
                </a:solidFill>
              </a:rPr>
              <a:t>). 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Perintah</a:t>
            </a:r>
            <a:r>
              <a:rPr lang="en-US" sz="2600" b="1" dirty="0" smtClean="0">
                <a:solidFill>
                  <a:srgbClr val="FF0000"/>
                </a:solidFill>
              </a:rPr>
              <a:t> (</a:t>
            </a:r>
            <a:r>
              <a:rPr lang="en-US" sz="2600" b="1" dirty="0" err="1" smtClean="0">
                <a:solidFill>
                  <a:srgbClr val="FF0000"/>
                </a:solidFill>
              </a:rPr>
              <a:t>dalam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bhs</a:t>
            </a:r>
            <a:r>
              <a:rPr lang="en-US" sz="2600" b="1" dirty="0" smtClean="0">
                <a:solidFill>
                  <a:srgbClr val="FF0000"/>
                </a:solidFill>
              </a:rPr>
              <a:t>. </a:t>
            </a:r>
            <a:r>
              <a:rPr lang="en-US" sz="2600" b="1" dirty="0" err="1" smtClean="0">
                <a:solidFill>
                  <a:srgbClr val="FF0000"/>
                </a:solidFill>
              </a:rPr>
              <a:t>Algoritmik</a:t>
            </a:r>
            <a:r>
              <a:rPr lang="en-US" sz="2600" b="1" dirty="0" smtClean="0">
                <a:solidFill>
                  <a:srgbClr val="FF0000"/>
                </a:solidFill>
              </a:rPr>
              <a:t>):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Front </a:t>
            </a: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Nil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 Nil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1169</TotalTime>
  <Words>1801</Words>
  <Application>Microsoft Office PowerPoint</Application>
  <PresentationFormat>On-screen Show (4:3)</PresentationFormat>
  <Paragraphs>412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Algoritma Subrutin Operasi Kosong (Array_Queue)</vt:lpstr>
      <vt:lpstr>Algoritma Subrutin Operasi Kosong (List_Queue)</vt:lpstr>
      <vt:lpstr>Operasi Penuh</vt:lpstr>
      <vt:lpstr>Algoritma Subrutin Operasi Penuh (Array_Queue)</vt:lpstr>
      <vt:lpstr>Operasi Satu Simpul</vt:lpstr>
      <vt:lpstr>Algoritma Subrutin Operasi Satu Simpul (List_Queue)</vt:lpstr>
      <vt:lpstr>Enqueue (Array Statis)</vt:lpstr>
      <vt:lpstr>Illustrasi Enqueue (Array Statis)</vt:lpstr>
      <vt:lpstr>Algoritma Subrutin Operasi Enqueue (Array_Queue)</vt:lpstr>
      <vt:lpstr>Illustrasi Enqueue (Linked List)</vt:lpstr>
      <vt:lpstr>Illustrasi Enqueue (Linked List)</vt:lpstr>
      <vt:lpstr>Illustrasi Enqueue (Linked List)</vt:lpstr>
      <vt:lpstr>Algoritma Subrutin Enqueue (List_Queue)</vt:lpstr>
      <vt:lpstr>Dequeue (Array Statis)</vt:lpstr>
      <vt:lpstr>Illustrasi Dequeue (Array Statis)</vt:lpstr>
      <vt:lpstr>Algoritma Subrutin Operasi Dequeue (Array_Queue)</vt:lpstr>
      <vt:lpstr>Illustrasi Dequeue (Linked List)</vt:lpstr>
      <vt:lpstr>Illustrasi Dequeue (Linked List)</vt:lpstr>
      <vt:lpstr>Illustrasi Dequeue (Linked List)</vt:lpstr>
      <vt:lpstr>Algoritma Subrutin Dequeue (List_Queue)</vt:lpstr>
      <vt:lpstr>Enqueue(Queue Circular)</vt:lpstr>
      <vt:lpstr>Dequeue (Queue Circular)</vt:lpstr>
      <vt:lpstr>ILLUSTRASI QUEUE CIRCULAR</vt:lpstr>
      <vt:lpstr>LATIHAN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166</cp:revision>
  <dcterms:created xsi:type="dcterms:W3CDTF">2012-05-16T03:35:54Z</dcterms:created>
  <dcterms:modified xsi:type="dcterms:W3CDTF">2020-06-22T03:10:18Z</dcterms:modified>
</cp:coreProperties>
</file>