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054" r:id="rId2"/>
    <p:sldId id="263" r:id="rId3"/>
    <p:sldId id="2015" r:id="rId4"/>
    <p:sldId id="2039" r:id="rId5"/>
    <p:sldId id="2078" r:id="rId6"/>
    <p:sldId id="2080" r:id="rId7"/>
    <p:sldId id="2079" r:id="rId8"/>
    <p:sldId id="2046" r:id="rId9"/>
    <p:sldId id="2055" r:id="rId10"/>
    <p:sldId id="2058" r:id="rId11"/>
    <p:sldId id="2060" r:id="rId12"/>
    <p:sldId id="2062" r:id="rId13"/>
    <p:sldId id="2063" r:id="rId14"/>
    <p:sldId id="2064" r:id="rId15"/>
    <p:sldId id="2061" r:id="rId16"/>
    <p:sldId id="2076" r:id="rId17"/>
    <p:sldId id="2051" r:id="rId18"/>
    <p:sldId id="2065" r:id="rId19"/>
    <p:sldId id="2066" r:id="rId20"/>
    <p:sldId id="2067" r:id="rId21"/>
    <p:sldId id="2070" r:id="rId22"/>
    <p:sldId id="20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790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4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6" autoAdjust="0"/>
    <p:restoredTop sz="92245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1000" y="192"/>
      </p:cViewPr>
      <p:guideLst>
        <p:guide orient="horz" pos="2160"/>
        <p:guide pos="7333"/>
        <p:guide pos="1890"/>
        <p:guide pos="3840"/>
        <p:guide orient="horz" pos="346"/>
        <p:guide orient="horz" pos="3974"/>
        <p:guide pos="5790"/>
        <p:guide pos="325"/>
        <p:guide orient="horz" pos="4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Merriweather 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Merriweather Light" pitchFamily="2" charset="77"/>
              </a:rPr>
              <a:t>22/6/20</a:t>
            </a:fld>
            <a:endParaRPr lang="es-ES_tradnl" dirty="0">
              <a:latin typeface="Merriweather 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Merriweather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Merriweather Light" pitchFamily="2" charset="77"/>
              </a:rPr>
              <a:t>‹#›</a:t>
            </a:fld>
            <a:endParaRPr lang="es-ES_tradnl" dirty="0">
              <a:latin typeface="Merriweather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Light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6/22/20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Light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Merriweather Light" pitchFamily="2" charset="77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Merriweather Light" pitchFamily="2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Merriweather Light" pitchFamily="2" charset="77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Merriweather Light" pitchFamily="2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903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erriweather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erriweather Light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erriweather Light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B72475E7-1306-C04E-A5E9-9A78D7332FC2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ECE33CC-C660-034F-BBEE-9BD5A0D79E81}"/>
              </a:ext>
            </a:extLst>
          </p:cNvPr>
          <p:cNvSpPr/>
          <p:nvPr userDrawn="1"/>
        </p:nvSpPr>
        <p:spPr>
          <a:xfrm>
            <a:off x="1031289" y="0"/>
            <a:ext cx="11160711" cy="6858000"/>
          </a:xfrm>
          <a:custGeom>
            <a:avLst/>
            <a:gdLst>
              <a:gd name="connsiteX0" fmla="*/ 2149715 w 11160711"/>
              <a:gd name="connsiteY0" fmla="*/ 0 h 6858000"/>
              <a:gd name="connsiteX1" fmla="*/ 11160711 w 11160711"/>
              <a:gd name="connsiteY1" fmla="*/ 0 h 6858000"/>
              <a:gd name="connsiteX2" fmla="*/ 11160711 w 11160711"/>
              <a:gd name="connsiteY2" fmla="*/ 6858000 h 6858000"/>
              <a:gd name="connsiteX3" fmla="*/ 2149715 w 11160711"/>
              <a:gd name="connsiteY3" fmla="*/ 6858000 h 6858000"/>
              <a:gd name="connsiteX4" fmla="*/ 2149200 w 11160711"/>
              <a:gd name="connsiteY4" fmla="*/ 0 h 6858000"/>
              <a:gd name="connsiteX5" fmla="*/ 2149200 w 11160711"/>
              <a:gd name="connsiteY5" fmla="*/ 6858000 h 6858000"/>
              <a:gd name="connsiteX6" fmla="*/ 0 w 1116071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711" h="6858000">
                <a:moveTo>
                  <a:pt x="2149715" y="0"/>
                </a:moveTo>
                <a:lnTo>
                  <a:pt x="11160711" y="0"/>
                </a:lnTo>
                <a:lnTo>
                  <a:pt x="11160711" y="6858000"/>
                </a:lnTo>
                <a:lnTo>
                  <a:pt x="2149715" y="6858000"/>
                </a:lnTo>
                <a:close/>
                <a:moveTo>
                  <a:pt x="2149200" y="0"/>
                </a:moveTo>
                <a:lnTo>
                  <a:pt x="214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945AAC9-924B-4144-A86C-7C78A7FF68E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13840" y="1021632"/>
            <a:ext cx="4795446" cy="4797262"/>
          </a:xfrm>
          <a:prstGeom prst="parallelogram">
            <a:avLst>
              <a:gd name="adj" fmla="val 30817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92C8E988-C599-E241-A750-6E05227928E4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D0413EA-7CF0-5644-A438-CE9D7E80E29A}"/>
              </a:ext>
            </a:extLst>
          </p:cNvPr>
          <p:cNvSpPr/>
          <p:nvPr userDrawn="1"/>
        </p:nvSpPr>
        <p:spPr>
          <a:xfrm>
            <a:off x="0" y="0"/>
            <a:ext cx="11157368" cy="6858000"/>
          </a:xfrm>
          <a:custGeom>
            <a:avLst/>
            <a:gdLst>
              <a:gd name="connsiteX0" fmla="*/ 0 w 11157368"/>
              <a:gd name="connsiteY0" fmla="*/ 0 h 6858000"/>
              <a:gd name="connsiteX1" fmla="*/ 9005011 w 11157368"/>
              <a:gd name="connsiteY1" fmla="*/ 0 h 6858000"/>
              <a:gd name="connsiteX2" fmla="*/ 9010996 w 11157368"/>
              <a:gd name="connsiteY2" fmla="*/ 0 h 6858000"/>
              <a:gd name="connsiteX3" fmla="*/ 9010996 w 11157368"/>
              <a:gd name="connsiteY3" fmla="*/ 19070 h 6858000"/>
              <a:gd name="connsiteX4" fmla="*/ 11157368 w 11157368"/>
              <a:gd name="connsiteY4" fmla="*/ 6858000 h 6858000"/>
              <a:gd name="connsiteX5" fmla="*/ 9010996 w 11157368"/>
              <a:gd name="connsiteY5" fmla="*/ 6858000 h 6858000"/>
              <a:gd name="connsiteX6" fmla="*/ 9005011 w 11157368"/>
              <a:gd name="connsiteY6" fmla="*/ 6858000 h 6858000"/>
              <a:gd name="connsiteX7" fmla="*/ 0 w 111573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7368" h="6858000">
                <a:moveTo>
                  <a:pt x="0" y="0"/>
                </a:moveTo>
                <a:lnTo>
                  <a:pt x="9005011" y="0"/>
                </a:lnTo>
                <a:lnTo>
                  <a:pt x="9010996" y="0"/>
                </a:lnTo>
                <a:lnTo>
                  <a:pt x="9010996" y="19070"/>
                </a:lnTo>
                <a:lnTo>
                  <a:pt x="11157368" y="6858000"/>
                </a:lnTo>
                <a:lnTo>
                  <a:pt x="9010996" y="6858000"/>
                </a:lnTo>
                <a:lnTo>
                  <a:pt x="90050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EC17ADF7-34F3-3842-AEAC-029EAC5F2B14}"/>
              </a:ext>
            </a:extLst>
          </p:cNvPr>
          <p:cNvSpPr/>
          <p:nvPr userDrawn="1"/>
        </p:nvSpPr>
        <p:spPr>
          <a:xfrm>
            <a:off x="1031289" y="0"/>
            <a:ext cx="11160711" cy="6858000"/>
          </a:xfrm>
          <a:custGeom>
            <a:avLst/>
            <a:gdLst>
              <a:gd name="connsiteX0" fmla="*/ 2149715 w 11160711"/>
              <a:gd name="connsiteY0" fmla="*/ 0 h 6858000"/>
              <a:gd name="connsiteX1" fmla="*/ 11160711 w 11160711"/>
              <a:gd name="connsiteY1" fmla="*/ 0 h 6858000"/>
              <a:gd name="connsiteX2" fmla="*/ 11160711 w 11160711"/>
              <a:gd name="connsiteY2" fmla="*/ 6858000 h 6858000"/>
              <a:gd name="connsiteX3" fmla="*/ 2149715 w 11160711"/>
              <a:gd name="connsiteY3" fmla="*/ 6858000 h 6858000"/>
              <a:gd name="connsiteX4" fmla="*/ 2149200 w 11160711"/>
              <a:gd name="connsiteY4" fmla="*/ 0 h 6858000"/>
              <a:gd name="connsiteX5" fmla="*/ 2149200 w 11160711"/>
              <a:gd name="connsiteY5" fmla="*/ 6858000 h 6858000"/>
              <a:gd name="connsiteX6" fmla="*/ 0 w 1116071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711" h="6858000">
                <a:moveTo>
                  <a:pt x="2149715" y="0"/>
                </a:moveTo>
                <a:lnTo>
                  <a:pt x="11160711" y="0"/>
                </a:lnTo>
                <a:lnTo>
                  <a:pt x="11160711" y="6858000"/>
                </a:lnTo>
                <a:lnTo>
                  <a:pt x="2149715" y="6858000"/>
                </a:lnTo>
                <a:close/>
                <a:moveTo>
                  <a:pt x="2149200" y="0"/>
                </a:moveTo>
                <a:lnTo>
                  <a:pt x="214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62" r:id="rId6"/>
    <p:sldLayoutId id="2147483671" r:id="rId7"/>
    <p:sldLayoutId id="2147483674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erriweather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rriweather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57903" y="220933"/>
            <a:ext cx="10918209" cy="325802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5610" y="1091693"/>
            <a:ext cx="10607923" cy="2084575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latin typeface="Rockwell" panose="02060603020205020403" pitchFamily="18" charset="0"/>
              </a:rPr>
              <a:t>Perencanaan</a:t>
            </a:r>
            <a:r>
              <a:rPr lang="en-ID" dirty="0">
                <a:latin typeface="Rockwell" panose="02060603020205020403" pitchFamily="18" charset="0"/>
              </a:rPr>
              <a:t> SDM </a:t>
            </a:r>
            <a:r>
              <a:rPr lang="en-ID" dirty="0" err="1">
                <a:latin typeface="Rockwell" panose="02060603020205020403" pitchFamily="18" charset="0"/>
              </a:rPr>
              <a:t>Secara</a:t>
            </a:r>
            <a:r>
              <a:rPr lang="en-ID" dirty="0">
                <a:latin typeface="Rockwell" panose="02060603020205020403" pitchFamily="18" charset="0"/>
              </a:rPr>
              <a:t> Global </a:t>
            </a:r>
            <a:r>
              <a:rPr lang="en-ID" dirty="0" err="1">
                <a:latin typeface="Rockwell" panose="02060603020205020403" pitchFamily="18" charset="0"/>
              </a:rPr>
              <a:t>dalam</a:t>
            </a:r>
            <a:r>
              <a:rPr lang="en-ID" dirty="0">
                <a:latin typeface="Rockwell" panose="02060603020205020403" pitchFamily="18" charset="0"/>
              </a:rPr>
              <a:t> </a:t>
            </a:r>
            <a:r>
              <a:rPr lang="en-ID" dirty="0" err="1">
                <a:latin typeface="Rockwell" panose="02060603020205020403" pitchFamily="18" charset="0"/>
              </a:rPr>
              <a:t>Pengembangan</a:t>
            </a:r>
            <a:r>
              <a:rPr lang="en-ID" dirty="0">
                <a:latin typeface="Rockwell" panose="02060603020205020403" pitchFamily="18" charset="0"/>
              </a:rPr>
              <a:t> </a:t>
            </a:r>
            <a:r>
              <a:rPr lang="en-ID" dirty="0" err="1">
                <a:latin typeface="Rockwell" panose="02060603020205020403" pitchFamily="18" charset="0"/>
              </a:rPr>
              <a:t>dan</a:t>
            </a:r>
            <a:r>
              <a:rPr lang="en-ID" dirty="0">
                <a:latin typeface="Rockwell" panose="02060603020205020403" pitchFamily="18" charset="0"/>
              </a:rPr>
              <a:t> </a:t>
            </a:r>
            <a:r>
              <a:rPr lang="en-ID" dirty="0" err="1">
                <a:latin typeface="Rockwell" panose="02060603020205020403" pitchFamily="18" charset="0"/>
              </a:rPr>
              <a:t>Pelatihan</a:t>
            </a:r>
            <a:r>
              <a:rPr lang="en-ID" dirty="0">
                <a:latin typeface="Rockwell" panose="02060603020205020403" pitchFamily="18" charset="0"/>
              </a:rPr>
              <a:t> SDM (</a:t>
            </a:r>
            <a:r>
              <a:rPr lang="en-ID" dirty="0" err="1">
                <a:latin typeface="Rockwell" panose="02060603020205020403" pitchFamily="18" charset="0"/>
              </a:rPr>
              <a:t>Rekrutmen</a:t>
            </a:r>
            <a:r>
              <a:rPr lang="en-ID" dirty="0">
                <a:latin typeface="Rockwell" panose="02060603020205020403" pitchFamily="18" charset="0"/>
              </a:rPr>
              <a:t>, </a:t>
            </a:r>
            <a:r>
              <a:rPr lang="en-ID" dirty="0" err="1">
                <a:latin typeface="Rockwell" panose="02060603020205020403" pitchFamily="18" charset="0"/>
              </a:rPr>
              <a:t>Seleksi</a:t>
            </a:r>
            <a:r>
              <a:rPr lang="en-ID" dirty="0">
                <a:latin typeface="Rockwell" panose="02060603020205020403" pitchFamily="18" charset="0"/>
              </a:rPr>
              <a:t>, </a:t>
            </a:r>
            <a:r>
              <a:rPr lang="en-ID" dirty="0" err="1">
                <a:latin typeface="Rockwell" panose="02060603020205020403" pitchFamily="18" charset="0"/>
              </a:rPr>
              <a:t>dan</a:t>
            </a:r>
            <a:r>
              <a:rPr lang="en-ID" dirty="0">
                <a:latin typeface="Rockwell" panose="02060603020205020403" pitchFamily="18" charset="0"/>
              </a:rPr>
              <a:t> </a:t>
            </a:r>
            <a:r>
              <a:rPr lang="en-ID" dirty="0" err="1">
                <a:latin typeface="Rockwell" panose="02060603020205020403" pitchFamily="18" charset="0"/>
              </a:rPr>
              <a:t>Penempatan</a:t>
            </a:r>
            <a:r>
              <a:rPr lang="en-ID" dirty="0">
                <a:latin typeface="Rockwell" panose="02060603020205020403" pitchFamily="18" charset="0"/>
              </a:rPr>
              <a:t>)</a:t>
            </a:r>
            <a:br>
              <a:rPr lang="en-US" dirty="0">
                <a:latin typeface="Rockwell" panose="02060603020205020403" pitchFamily="18" charset="0"/>
              </a:rPr>
            </a:b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74345" y="4411724"/>
            <a:ext cx="45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>
                <a:solidFill>
                  <a:schemeClr val="accent5">
                    <a:lumMod val="50000"/>
                  </a:schemeClr>
                </a:solidFill>
                <a:latin typeface="Showcard Gothic" pitchFamily="82" charset="0"/>
                <a:cs typeface="Aldhabi" pitchFamily="2" charset="-78"/>
              </a:rPr>
              <a:t>KELOMPOK 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50424" y="4096688"/>
            <a:ext cx="2988860" cy="25441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Ridho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Khairil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Azmi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Rizkia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Affiah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Ricka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Mulyani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Diki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Dermawan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Indah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Permatasari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3694" y="4096688"/>
            <a:ext cx="2634555" cy="2631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Gilang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Perdana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Reza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Ardiansyah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Anggi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Agustina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Sahala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Mauren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Trisna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Rizaldi</a:t>
            </a:r>
            <a:endParaRPr lang="en-ID" sz="1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D" sz="1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Aris</a:t>
            </a:r>
            <a:r>
              <a:rPr lang="en-ID" sz="1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Sandi 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58115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18" y="371059"/>
            <a:ext cx="850789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Yu Mincho Demibold"/>
              </a:rPr>
              <a:t>Seperti</a:t>
            </a:r>
            <a:r>
              <a:rPr lang="en-US" sz="2800" dirty="0">
                <a:latin typeface="Yu Mincho Demibold"/>
              </a:rPr>
              <a:t> yang </a:t>
            </a:r>
            <a:r>
              <a:rPr lang="en-US" sz="2800" dirty="0" err="1">
                <a:latin typeface="Yu Mincho Demibold"/>
              </a:rPr>
              <a:t>terjadi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pada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setiap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organisasi</a:t>
            </a:r>
            <a:r>
              <a:rPr lang="en-US" sz="2800" dirty="0">
                <a:latin typeface="Yu Mincho Demibold"/>
              </a:rPr>
              <a:t>, </a:t>
            </a:r>
            <a:r>
              <a:rPr lang="en-US" sz="2800" dirty="0" err="1">
                <a:latin typeface="Yu Mincho Demibold"/>
              </a:rPr>
              <a:t>baik</a:t>
            </a:r>
            <a:r>
              <a:rPr lang="en-US" sz="2800" dirty="0">
                <a:latin typeface="Yu Mincho Demibold"/>
              </a:rPr>
              <a:t> yang </a:t>
            </a:r>
            <a:r>
              <a:rPr lang="en-US" sz="2800" dirty="0" err="1">
                <a:latin typeface="Yu Mincho Demibold"/>
              </a:rPr>
              <a:t>berskala</a:t>
            </a:r>
            <a:r>
              <a:rPr lang="en-US" sz="2800" dirty="0">
                <a:latin typeface="Yu Mincho Demibold"/>
              </a:rPr>
              <a:t> global </a:t>
            </a:r>
            <a:r>
              <a:rPr lang="en-US" sz="2800" dirty="0" err="1">
                <a:latin typeface="Yu Mincho Demibold"/>
              </a:rPr>
              <a:t>atau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tidak</a:t>
            </a:r>
            <a:r>
              <a:rPr lang="en-US" sz="2800" dirty="0">
                <a:latin typeface="Yu Mincho Demibold"/>
              </a:rPr>
              <a:t>, </a:t>
            </a:r>
            <a:r>
              <a:rPr lang="en-US" sz="2800" dirty="0" err="1">
                <a:latin typeface="Yu Mincho Demibold"/>
              </a:rPr>
              <a:t>pelatihan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dan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pengembangan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merupakan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faktor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penting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bagi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kesuksesan</a:t>
            </a:r>
            <a:r>
              <a:rPr lang="en-US" sz="2800" dirty="0">
                <a:latin typeface="Yu Mincho Demibold"/>
              </a:rPr>
              <a:t> SDM. </a:t>
            </a:r>
            <a:r>
              <a:rPr lang="en-US" sz="2800" dirty="0" err="1">
                <a:latin typeface="Yu Mincho Demibold"/>
              </a:rPr>
              <a:t>Pelatihan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dan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Pengembangan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Internasional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memperlihatkan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tiga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jenis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kegiatan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pelatihan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dan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pengembangan</a:t>
            </a:r>
            <a:r>
              <a:rPr lang="en-US" sz="2800" dirty="0">
                <a:latin typeface="Yu Mincho Demibold"/>
              </a:rPr>
              <a:t> yang </a:t>
            </a:r>
            <a:r>
              <a:rPr lang="en-US" sz="2800" dirty="0" err="1">
                <a:latin typeface="Yu Mincho Demibold"/>
              </a:rPr>
              <a:t>berbeda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bagi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tenaga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kerja</a:t>
            </a:r>
            <a:r>
              <a:rPr lang="en-US" sz="2800" dirty="0">
                <a:latin typeface="Yu Mincho Demibold"/>
              </a:rPr>
              <a:t> global. </a:t>
            </a:r>
            <a:r>
              <a:rPr lang="en-US" sz="2800" dirty="0" err="1">
                <a:latin typeface="Yu Mincho Demibold"/>
              </a:rPr>
              <a:t>Tidak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semuanya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berlaku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pada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tenaga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kerja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internasional</a:t>
            </a:r>
            <a:r>
              <a:rPr lang="en-US" sz="2800" dirty="0">
                <a:latin typeface="Yu Mincho Demibold"/>
              </a:rPr>
              <a:t>, </a:t>
            </a:r>
            <a:r>
              <a:rPr lang="en-US" sz="2800" dirty="0" err="1">
                <a:latin typeface="Yu Mincho Demibold"/>
              </a:rPr>
              <a:t>tetapi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semuanya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penting</a:t>
            </a:r>
            <a:r>
              <a:rPr lang="en-US" sz="2800" dirty="0">
                <a:latin typeface="Yu Mincho Demibold"/>
              </a:rPr>
              <a:t>.</a:t>
            </a:r>
          </a:p>
          <a:p>
            <a:pPr algn="just"/>
            <a:endParaRPr lang="en-US" sz="2800" dirty="0">
              <a:latin typeface="Yu Mincho Demibold"/>
            </a:endParaRPr>
          </a:p>
          <a:p>
            <a:r>
              <a:rPr lang="en-US" sz="2800" dirty="0">
                <a:solidFill>
                  <a:srgbClr val="FF0000"/>
                </a:solidFill>
                <a:latin typeface="Yu Mincho Demibold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Orientasi</a:t>
            </a:r>
            <a:r>
              <a:rPr lang="en-US" sz="2800" dirty="0">
                <a:solidFill>
                  <a:srgbClr val="FF0000"/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dan</a:t>
            </a:r>
            <a:r>
              <a:rPr lang="en-US" sz="2800" dirty="0">
                <a:solidFill>
                  <a:srgbClr val="FF0000"/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Pelatihan</a:t>
            </a:r>
            <a:r>
              <a:rPr lang="en-US" sz="2800" dirty="0">
                <a:solidFill>
                  <a:srgbClr val="FF0000"/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Pra-Keberangkatan</a:t>
            </a:r>
            <a:endParaRPr lang="en-US" sz="2800" dirty="0">
              <a:solidFill>
                <a:srgbClr val="FF0000"/>
              </a:solidFill>
              <a:latin typeface="Yu Mincho Demibold"/>
            </a:endParaRPr>
          </a:p>
          <a:p>
            <a:r>
              <a:rPr lang="en-US" sz="2800" dirty="0">
                <a:solidFill>
                  <a:srgbClr val="FF0000"/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bahasa</a:t>
            </a:r>
            <a:endParaRPr lang="en-US" sz="2800" dirty="0">
              <a:solidFill>
                <a:srgbClr val="FF0000"/>
              </a:solidFill>
              <a:latin typeface="Yu Mincho Demibold"/>
            </a:endParaRPr>
          </a:p>
          <a:p>
            <a:r>
              <a:rPr lang="en-US" sz="2800" dirty="0">
                <a:solidFill>
                  <a:srgbClr val="FF0000"/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budaya</a:t>
            </a:r>
            <a:endParaRPr lang="en-US" sz="2800" dirty="0">
              <a:solidFill>
                <a:srgbClr val="FF0000"/>
              </a:solidFill>
              <a:latin typeface="Yu Mincho Demibold"/>
            </a:endParaRPr>
          </a:p>
          <a:p>
            <a:r>
              <a:rPr lang="en-US" sz="2800" dirty="0">
                <a:solidFill>
                  <a:srgbClr val="FF0000"/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sejarah</a:t>
            </a:r>
            <a:endParaRPr lang="en-US" sz="2800" dirty="0">
              <a:solidFill>
                <a:srgbClr val="FF0000"/>
              </a:solidFill>
              <a:latin typeface="Yu Mincho Demibold"/>
            </a:endParaRPr>
          </a:p>
          <a:p>
            <a:r>
              <a:rPr lang="en-US" sz="2800" dirty="0">
                <a:solidFill>
                  <a:srgbClr val="FF0000"/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kondisi</a:t>
            </a:r>
            <a:r>
              <a:rPr lang="en-US" sz="2800" dirty="0">
                <a:solidFill>
                  <a:srgbClr val="FF0000"/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Yu Mincho Demibold"/>
              </a:rPr>
              <a:t>hidup</a:t>
            </a:r>
            <a:endParaRPr lang="en-US" sz="2800" dirty="0">
              <a:solidFill>
                <a:srgbClr val="FF0000"/>
              </a:solidFill>
              <a:latin typeface="Yu Mincho Demibold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Yu Mincho Demibold"/>
            </a:endParaRPr>
          </a:p>
          <a:p>
            <a:endParaRPr lang="en-US" dirty="0">
              <a:latin typeface="Yu Mincho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9587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86" y="914400"/>
            <a:ext cx="8534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Yu Mincho Demibold"/>
              </a:rPr>
              <a:t>2.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Pelatihan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atau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Pengembangan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tenaga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kerja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yang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berkesinambungan</a:t>
            </a:r>
            <a:endParaRPr lang="en-US" sz="3200" dirty="0">
              <a:solidFill>
                <a:srgbClr val="00B050"/>
              </a:solidFill>
              <a:latin typeface="Yu Mincho Demibold"/>
            </a:endParaRPr>
          </a:p>
          <a:p>
            <a:r>
              <a:rPr lang="en-US" sz="3200" dirty="0">
                <a:solidFill>
                  <a:srgbClr val="00B050"/>
                </a:solidFill>
                <a:latin typeface="Yu Mincho Demibold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keahlian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diperluas</a:t>
            </a:r>
            <a:endParaRPr lang="en-US" sz="3200" dirty="0">
              <a:solidFill>
                <a:srgbClr val="00B050"/>
              </a:solidFill>
              <a:latin typeface="Yu Mincho Demibold"/>
            </a:endParaRPr>
          </a:p>
          <a:p>
            <a:r>
              <a:rPr lang="en-US" sz="3200" dirty="0">
                <a:solidFill>
                  <a:srgbClr val="00B050"/>
                </a:solidFill>
                <a:latin typeface="Yu Mincho Demibold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perencanaan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jenjang</a:t>
            </a:r>
            <a:r>
              <a:rPr lang="en-US" sz="3200" dirty="0">
                <a:solidFill>
                  <a:srgbClr val="00B05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karier</a:t>
            </a:r>
            <a:endParaRPr lang="en-US" sz="3200" dirty="0">
              <a:solidFill>
                <a:srgbClr val="00B050"/>
              </a:solidFill>
              <a:latin typeface="Yu Mincho Demibold"/>
            </a:endParaRPr>
          </a:p>
          <a:p>
            <a:r>
              <a:rPr lang="en-US" sz="3200" dirty="0">
                <a:solidFill>
                  <a:srgbClr val="00B050"/>
                </a:solidFill>
                <a:latin typeface="Yu Mincho Demibold"/>
              </a:rPr>
              <a:t>- program </a:t>
            </a:r>
            <a:r>
              <a:rPr lang="en-US" sz="3200" dirty="0" err="1">
                <a:solidFill>
                  <a:srgbClr val="00B050"/>
                </a:solidFill>
                <a:latin typeface="Yu Mincho Demibold"/>
              </a:rPr>
              <a:t>pengembangan</a:t>
            </a:r>
            <a:endParaRPr lang="en-US" sz="3200" dirty="0">
              <a:solidFill>
                <a:srgbClr val="00B050"/>
              </a:solidFill>
              <a:latin typeface="Yu Mincho Demibold"/>
            </a:endParaRPr>
          </a:p>
          <a:p>
            <a:endParaRPr lang="en-US" sz="3200" dirty="0">
              <a:latin typeface="Yu Mincho Demibold"/>
            </a:endParaRPr>
          </a:p>
          <a:p>
            <a:r>
              <a:rPr lang="en-US" sz="3200" dirty="0">
                <a:solidFill>
                  <a:srgbClr val="00B0F0"/>
                </a:solidFill>
                <a:latin typeface="Yu Mincho Demibold"/>
              </a:rPr>
              <a:t>3.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Pelatihan</a:t>
            </a:r>
            <a:r>
              <a:rPr lang="en-US" sz="3200" dirty="0">
                <a:solidFill>
                  <a:srgbClr val="00B0F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Pengembangan</a:t>
            </a:r>
            <a:r>
              <a:rPr lang="en-US" sz="3200" dirty="0">
                <a:solidFill>
                  <a:srgbClr val="00B0F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Repatriasi</a:t>
            </a:r>
            <a:endParaRPr lang="en-US" sz="3200" dirty="0">
              <a:solidFill>
                <a:srgbClr val="00B0F0"/>
              </a:solidFill>
              <a:latin typeface="Yu Mincho Demibold"/>
            </a:endParaRPr>
          </a:p>
          <a:p>
            <a:r>
              <a:rPr lang="en-US" sz="3200" dirty="0">
                <a:solidFill>
                  <a:srgbClr val="00B0F0"/>
                </a:solidFill>
                <a:latin typeface="Yu Mincho Demibold"/>
              </a:rPr>
              <a:t>-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Kejutan</a:t>
            </a:r>
            <a:r>
              <a:rPr lang="en-US" sz="3200" dirty="0">
                <a:solidFill>
                  <a:srgbClr val="00B0F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budaya</a:t>
            </a:r>
            <a:r>
              <a:rPr lang="en-US" sz="3200" dirty="0">
                <a:solidFill>
                  <a:srgbClr val="00B0F0"/>
                </a:solidFill>
                <a:latin typeface="Yu Mincho Demibold"/>
              </a:rPr>
              <a:t> yang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berbalik</a:t>
            </a:r>
            <a:endParaRPr lang="en-US" sz="3200" dirty="0">
              <a:solidFill>
                <a:srgbClr val="00B0F0"/>
              </a:solidFill>
              <a:latin typeface="Yu Mincho Demibold"/>
            </a:endParaRPr>
          </a:p>
          <a:p>
            <a:r>
              <a:rPr lang="en-US" sz="3200" dirty="0">
                <a:solidFill>
                  <a:srgbClr val="00B0F0"/>
                </a:solidFill>
                <a:latin typeface="Yu Mincho Demibold"/>
              </a:rPr>
              <a:t>-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Penerimaan</a:t>
            </a:r>
            <a:r>
              <a:rPr lang="en-US" sz="3200" dirty="0">
                <a:solidFill>
                  <a:srgbClr val="00B0F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atas</a:t>
            </a:r>
            <a:r>
              <a:rPr lang="en-US" sz="3200" dirty="0">
                <a:solidFill>
                  <a:srgbClr val="00B0F0"/>
                </a:solidFill>
                <a:latin typeface="Yu Mincho Demibold"/>
              </a:rPr>
              <a:t> orang-orang yang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baru</a:t>
            </a:r>
            <a:r>
              <a:rPr lang="en-US" sz="3200" dirty="0">
                <a:solidFill>
                  <a:srgbClr val="00B0F0"/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Yu Mincho Demibold"/>
              </a:rPr>
              <a:t>kembali</a:t>
            </a:r>
            <a:endParaRPr lang="en-US" sz="3200" dirty="0">
              <a:solidFill>
                <a:srgbClr val="00B0F0"/>
              </a:solidFill>
              <a:latin typeface="Yu Mincho Demibold"/>
            </a:endParaRPr>
          </a:p>
          <a:p>
            <a:endParaRPr lang="en-US" dirty="0">
              <a:latin typeface="Yu Mincho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4216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435" y="874644"/>
            <a:ext cx="1036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Yu Mincho Demibold"/>
              </a:rPr>
              <a:t>Pelatihan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dan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pengembangan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oleh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organisasi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atau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perusahaan</a:t>
            </a:r>
            <a:r>
              <a:rPr lang="en-US" sz="2800" dirty="0">
                <a:latin typeface="Yu Mincho Demibold"/>
              </a:rPr>
              <a:t> </a:t>
            </a:r>
            <a:r>
              <a:rPr lang="en-US" sz="2800" dirty="0" err="1">
                <a:latin typeface="Yu Mincho Demibold"/>
              </a:rPr>
              <a:t>internasional</a:t>
            </a:r>
            <a:r>
              <a:rPr lang="en-US" sz="2800" dirty="0">
                <a:latin typeface="Yu Mincho Demibold"/>
              </a:rPr>
              <a:t>, </a:t>
            </a:r>
            <a:r>
              <a:rPr lang="en-US" sz="2800" dirty="0" err="1">
                <a:latin typeface="Yu Mincho Demibold"/>
              </a:rPr>
              <a:t>yaitu</a:t>
            </a:r>
            <a:r>
              <a:rPr lang="en-US" sz="2800" dirty="0">
                <a:latin typeface="Yu Mincho Demibold"/>
              </a:rPr>
              <a:t>:</a:t>
            </a:r>
          </a:p>
          <a:p>
            <a:endParaRPr lang="en-US" sz="2800" dirty="0">
              <a:solidFill>
                <a:srgbClr val="002060"/>
              </a:solidFill>
              <a:latin typeface="Yu Mincho Demi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Yu Mincho Demibold"/>
              </a:rPr>
              <a:t>a.       Low productivity (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produktivitas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rendah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)</a:t>
            </a:r>
          </a:p>
          <a:p>
            <a:r>
              <a:rPr lang="en-US" sz="2400" dirty="0">
                <a:solidFill>
                  <a:srgbClr val="002060"/>
                </a:solidFill>
                <a:latin typeface="Yu Mincho Demibold"/>
              </a:rPr>
              <a:t>b.      High absenteeism (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tingginya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ketidakhadiran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)</a:t>
            </a:r>
          </a:p>
          <a:p>
            <a:r>
              <a:rPr lang="en-US" sz="2400" dirty="0">
                <a:solidFill>
                  <a:srgbClr val="002060"/>
                </a:solidFill>
                <a:latin typeface="Yu Mincho Demibold"/>
              </a:rPr>
              <a:t>c.       High turnover (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tingginya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masuk-keluar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  <a:latin typeface="Yu Mincho Demibold"/>
              </a:rPr>
              <a:t>d.      Low employee morale (</a:t>
            </a:r>
            <a:r>
              <a:rPr lang="en-US" sz="2400" dirty="0" err="1">
                <a:solidFill>
                  <a:srgbClr val="C00000"/>
                </a:solidFill>
                <a:latin typeface="Yu Mincho Demibold"/>
              </a:rPr>
              <a:t>rendahnya</a:t>
            </a:r>
            <a:r>
              <a:rPr lang="en-US" sz="2400" dirty="0">
                <a:solidFill>
                  <a:srgbClr val="C00000"/>
                </a:solidFill>
                <a:latin typeface="Yu Mincho Demibold"/>
              </a:rPr>
              <a:t> moral </a:t>
            </a:r>
            <a:r>
              <a:rPr lang="en-US" sz="2400" dirty="0" err="1">
                <a:solidFill>
                  <a:srgbClr val="C00000"/>
                </a:solidFill>
                <a:latin typeface="Yu Mincho Demibold"/>
              </a:rPr>
              <a:t>karyawan</a:t>
            </a:r>
            <a:r>
              <a:rPr lang="en-US" sz="2400" dirty="0">
                <a:solidFill>
                  <a:srgbClr val="C00000"/>
                </a:solidFill>
                <a:latin typeface="Yu Mincho Demibold"/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  <a:latin typeface="Yu Mincho Demibold"/>
              </a:rPr>
              <a:t>e.       High grievances/</a:t>
            </a:r>
            <a:r>
              <a:rPr lang="en-US" sz="2400" dirty="0" err="1">
                <a:solidFill>
                  <a:srgbClr val="C00000"/>
                </a:solidFill>
                <a:latin typeface="Yu Mincho Demibold"/>
              </a:rPr>
              <a:t>keluhan</a:t>
            </a:r>
            <a:r>
              <a:rPr lang="en-US" sz="2400" dirty="0">
                <a:solidFill>
                  <a:srgbClr val="C0000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Yu Mincho Demibold"/>
              </a:rPr>
              <a:t>tinggi</a:t>
            </a:r>
            <a:endParaRPr lang="en-US" sz="2400" dirty="0">
              <a:solidFill>
                <a:srgbClr val="C00000"/>
              </a:solidFill>
              <a:latin typeface="Yu Mincho Demibold"/>
            </a:endParaRPr>
          </a:p>
          <a:p>
            <a:r>
              <a:rPr lang="en-US" sz="2400" dirty="0">
                <a:solidFill>
                  <a:srgbClr val="C00000"/>
                </a:solidFill>
                <a:latin typeface="Yu Mincho Demibold"/>
              </a:rPr>
              <a:t>f.       Strike/</a:t>
            </a:r>
            <a:r>
              <a:rPr lang="en-US" sz="2400" dirty="0" err="1">
                <a:solidFill>
                  <a:srgbClr val="C00000"/>
                </a:solidFill>
                <a:latin typeface="Yu Mincho Demibold"/>
              </a:rPr>
              <a:t>mogok</a:t>
            </a:r>
            <a:endParaRPr lang="en-US" sz="2400" dirty="0">
              <a:solidFill>
                <a:srgbClr val="C00000"/>
              </a:solidFill>
              <a:latin typeface="Yu Mincho Demibold"/>
            </a:endParaRPr>
          </a:p>
          <a:p>
            <a:r>
              <a:rPr lang="en-US" sz="2400" dirty="0">
                <a:solidFill>
                  <a:srgbClr val="C00000"/>
                </a:solidFill>
                <a:latin typeface="Yu Mincho Demibold"/>
              </a:rPr>
              <a:t>g.      Low profitability (</a:t>
            </a:r>
            <a:r>
              <a:rPr lang="en-US" sz="2400" dirty="0" err="1">
                <a:solidFill>
                  <a:srgbClr val="C00000"/>
                </a:solidFill>
                <a:latin typeface="Yu Mincho Demibold"/>
              </a:rPr>
              <a:t>keuntungan</a:t>
            </a:r>
            <a:r>
              <a:rPr lang="en-US" sz="2400" dirty="0">
                <a:solidFill>
                  <a:srgbClr val="C00000"/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rgbClr val="C00000"/>
                </a:solidFill>
                <a:latin typeface="Yu Mincho Demibold"/>
              </a:rPr>
              <a:t>rendah</a:t>
            </a:r>
            <a:r>
              <a:rPr lang="en-US" sz="2400" dirty="0">
                <a:solidFill>
                  <a:srgbClr val="C00000"/>
                </a:solidFill>
                <a:latin typeface="Yu Mincho Demibol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9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52" y="437322"/>
            <a:ext cx="1032344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Yu Mincho Demibold"/>
              </a:rPr>
              <a:t>Pada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dasarnya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hal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tersebut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terjadi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karena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kegagalan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dalam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memotivasi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tenaga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kerja</a:t>
            </a:r>
            <a:r>
              <a:rPr lang="en-US" sz="2400" dirty="0">
                <a:latin typeface="Yu Mincho Demibold"/>
              </a:rPr>
              <a:t>, </a:t>
            </a:r>
            <a:r>
              <a:rPr lang="en-US" sz="2400" dirty="0" err="1">
                <a:latin typeface="Yu Mincho Demibold"/>
              </a:rPr>
              <a:t>kegagalan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perusahaan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dalam</a:t>
            </a:r>
            <a:r>
              <a:rPr lang="en-US" sz="2400" dirty="0">
                <a:latin typeface="Yu Mincho Demibold"/>
              </a:rPr>
              <a:t> member </a:t>
            </a:r>
            <a:r>
              <a:rPr lang="en-US" sz="2400" dirty="0" err="1">
                <a:latin typeface="Yu Mincho Demibold"/>
              </a:rPr>
              <a:t>sarana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kesempatan</a:t>
            </a:r>
            <a:r>
              <a:rPr lang="en-US" sz="2400" dirty="0">
                <a:latin typeface="Yu Mincho Demibold"/>
              </a:rPr>
              <a:t> yang </a:t>
            </a:r>
            <a:r>
              <a:rPr lang="en-US" sz="2400" dirty="0" err="1">
                <a:latin typeface="Yu Mincho Demibold"/>
              </a:rPr>
              <a:t>tepat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bagi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tenaga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kerja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dalam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pelaksanaan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pekerjaannya</a:t>
            </a:r>
            <a:r>
              <a:rPr lang="en-US" sz="2400" dirty="0">
                <a:latin typeface="Yu Mincho Demibold"/>
              </a:rPr>
              <a:t>, </a:t>
            </a:r>
            <a:r>
              <a:rPr lang="en-US" sz="2400" dirty="0" err="1">
                <a:latin typeface="Yu Mincho Demibold"/>
              </a:rPr>
              <a:t>serta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kegagalan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organisasi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dalam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memberikan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pelatihan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pengembangan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secara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efektif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terhadap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tenaga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kerjanya</a:t>
            </a:r>
            <a:r>
              <a:rPr lang="en-US" sz="2400" dirty="0">
                <a:latin typeface="Yu Mincho Demibold"/>
              </a:rPr>
              <a:t>. </a:t>
            </a:r>
            <a:r>
              <a:rPr lang="en-US" sz="2400" dirty="0" err="1">
                <a:latin typeface="Yu Mincho Demibold"/>
              </a:rPr>
              <a:t>Oleh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karena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itu</a:t>
            </a:r>
            <a:r>
              <a:rPr lang="en-US" sz="2400" dirty="0">
                <a:latin typeface="Yu Mincho Demibold"/>
              </a:rPr>
              <a:t>, </a:t>
            </a:r>
            <a:r>
              <a:rPr lang="en-US" sz="2400" dirty="0" err="1">
                <a:latin typeface="Yu Mincho Demibold"/>
              </a:rPr>
              <a:t>dibuat</a:t>
            </a:r>
            <a:r>
              <a:rPr lang="en-US" sz="2400" dirty="0">
                <a:latin typeface="Yu Mincho Demibold"/>
              </a:rPr>
              <a:t> Training Need Analysis (TNA) </a:t>
            </a:r>
            <a:r>
              <a:rPr lang="en-US" sz="2400" dirty="0" err="1">
                <a:latin typeface="Yu Mincho Demibold"/>
              </a:rPr>
              <a:t>atau</a:t>
            </a:r>
            <a:r>
              <a:rPr lang="en-US" sz="2400" dirty="0">
                <a:latin typeface="Yu Mincho Demibold"/>
              </a:rPr>
              <a:t> yang </a:t>
            </a:r>
            <a:r>
              <a:rPr lang="en-US" sz="2400" dirty="0" err="1">
                <a:latin typeface="Yu Mincho Demibold"/>
              </a:rPr>
              <a:t>disebut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Analisis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Kebutuhan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Pelatihan</a:t>
            </a:r>
            <a:r>
              <a:rPr lang="en-US" sz="2400" dirty="0">
                <a:latin typeface="Yu Mincho Demibold"/>
              </a:rPr>
              <a:t>. TNA </a:t>
            </a:r>
            <a:r>
              <a:rPr lang="en-US" sz="2400" dirty="0" err="1">
                <a:latin typeface="Yu Mincho Demibold"/>
              </a:rPr>
              <a:t>ini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berisi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mengenai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hal-hal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sebagai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berikut</a:t>
            </a:r>
            <a:r>
              <a:rPr lang="en-US" sz="2400" dirty="0">
                <a:latin typeface="Yu Mincho Demibold"/>
              </a:rPr>
              <a:t>:</a:t>
            </a:r>
          </a:p>
          <a:p>
            <a:pPr algn="just"/>
            <a:endParaRPr lang="en-US" sz="2400" dirty="0">
              <a:latin typeface="Yu Mincho Demibold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Adanya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pegawai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baru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disini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memberikan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orintasi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pekerjaan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atau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tugas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pokok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organisasi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kepada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pegawai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baru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direkrut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sebelum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pegawai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bersangkutan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nantinya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ditempatkan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pada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salah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satu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 unit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organisasi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Yu Mincho Demibold"/>
              </a:rPr>
              <a:t>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Adanya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peralatan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kerja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baru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disini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mempersiapkan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pegawai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penggunaan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peralatan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baru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teknologi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baru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sehingga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tidak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terjadi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kecelakaan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kerja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bisa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meningkatkan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efesiensi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kerja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Adanya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perubahan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sistem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manajemen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/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administrasi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birokrasi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artinya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mempersiapkan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pegawai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dalam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melakukan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pekerjaan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dengan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menggunakan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sistem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baru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dibangun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.</a:t>
            </a:r>
          </a:p>
          <a:p>
            <a:pPr algn="just"/>
            <a:endParaRPr lang="en-US" dirty="0">
              <a:latin typeface="Yu Mincho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4134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48" y="299788"/>
            <a:ext cx="100716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D. 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Adanya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standar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kualitaskerja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baru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mempersiapkan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pegawai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melakukan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pekerjaan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menggunakan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kualitas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kerja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diterapkan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oleh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perusahaan</a:t>
            </a: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2800" dirty="0"/>
          </a:p>
          <a:p>
            <a:r>
              <a:rPr lang="en-US" sz="2800" dirty="0"/>
              <a:t>E.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Adanya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kebutuhan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menyegarkan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ingatan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memberikan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nuansa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penyegaran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ilmu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pengetahuan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keterampilan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dimiliki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oleh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karyawan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2800" dirty="0"/>
          </a:p>
          <a:p>
            <a:r>
              <a:rPr lang="en-US" sz="2800" dirty="0"/>
              <a:t>F.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Adanya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penurunan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hal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kinerja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pegawai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meningkatkan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kualitas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kinerja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pegawai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sesuai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tuntutan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perkembangan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lingkungan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strategis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sehingga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membuat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nyaman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pegawai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saat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bekerja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US" sz="2800" dirty="0"/>
          </a:p>
          <a:p>
            <a:r>
              <a:rPr lang="en-US" sz="2800" dirty="0"/>
              <a:t>G.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Adanya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rotasi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relokasi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pegawai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meningkatkan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pegawai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menghadapi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pekerjaan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situasi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baru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42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5948" y="907775"/>
            <a:ext cx="9899374" cy="8878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800" dirty="0" err="1">
                <a:latin typeface="Rockwell" panose="02060603020205020403" pitchFamily="18" charset="0"/>
              </a:rPr>
              <a:t>Permasalahan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Pada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Pengembangan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dan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Pelatihan</a:t>
            </a:r>
            <a:r>
              <a:rPr lang="en-ID" sz="2800" dirty="0">
                <a:latin typeface="Rockwell" panose="02060603020205020403" pitchFamily="18" charset="0"/>
              </a:rPr>
              <a:t> </a:t>
            </a:r>
            <a:r>
              <a:rPr lang="en-ID" sz="2800" dirty="0" err="1">
                <a:latin typeface="Rockwell" panose="02060603020205020403" pitchFamily="18" charset="0"/>
              </a:rPr>
              <a:t>secara</a:t>
            </a:r>
            <a:r>
              <a:rPr lang="en-ID" sz="2800" dirty="0">
                <a:latin typeface="Rockwell" panose="02060603020205020403" pitchFamily="18" charset="0"/>
              </a:rPr>
              <a:t> Global</a:t>
            </a:r>
            <a:endParaRPr lang="en-US" sz="2800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947" y="2438400"/>
            <a:ext cx="68381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dirty="0">
                <a:latin typeface="Yu Mincho Demibold"/>
              </a:rPr>
              <a:t>Cross Cultural –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dirty="0">
                <a:latin typeface="Yu Mincho Demibold"/>
              </a:rPr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dirty="0">
                <a:latin typeface="Yu Mincho Demibold"/>
              </a:rPr>
              <a:t>Transfer Learning Issues</a:t>
            </a:r>
          </a:p>
          <a:p>
            <a:pPr marL="622300" indent="-342900">
              <a:buFont typeface="+mj-lt"/>
              <a:buAutoNum type="arabicPeriod"/>
              <a:tabLst>
                <a:tab pos="622300" algn="l"/>
              </a:tabLst>
            </a:pPr>
            <a:r>
              <a:rPr lang="en-ID" sz="2800" dirty="0">
                <a:latin typeface="Yu Mincho Demibold"/>
              </a:rPr>
              <a:t>Cultural ( Both national and Corporate)</a:t>
            </a:r>
          </a:p>
          <a:p>
            <a:pPr marL="622300" indent="-342900">
              <a:buFont typeface="+mj-lt"/>
              <a:buAutoNum type="arabicPeriod"/>
              <a:tabLst>
                <a:tab pos="622300" algn="l"/>
              </a:tabLst>
            </a:pPr>
            <a:r>
              <a:rPr lang="en-ID" sz="2800" dirty="0">
                <a:latin typeface="Yu Mincho Demibold"/>
              </a:rPr>
              <a:t>Learning styles</a:t>
            </a:r>
          </a:p>
          <a:p>
            <a:pPr marL="622300" indent="-342900">
              <a:buFont typeface="+mj-lt"/>
              <a:buAutoNum type="arabicPeriod"/>
              <a:tabLst>
                <a:tab pos="622300" algn="l"/>
              </a:tabLst>
            </a:pPr>
            <a:r>
              <a:rPr lang="en-ID" sz="2800" dirty="0">
                <a:latin typeface="Yu Mincho Demibold"/>
              </a:rPr>
              <a:t>Education levels and forms</a:t>
            </a:r>
            <a:endParaRPr lang="en-US" sz="2800" dirty="0">
              <a:latin typeface="Yu Mincho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380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304" y="963628"/>
            <a:ext cx="5532683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D" sz="2400" dirty="0" err="1">
                <a:latin typeface="Rockwell" panose="02060603020205020403" pitchFamily="18" charset="0"/>
              </a:rPr>
              <a:t>Rekrutmen</a:t>
            </a:r>
            <a:r>
              <a:rPr lang="en-ID" sz="2400" dirty="0">
                <a:latin typeface="Rockwell" panose="02060603020205020403" pitchFamily="18" charset="0"/>
              </a:rPr>
              <a:t> , </a:t>
            </a:r>
            <a:r>
              <a:rPr lang="en-ID" sz="2400" dirty="0" err="1">
                <a:latin typeface="Rockwell" panose="02060603020205020403" pitchFamily="18" charset="0"/>
              </a:rPr>
              <a:t>Seleksi</a:t>
            </a:r>
            <a:r>
              <a:rPr lang="en-ID" sz="2400" dirty="0">
                <a:latin typeface="Rockwell" panose="02060603020205020403" pitchFamily="18" charset="0"/>
              </a:rPr>
              <a:t> </a:t>
            </a:r>
            <a:r>
              <a:rPr lang="en-ID" sz="2400" dirty="0" err="1">
                <a:latin typeface="Rockwell" panose="02060603020205020403" pitchFamily="18" charset="0"/>
              </a:rPr>
              <a:t>dan</a:t>
            </a:r>
            <a:r>
              <a:rPr lang="en-ID" sz="2400" dirty="0">
                <a:latin typeface="Rockwell" panose="02060603020205020403" pitchFamily="18" charset="0"/>
              </a:rPr>
              <a:t> </a:t>
            </a:r>
            <a:r>
              <a:rPr lang="en-ID" sz="2400" dirty="0" err="1">
                <a:latin typeface="Rockwell" panose="02060603020205020403" pitchFamily="18" charset="0"/>
              </a:rPr>
              <a:t>Penempatan</a:t>
            </a:r>
            <a:r>
              <a:rPr lang="en-ID" sz="2400" dirty="0">
                <a:latin typeface="Rockwell" panose="02060603020205020403" pitchFamily="18" charset="0"/>
              </a:rPr>
              <a:t> 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601" y="2305878"/>
            <a:ext cx="8454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Rekruitmen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merupakan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proses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penarikan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sekelompok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kandidat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untuk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mengisi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posisi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lowong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seleksi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adalah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teknik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pemilihan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anggota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baru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dari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kandidat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tersedia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.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penempatan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merupakan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serangkaian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langkah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kegiatan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dilaksanakan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untuk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memutuskan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apakah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seorang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pelamar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diterima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/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ditolak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tetap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tidaknya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(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adanya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rolling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kerja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)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seorang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pekerja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ditempatkan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pada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posisi-posisi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tertentu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ada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dalam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suatu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perusahaan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Yu Mincho Demi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37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35856" y="1339888"/>
            <a:ext cx="864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  <a:cs typeface="Narkisim" pitchFamily="34" charset="-79"/>
              </a:rPr>
              <a:t>Implementasi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  <a:cs typeface="Narkisim" pitchFamily="34" charset="-79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  <a:cs typeface="Narkisim" pitchFamily="34" charset="-79"/>
              </a:rPr>
              <a:t>sistem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  <a:cs typeface="Narkisim" pitchFamily="34" charset="-79"/>
              </a:rPr>
              <a:t> SDM global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  <a:cs typeface="Narkisim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16" y="2745233"/>
            <a:ext cx="6151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I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mplementasi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secara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global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perlu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didelegasikan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sesuai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dengan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kebiasaan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ada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Meskipun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adanya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tuntutan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dari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kebiasaan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local yang bias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ditoleransi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sepanjang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hal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tersebut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tidak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melanggar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hal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prinsip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dari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perusahan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Yu Mincho Demibold"/>
              </a:rPr>
              <a:t>. </a:t>
            </a:r>
            <a:endParaRPr lang="id-ID" sz="2400" dirty="0">
              <a:solidFill>
                <a:schemeClr val="accent5">
                  <a:lumMod val="75000"/>
                </a:schemeClr>
              </a:solidFill>
              <a:latin typeface="Yu Mincho Demibold"/>
            </a:endParaRPr>
          </a:p>
          <a:p>
            <a:pPr algn="just"/>
            <a:endParaRPr lang="id-ID" sz="2400" dirty="0">
              <a:solidFill>
                <a:schemeClr val="accent5">
                  <a:lumMod val="75000"/>
                </a:schemeClr>
              </a:solidFill>
              <a:latin typeface="Yu Mincho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2034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3582" y="1441630"/>
            <a:ext cx="10595212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Peneliti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telah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menemukan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perusahaan-perusahaan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terkait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pada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beberapa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praktik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pengembangan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sisitem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sdm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efektif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dunia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Yu Mincho Demibold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1.     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Membentuk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jaringan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sdm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global.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Manajer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sdm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perusahaan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diseluruh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dunia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harus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merasa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bahwa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tidak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hanya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para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manajer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sdm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lokal,tapi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merupakan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satu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bagian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kesuluruhan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besar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dinamakan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jaringan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SDM global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perusahaan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Pada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kenyataan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peneliti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menemukan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pengembangan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sistem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SDM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global,faktor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terpenting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mencapai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keberhasilan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menciptakan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infrastruktur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rekaan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di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seluruh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dunia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digunakan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mendukung,membeli,mengorganisasikan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kegiatan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setempat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membantu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lebih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memahami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sisitem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mereka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sendiri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serta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tantangan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dihadapi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Memperlakukan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manajer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lokal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sebagai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rekanan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setara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bukan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pelengkap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Yu Mincho Demibold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5403" y="625437"/>
            <a:ext cx="843431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latin typeface="Rockwell" panose="02060603020205020403" pitchFamily="18" charset="0"/>
              </a:rPr>
              <a:t>Mengembangkan</a:t>
            </a:r>
            <a:r>
              <a:rPr lang="en-ID" sz="2400" dirty="0">
                <a:latin typeface="Rockwell" panose="02060603020205020403" pitchFamily="18" charset="0"/>
              </a:rPr>
              <a:t> </a:t>
            </a:r>
            <a:r>
              <a:rPr lang="en-ID" sz="2400" dirty="0" err="1">
                <a:latin typeface="Rockwell" panose="02060603020205020403" pitchFamily="18" charset="0"/>
              </a:rPr>
              <a:t>Sistem</a:t>
            </a:r>
            <a:r>
              <a:rPr lang="en-ID" sz="2400" dirty="0">
                <a:latin typeface="Rockwell" panose="02060603020205020403" pitchFamily="18" charset="0"/>
              </a:rPr>
              <a:t> SDM Global Yang </a:t>
            </a:r>
            <a:r>
              <a:rPr lang="en-ID" sz="2400" dirty="0" err="1">
                <a:latin typeface="Rockwell" panose="02060603020205020403" pitchFamily="18" charset="0"/>
              </a:rPr>
              <a:t>Lebih</a:t>
            </a:r>
            <a:r>
              <a:rPr lang="en-ID" sz="2400" dirty="0">
                <a:latin typeface="Rockwell" panose="02060603020205020403" pitchFamily="18" charset="0"/>
              </a:rPr>
              <a:t> </a:t>
            </a:r>
            <a:r>
              <a:rPr lang="en-ID" sz="2400" dirty="0" err="1">
                <a:latin typeface="Rockwell" panose="02060603020205020403" pitchFamily="18" charset="0"/>
              </a:rPr>
              <a:t>Efektif</a:t>
            </a:r>
            <a:r>
              <a:rPr lang="en-ID" sz="2400" dirty="0">
                <a:latin typeface="Rockwell" panose="02060603020205020403" pitchFamily="18" charset="0"/>
              </a:rPr>
              <a:t> </a:t>
            </a:r>
            <a:endParaRPr 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9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9" y="1119116"/>
            <a:ext cx="9171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2.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Ingat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bahwa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lebih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penting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menstandarisasikan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hasil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akhir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kompetensi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daripada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metode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tertentu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Contoh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mempertimbangkan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pelamar,peneliti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menyimpulkan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meskipun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perusahaan-perusahaan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dapat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berupaya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melakukan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standarisasi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perangkat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secara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global ,point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pentingnya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adalah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menstandarisaikan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apa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dinilai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tapi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jadi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fleksibel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bagaimana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hal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itu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dinilai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Yu Mincho Demi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12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5291" y="1006503"/>
            <a:ext cx="451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Rockwell Condensed" pitchFamily="18" charset="0"/>
              </a:rPr>
              <a:t>Definisi MSDM Global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492" y="2036618"/>
            <a:ext cx="8437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Manajemen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Sumber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Daya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Manusia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Global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adalah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penggunaan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sumber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daya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global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untuk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mencapai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tujuan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organisasi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tanpa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memandang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batasan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geografis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.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Manajemen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SDM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dalam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bisnis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global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menggerakkan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orang-orang,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terutama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manajer-manajer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dan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profesional-profesional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utama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,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diseluruh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 </a:t>
            </a:r>
            <a:r>
              <a:rPr lang="en-US" sz="2400" dirty="0" err="1">
                <a:latin typeface="Yu Mincho Demibold" pitchFamily="18" charset="-128"/>
                <a:ea typeface="Yu Mincho Demibold" pitchFamily="18" charset="-128"/>
              </a:rPr>
              <a:t>dunia</a:t>
            </a:r>
            <a:r>
              <a:rPr lang="en-US" sz="2400" dirty="0">
                <a:latin typeface="Yu Mincho Demibold" pitchFamily="18" charset="-128"/>
                <a:ea typeface="Yu Mincho Demibold" pitchFamily="18" charset="-128"/>
              </a:rPr>
              <a:t>. </a:t>
            </a:r>
            <a:endParaRPr lang="id-ID" sz="24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313044" y="193236"/>
            <a:ext cx="2411897" cy="59418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58819" y="214194"/>
            <a:ext cx="226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>
                <a:latin typeface="Comic Sans MS" panose="030F0702030302020204" pitchFamily="66" charset="0"/>
              </a:rPr>
              <a:t>Contoh</a:t>
            </a:r>
            <a:r>
              <a:rPr lang="en-ID" sz="2400" dirty="0">
                <a:latin typeface="Comic Sans MS" panose="030F0702030302020204" pitchFamily="66" charset="0"/>
              </a:rPr>
              <a:t> </a:t>
            </a:r>
            <a:r>
              <a:rPr lang="en-ID" sz="2400" dirty="0" err="1">
                <a:latin typeface="Comic Sans MS" panose="030F0702030302020204" pitchFamily="66" charset="0"/>
              </a:rPr>
              <a:t>Kasus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904" y="569485"/>
            <a:ext cx="7235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latin typeface="Yu Mincho Demibold"/>
              </a:rPr>
              <a:t>Jumlah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Karyawan</a:t>
            </a:r>
            <a:r>
              <a:rPr lang="en-ID" sz="2400" dirty="0">
                <a:latin typeface="Yu Mincho Demibold"/>
              </a:rPr>
              <a:t> PT Unilever 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>
                <a:latin typeface="Yu Mincho Demibold"/>
              </a:rPr>
              <a:t>31 </a:t>
            </a:r>
            <a:r>
              <a:rPr lang="en-ID" sz="2400" dirty="0" err="1">
                <a:latin typeface="Yu Mincho Demibold"/>
              </a:rPr>
              <a:t>Desember</a:t>
            </a:r>
            <a:r>
              <a:rPr lang="en-ID" sz="2400" dirty="0">
                <a:latin typeface="Yu Mincho Demibold"/>
              </a:rPr>
              <a:t> 2013 : 6.719 </a:t>
            </a:r>
            <a:r>
              <a:rPr lang="en-ID" sz="2400" dirty="0" err="1">
                <a:latin typeface="Yu Mincho Demibold"/>
              </a:rPr>
              <a:t>karyawan</a:t>
            </a:r>
            <a:endParaRPr lang="en-ID" sz="2400" dirty="0">
              <a:latin typeface="Yu Mincho D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>
                <a:latin typeface="Yu Mincho Demibold"/>
              </a:rPr>
              <a:t>      2012 : 6.447 </a:t>
            </a:r>
            <a:r>
              <a:rPr lang="en-ID" sz="2400" dirty="0" err="1">
                <a:latin typeface="Yu Mincho Demibold"/>
              </a:rPr>
              <a:t>karyawan</a:t>
            </a:r>
            <a:endParaRPr lang="en-ID" sz="2400" dirty="0">
              <a:latin typeface="Yu Mincho Demibold"/>
            </a:endParaRPr>
          </a:p>
          <a:p>
            <a:endParaRPr lang="en-ID" sz="2400" dirty="0">
              <a:latin typeface="Yu Mincho Demibold"/>
            </a:endParaRPr>
          </a:p>
          <a:p>
            <a:r>
              <a:rPr lang="en-ID" sz="2400" dirty="0" err="1">
                <a:latin typeface="Yu Mincho Demibold"/>
              </a:rPr>
              <a:t>Jumlah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karyawan</a:t>
            </a:r>
            <a:r>
              <a:rPr lang="en-ID" sz="2400" dirty="0">
                <a:latin typeface="Yu Mincho Demibold"/>
              </a:rPr>
              <a:t> yang </a:t>
            </a:r>
            <a:r>
              <a:rPr lang="en-ID" sz="2400" dirty="0" err="1">
                <a:latin typeface="Yu Mincho Demibold"/>
              </a:rPr>
              <a:t>banyak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ini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membutuhkan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perhatian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ekstra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dari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perusahaan</a:t>
            </a:r>
            <a:r>
              <a:rPr lang="en-ID" sz="2400" dirty="0">
                <a:latin typeface="Yu Mincho Demibold"/>
              </a:rPr>
              <a:t> Unilever </a:t>
            </a:r>
            <a:r>
              <a:rPr lang="en-ID" sz="2400" dirty="0" err="1">
                <a:latin typeface="Yu Mincho Demibold"/>
              </a:rPr>
              <a:t>dalam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mengembangangkan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dan</a:t>
            </a:r>
            <a:r>
              <a:rPr lang="en-ID" sz="2400" dirty="0">
                <a:latin typeface="Yu Mincho Demibold"/>
              </a:rPr>
              <a:t> </a:t>
            </a:r>
            <a:r>
              <a:rPr lang="en-ID" sz="2400" dirty="0" err="1">
                <a:latin typeface="Yu Mincho Demibold"/>
              </a:rPr>
              <a:t>melatih</a:t>
            </a:r>
            <a:r>
              <a:rPr lang="en-ID" sz="2400" dirty="0">
                <a:latin typeface="Yu Mincho Demibold"/>
              </a:rPr>
              <a:t> para </a:t>
            </a:r>
            <a:r>
              <a:rPr lang="en-ID" sz="2400" dirty="0" err="1">
                <a:latin typeface="Yu Mincho Demibold"/>
              </a:rPr>
              <a:t>SDMnya</a:t>
            </a:r>
            <a:r>
              <a:rPr lang="en-ID" sz="2400" dirty="0">
                <a:latin typeface="Yu Mincho Demibold"/>
              </a:rPr>
              <a:t>.</a:t>
            </a:r>
            <a:endParaRPr lang="en-US" sz="2400" dirty="0">
              <a:latin typeface="Yu Mincho Demibold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531705" y="1736035"/>
            <a:ext cx="145772" cy="17227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4817" y="3486038"/>
            <a:ext cx="10257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Yu Mincho Demibold"/>
              </a:rPr>
              <a:t>Di Unilever, </a:t>
            </a:r>
            <a:r>
              <a:rPr lang="en-US" sz="2400" dirty="0" err="1">
                <a:latin typeface="Yu Mincho Demibold"/>
              </a:rPr>
              <a:t>kesempatan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untuk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memperoleh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posisi</a:t>
            </a:r>
            <a:r>
              <a:rPr lang="en-US" sz="2400" dirty="0">
                <a:latin typeface="Yu Mincho Demibold"/>
              </a:rPr>
              <a:t> yang </a:t>
            </a:r>
            <a:r>
              <a:rPr lang="en-US" sz="2400" dirty="0" err="1">
                <a:latin typeface="Yu Mincho Demibold"/>
              </a:rPr>
              <a:t>lebih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baik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dengan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gaji</a:t>
            </a:r>
            <a:r>
              <a:rPr lang="en-US" sz="2400" dirty="0">
                <a:latin typeface="Yu Mincho Demibold"/>
              </a:rPr>
              <a:t> yang </a:t>
            </a:r>
            <a:r>
              <a:rPr lang="en-US" sz="2400" dirty="0" err="1">
                <a:latin typeface="Yu Mincho Demibold"/>
              </a:rPr>
              <a:t>lebih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baik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akan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sangat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tergantung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pada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performa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kerja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masing-masing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karyawan</a:t>
            </a:r>
            <a:r>
              <a:rPr lang="en-US" sz="2400" dirty="0">
                <a:latin typeface="Yu Mincho Demibold"/>
              </a:rPr>
              <a:t>. Unilever </a:t>
            </a:r>
            <a:r>
              <a:rPr lang="en-US" sz="2400" dirty="0" err="1">
                <a:latin typeface="Yu Mincho Demibold"/>
              </a:rPr>
              <a:t>memiliki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sistem</a:t>
            </a:r>
            <a:r>
              <a:rPr lang="en-US" sz="2400" dirty="0">
                <a:latin typeface="Yu Mincho Demibold"/>
              </a:rPr>
              <a:t> </a:t>
            </a:r>
            <a:r>
              <a:rPr lang="en-US" sz="2400" i="1" dirty="0">
                <a:latin typeface="Yu Mincho Demibold"/>
              </a:rPr>
              <a:t>reward </a:t>
            </a:r>
            <a:r>
              <a:rPr lang="en-US" sz="2400" dirty="0">
                <a:latin typeface="Yu Mincho Demibold"/>
              </a:rPr>
              <a:t>yang </a:t>
            </a:r>
            <a:r>
              <a:rPr lang="en-US" sz="2400" dirty="0" err="1">
                <a:latin typeface="Yu Mincho Demibold"/>
              </a:rPr>
              <a:t>sangat</a:t>
            </a:r>
            <a:r>
              <a:rPr lang="en-US" sz="2400" dirty="0">
                <a:latin typeface="Yu Mincho Demibold"/>
              </a:rPr>
              <a:t> fair. </a:t>
            </a:r>
            <a:r>
              <a:rPr lang="en-US" sz="2400" dirty="0" err="1">
                <a:latin typeface="Yu Mincho Demibold"/>
              </a:rPr>
              <a:t>Ini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bercermin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dari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sistem</a:t>
            </a:r>
            <a:r>
              <a:rPr lang="en-US" sz="2400" dirty="0">
                <a:latin typeface="Yu Mincho Demibold"/>
              </a:rPr>
              <a:t> </a:t>
            </a:r>
            <a:r>
              <a:rPr lang="en-US" sz="2400" i="1" dirty="0">
                <a:latin typeface="Yu Mincho Demibold"/>
              </a:rPr>
              <a:t>reward </a:t>
            </a:r>
            <a:r>
              <a:rPr lang="en-US" sz="2400" dirty="0">
                <a:latin typeface="Yu Mincho Demibold"/>
              </a:rPr>
              <a:t>yang </a:t>
            </a:r>
            <a:r>
              <a:rPr lang="en-US" sz="2400" dirty="0" err="1">
                <a:latin typeface="Yu Mincho Demibold"/>
              </a:rPr>
              <a:t>diberikan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kepada</a:t>
            </a:r>
            <a:r>
              <a:rPr lang="en-US" sz="2400" dirty="0">
                <a:latin typeface="Yu Mincho Demibold"/>
              </a:rPr>
              <a:t> orang-orang yang </a:t>
            </a:r>
            <a:r>
              <a:rPr lang="en-US" sz="2400" dirty="0" err="1">
                <a:latin typeface="Yu Mincho Demibold"/>
              </a:rPr>
              <a:t>memberikan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kontribusi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terbaiknya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bagi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perusahaan</a:t>
            </a:r>
            <a:r>
              <a:rPr lang="en-US" sz="2400" dirty="0">
                <a:latin typeface="Yu Mincho Demibold"/>
              </a:rPr>
              <a:t>. </a:t>
            </a:r>
            <a:r>
              <a:rPr lang="en-US" sz="2400" dirty="0" err="1">
                <a:latin typeface="Yu Mincho Demibold"/>
              </a:rPr>
              <a:t>Sementara</a:t>
            </a:r>
            <a:r>
              <a:rPr lang="en-US" sz="2400" dirty="0">
                <a:latin typeface="Yu Mincho Demibold"/>
              </a:rPr>
              <a:t> orang yang </a:t>
            </a:r>
            <a:r>
              <a:rPr lang="en-US" sz="2400" i="1" dirty="0">
                <a:latin typeface="Yu Mincho Demibold"/>
              </a:rPr>
              <a:t>underperformed (low-performer) </a:t>
            </a:r>
            <a:r>
              <a:rPr lang="en-US" sz="2400" dirty="0" err="1">
                <a:latin typeface="Yu Mincho Demibold"/>
              </a:rPr>
              <a:t>akan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memperoleh</a:t>
            </a:r>
            <a:r>
              <a:rPr lang="en-US" sz="2400" dirty="0">
                <a:latin typeface="Yu Mincho Demibold"/>
              </a:rPr>
              <a:t> </a:t>
            </a:r>
            <a:r>
              <a:rPr lang="en-US" sz="2400" i="1" dirty="0">
                <a:latin typeface="Yu Mincho Demibold"/>
              </a:rPr>
              <a:t>reward </a:t>
            </a:r>
            <a:r>
              <a:rPr lang="en-US" sz="2400" dirty="0">
                <a:latin typeface="Yu Mincho Demibold"/>
              </a:rPr>
              <a:t>yang juga </a:t>
            </a:r>
            <a:r>
              <a:rPr lang="en-US" sz="2400" dirty="0" err="1">
                <a:latin typeface="Yu Mincho Demibold"/>
              </a:rPr>
              <a:t>rendah</a:t>
            </a:r>
            <a:r>
              <a:rPr lang="en-US" sz="2400" dirty="0">
                <a:latin typeface="Yu Mincho Demibold"/>
              </a:rPr>
              <a:t>. </a:t>
            </a:r>
            <a:r>
              <a:rPr lang="en-US" sz="2400" dirty="0" err="1">
                <a:latin typeface="Yu Mincho Demibold"/>
              </a:rPr>
              <a:t>Sistem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ini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membuat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setiap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manajer</a:t>
            </a:r>
            <a:r>
              <a:rPr lang="en-US" sz="2400" dirty="0">
                <a:latin typeface="Yu Mincho Demibold"/>
              </a:rPr>
              <a:t> di Unilever </a:t>
            </a:r>
            <a:r>
              <a:rPr lang="en-US" sz="2400" dirty="0" err="1">
                <a:latin typeface="Yu Mincho Demibold"/>
              </a:rPr>
              <a:t>berusaha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memberikan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performa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terbaiknya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untuk</a:t>
            </a:r>
            <a:r>
              <a:rPr lang="en-US" sz="2400" dirty="0">
                <a:latin typeface="Yu Mincho Demibold"/>
              </a:rPr>
              <a:t> </a:t>
            </a:r>
            <a:r>
              <a:rPr lang="en-US" sz="2400" dirty="0" err="1">
                <a:latin typeface="Yu Mincho Demibold"/>
              </a:rPr>
              <a:t>mencapai</a:t>
            </a:r>
            <a:r>
              <a:rPr lang="en-US" sz="2400" dirty="0">
                <a:latin typeface="Yu Mincho Demibold"/>
              </a:rPr>
              <a:t> target </a:t>
            </a:r>
            <a:r>
              <a:rPr lang="en-US" sz="2400" dirty="0" err="1">
                <a:latin typeface="Yu Mincho Demibold"/>
              </a:rPr>
              <a:t>perusahaan</a:t>
            </a:r>
            <a:r>
              <a:rPr lang="en-US" sz="2400" dirty="0">
                <a:latin typeface="Yu Mincho Demi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67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765" y="1298714"/>
            <a:ext cx="8680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mendorong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karyawan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terus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menerus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mengembangkan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diri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serta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mempertahankan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work-life balance,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perusahaan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dapat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mengembangkan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mempertahankan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SDM-SDM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handal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berkualitas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,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berperan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utama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pengembangan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bisnis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Setiap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tahun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manajemen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Unilever Indonesia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menargetkan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pertumbuhan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bisnis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di Indonesia,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disesuaikan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target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ingin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dicapai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oleh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Unilever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secara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u Mincho Demibold"/>
              </a:rPr>
              <a:t> global.</a:t>
            </a:r>
          </a:p>
        </p:txBody>
      </p:sp>
    </p:spTree>
    <p:extLst>
      <p:ext uri="{BB962C8B-B14F-4D97-AF65-F5344CB8AC3E}">
        <p14:creationId xmlns:p14="http://schemas.microsoft.com/office/powerpoint/2010/main" val="251717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84" y="62770"/>
            <a:ext cx="380551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latin typeface="Rockwell" panose="02060603020205020403" pitchFamily="18" charset="0"/>
              </a:rPr>
              <a:t>Kesimpulan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862" y="4272464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Pelatihan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pengembangan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merupakan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salah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satu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solusi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terhadap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sejumlah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problem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penurunan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kualitas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kinerja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organisasi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atau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lembaga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instansi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disebabkan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oleh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penurunan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kemampuan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keusangan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keahlian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dimiliki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oleh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karyawan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atau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tenaga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Yu Mincho Demibold"/>
              </a:rPr>
              <a:t>kerja</a:t>
            </a:r>
            <a:r>
              <a:rPr lang="en-US" sz="2400" dirty="0">
                <a:solidFill>
                  <a:srgbClr val="0070C0"/>
                </a:solidFill>
                <a:latin typeface="Yu Mincho Demibold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545" y="912730"/>
            <a:ext cx="8680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perencanaan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SDM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secara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umum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tepat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membutuhkan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langkah-langkah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tertentu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berkaitan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dengan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aktifitas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perencana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SDM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menuju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suatu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perusahaan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kompetiti</a:t>
            </a:r>
            <a:endParaRPr lang="en-US" sz="2400" dirty="0">
              <a:solidFill>
                <a:srgbClr val="002060"/>
              </a:solidFill>
              <a:latin typeface="Yu Mincho Demibold"/>
            </a:endParaRPr>
          </a:p>
          <a:p>
            <a:pPr algn="just"/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Perencanaan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SDM yang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efektif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akan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mampu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memberikan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kontribusi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terhadap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efisiensi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biaya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kegunaan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produktif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SDM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serta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mengatasi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dinamika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perubahan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lingkungan</a:t>
            </a:r>
            <a:r>
              <a:rPr lang="en-US" sz="2400" dirty="0">
                <a:solidFill>
                  <a:srgbClr val="002060"/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Yu Mincho Demibold"/>
              </a:rPr>
              <a:t>dihadapi</a:t>
            </a:r>
            <a:endParaRPr lang="en-US" sz="2400" dirty="0">
              <a:solidFill>
                <a:srgbClr val="002060"/>
              </a:solidFill>
              <a:latin typeface="Yu Mincho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18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">
            <a:extLst>
              <a:ext uri="{FF2B5EF4-FFF2-40B4-BE49-F238E27FC236}">
                <a16:creationId xmlns:a16="http://schemas.microsoft.com/office/drawing/2014/main" id="{B6926347-1132-5A49-AFEE-3415F7C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457200"/>
            <a:ext cx="1588" cy="1588"/>
          </a:xfrm>
          <a:custGeom>
            <a:avLst/>
            <a:gdLst>
              <a:gd name="T0" fmla="*/ 3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3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400" dirty="0">
              <a:latin typeface="Merriweather Light" pitchFamily="2" charset="77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192437BA-DBE6-9949-8AC3-D9BAF2E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717550"/>
            <a:ext cx="6350" cy="1588"/>
          </a:xfrm>
          <a:custGeom>
            <a:avLst/>
            <a:gdLst>
              <a:gd name="T0" fmla="*/ 9 w 17"/>
              <a:gd name="T1" fmla="*/ 0 h 1"/>
              <a:gd name="T2" fmla="*/ 9 w 17"/>
              <a:gd name="T3" fmla="*/ 0 h 1"/>
              <a:gd name="T4" fmla="*/ 15 w 17"/>
              <a:gd name="T5" fmla="*/ 0 h 1"/>
              <a:gd name="T6" fmla="*/ 15 w 17"/>
              <a:gd name="T7" fmla="*/ 0 h 1"/>
              <a:gd name="T8" fmla="*/ 9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9" y="0"/>
                </a:moveTo>
                <a:lnTo>
                  <a:pt x="9" y="0"/>
                </a:lnTo>
                <a:cubicBezTo>
                  <a:pt x="11" y="0"/>
                  <a:pt x="13" y="0"/>
                  <a:pt x="15" y="0"/>
                </a:cubicBezTo>
                <a:lnTo>
                  <a:pt x="15" y="0"/>
                </a:lnTo>
                <a:cubicBezTo>
                  <a:pt x="16" y="0"/>
                  <a:pt x="0" y="0"/>
                  <a:pt x="9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400" dirty="0">
              <a:latin typeface="Merriweather Light" pitchFamily="2" charset="77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2B8107D7-4D0B-0F4F-ACCC-FF33C71E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142038"/>
            <a:ext cx="1588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Merriweather Light" pitchFamily="2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4918" y="458788"/>
            <a:ext cx="81368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Ruang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lingkup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id-ID" sz="24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M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anajemen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id-ID" sz="24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umber 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D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aya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G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lobal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endParaRPr lang="id-ID" sz="24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1750" y="1617723"/>
            <a:ext cx="8883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Secara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umum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ruang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lingkup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Manajemen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Sumber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Daya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Manusia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Internasional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meliputi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fungsi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MSDM,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tipe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pekerja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negara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yang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terlibat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. </a:t>
            </a:r>
            <a:endParaRPr lang="id-ID" sz="2400" dirty="0">
              <a:solidFill>
                <a:schemeClr val="accent5">
                  <a:lumMod val="50000"/>
                </a:schemeClr>
              </a:solidFill>
              <a:latin typeface="Yu Mincho Demibold"/>
              <a:cs typeface="Aldhabi" pitchFamily="2" charset="-78"/>
            </a:endParaRPr>
          </a:p>
          <a:p>
            <a:endParaRPr lang="id-ID" sz="2400" dirty="0">
              <a:solidFill>
                <a:schemeClr val="accent5">
                  <a:lumMod val="50000"/>
                </a:schemeClr>
              </a:solidFill>
              <a:latin typeface="Yu Mincho Demibold"/>
              <a:cs typeface="Aldhabi" pitchFamily="2" charset="-78"/>
            </a:endParaRPr>
          </a:p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Fungsi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MSDM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meliputi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empat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aktifitas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yaitu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: </a:t>
            </a:r>
            <a:endParaRPr lang="id-ID" sz="2400" dirty="0">
              <a:solidFill>
                <a:schemeClr val="accent5">
                  <a:lumMod val="50000"/>
                </a:schemeClr>
              </a:solidFill>
              <a:latin typeface="Yu Mincho Demibold"/>
              <a:cs typeface="Aldhabi" pitchFamily="2" charset="-78"/>
            </a:endParaRPr>
          </a:p>
          <a:p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1.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fungsi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akuisisi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meliputi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perencanaan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penarikan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sosialisasi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. </a:t>
            </a:r>
            <a:endParaRPr lang="id-ID" sz="2400" dirty="0">
              <a:solidFill>
                <a:schemeClr val="accent5">
                  <a:lumMod val="50000"/>
                </a:schemeClr>
              </a:solidFill>
              <a:latin typeface="Yu Mincho Demibold"/>
              <a:cs typeface="Aldhabi" pitchFamily="2" charset="-78"/>
            </a:endParaRPr>
          </a:p>
          <a:p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2.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fungsi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pengembangan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meliputi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pelatihan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pengembangan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 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pembinaan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endParaRPr lang="id-ID" sz="2400" dirty="0">
              <a:solidFill>
                <a:schemeClr val="accent5">
                  <a:lumMod val="50000"/>
                </a:schemeClr>
              </a:solidFill>
              <a:latin typeface="Yu Mincho Demibold"/>
              <a:cs typeface="Aldhabi" pitchFamily="2" charset="-78"/>
            </a:endParaRPr>
          </a:p>
          <a:p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3.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fungsi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pemeliharaan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meliputi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kesehatan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keselamatan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kerja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sertahubungan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kerja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. </a:t>
            </a:r>
            <a:endParaRPr lang="id-ID" sz="2400" dirty="0">
              <a:solidFill>
                <a:schemeClr val="accent5">
                  <a:lumMod val="50000"/>
                </a:schemeClr>
              </a:solidFill>
              <a:latin typeface="Yu Mincho Demibold"/>
              <a:cs typeface="Aldhabi" pitchFamily="2" charset="-78"/>
            </a:endParaRPr>
          </a:p>
          <a:p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fungsi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motivasi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meliputi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evaluasi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penghargaan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kompensasi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dan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disiplin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Yu Mincho Demibold"/>
                <a:cs typeface="Aldhabi" pitchFamily="2" charset="-78"/>
              </a:rPr>
              <a:t>. </a:t>
            </a:r>
            <a:endParaRPr lang="id-ID" sz="2400" dirty="0">
              <a:solidFill>
                <a:schemeClr val="accent5">
                  <a:lumMod val="50000"/>
                </a:schemeClr>
              </a:solidFill>
              <a:latin typeface="Yu Mincho Demibold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808107" y="4902367"/>
            <a:ext cx="796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fokus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Manajemen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SDM di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perusahaan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multinasional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id-ID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865311" y="2082634"/>
            <a:ext cx="869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Manajemen SDM global menekankan manajemen lintas budaya yaitu melihat perilaku manusia dalam organisasi dari perspektif inernasional</a:t>
            </a:r>
            <a:r>
              <a:rPr lang="id-ID" sz="2400" dirty="0">
                <a:solidFill>
                  <a:schemeClr val="accent1">
                    <a:lumMod val="75000"/>
                  </a:schemeClr>
                </a:solidFill>
                <a:latin typeface="Merriweather"/>
              </a:rPr>
              <a:t>.</a:t>
            </a:r>
            <a:endParaRPr lang="id-ID" sz="2400" dirty="0">
              <a:solidFill>
                <a:schemeClr val="accent1">
                  <a:lumMod val="75000"/>
                </a:schemeClr>
              </a:solidFill>
              <a:latin typeface="Merriweather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865310" y="3347398"/>
            <a:ext cx="8616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Pengembangan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hubungan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industrial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berusaha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menggambarkan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membandingkan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serta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menganalisis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SDM di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beberapa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negara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ts val="36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Merriweather Light" pitchFamily="2" charset="77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636940" y="1024122"/>
            <a:ext cx="8534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anajemen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sdm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Global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dikarakteristikan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oleh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3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pendekatan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yaitu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: </a:t>
            </a:r>
            <a:endParaRPr lang="id-ID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840B55-A54F-994A-95B5-B4E03811F17B}"/>
              </a:ext>
            </a:extLst>
          </p:cNvPr>
          <p:cNvSpPr/>
          <p:nvPr/>
        </p:nvSpPr>
        <p:spPr>
          <a:xfrm>
            <a:off x="630898" y="2250924"/>
            <a:ext cx="177209" cy="177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2BA531-9CEF-2C44-8030-3C5389B8AE60}"/>
              </a:ext>
            </a:extLst>
          </p:cNvPr>
          <p:cNvSpPr/>
          <p:nvPr/>
        </p:nvSpPr>
        <p:spPr>
          <a:xfrm>
            <a:off x="630898" y="3391196"/>
            <a:ext cx="177209" cy="177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BFCC5-6C07-184E-8133-3B489D2EE3C1}"/>
              </a:ext>
            </a:extLst>
          </p:cNvPr>
          <p:cNvSpPr/>
          <p:nvPr/>
        </p:nvSpPr>
        <p:spPr>
          <a:xfrm>
            <a:off x="600483" y="5002157"/>
            <a:ext cx="177209" cy="177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646947" y="762860"/>
            <a:ext cx="86983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Perencanaan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SDM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secara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umum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tepat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membutuhkan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langkah-langkah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tertentu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berkaitan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dengan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aktifitas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perencana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SDM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menuju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suatu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perusahaan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kompetitif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Langkah-langkah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dimaksud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adalah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Pengumpulan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analisis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data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untuk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meramalkan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permintaan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maupun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persediaan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SDM yang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diekspektasikan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bagi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perencanaan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bisnis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di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masa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mendatang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Mengembangkan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tujuan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perencanaan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SDM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Merancang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mengimplementasikan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program-program yang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dapat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memudahkan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perusahaan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dalam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pencapaian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tujuan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perencanaan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SDM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4.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Mengawasi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mengevaluasi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program-program yang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berjalan.Keempat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tahap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tersebut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dapat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diimplentasikan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untuk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pencapaian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tujuan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jangka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pendek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&lt; 1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tahun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menengah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2-3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tahun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maupun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jangka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panjang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yaitu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 &gt; 3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Yu Mincho Demibold"/>
              </a:rPr>
              <a:t>tahun</a:t>
            </a:r>
            <a:endParaRPr lang="id-ID" sz="2400" dirty="0">
              <a:solidFill>
                <a:schemeClr val="accent2">
                  <a:lumMod val="50000"/>
                </a:schemeClr>
              </a:solidFill>
              <a:latin typeface="Yu Mincho Demibold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0" y="143962"/>
            <a:ext cx="853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Rockwell" panose="02060603020205020403" pitchFamily="18" charset="0"/>
              </a:rPr>
              <a:t>Perencanaan</a:t>
            </a:r>
            <a:r>
              <a:rPr lang="en-US" sz="2400" b="1" dirty="0">
                <a:latin typeface="Rockwell" panose="02060603020205020403" pitchFamily="18" charset="0"/>
              </a:rPr>
              <a:t> </a:t>
            </a:r>
            <a:r>
              <a:rPr lang="en-US" sz="2400" b="1" dirty="0" err="1">
                <a:latin typeface="Rockwell" panose="02060603020205020403" pitchFamily="18" charset="0"/>
              </a:rPr>
              <a:t>dalam</a:t>
            </a:r>
            <a:r>
              <a:rPr lang="en-US" sz="2400" b="1" dirty="0">
                <a:latin typeface="Rockwell" panose="02060603020205020403" pitchFamily="18" charset="0"/>
              </a:rPr>
              <a:t> MSDM Global</a:t>
            </a:r>
            <a:endParaRPr lang="id-ID" sz="2400" b="1" dirty="0">
              <a:solidFill>
                <a:schemeClr val="accent6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840B55-A54F-994A-95B5-B4E03811F17B}"/>
              </a:ext>
            </a:extLst>
          </p:cNvPr>
          <p:cNvSpPr/>
          <p:nvPr/>
        </p:nvSpPr>
        <p:spPr>
          <a:xfrm>
            <a:off x="233372" y="1664070"/>
            <a:ext cx="177209" cy="177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2BA531-9CEF-2C44-8030-3C5389B8AE60}"/>
              </a:ext>
            </a:extLst>
          </p:cNvPr>
          <p:cNvSpPr/>
          <p:nvPr/>
        </p:nvSpPr>
        <p:spPr>
          <a:xfrm>
            <a:off x="233371" y="2353966"/>
            <a:ext cx="177209" cy="177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BFCC5-6C07-184E-8133-3B489D2EE3C1}"/>
              </a:ext>
            </a:extLst>
          </p:cNvPr>
          <p:cNvSpPr/>
          <p:nvPr/>
        </p:nvSpPr>
        <p:spPr>
          <a:xfrm>
            <a:off x="233370" y="2955257"/>
            <a:ext cx="177209" cy="177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/>
          </a:p>
        </p:txBody>
      </p:sp>
    </p:spTree>
    <p:extLst>
      <p:ext uri="{BB962C8B-B14F-4D97-AF65-F5344CB8AC3E}">
        <p14:creationId xmlns:p14="http://schemas.microsoft.com/office/powerpoint/2010/main" val="289230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414" y="685988"/>
            <a:ext cx="752901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b="1" dirty="0" err="1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Perencanaan</a:t>
            </a:r>
            <a:r>
              <a:rPr lang="en-US" sz="2400" b="1" dirty="0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 SDM yang </a:t>
            </a:r>
            <a:r>
              <a:rPr lang="en-US" sz="2400" b="1" dirty="0" err="1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efektif</a:t>
            </a:r>
            <a:r>
              <a:rPr lang="en-US" sz="2400" b="1" dirty="0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akan</a:t>
            </a:r>
            <a:r>
              <a:rPr lang="en-US" sz="2400" b="1" dirty="0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mampu</a:t>
            </a:r>
            <a:r>
              <a:rPr lang="en-US" sz="2400" b="1" dirty="0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br>
              <a:rPr lang="en-US" sz="2400" dirty="0">
                <a:solidFill>
                  <a:srgbClr val="444444"/>
                </a:solidFill>
                <a:latin typeface="Yu Mincho Demibold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memberikan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kontribusi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efisiensi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biaya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kegunaan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produktif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SDM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mengatasi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dinamika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perubahan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lingkungan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dihadapi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perencanaan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SDM Global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diperlukan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sebuah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analisis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pasar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tenaga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kerja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eksternal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baik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bersifat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lokal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domestik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maupun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internasional.Analisis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diperlukan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mengetahui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kebutuhan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rangka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penyediaan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tenaga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kerja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dihubungkan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ketrampilan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keahlian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dipersyaratkan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bisnis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Demibold"/>
                <a:ea typeface="Times New Roman" panose="02020603050405020304" pitchFamily="18" charset="0"/>
              </a:rPr>
              <a:t> Global.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Yu Mincho Demi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8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827" y="556591"/>
            <a:ext cx="11370365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6922" y="958725"/>
            <a:ext cx="102041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Potensi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perusahaan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untuk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menemukan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memelihara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angkatan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kerja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berkualitas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merupakan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hal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penting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dalam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setiap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keputusan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perluasan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ke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pasar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asing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Oleh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karena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itu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sumber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daya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modal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manusia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dari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suatu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negara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juga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merupakan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hal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penting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bagi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MSDM. Modal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manusia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mengacu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pada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kemampuan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produktif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dari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individu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yaitu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wawasan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, skill,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pengalaman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memiliki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nilai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ekonomi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. Level modal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manusia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dari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tiap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negara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berbeda-beda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, modal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manusia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dari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suatu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negara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ditentukan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oleh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beberapa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variabel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Variabel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terpentingnya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adalah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kesempatan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pendidikan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yang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tersedia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bagi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angkatan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kerja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. Modal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manusia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suatu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negara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dapat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sangat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memengaruhi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niat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perusahaan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asing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untuk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memasuki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negara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tersebut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Yu Mincho Demi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433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1177636"/>
            <a:ext cx="831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290945" y="1700649"/>
            <a:ext cx="86175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Pelatihan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merupakan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suatu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usaha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yang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terencana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dengan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memberikan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fasilitas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pembelajaran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pekerjaan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yang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terkait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dengan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pengetahuan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keterampilan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dan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perilaku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 para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pekerja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/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karyawan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a typeface="Yu Mincho Demibold"/>
              </a:rPr>
              <a:t>.</a:t>
            </a:r>
          </a:p>
          <a:p>
            <a:endParaRPr lang="en-ID" sz="2800" dirty="0">
              <a:solidFill>
                <a:schemeClr val="accent4">
                  <a:lumMod val="50000"/>
                </a:schemeClr>
              </a:solidFill>
              <a:ea typeface="Yu Mincho Demibold"/>
            </a:endParaRPr>
          </a:p>
          <a:p>
            <a:endParaRPr lang="en-US" sz="2800" dirty="0">
              <a:ea typeface="Yu Mincho Demibold"/>
            </a:endParaRPr>
          </a:p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Sedangkan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pengembangan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merupakan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cara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mendapatkan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keterampilan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dan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pola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perilaku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dapat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memperbaiki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serta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meningkatkan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kemampuannya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agar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dapat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mengatasi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tantangan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dari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pekerjaan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dihadapi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saat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ini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atau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pekerjaan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di masa yang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akan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ea typeface="Yu Mincho Demibold"/>
              </a:rPr>
              <a:t>datang</a:t>
            </a:r>
            <a:r>
              <a:rPr lang="en-US" sz="2800" dirty="0">
                <a:ea typeface="Yu Mincho Demibold"/>
              </a:rPr>
              <a:t>. </a:t>
            </a:r>
          </a:p>
          <a:p>
            <a:pPr>
              <a:lnSpc>
                <a:spcPct val="150000"/>
              </a:lnSpc>
            </a:pPr>
            <a:endParaRPr lang="id-ID" sz="2400" dirty="0">
              <a:latin typeface="Comic Sans MS" pitchFamily="66" charset="0"/>
              <a:ea typeface="Yu Mincho Demi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" y="315966"/>
            <a:ext cx="451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Rockwell Condensed" pitchFamily="18" charset="0"/>
              </a:rPr>
              <a:t>Pelatihan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Rockwell Condensed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Rockwell Condensed" pitchFamily="18" charset="0"/>
              </a:rPr>
              <a:t>dan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Rockwell Condensed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Rockwell Condensed" pitchFamily="18" charset="0"/>
              </a:rPr>
              <a:t>Pengembangan</a:t>
            </a:r>
            <a:endParaRPr lang="id-ID" sz="2800" b="1" dirty="0">
              <a:solidFill>
                <a:schemeClr val="accent6">
                  <a:lumMod val="50000"/>
                </a:schemeClr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4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79358"/>
            <a:ext cx="869342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Pada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umumnya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perubahan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strategi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perusahaan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sering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memerlukan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perubahan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dalam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: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Pola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perilaku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Yu Mincho Demibold"/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Jenis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Tingkatan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-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dan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bauran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ketrampilan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melalui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rekrutmen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seleksi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pelatihan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dan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pengembangan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para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pekerja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atau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karyawan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.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Yu Mincho Demibold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sehingga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perusahaan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mampu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menjabarkan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strategi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apa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yang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tepat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diterapkan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untuk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Yu Mincho Demibold"/>
              </a:rPr>
              <a:t>perubahan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Yu Mincho Demibold"/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Yu Mincho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1119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000000"/>
      </a:lt1>
      <a:dk2>
        <a:srgbClr val="3B3B3B"/>
      </a:dk2>
      <a:lt2>
        <a:srgbClr val="F0F0F0"/>
      </a:lt2>
      <a:accent1>
        <a:srgbClr val="85ADBB"/>
      </a:accent1>
      <a:accent2>
        <a:srgbClr val="7B918E"/>
      </a:accent2>
      <a:accent3>
        <a:srgbClr val="D1AF94"/>
      </a:accent3>
      <a:accent4>
        <a:srgbClr val="F5D2C0"/>
      </a:accent4>
      <a:accent5>
        <a:srgbClr val="C2CECB"/>
      </a:accent5>
      <a:accent6>
        <a:srgbClr val="D2CBB9"/>
      </a:accent6>
      <a:hlink>
        <a:srgbClr val="6F8A88"/>
      </a:hlink>
      <a:folHlink>
        <a:srgbClr val="A7B5B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1215</Words>
  <Application>Microsoft Macintosh PowerPoint</Application>
  <PresentationFormat>Widescreen</PresentationFormat>
  <Paragraphs>116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Yu Mincho Demibold</vt:lpstr>
      <vt:lpstr>Arial</vt:lpstr>
      <vt:lpstr>Calibri</vt:lpstr>
      <vt:lpstr>Comic Sans MS</vt:lpstr>
      <vt:lpstr>Merriweather</vt:lpstr>
      <vt:lpstr>Merriweather Light</vt:lpstr>
      <vt:lpstr>Rockwell</vt:lpstr>
      <vt:lpstr>Rockwell Condensed</vt:lpstr>
      <vt:lpstr>Showcard Gothic</vt:lpstr>
      <vt:lpstr>Times New Roman</vt:lpstr>
      <vt:lpstr>Office Theme</vt:lpstr>
      <vt:lpstr>Perencanaan SDM Secara Global dalam Pengembangan dan Pelatihan SDM (Rekrutmen, Seleksi, dan Penempatan)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29116506 Indra Zulhijayanto</cp:lastModifiedBy>
  <cp:revision>401</cp:revision>
  <dcterms:created xsi:type="dcterms:W3CDTF">2018-12-21T22:04:22Z</dcterms:created>
  <dcterms:modified xsi:type="dcterms:W3CDTF">2020-06-22T04:50:59Z</dcterms:modified>
</cp:coreProperties>
</file>