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30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5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0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7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99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7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0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9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0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3FB820-731C-459B-8046-E6746E73982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BC2613-1F70-4B8E-ADB9-C00A6B76241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84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82630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ial Black" panose="020B0A04020102020204" pitchFamily="34" charset="0"/>
              </a:rPr>
              <a:t>KERJASAMA POLITIK DAN KEAMANAN ASEAN</a:t>
            </a:r>
            <a:endParaRPr lang="en-US" sz="5400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 Rounded MT Bold" panose="020F0704030504030204" pitchFamily="34" charset="0"/>
              </a:rPr>
              <a:t>ANDRIAS DARMAYADI, </a:t>
            </a:r>
            <a:r>
              <a:rPr lang="en-US" b="1" dirty="0" err="1" smtClean="0">
                <a:latin typeface="Arial Rounded MT Bold" panose="020F0704030504030204" pitchFamily="34" charset="0"/>
              </a:rPr>
              <a:t>Ph.d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16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6932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SEJARAH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pendirian</a:t>
            </a:r>
            <a:r>
              <a:rPr lang="en-US" sz="2800" dirty="0"/>
              <a:t> ASEAN (</a:t>
            </a:r>
            <a:r>
              <a:rPr lang="en-US" sz="2800" i="1" dirty="0"/>
              <a:t>The ASEAN Declaration/The Bangkok Declaration)</a:t>
            </a:r>
            <a:r>
              <a:rPr lang="en-US" sz="2800" dirty="0"/>
              <a:t>, 8 </a:t>
            </a:r>
            <a:r>
              <a:rPr lang="en-US" sz="2800" dirty="0" err="1"/>
              <a:t>Agustus</a:t>
            </a:r>
            <a:r>
              <a:rPr lang="en-US" sz="2800" dirty="0"/>
              <a:t> 1967 </a:t>
            </a:r>
            <a:r>
              <a:rPr lang="en-US" sz="2800" dirty="0" err="1"/>
              <a:t>menyebutkan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maksud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didirikannya</a:t>
            </a:r>
            <a:r>
              <a:rPr lang="en-US" sz="2800" dirty="0"/>
              <a:t> ASEAN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mempercepat</a:t>
            </a:r>
            <a:r>
              <a:rPr lang="en-US" sz="2800" dirty="0"/>
              <a:t> </a:t>
            </a:r>
            <a:r>
              <a:rPr lang="en-US" sz="2800" dirty="0" err="1"/>
              <a:t>pembangunan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, </a:t>
            </a:r>
            <a:r>
              <a:rPr lang="en-US" sz="2800" dirty="0" err="1"/>
              <a:t>kemajuan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kejayaan</a:t>
            </a:r>
            <a:r>
              <a:rPr lang="en-US" sz="2800" dirty="0"/>
              <a:t> di </a:t>
            </a:r>
            <a:r>
              <a:rPr lang="en-US" sz="2800" dirty="0" err="1"/>
              <a:t>kawasan</a:t>
            </a:r>
            <a:r>
              <a:rPr lang="en-US" sz="2800" dirty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/>
              <a:t>memperkuat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 yang </a:t>
            </a:r>
            <a:r>
              <a:rPr lang="en-US" sz="2800" dirty="0" err="1"/>
              <a:t>sejahtera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damai</a:t>
            </a:r>
            <a:r>
              <a:rPr lang="en-US" sz="2800" dirty="0"/>
              <a:t> di Asia Tenggara. </a:t>
            </a:r>
            <a:endParaRPr lang="en-US" sz="2800" dirty="0" smtClean="0"/>
          </a:p>
          <a:p>
            <a:r>
              <a:rPr lang="en-US" sz="2800" dirty="0" err="1" smtClean="0"/>
              <a:t>Adapun</a:t>
            </a:r>
            <a:r>
              <a:rPr lang="en-US" sz="2800" dirty="0" smtClean="0"/>
              <a:t> </a:t>
            </a:r>
            <a:r>
              <a:rPr lang="en-US" sz="2800" dirty="0" err="1"/>
              <a:t>maksud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perdamaian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stabilitas</a:t>
            </a:r>
            <a:r>
              <a:rPr lang="en-US" sz="2800" dirty="0"/>
              <a:t> </a:t>
            </a:r>
            <a:r>
              <a:rPr lang="en-US" sz="2800" dirty="0" err="1"/>
              <a:t>kawasan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9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8248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SEJARAH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Rumusan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deklarasi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mencerminkan</a:t>
            </a:r>
            <a:r>
              <a:rPr lang="en-US" sz="2800" dirty="0"/>
              <a:t> </a:t>
            </a:r>
            <a:r>
              <a:rPr lang="en-US" sz="2800" dirty="0" err="1"/>
              <a:t>pemikiran</a:t>
            </a:r>
            <a:r>
              <a:rPr lang="en-US" sz="2800" dirty="0"/>
              <a:t> para </a:t>
            </a:r>
            <a:r>
              <a:rPr lang="en-US" sz="2800" dirty="0" err="1"/>
              <a:t>pendiri</a:t>
            </a:r>
            <a:r>
              <a:rPr lang="en-US" sz="2800" dirty="0"/>
              <a:t> ASEAN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perdamaian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stabilitas</a:t>
            </a:r>
            <a:r>
              <a:rPr lang="en-US" sz="2800" dirty="0"/>
              <a:t> </a:t>
            </a:r>
            <a:r>
              <a:rPr lang="en-US" sz="2800" dirty="0" err="1"/>
              <a:t>dicapai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mengutamakan</a:t>
            </a:r>
            <a:r>
              <a:rPr lang="en-US" sz="2800" dirty="0"/>
              <a:t> </a:t>
            </a:r>
            <a:r>
              <a:rPr lang="en-US" sz="2800" dirty="0" err="1"/>
              <a:t>jalur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/>
              <a:t>demikian</a:t>
            </a:r>
            <a:r>
              <a:rPr lang="en-US" sz="2800" dirty="0"/>
              <a:t>,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keamanan</a:t>
            </a:r>
            <a:r>
              <a:rPr lang="en-US" sz="2800" dirty="0"/>
              <a:t> </a:t>
            </a:r>
            <a:r>
              <a:rPr lang="en-US" sz="2800" dirty="0" err="1"/>
              <a:t>senantiasa</a:t>
            </a:r>
            <a:r>
              <a:rPr lang="en-US" sz="2800" dirty="0"/>
              <a:t> </a:t>
            </a:r>
            <a:r>
              <a:rPr lang="en-US" sz="2800" dirty="0" err="1"/>
              <a:t>menyibukkan</a:t>
            </a:r>
            <a:r>
              <a:rPr lang="en-US" sz="2800" dirty="0"/>
              <a:t> </a:t>
            </a:r>
            <a:r>
              <a:rPr lang="en-US" sz="2800" dirty="0" err="1"/>
              <a:t>negara-negara</a:t>
            </a:r>
            <a:r>
              <a:rPr lang="en-US" sz="2800" dirty="0"/>
              <a:t> ASEAN </a:t>
            </a:r>
            <a:r>
              <a:rPr lang="en-US" sz="2800" dirty="0" err="1"/>
              <a:t>khususnya</a:t>
            </a:r>
            <a:r>
              <a:rPr lang="en-US" sz="2800" dirty="0"/>
              <a:t> di masa-masa </a:t>
            </a:r>
            <a:r>
              <a:rPr lang="en-US" sz="2800" dirty="0" err="1"/>
              <a:t>formatifnya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berkecamuknya</a:t>
            </a:r>
            <a:r>
              <a:rPr lang="en-US" sz="2800" dirty="0"/>
              <a:t> </a:t>
            </a:r>
            <a:r>
              <a:rPr lang="en-US" sz="2800" dirty="0" err="1"/>
              <a:t>perang</a:t>
            </a:r>
            <a:r>
              <a:rPr lang="en-US" sz="2800" dirty="0"/>
              <a:t> Vietnam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berlangsungnya</a:t>
            </a:r>
            <a:r>
              <a:rPr lang="en-US" sz="2800" dirty="0"/>
              <a:t> </a:t>
            </a:r>
            <a:r>
              <a:rPr lang="en-US" sz="2800" dirty="0" err="1"/>
              <a:t>persaingan</a:t>
            </a:r>
            <a:r>
              <a:rPr lang="en-US" sz="2800" dirty="0"/>
              <a:t> </a:t>
            </a:r>
            <a:r>
              <a:rPr lang="en-US" sz="2800" dirty="0" err="1"/>
              <a:t>kekuatan-kekuatan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di </a:t>
            </a:r>
            <a:r>
              <a:rPr lang="en-US" sz="2800" dirty="0" err="1"/>
              <a:t>kawasan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rangka</a:t>
            </a:r>
            <a:r>
              <a:rPr lang="en-US" sz="2800" dirty="0"/>
              <a:t> </a:t>
            </a:r>
            <a:r>
              <a:rPr lang="en-US" sz="2800" dirty="0" err="1"/>
              <a:t>Perang</a:t>
            </a:r>
            <a:r>
              <a:rPr lang="en-US" sz="2800" dirty="0"/>
              <a:t> </a:t>
            </a:r>
            <a:r>
              <a:rPr lang="en-US" sz="2800" dirty="0" err="1"/>
              <a:t>Dingin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sengketa</a:t>
            </a:r>
            <a:r>
              <a:rPr lang="en-US" sz="2800" dirty="0"/>
              <a:t> bilateral </a:t>
            </a:r>
            <a:r>
              <a:rPr lang="en-US" sz="2800" dirty="0" err="1"/>
              <a:t>sesama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ASEAN.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837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18001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SEJARAH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28552"/>
            <a:ext cx="10058400" cy="3940541"/>
          </a:xfrm>
        </p:spPr>
        <p:txBody>
          <a:bodyPr/>
          <a:lstStyle/>
          <a:p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mengherankan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yang </a:t>
            </a:r>
            <a:r>
              <a:rPr lang="en-US" sz="2800" dirty="0" err="1"/>
              <a:t>dihasilkan</a:t>
            </a:r>
            <a:r>
              <a:rPr lang="en-US" sz="2800" dirty="0"/>
              <a:t> ASEAN </a:t>
            </a:r>
            <a:r>
              <a:rPr lang="en-US" sz="2800" dirty="0" err="1"/>
              <a:t>pada</a:t>
            </a:r>
            <a:r>
              <a:rPr lang="en-US" sz="2800" dirty="0"/>
              <a:t> masa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/>
              <a:t>justru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keamanan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ASEAN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penjajakan-penjajakan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keamanan</a:t>
            </a:r>
            <a:r>
              <a:rPr lang="en-US" sz="2800" dirty="0"/>
              <a:t> ASEAN </a:t>
            </a:r>
            <a:r>
              <a:rPr lang="en-US" sz="2800" dirty="0" err="1"/>
              <a:t>selama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tertuang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instrumen</a:t>
            </a:r>
            <a:r>
              <a:rPr lang="en-US" sz="2800" dirty="0"/>
              <a:t> yang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totalitasnya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pijakan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keamanan</a:t>
            </a:r>
            <a:r>
              <a:rPr lang="en-US" sz="2800" dirty="0"/>
              <a:t> </a:t>
            </a:r>
            <a:r>
              <a:rPr lang="en-US" sz="2800" dirty="0" err="1"/>
              <a:t>selanjutnya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0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293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DOKUMEN UTAMA KERJASAMA POLITIK &amp; KEAMANAN</a:t>
            </a:r>
            <a:endParaRPr lang="en-US" sz="4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1. </a:t>
            </a:r>
            <a:r>
              <a:rPr lang="en-US" sz="2400" b="1" i="1" dirty="0" smtClean="0"/>
              <a:t>ASEAN DECLARATION</a:t>
            </a:r>
            <a:r>
              <a:rPr lang="en-US" sz="2400" dirty="0" smtClean="0"/>
              <a:t>, Bangkok  8 </a:t>
            </a:r>
            <a:r>
              <a:rPr lang="en-US" sz="2400" dirty="0" err="1" smtClean="0"/>
              <a:t>Agustus</a:t>
            </a:r>
            <a:r>
              <a:rPr lang="en-US" sz="2400" dirty="0" smtClean="0"/>
              <a:t> 1967</a:t>
            </a:r>
          </a:p>
          <a:p>
            <a:r>
              <a:rPr lang="en-US" sz="2400" b="1" dirty="0" smtClean="0"/>
              <a:t>2. </a:t>
            </a:r>
            <a:r>
              <a:rPr lang="en-US" sz="2400" b="1" i="1" dirty="0"/>
              <a:t>Zone of Peace, Freedom and Neutrality Declaration </a:t>
            </a:r>
            <a:r>
              <a:rPr lang="en-US" sz="2400" b="1" dirty="0"/>
              <a:t>(ZOPFAN), </a:t>
            </a:r>
            <a:r>
              <a:rPr lang="en-US" sz="2400" dirty="0" smtClean="0"/>
              <a:t>Kuala Lumpur  27 November 1971,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/>
              <a:t>ZOPFAN </a:t>
            </a:r>
            <a:r>
              <a:rPr lang="en-US" sz="2400" dirty="0" err="1"/>
              <a:t>dimaksudkan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menutup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intervensi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campur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negara-negara</a:t>
            </a:r>
            <a:r>
              <a:rPr lang="en-US" sz="2400" dirty="0"/>
              <a:t> ASEAN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damai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3. </a:t>
            </a:r>
            <a:r>
              <a:rPr lang="en-US" sz="2400" b="1" i="1" dirty="0" smtClean="0"/>
              <a:t>DECLARATION OF ASEAN CONCORD</a:t>
            </a:r>
            <a:r>
              <a:rPr lang="en-US" sz="2400" b="1" dirty="0" smtClean="0"/>
              <a:t>, </a:t>
            </a:r>
            <a:r>
              <a:rPr lang="en-US" sz="2400" dirty="0" smtClean="0"/>
              <a:t>Bali 24 </a:t>
            </a:r>
            <a:r>
              <a:rPr lang="en-US" sz="2400" dirty="0" err="1" smtClean="0"/>
              <a:t>Februari</a:t>
            </a:r>
            <a:r>
              <a:rPr lang="en-US" sz="2400" dirty="0" smtClean="0"/>
              <a:t> 1976, </a:t>
            </a:r>
            <a:r>
              <a:rPr lang="en-US" sz="2400" dirty="0" err="1"/>
              <a:t>berisikan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progam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ASEAN </a:t>
            </a:r>
            <a:r>
              <a:rPr lang="en-US" sz="2400" dirty="0" err="1"/>
              <a:t>selanjutnya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potitik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/</a:t>
            </a:r>
            <a:r>
              <a:rPr lang="en-US" sz="2400" dirty="0" err="1"/>
              <a:t>perdagangan</a:t>
            </a:r>
            <a:r>
              <a:rPr lang="en-US" sz="2400" dirty="0"/>
              <a:t>,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kebudayaan</a:t>
            </a:r>
            <a:r>
              <a:rPr lang="en-US" sz="2400" dirty="0"/>
              <a:t>/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.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khusus</a:t>
            </a:r>
            <a:r>
              <a:rPr lang="en-US" sz="2400" dirty="0"/>
              <a:t> </a:t>
            </a:r>
            <a:r>
              <a:rPr lang="en-US" sz="2400" dirty="0" err="1"/>
              <a:t>disepakati</a:t>
            </a:r>
            <a:r>
              <a:rPr lang="en-US" sz="2400" dirty="0"/>
              <a:t> </a:t>
            </a:r>
            <a:r>
              <a:rPr lang="en-US" sz="2400" dirty="0" err="1"/>
              <a:t>cetak</a:t>
            </a:r>
            <a:r>
              <a:rPr lang="en-US" sz="2400" dirty="0"/>
              <a:t> </a:t>
            </a:r>
            <a:r>
              <a:rPr lang="en-US" sz="2400" dirty="0" err="1"/>
              <a:t>biru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ZOPFAN.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43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6787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DOKUMEN UTAMA KERJASAMA POLITIK &amp; KEAMANAN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4. </a:t>
            </a:r>
            <a:r>
              <a:rPr lang="en-US" sz="2400" b="1" i="1" dirty="0" smtClean="0"/>
              <a:t>Treaty of Amity and Cooperation </a:t>
            </a:r>
            <a:r>
              <a:rPr lang="en-US" sz="2400" b="1" dirty="0" smtClean="0"/>
              <a:t>(TAC), </a:t>
            </a:r>
            <a:r>
              <a:rPr lang="en-US" sz="2400" dirty="0" smtClean="0"/>
              <a:t>Bali 24 </a:t>
            </a:r>
            <a:r>
              <a:rPr lang="en-US" sz="2400" dirty="0" err="1" smtClean="0"/>
              <a:t>Februari</a:t>
            </a:r>
            <a:r>
              <a:rPr lang="en-US" sz="2400" dirty="0" smtClean="0"/>
              <a:t> 1976, </a:t>
            </a:r>
            <a:r>
              <a:rPr lang="en-US" sz="2400" dirty="0" err="1"/>
              <a:t>Disepakati</a:t>
            </a:r>
            <a:r>
              <a:rPr lang="en-US" sz="2400" dirty="0"/>
              <a:t> di </a:t>
            </a:r>
            <a:r>
              <a:rPr lang="en-US" sz="2400" dirty="0" err="1"/>
              <a:t>antaranya</a:t>
            </a:r>
            <a:r>
              <a:rPr lang="en-US" sz="2400" dirty="0"/>
              <a:t> </a:t>
            </a:r>
            <a:r>
              <a:rPr lang="en-US" sz="2400" dirty="0" err="1"/>
              <a:t>prinsip-prinsip</a:t>
            </a:r>
            <a:r>
              <a:rPr lang="en-US" sz="2400" dirty="0"/>
              <a:t> fundamental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lain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campur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urusan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lain,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danmi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penolakan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ancaman</a:t>
            </a:r>
            <a:r>
              <a:rPr lang="en-US" sz="2400" dirty="0"/>
              <a:t> </a:t>
            </a:r>
            <a:r>
              <a:rPr lang="en-US" sz="2400" dirty="0" err="1"/>
              <a:t>pemakaian</a:t>
            </a:r>
            <a:r>
              <a:rPr lang="en-US" sz="2400" dirty="0"/>
              <a:t> </a:t>
            </a:r>
            <a:r>
              <a:rPr lang="en-US" sz="2400" dirty="0" err="1"/>
              <a:t>kekerasan</a:t>
            </a:r>
            <a:r>
              <a:rPr lang="en-US" sz="2400" dirty="0" smtClean="0"/>
              <a:t>.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dimuat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i="1" dirty="0"/>
              <a:t>high council </a:t>
            </a:r>
            <a:r>
              <a:rPr lang="en-US" sz="2400" dirty="0"/>
              <a:t>yang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wakil-wakil </a:t>
            </a:r>
            <a:r>
              <a:rPr lang="en-US" sz="2400" dirty="0" err="1"/>
              <a:t>setingkat</a:t>
            </a:r>
            <a:r>
              <a:rPr lang="en-US" sz="2400" dirty="0"/>
              <a:t> </a:t>
            </a:r>
            <a:r>
              <a:rPr lang="en-US" sz="2400" dirty="0" err="1"/>
              <a:t>menteri</a:t>
            </a:r>
            <a:r>
              <a:rPr lang="en-US" sz="2400" dirty="0"/>
              <a:t> </a:t>
            </a:r>
            <a:r>
              <a:rPr lang="en-US" sz="2400" dirty="0" err="1"/>
              <a:t>negara-negara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berperan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sengketa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. </a:t>
            </a:r>
          </a:p>
          <a:p>
            <a:r>
              <a:rPr lang="en-US" sz="2400" b="1" dirty="0" smtClean="0"/>
              <a:t>5. </a:t>
            </a:r>
            <a:r>
              <a:rPr lang="en-US" sz="2400" b="1" i="1" dirty="0"/>
              <a:t>ASEAN Declaration on the South China Sea</a:t>
            </a:r>
            <a:r>
              <a:rPr lang="en-US" sz="2400" i="1" dirty="0"/>
              <a:t>, </a:t>
            </a:r>
            <a:r>
              <a:rPr lang="en-US" sz="2400" dirty="0" smtClean="0"/>
              <a:t>Manila </a:t>
            </a:r>
            <a:r>
              <a:rPr lang="en-US" sz="2400" dirty="0"/>
              <a:t>22 </a:t>
            </a:r>
            <a:r>
              <a:rPr lang="en-US" sz="2400" dirty="0" err="1"/>
              <a:t>Juli</a:t>
            </a:r>
            <a:r>
              <a:rPr lang="en-US" sz="2400" dirty="0"/>
              <a:t> </a:t>
            </a:r>
            <a:r>
              <a:rPr lang="en-US" sz="2400" dirty="0" smtClean="0"/>
              <a:t>1992, </a:t>
            </a:r>
            <a:r>
              <a:rPr lang="en-US" sz="2400" dirty="0"/>
              <a:t>yang </a:t>
            </a:r>
            <a:r>
              <a:rPr lang="en-US" sz="2400" dirty="0" err="1"/>
              <a:t>menegaskan</a:t>
            </a:r>
            <a:r>
              <a:rPr lang="en-US" sz="2400" dirty="0"/>
              <a:t> </a:t>
            </a:r>
            <a:r>
              <a:rPr lang="en-US" sz="2400" dirty="0" err="1"/>
              <a:t>perlunya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damai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kedaulatan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yurisdiksi</a:t>
            </a:r>
            <a:r>
              <a:rPr lang="en-US" sz="2400" dirty="0"/>
              <a:t> di </a:t>
            </a:r>
            <a:r>
              <a:rPr lang="en-US" sz="2400" dirty="0" err="1"/>
              <a:t>Laut</a:t>
            </a:r>
            <a:r>
              <a:rPr lang="en-US" sz="2400" dirty="0"/>
              <a:t> </a:t>
            </a:r>
            <a:r>
              <a:rPr lang="en-US" sz="2400" dirty="0" err="1"/>
              <a:t>Cina</a:t>
            </a:r>
            <a:r>
              <a:rPr lang="en-US" sz="2400" dirty="0"/>
              <a:t> Selatan, </a:t>
            </a:r>
            <a:r>
              <a:rPr lang="en-US" sz="2400" dirty="0" err="1"/>
              <a:t>perlunya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keselamatan</a:t>
            </a:r>
            <a:r>
              <a:rPr lang="en-US" sz="2400" dirty="0"/>
              <a:t> </a:t>
            </a:r>
            <a:r>
              <a:rPr lang="en-US" sz="2400" dirty="0" err="1"/>
              <a:t>pelayaran</a:t>
            </a:r>
            <a:r>
              <a:rPr lang="en-US" sz="2400" dirty="0"/>
              <a:t>, </a:t>
            </a:r>
            <a:r>
              <a:rPr lang="en-US" sz="2400" dirty="0" err="1"/>
              <a:t>komunikasi</a:t>
            </a:r>
            <a:r>
              <a:rPr lang="en-US" sz="2400" dirty="0"/>
              <a:t>, </a:t>
            </a:r>
            <a:r>
              <a:rPr lang="en-US" sz="2400" dirty="0" err="1"/>
              <a:t>pencegahan</a:t>
            </a:r>
            <a:r>
              <a:rPr lang="en-US" sz="2400" dirty="0"/>
              <a:t> </a:t>
            </a:r>
            <a:r>
              <a:rPr lang="en-US" sz="2400" dirty="0" err="1"/>
              <a:t>polusi</a:t>
            </a:r>
            <a:r>
              <a:rPr lang="en-US" sz="2400" dirty="0"/>
              <a:t>, SAR,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0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7643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DOKUMEN UTAMA KERJASAMA POLITIK &amp; KEAMANAN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6. </a:t>
            </a:r>
            <a:r>
              <a:rPr lang="en-US" sz="2800" b="1" i="1" dirty="0" smtClean="0"/>
              <a:t>The ASEAN REGIONAL FORUM </a:t>
            </a:r>
            <a:r>
              <a:rPr lang="en-US" sz="2800" b="1" dirty="0" smtClean="0"/>
              <a:t>(ARF)</a:t>
            </a:r>
            <a:r>
              <a:rPr lang="en-US" sz="2800" dirty="0" smtClean="0"/>
              <a:t>, Bandar Seri Begawan 1 </a:t>
            </a:r>
            <a:r>
              <a:rPr lang="en-US" sz="2800" dirty="0" err="1" smtClean="0"/>
              <a:t>Agustus</a:t>
            </a:r>
            <a:r>
              <a:rPr lang="en-US" sz="2800" dirty="0" smtClean="0"/>
              <a:t> 1995,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didirikannya</a:t>
            </a:r>
            <a:r>
              <a:rPr lang="en-US" sz="2800" dirty="0"/>
              <a:t> ARF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sarana</a:t>
            </a:r>
            <a:r>
              <a:rPr lang="en-US" sz="2800" dirty="0"/>
              <a:t> dialog </a:t>
            </a:r>
            <a:r>
              <a:rPr lang="en-US" sz="2800" dirty="0" err="1"/>
              <a:t>keamanan</a:t>
            </a:r>
            <a:r>
              <a:rPr lang="en-US" sz="2800" dirty="0"/>
              <a:t> regional yang </a:t>
            </a:r>
            <a:r>
              <a:rPr lang="en-US" sz="2800" dirty="0" err="1"/>
              <a:t>didukung</a:t>
            </a:r>
            <a:r>
              <a:rPr lang="en-US" sz="2800" dirty="0"/>
              <a:t> </a:t>
            </a:r>
            <a:r>
              <a:rPr lang="en-US" sz="2800" dirty="0" err="1"/>
              <a:t>negara-negara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ASEAN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motornya</a:t>
            </a:r>
            <a:r>
              <a:rPr lang="en-US" sz="2800" dirty="0" smtClean="0"/>
              <a:t>.</a:t>
            </a:r>
          </a:p>
          <a:p>
            <a:r>
              <a:rPr lang="en-US" sz="2800" b="1" dirty="0" smtClean="0"/>
              <a:t>7. </a:t>
            </a:r>
            <a:r>
              <a:rPr lang="en-US" sz="2800" b="1" i="1" dirty="0" smtClean="0"/>
              <a:t>TREATY ON THE SOUTHEAST ASIA NUCLEAR WEAPON-FREE ZONE </a:t>
            </a:r>
            <a:r>
              <a:rPr lang="en-US" sz="2800" b="1" dirty="0" smtClean="0"/>
              <a:t>(SEANWFZ), </a:t>
            </a:r>
            <a:r>
              <a:rPr lang="en-US" sz="2800" dirty="0" smtClean="0"/>
              <a:t>Bangkok 15 </a:t>
            </a:r>
            <a:r>
              <a:rPr lang="en-US" sz="2800" dirty="0" err="1" smtClean="0"/>
              <a:t>Desember</a:t>
            </a:r>
            <a:r>
              <a:rPr lang="en-US" sz="2800" dirty="0" smtClean="0"/>
              <a:t> 1995, </a:t>
            </a:r>
            <a:r>
              <a:rPr lang="en-US" sz="2800" dirty="0" err="1"/>
              <a:t>Perjanjian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menjadikan</a:t>
            </a:r>
            <a:r>
              <a:rPr lang="en-US" sz="2800" dirty="0"/>
              <a:t> Asia Tenggara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kawasan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senjata</a:t>
            </a:r>
            <a:r>
              <a:rPr lang="en-US" sz="2800" dirty="0"/>
              <a:t> </a:t>
            </a:r>
            <a:r>
              <a:rPr lang="en-US" sz="2800" dirty="0" err="1"/>
              <a:t>nuklir</a:t>
            </a:r>
            <a:r>
              <a:rPr lang="en-US" sz="2800" dirty="0"/>
              <a:t> (KBSN AT) 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 ZOPFAN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prasarat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perwujudannya</a:t>
            </a:r>
            <a:r>
              <a:rPr lang="en-US" sz="2800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9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94917"/>
            <a:ext cx="10058400" cy="111824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Rounded MT Bold" panose="020F0704030504030204" pitchFamily="34" charset="0"/>
              </a:rPr>
              <a:t>DOKUMEN UTAMA KERJASAMA </a:t>
            </a:r>
            <a:r>
              <a:rPr lang="en-US" sz="3600" dirty="0" smtClean="0">
                <a:latin typeface="Arial Rounded MT Bold" panose="020F0704030504030204" pitchFamily="34" charset="0"/>
              </a:rPr>
              <a:t/>
            </a:r>
            <a:br>
              <a:rPr lang="en-US" sz="3600" dirty="0" smtClean="0">
                <a:latin typeface="Arial Rounded MT Bold" panose="020F0704030504030204" pitchFamily="34" charset="0"/>
              </a:rPr>
            </a:br>
            <a:r>
              <a:rPr lang="en-US" sz="3600" dirty="0" smtClean="0">
                <a:latin typeface="Arial Rounded MT Bold" panose="020F0704030504030204" pitchFamily="34" charset="0"/>
              </a:rPr>
              <a:t>POLITIK </a:t>
            </a:r>
            <a:r>
              <a:rPr lang="en-US" sz="3600" dirty="0">
                <a:latin typeface="Arial Rounded MT Bold" panose="020F0704030504030204" pitchFamily="34" charset="0"/>
              </a:rPr>
              <a:t>&amp; KEAMANAN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8. </a:t>
            </a:r>
            <a:r>
              <a:rPr lang="en-US" sz="2400" b="1" i="1" dirty="0" smtClean="0"/>
              <a:t>ASEAN VISION 2020</a:t>
            </a:r>
            <a:r>
              <a:rPr lang="en-US" sz="2400" dirty="0" smtClean="0"/>
              <a:t>, Kuala Lumpur 15 </a:t>
            </a:r>
            <a:r>
              <a:rPr lang="en-US" sz="2400" dirty="0" err="1" smtClean="0"/>
              <a:t>Desember</a:t>
            </a:r>
            <a:r>
              <a:rPr lang="en-US" sz="2400" dirty="0" smtClean="0"/>
              <a:t> 1997, </a:t>
            </a:r>
            <a:r>
              <a:rPr lang="en-US" sz="2400" dirty="0" err="1"/>
              <a:t>Dokumen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menguraikan</a:t>
            </a:r>
            <a:r>
              <a:rPr lang="en-US" sz="2400" dirty="0"/>
              <a:t> </a:t>
            </a:r>
            <a:r>
              <a:rPr lang="en-US" sz="2400" dirty="0" err="1"/>
              <a:t>visi</a:t>
            </a:r>
            <a:r>
              <a:rPr lang="en-US" sz="2400" dirty="0"/>
              <a:t> ASEAN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terciptanya</a:t>
            </a:r>
            <a:r>
              <a:rPr lang="en-US" sz="2400" dirty="0"/>
              <a:t> </a:t>
            </a:r>
            <a:r>
              <a:rPr lang="en-US" sz="2400" dirty="0" err="1"/>
              <a:t>menjelang</a:t>
            </a:r>
            <a:r>
              <a:rPr lang="en-US" sz="2400" dirty="0"/>
              <a:t>/</a:t>
            </a:r>
            <a:r>
              <a:rPr lang="en-US" sz="2400" dirty="0" err="1"/>
              <a:t>pada</a:t>
            </a:r>
            <a:r>
              <a:rPr lang="en-US" sz="2400" dirty="0"/>
              <a:t> 2020 </a:t>
            </a:r>
            <a:r>
              <a:rPr lang="en-US" sz="2400" dirty="0" err="1"/>
              <a:t>satu</a:t>
            </a:r>
            <a:r>
              <a:rPr lang="en-US" sz="2400" dirty="0"/>
              <a:t> ASEAN </a:t>
            </a:r>
            <a:r>
              <a:rPr lang="en-US" sz="2400" i="1" dirty="0"/>
              <a:t>Community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upaya-upaya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tercapainya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ASEAN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i="1" dirty="0"/>
              <a:t>a concert of nations, outward looking, living in peace, stability and prosperity, bonded together in partnership in dynamic development and in a community of </a:t>
            </a:r>
            <a:r>
              <a:rPr lang="en-US" sz="2400" i="1" dirty="0" err="1"/>
              <a:t>caringsocieties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r>
              <a:rPr lang="en-US" sz="2400" b="1" dirty="0" smtClean="0"/>
              <a:t>9. </a:t>
            </a:r>
            <a:r>
              <a:rPr lang="en-US" sz="2400" b="1" i="1" dirty="0" smtClean="0"/>
              <a:t>RULES OF PROCEDURS OF THE HIGH COUNCIL OF THE TREATY OF AMITY AND COOPERATION</a:t>
            </a:r>
            <a:r>
              <a:rPr lang="en-US" sz="2400" b="1" i="1" dirty="0"/>
              <a:t> </a:t>
            </a:r>
            <a:r>
              <a:rPr lang="en-US" sz="2400" b="1" i="1" dirty="0" smtClean="0"/>
              <a:t>IN SOUTHEAST ASIA</a:t>
            </a:r>
            <a:r>
              <a:rPr lang="en-US" sz="2400" i="1" dirty="0" smtClean="0"/>
              <a:t>, Hanoi 23 </a:t>
            </a:r>
            <a:r>
              <a:rPr lang="en-US" sz="2400" i="1" dirty="0" err="1" smtClean="0"/>
              <a:t>Juli</a:t>
            </a:r>
            <a:r>
              <a:rPr lang="en-US" sz="2400" i="1" dirty="0" smtClean="0"/>
              <a:t> 2001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293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824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 Rounded MT Bold" panose="020F0704030504030204" pitchFamily="34" charset="0"/>
              </a:rPr>
              <a:t>DOKUMEN UTAMA KERJASAMA POLITIK &amp; KEAMANAN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10</a:t>
            </a:r>
            <a:r>
              <a:rPr lang="en-US" sz="2400" b="1" i="1" dirty="0" smtClean="0"/>
              <a:t>. ASEAN DECLARATION ON JOINT ACTION TO COUNTER TERRORISM</a:t>
            </a:r>
            <a:r>
              <a:rPr lang="en-US" sz="2400" dirty="0" smtClean="0"/>
              <a:t>, Bandar Seri Begawan 5 November 2001, yang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</a:t>
            </a:r>
            <a:r>
              <a:rPr lang="en-US" sz="2400" dirty="0" err="1" smtClean="0"/>
              <a:t>dilanjutkan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b="1" i="1" dirty="0"/>
              <a:t>Declaration on Terrorism by the Summit </a:t>
            </a:r>
            <a:r>
              <a:rPr lang="en-US" sz="2400" dirty="0"/>
              <a:t>ke-8, </a:t>
            </a:r>
            <a:r>
              <a:rPr lang="en-US" sz="2400" dirty="0" err="1"/>
              <a:t>Pnom</a:t>
            </a:r>
            <a:r>
              <a:rPr lang="en-US" sz="2400" dirty="0"/>
              <a:t> Penh, 3 November 2002</a:t>
            </a:r>
            <a:r>
              <a:rPr lang="en-US" sz="2400" dirty="0" smtClean="0"/>
              <a:t>.</a:t>
            </a:r>
          </a:p>
          <a:p>
            <a:r>
              <a:rPr lang="en-US" sz="2400" b="1" i="1" dirty="0" smtClean="0"/>
              <a:t>11. DECLARATION ON THE CONDUCT PARTIES IN THE SOUTH CHINA SEA</a:t>
            </a:r>
            <a:r>
              <a:rPr lang="en-US" sz="2400" dirty="0" smtClean="0"/>
              <a:t>, </a:t>
            </a:r>
            <a:r>
              <a:rPr lang="en-US" sz="2400" dirty="0" err="1"/>
              <a:t>Pnom</a:t>
            </a:r>
            <a:r>
              <a:rPr lang="en-US" sz="2400" dirty="0"/>
              <a:t> Penh, 4 November 2002. </a:t>
            </a:r>
            <a:r>
              <a:rPr lang="en-US" sz="2400" dirty="0" err="1"/>
              <a:t>Deklarasi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ditandatangani</a:t>
            </a:r>
            <a:r>
              <a:rPr lang="en-US" sz="2400" dirty="0"/>
              <a:t> </a:t>
            </a:r>
            <a:r>
              <a:rPr lang="en-US" sz="2400" dirty="0" err="1"/>
              <a:t>Menlu-Menlu</a:t>
            </a:r>
            <a:r>
              <a:rPr lang="en-US" sz="2400" dirty="0"/>
              <a:t> ASEAN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Menlu</a:t>
            </a:r>
            <a:r>
              <a:rPr lang="en-US" sz="2400" dirty="0"/>
              <a:t> </a:t>
            </a:r>
            <a:r>
              <a:rPr lang="en-US" sz="2400" dirty="0" err="1" smtClean="0"/>
              <a:t>Tiongkok</a:t>
            </a:r>
            <a:r>
              <a:rPr lang="en-US" sz="2400" dirty="0" smtClean="0"/>
              <a:t>.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judulnya</a:t>
            </a:r>
            <a:r>
              <a:rPr lang="en-US" sz="2400" dirty="0"/>
              <a:t>, </a:t>
            </a:r>
            <a:r>
              <a:rPr lang="en-US" sz="2400" dirty="0" err="1"/>
              <a:t>Deklarasi</a:t>
            </a:r>
            <a:r>
              <a:rPr lang="en-US" sz="2400" dirty="0"/>
              <a:t> </a:t>
            </a:r>
            <a:r>
              <a:rPr lang="en-US" sz="2400" dirty="0" err="1"/>
              <a:t>memuat</a:t>
            </a:r>
            <a:r>
              <a:rPr lang="en-US" sz="2400" dirty="0"/>
              <a:t> </a:t>
            </a:r>
            <a:r>
              <a:rPr lang="en-US" sz="2400" dirty="0" err="1"/>
              <a:t>cara-cara</a:t>
            </a:r>
            <a:r>
              <a:rPr lang="en-US" sz="2400" dirty="0"/>
              <a:t> </a:t>
            </a:r>
            <a:r>
              <a:rPr lang="en-US" sz="2400" dirty="0" err="1"/>
              <a:t>bertindak</a:t>
            </a:r>
            <a:r>
              <a:rPr lang="en-US" sz="2400" dirty="0"/>
              <a:t> para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isu-isu</a:t>
            </a:r>
            <a:r>
              <a:rPr lang="en-US" sz="2400" dirty="0"/>
              <a:t> yang </a:t>
            </a:r>
            <a:r>
              <a:rPr lang="en-US" sz="2400" dirty="0" err="1"/>
              <a:t>menyangkut</a:t>
            </a:r>
            <a:r>
              <a:rPr lang="en-US" sz="2400" dirty="0"/>
              <a:t> </a:t>
            </a:r>
            <a:r>
              <a:rPr lang="en-US" sz="2400" dirty="0" err="1"/>
              <a:t>Laut</a:t>
            </a:r>
            <a:r>
              <a:rPr lang="en-US" sz="2400" dirty="0"/>
              <a:t> </a:t>
            </a:r>
            <a:r>
              <a:rPr lang="en-US" sz="2400" dirty="0" err="1"/>
              <a:t>Cina</a:t>
            </a:r>
            <a:r>
              <a:rPr lang="en-US" sz="2400" dirty="0"/>
              <a:t> Selatan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12. </a:t>
            </a:r>
            <a:r>
              <a:rPr lang="en-US" sz="2400" b="1" i="1" dirty="0" smtClean="0"/>
              <a:t>ASEAN SECURITY COMMUNITY (ASC</a:t>
            </a:r>
            <a:r>
              <a:rPr lang="en-US" sz="2400" dirty="0" smtClean="0"/>
              <a:t>) (Bali Concord II), Bali </a:t>
            </a:r>
            <a:r>
              <a:rPr lang="en-US" sz="2400" dirty="0" err="1" smtClean="0"/>
              <a:t>Oktober</a:t>
            </a:r>
            <a:r>
              <a:rPr lang="en-US" sz="2400" dirty="0" smtClean="0"/>
              <a:t> 2004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270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730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Arial Rounded MT Bold</vt:lpstr>
      <vt:lpstr>Calibri</vt:lpstr>
      <vt:lpstr>Calibri Light</vt:lpstr>
      <vt:lpstr>Retrospect</vt:lpstr>
      <vt:lpstr>KERJASAMA POLITIK DAN KEAMANAN ASEAN</vt:lpstr>
      <vt:lpstr>SEJARAH</vt:lpstr>
      <vt:lpstr>SEJARAH</vt:lpstr>
      <vt:lpstr>SEJARAH</vt:lpstr>
      <vt:lpstr>DOKUMEN UTAMA KERJASAMA POLITIK &amp; KEAMANAN</vt:lpstr>
      <vt:lpstr>DOKUMEN UTAMA KERJASAMA POLITIK &amp; KEAMANAN</vt:lpstr>
      <vt:lpstr>DOKUMEN UTAMA KERJASAMA POLITIK &amp; KEAMANAN</vt:lpstr>
      <vt:lpstr>DOKUMEN UTAMA KERJASAMA  POLITIK &amp; KEAMANAN</vt:lpstr>
      <vt:lpstr>DOKUMEN UTAMA KERJASAMA POLITIK &amp; KEAMANAN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KERJASAMA POLITIK DAN KEAMANAN ASEAN</dc:title>
  <dc:creator>Direktur_Kmhasiswaan</dc:creator>
  <cp:lastModifiedBy>Direktur_Kmhasiswaan</cp:lastModifiedBy>
  <cp:revision>8</cp:revision>
  <dcterms:created xsi:type="dcterms:W3CDTF">2020-06-22T02:56:51Z</dcterms:created>
  <dcterms:modified xsi:type="dcterms:W3CDTF">2020-06-22T04:15:37Z</dcterms:modified>
</cp:coreProperties>
</file>