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11"/>
  </p:notesMasterIdLst>
  <p:sldIdLst>
    <p:sldId id="256" r:id="rId2"/>
    <p:sldId id="261" r:id="rId3"/>
    <p:sldId id="287" r:id="rId4"/>
    <p:sldId id="295" r:id="rId5"/>
    <p:sldId id="296" r:id="rId6"/>
    <p:sldId id="300" r:id="rId7"/>
    <p:sldId id="297" r:id="rId8"/>
    <p:sldId id="299" r:id="rId9"/>
    <p:sldId id="289"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29644A-A455-4442-99D4-CA3269DBBA36}">
  <a:tblStyle styleId="{5229644A-A455-4442-99D4-CA3269DBBA3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11558030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824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9748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041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989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5497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7016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4419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Shape 8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5" name="Shape 8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2635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6"/>
        <p:cNvGrpSpPr/>
        <p:nvPr/>
      </p:nvGrpSpPr>
      <p:grpSpPr>
        <a:xfrm>
          <a:off x="0" y="0"/>
          <a:ext cx="0" cy="0"/>
          <a:chOff x="0" y="0"/>
          <a:chExt cx="0" cy="0"/>
        </a:xfrm>
      </p:grpSpPr>
      <p:sp>
        <p:nvSpPr>
          <p:cNvPr id="877" name="Shape 87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78" name="Shape 8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1821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over Slide layout">
    <p:bg>
      <p:bgPr>
        <a:solidFill>
          <a:srgbClr val="32AEB8"/>
        </a:solidFill>
        <a:effectLst/>
      </p:bgPr>
    </p:bg>
    <p:spTree>
      <p:nvGrpSpPr>
        <p:cNvPr id="1" name="Shape 6"/>
        <p:cNvGrpSpPr/>
        <p:nvPr/>
      </p:nvGrpSpPr>
      <p:grpSpPr>
        <a:xfrm>
          <a:off x="0" y="0"/>
          <a:ext cx="0" cy="0"/>
          <a:chOff x="0" y="0"/>
          <a:chExt cx="0" cy="0"/>
        </a:xfrm>
      </p:grpSpPr>
      <p:pic>
        <p:nvPicPr>
          <p:cNvPr id="7" name="Shape 7" descr="E:\002-KIMS BUSINESS\007-02-Fullslidesppt-Contents\20161228\02-edu\bulb-item.png"/>
          <p:cNvPicPr preferRelativeResize="0"/>
          <p:nvPr/>
        </p:nvPicPr>
        <p:blipFill rotWithShape="1">
          <a:blip r:embed="rId2">
            <a:alphaModFix/>
          </a:blip>
          <a:srcRect/>
          <a:stretch/>
        </p:blipFill>
        <p:spPr>
          <a:xfrm>
            <a:off x="1152640" y="657349"/>
            <a:ext cx="1765300" cy="3917950"/>
          </a:xfrm>
          <a:prstGeom prst="rect">
            <a:avLst/>
          </a:prstGeom>
          <a:noFill/>
          <a:ln>
            <a:noFill/>
          </a:ln>
        </p:spPr>
      </p:pic>
      <p:sp>
        <p:nvSpPr>
          <p:cNvPr id="8" name="Shape 8"/>
          <p:cNvSpPr txBox="1">
            <a:spLocks noGrp="1"/>
          </p:cNvSpPr>
          <p:nvPr>
            <p:ph type="title"/>
          </p:nvPr>
        </p:nvSpPr>
        <p:spPr>
          <a:xfrm>
            <a:off x="3902275" y="1633893"/>
            <a:ext cx="4267200" cy="1407900"/>
          </a:xfrm>
          <a:prstGeom prst="rect">
            <a:avLst/>
          </a:prstGeom>
          <a:noFill/>
          <a:ln>
            <a:noFill/>
          </a:ln>
        </p:spPr>
        <p:txBody>
          <a:bodyPr wrap="square" lIns="91425" tIns="91425" rIns="91425" bIns="91425" anchor="ctr" anchorCtr="0"/>
          <a:lstStyle>
            <a:lvl1pPr lvl="0">
              <a:spcBef>
                <a:spcPts val="0"/>
              </a:spcBef>
              <a:buNone/>
              <a:defRPr sz="3600" b="1">
                <a:solidFill>
                  <a:schemeClr val="lt1"/>
                </a:solidFill>
              </a:defRPr>
            </a:lvl1pPr>
            <a:lvl2pPr lvl="1">
              <a:spcBef>
                <a:spcPts val="0"/>
              </a:spcBef>
              <a:buNone/>
              <a:defRPr b="1">
                <a:solidFill>
                  <a:schemeClr val="lt1"/>
                </a:solidFill>
              </a:defRPr>
            </a:lvl2pPr>
            <a:lvl3pPr lvl="2">
              <a:spcBef>
                <a:spcPts val="0"/>
              </a:spcBef>
              <a:buNone/>
              <a:defRPr b="1">
                <a:solidFill>
                  <a:schemeClr val="lt1"/>
                </a:solidFill>
              </a:defRPr>
            </a:lvl3pPr>
            <a:lvl4pPr lvl="3">
              <a:spcBef>
                <a:spcPts val="0"/>
              </a:spcBef>
              <a:buNone/>
              <a:defRPr b="1">
                <a:solidFill>
                  <a:schemeClr val="lt1"/>
                </a:solidFill>
              </a:defRPr>
            </a:lvl4pPr>
            <a:lvl5pPr lvl="4">
              <a:spcBef>
                <a:spcPts val="0"/>
              </a:spcBef>
              <a:buNone/>
              <a:defRPr b="1">
                <a:solidFill>
                  <a:schemeClr val="lt1"/>
                </a:solidFill>
              </a:defRPr>
            </a:lvl5pPr>
            <a:lvl6pPr lvl="5">
              <a:spcBef>
                <a:spcPts val="0"/>
              </a:spcBef>
              <a:buNone/>
              <a:defRPr b="1">
                <a:solidFill>
                  <a:schemeClr val="lt1"/>
                </a:solidFill>
              </a:defRPr>
            </a:lvl6pPr>
            <a:lvl7pPr lvl="6">
              <a:spcBef>
                <a:spcPts val="0"/>
              </a:spcBef>
              <a:buNone/>
              <a:defRPr b="1">
                <a:solidFill>
                  <a:schemeClr val="lt1"/>
                </a:solidFill>
              </a:defRPr>
            </a:lvl7pPr>
            <a:lvl8pPr lvl="7">
              <a:spcBef>
                <a:spcPts val="0"/>
              </a:spcBef>
              <a:buNone/>
              <a:defRPr b="1">
                <a:solidFill>
                  <a:schemeClr val="lt1"/>
                </a:solidFill>
              </a:defRPr>
            </a:lvl8pPr>
            <a:lvl9pPr lvl="8">
              <a:spcBef>
                <a:spcPts val="0"/>
              </a:spcBef>
              <a:buNone/>
              <a:defRPr b="1">
                <a:solidFill>
                  <a:schemeClr val="lt1"/>
                </a:solidFill>
              </a:defRPr>
            </a:lvl9pPr>
          </a:lstStyle>
          <a:p>
            <a:endParaRPr/>
          </a:p>
        </p:txBody>
      </p:sp>
      <p:sp>
        <p:nvSpPr>
          <p:cNvPr id="9" name="Shape 9"/>
          <p:cNvSpPr txBox="1">
            <a:spLocks noGrp="1"/>
          </p:cNvSpPr>
          <p:nvPr>
            <p:ph type="subTitle" idx="1"/>
          </p:nvPr>
        </p:nvSpPr>
        <p:spPr>
          <a:xfrm>
            <a:off x="3884050" y="3014325"/>
            <a:ext cx="4242600" cy="424200"/>
          </a:xfrm>
          <a:prstGeom prst="rect">
            <a:avLst/>
          </a:prstGeom>
          <a:noFill/>
          <a:ln>
            <a:noFill/>
          </a:ln>
        </p:spPr>
        <p:txBody>
          <a:bodyPr wrap="square" lIns="91425" tIns="91425" rIns="91425" bIns="91425" anchor="ctr" anchorCtr="0"/>
          <a:lstStyle>
            <a:lvl1pPr lvl="0">
              <a:spcBef>
                <a:spcPts val="0"/>
              </a:spcBef>
              <a:buNone/>
              <a:defRPr>
                <a:solidFill>
                  <a:schemeClr val="lt1"/>
                </a:solidFill>
              </a:defRPr>
            </a:lvl1pPr>
            <a:lvl2pPr lvl="1">
              <a:spcBef>
                <a:spcPts val="0"/>
              </a:spcBef>
              <a:buNone/>
              <a:defRPr>
                <a:solidFill>
                  <a:schemeClr val="lt1"/>
                </a:solidFill>
              </a:defRPr>
            </a:lvl2pPr>
            <a:lvl3pPr lvl="2">
              <a:spcBef>
                <a:spcPts val="0"/>
              </a:spcBef>
              <a:buNone/>
              <a:defRPr>
                <a:solidFill>
                  <a:schemeClr val="lt1"/>
                </a:solidFill>
              </a:defRPr>
            </a:lvl3pPr>
            <a:lvl4pPr lvl="3">
              <a:spcBef>
                <a:spcPts val="0"/>
              </a:spcBef>
              <a:buNone/>
              <a:defRPr>
                <a:solidFill>
                  <a:schemeClr val="lt1"/>
                </a:solidFill>
              </a:defRPr>
            </a:lvl4pPr>
            <a:lvl5pPr lvl="4">
              <a:spcBef>
                <a:spcPts val="0"/>
              </a:spcBef>
              <a:buNone/>
              <a:defRPr>
                <a:solidFill>
                  <a:schemeClr val="lt1"/>
                </a:solidFill>
              </a:defRPr>
            </a:lvl5pPr>
            <a:lvl6pPr lvl="5">
              <a:spcBef>
                <a:spcPts val="0"/>
              </a:spcBef>
              <a:buNone/>
              <a:defRPr>
                <a:solidFill>
                  <a:schemeClr val="lt1"/>
                </a:solidFill>
              </a:defRPr>
            </a:lvl6pPr>
            <a:lvl7pPr lvl="6">
              <a:spcBef>
                <a:spcPts val="0"/>
              </a:spcBef>
              <a:buNone/>
              <a:defRPr>
                <a:solidFill>
                  <a:schemeClr val="lt1"/>
                </a:solidFill>
              </a:defRPr>
            </a:lvl7pPr>
            <a:lvl8pPr lvl="7">
              <a:spcBef>
                <a:spcPts val="0"/>
              </a:spcBef>
              <a:buNone/>
              <a:defRPr>
                <a:solidFill>
                  <a:schemeClr val="lt1"/>
                </a:solidFill>
              </a:defRPr>
            </a:lvl8pPr>
            <a:lvl9pPr lvl="8">
              <a:spcBef>
                <a:spcPts val="0"/>
              </a:spcBef>
              <a:buNone/>
              <a:defRPr>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asic Layout">
    <p:spTree>
      <p:nvGrpSpPr>
        <p:cNvPr id="1" name="Shape 27"/>
        <p:cNvGrpSpPr/>
        <p:nvPr/>
      </p:nvGrpSpPr>
      <p:grpSpPr>
        <a:xfrm>
          <a:off x="0" y="0"/>
          <a:ext cx="0" cy="0"/>
          <a:chOff x="0" y="0"/>
          <a:chExt cx="0" cy="0"/>
        </a:xfrm>
      </p:grpSpPr>
      <p:sp>
        <p:nvSpPr>
          <p:cNvPr id="28" name="Shape 28"/>
          <p:cNvSpPr/>
          <p:nvPr/>
        </p:nvSpPr>
        <p:spPr>
          <a:xfrm>
            <a:off x="0" y="4963500"/>
            <a:ext cx="9144000" cy="1800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9" name="Shape 29"/>
          <p:cNvSpPr/>
          <p:nvPr/>
        </p:nvSpPr>
        <p:spPr>
          <a:xfrm>
            <a:off x="0" y="0"/>
            <a:ext cx="9144000" cy="720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30" name="Shape 30"/>
          <p:cNvSpPr txBox="1">
            <a:spLocks noGrp="1"/>
          </p:cNvSpPr>
          <p:nvPr>
            <p:ph type="title"/>
          </p:nvPr>
        </p:nvSpPr>
        <p:spPr>
          <a:xfrm>
            <a:off x="14325" y="143325"/>
            <a:ext cx="9144000" cy="601800"/>
          </a:xfrm>
          <a:prstGeom prst="rect">
            <a:avLst/>
          </a:prstGeom>
          <a:noFill/>
          <a:ln>
            <a:noFill/>
          </a:ln>
        </p:spPr>
        <p:txBody>
          <a:bodyPr wrap="square" lIns="91425" tIns="91425" rIns="91425" bIns="91425" anchor="ctr" anchorCtr="0"/>
          <a:lstStyle>
            <a:lvl1pPr lvl="0" algn="ctr">
              <a:spcBef>
                <a:spcPts val="0"/>
              </a:spcBef>
              <a:buNone/>
              <a:defRPr sz="3600"/>
            </a:lvl1pPr>
            <a:lvl2pPr lvl="1" algn="ctr">
              <a:spcBef>
                <a:spcPts val="0"/>
              </a:spcBef>
              <a:buNone/>
              <a:defRPr/>
            </a:lvl2pPr>
            <a:lvl3pPr lvl="2" algn="ctr">
              <a:spcBef>
                <a:spcPts val="0"/>
              </a:spcBef>
              <a:buNone/>
              <a:defRPr/>
            </a:lvl3pPr>
            <a:lvl4pPr lvl="3" algn="ctr">
              <a:spcBef>
                <a:spcPts val="0"/>
              </a:spcBef>
              <a:buNone/>
              <a:defRPr/>
            </a:lvl4pPr>
            <a:lvl5pPr lvl="4" algn="ctr">
              <a:spcBef>
                <a:spcPts val="0"/>
              </a:spcBef>
              <a:buNone/>
              <a:defRPr/>
            </a:lvl5pPr>
            <a:lvl6pPr lvl="5" algn="ctr">
              <a:spcBef>
                <a:spcPts val="0"/>
              </a:spcBef>
              <a:buNone/>
              <a:defRPr/>
            </a:lvl6pPr>
            <a:lvl7pPr lvl="6" algn="ctr">
              <a:spcBef>
                <a:spcPts val="0"/>
              </a:spcBef>
              <a:buNone/>
              <a:defRPr/>
            </a:lvl7pPr>
            <a:lvl8pPr lvl="7" algn="ctr">
              <a:spcBef>
                <a:spcPts val="0"/>
              </a:spcBef>
              <a:buNone/>
              <a:defRPr/>
            </a:lvl8pPr>
            <a:lvl9pPr lvl="8" algn="ctr">
              <a:spcBef>
                <a:spcPts val="0"/>
              </a:spcBef>
              <a:buNone/>
              <a:defRPr/>
            </a:lvl9pPr>
          </a:lstStyle>
          <a:p>
            <a:endParaRPr/>
          </a:p>
        </p:txBody>
      </p:sp>
      <p:sp>
        <p:nvSpPr>
          <p:cNvPr id="31" name="Shape 31"/>
          <p:cNvSpPr txBox="1">
            <a:spLocks noGrp="1"/>
          </p:cNvSpPr>
          <p:nvPr>
            <p:ph type="subTitle" idx="1"/>
          </p:nvPr>
        </p:nvSpPr>
        <p:spPr>
          <a:xfrm>
            <a:off x="7175" y="738118"/>
            <a:ext cx="9108000" cy="279600"/>
          </a:xfrm>
          <a:prstGeom prst="rect">
            <a:avLst/>
          </a:prstGeom>
          <a:noFill/>
          <a:ln>
            <a:noFill/>
          </a:ln>
        </p:spPr>
        <p:txBody>
          <a:bodyPr wrap="square" lIns="91425" tIns="91425" rIns="91425" bIns="91425" anchor="ctr" anchorCtr="0"/>
          <a:lstStyle>
            <a:lvl1pPr lvl="0" algn="ctr">
              <a:spcBef>
                <a:spcPts val="0"/>
              </a:spcBef>
              <a:buNone/>
              <a:defRPr/>
            </a:lvl1pPr>
            <a:lvl2pPr lvl="1" algn="ctr">
              <a:spcBef>
                <a:spcPts val="0"/>
              </a:spcBef>
              <a:buNone/>
              <a:defRPr/>
            </a:lvl2pPr>
            <a:lvl3pPr lvl="2" algn="ctr">
              <a:spcBef>
                <a:spcPts val="0"/>
              </a:spcBef>
              <a:buNone/>
              <a:defRPr/>
            </a:lvl3pPr>
            <a:lvl4pPr lvl="3" algn="ctr">
              <a:spcBef>
                <a:spcPts val="0"/>
              </a:spcBef>
              <a:buNone/>
              <a:defRPr/>
            </a:lvl4pPr>
            <a:lvl5pPr lvl="4" algn="ctr">
              <a:spcBef>
                <a:spcPts val="0"/>
              </a:spcBef>
              <a:buNone/>
              <a:defRPr/>
            </a:lvl5pPr>
            <a:lvl6pPr lvl="5" algn="ctr">
              <a:spcBef>
                <a:spcPts val="0"/>
              </a:spcBef>
              <a:buNone/>
              <a:defRPr/>
            </a:lvl6pPr>
            <a:lvl7pPr lvl="6" algn="ctr">
              <a:spcBef>
                <a:spcPts val="0"/>
              </a:spcBef>
              <a:buNone/>
              <a:defRPr/>
            </a:lvl7pPr>
            <a:lvl8pPr lvl="7" algn="ctr">
              <a:spcBef>
                <a:spcPts val="0"/>
              </a:spcBef>
              <a:buNone/>
              <a:defRPr/>
            </a:lvl8pPr>
            <a:lvl9pPr lvl="8" algn="ctr">
              <a:spcBef>
                <a:spcPts val="0"/>
              </a:spcBef>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4_Basic Layout">
    <p:spTree>
      <p:nvGrpSpPr>
        <p:cNvPr id="1" name="Shape 63"/>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End Slide Layout">
    <p:spTree>
      <p:nvGrpSpPr>
        <p:cNvPr id="1" name="Shape 88"/>
        <p:cNvGrpSpPr/>
        <p:nvPr/>
      </p:nvGrpSpPr>
      <p:grpSpPr>
        <a:xfrm>
          <a:off x="0" y="0"/>
          <a:ext cx="0" cy="0"/>
          <a:chOff x="0" y="0"/>
          <a:chExt cx="0" cy="0"/>
        </a:xfrm>
      </p:grpSpPr>
      <p:sp>
        <p:nvSpPr>
          <p:cNvPr id="89" name="Shape 89"/>
          <p:cNvSpPr/>
          <p:nvPr/>
        </p:nvSpPr>
        <p:spPr>
          <a:xfrm>
            <a:off x="3311860" y="737642"/>
            <a:ext cx="2520280" cy="2520280"/>
          </a:xfrm>
          <a:prstGeom prst="ellipse">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pic>
        <p:nvPicPr>
          <p:cNvPr id="90" name="Shape 90" descr="E:\002-KIMS BUSINESS\007-02-Fullslidesppt-Contents\20161228\02-edu\bulb-item.png"/>
          <p:cNvPicPr preferRelativeResize="0"/>
          <p:nvPr/>
        </p:nvPicPr>
        <p:blipFill rotWithShape="1">
          <a:blip r:embed="rId2">
            <a:alphaModFix/>
          </a:blip>
          <a:srcRect/>
          <a:stretch/>
        </p:blipFill>
        <p:spPr>
          <a:xfrm>
            <a:off x="4162351" y="1139211"/>
            <a:ext cx="819298" cy="1818368"/>
          </a:xfrm>
          <a:prstGeom prst="rect">
            <a:avLst/>
          </a:prstGeom>
          <a:noFill/>
          <a:ln>
            <a:noFill/>
          </a:ln>
        </p:spPr>
      </p:pic>
      <p:sp>
        <p:nvSpPr>
          <p:cNvPr id="91" name="Shape 91"/>
          <p:cNvSpPr txBox="1">
            <a:spLocks noGrp="1"/>
          </p:cNvSpPr>
          <p:nvPr>
            <p:ph type="title"/>
          </p:nvPr>
        </p:nvSpPr>
        <p:spPr>
          <a:xfrm>
            <a:off x="3575" y="3604550"/>
            <a:ext cx="9144000" cy="601800"/>
          </a:xfrm>
          <a:prstGeom prst="rect">
            <a:avLst/>
          </a:prstGeom>
          <a:noFill/>
          <a:ln>
            <a:noFill/>
          </a:ln>
        </p:spPr>
        <p:txBody>
          <a:bodyPr wrap="square" lIns="91425" tIns="91425" rIns="91425" bIns="91425" anchor="ctr" anchorCtr="0"/>
          <a:lstStyle>
            <a:lvl1pPr lvl="0" algn="ctr" rtl="0">
              <a:spcBef>
                <a:spcPts val="0"/>
              </a:spcBef>
              <a:buNone/>
              <a:defRPr sz="3600"/>
            </a:lvl1pPr>
            <a:lvl2pPr lvl="1" algn="ctr" rtl="0">
              <a:spcBef>
                <a:spcPts val="0"/>
              </a:spcBef>
              <a:buNone/>
              <a:defRPr/>
            </a:lvl2pPr>
            <a:lvl3pPr lvl="2" algn="ctr" rtl="0">
              <a:spcBef>
                <a:spcPts val="0"/>
              </a:spcBef>
              <a:buNone/>
              <a:defRPr/>
            </a:lvl3pPr>
            <a:lvl4pPr lvl="3" algn="ctr" rtl="0">
              <a:spcBef>
                <a:spcPts val="0"/>
              </a:spcBef>
              <a:buNone/>
              <a:defRPr/>
            </a:lvl4pPr>
            <a:lvl5pPr lvl="4" algn="ctr" rtl="0">
              <a:spcBef>
                <a:spcPts val="0"/>
              </a:spcBef>
              <a:buNone/>
              <a:defRPr/>
            </a:lvl5pPr>
            <a:lvl6pPr lvl="5" algn="ctr" rtl="0">
              <a:spcBef>
                <a:spcPts val="0"/>
              </a:spcBef>
              <a:buNone/>
              <a:defRPr/>
            </a:lvl6pPr>
            <a:lvl7pPr lvl="6" algn="ctr" rtl="0">
              <a:spcBef>
                <a:spcPts val="0"/>
              </a:spcBef>
              <a:buNone/>
              <a:defRPr/>
            </a:lvl7pPr>
            <a:lvl8pPr lvl="7" algn="ctr" rtl="0">
              <a:spcBef>
                <a:spcPts val="0"/>
              </a:spcBef>
              <a:buNone/>
              <a:defRPr/>
            </a:lvl8pPr>
            <a:lvl9pPr lvl="8" algn="ctr" rtl="0">
              <a:spcBef>
                <a:spcPts val="0"/>
              </a:spcBef>
              <a:buNone/>
              <a:defRPr/>
            </a:lvl9pPr>
          </a:lstStyle>
          <a:p>
            <a:endParaRPr/>
          </a:p>
        </p:txBody>
      </p:sp>
      <p:sp>
        <p:nvSpPr>
          <p:cNvPr id="92" name="Shape 92"/>
          <p:cNvSpPr txBox="1">
            <a:spLocks noGrp="1"/>
          </p:cNvSpPr>
          <p:nvPr>
            <p:ph type="subTitle" idx="1"/>
          </p:nvPr>
        </p:nvSpPr>
        <p:spPr>
          <a:xfrm>
            <a:off x="-3575" y="4199343"/>
            <a:ext cx="9108000" cy="279600"/>
          </a:xfrm>
          <a:prstGeom prst="rect">
            <a:avLst/>
          </a:prstGeom>
          <a:noFill/>
          <a:ln>
            <a:noFill/>
          </a:ln>
        </p:spPr>
        <p:txBody>
          <a:bodyPr wrap="square" lIns="91425" tIns="91425" rIns="91425" bIns="91425" anchor="ctr" anchorCtr="0"/>
          <a:lstStyle>
            <a:lvl1pPr lvl="0" algn="ctr" rtl="0">
              <a:spcBef>
                <a:spcPts val="0"/>
              </a:spcBef>
              <a:buNone/>
              <a:defRPr/>
            </a:lvl1pPr>
            <a:lvl2pPr lvl="1" algn="ctr" rtl="0">
              <a:spcBef>
                <a:spcPts val="0"/>
              </a:spcBef>
              <a:buNone/>
              <a:defRPr/>
            </a:lvl2pPr>
            <a:lvl3pPr lvl="2" algn="ctr" rtl="0">
              <a:spcBef>
                <a:spcPts val="0"/>
              </a:spcBef>
              <a:buNone/>
              <a:defRPr/>
            </a:lvl3pPr>
            <a:lvl4pPr lvl="3" algn="ctr" rtl="0">
              <a:spcBef>
                <a:spcPts val="0"/>
              </a:spcBef>
              <a:buNone/>
              <a:defRPr/>
            </a:lvl4pPr>
            <a:lvl5pPr lvl="4" algn="ctr" rtl="0">
              <a:spcBef>
                <a:spcPts val="0"/>
              </a:spcBef>
              <a:buNone/>
              <a:defRPr/>
            </a:lvl5pPr>
            <a:lvl6pPr lvl="5" algn="ctr" rtl="0">
              <a:spcBef>
                <a:spcPts val="0"/>
              </a:spcBef>
              <a:buNone/>
              <a:defRPr/>
            </a:lvl6pPr>
            <a:lvl7pPr lvl="6" algn="ctr" rtl="0">
              <a:spcBef>
                <a:spcPts val="0"/>
              </a:spcBef>
              <a:buNone/>
              <a:defRPr/>
            </a:lvl7pPr>
            <a:lvl8pPr lvl="7" algn="ctr" rtl="0">
              <a:spcBef>
                <a:spcPts val="0"/>
              </a:spcBef>
              <a:buNone/>
              <a:defRPr/>
            </a:lvl8pPr>
            <a:lvl9pPr lvl="8" algn="ctr" rtl="0">
              <a:spcBef>
                <a:spcPts val="0"/>
              </a:spcBef>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53" r:id="rId2"/>
    <p:sldLayoutId id="2147483659" r:id="rId3"/>
    <p:sldLayoutId id="2147483664" r:id="rId4"/>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2AEB8"/>
        </a:solidFill>
        <a:effectLst/>
      </p:bgPr>
    </p:bg>
    <p:spTree>
      <p:nvGrpSpPr>
        <p:cNvPr id="1" name="Shape 107"/>
        <p:cNvGrpSpPr/>
        <p:nvPr/>
      </p:nvGrpSpPr>
      <p:grpSpPr>
        <a:xfrm>
          <a:off x="0" y="0"/>
          <a:ext cx="0" cy="0"/>
          <a:chOff x="0" y="0"/>
          <a:chExt cx="0" cy="0"/>
        </a:xfrm>
      </p:grpSpPr>
      <p:sp>
        <p:nvSpPr>
          <p:cNvPr id="110" name="Shape 110"/>
          <p:cNvSpPr txBox="1">
            <a:spLocks noGrp="1"/>
          </p:cNvSpPr>
          <p:nvPr>
            <p:ph type="title"/>
          </p:nvPr>
        </p:nvSpPr>
        <p:spPr>
          <a:xfrm>
            <a:off x="3804169" y="483518"/>
            <a:ext cx="4968700" cy="864096"/>
          </a:xfrm>
          <a:prstGeom prst="rect">
            <a:avLst/>
          </a:prstGeom>
        </p:spPr>
        <p:txBody>
          <a:bodyPr wrap="square" lIns="91425" tIns="91425" rIns="91425" bIns="91425" anchor="ctr" anchorCtr="0">
            <a:noAutofit/>
          </a:bodyPr>
          <a:lstStyle/>
          <a:p>
            <a:pPr algn="ctr"/>
            <a:r>
              <a:rPr lang="id-ID" sz="2400" dirty="0"/>
              <a:t>PANCASILA SEBAGAI </a:t>
            </a:r>
            <a:r>
              <a:rPr lang="id-ID" sz="2400"/>
              <a:t>SISTEM </a:t>
            </a:r>
            <a:r>
              <a:rPr lang="id-ID" sz="2400" smtClean="0"/>
              <a:t>ETIKA</a:t>
            </a:r>
            <a:r>
              <a:rPr lang="id-ID" sz="2400" dirty="0"/>
              <a:t/>
            </a:r>
            <a:br>
              <a:rPr lang="id-ID" sz="2400" dirty="0"/>
            </a:br>
            <a:endParaRPr lang="id-ID" sz="2400" dirty="0"/>
          </a:p>
        </p:txBody>
      </p:sp>
      <p:sp>
        <p:nvSpPr>
          <p:cNvPr id="111" name="Shape 111"/>
          <p:cNvSpPr txBox="1">
            <a:spLocks noGrp="1"/>
          </p:cNvSpPr>
          <p:nvPr>
            <p:ph type="subTitle" idx="1"/>
          </p:nvPr>
        </p:nvSpPr>
        <p:spPr>
          <a:xfrm>
            <a:off x="3851920" y="2715766"/>
            <a:ext cx="4968552" cy="2208902"/>
          </a:xfrm>
          <a:prstGeom prst="rect">
            <a:avLst/>
          </a:prstGeom>
        </p:spPr>
        <p:txBody>
          <a:bodyPr wrap="square" lIns="91425" tIns="91425" rIns="91425" bIns="91425" anchor="ctr" anchorCtr="0">
            <a:noAutofit/>
          </a:bodyPr>
          <a:lstStyle/>
          <a:p>
            <a:pPr algn="ctr"/>
            <a:r>
              <a:rPr lang="en" sz="1800" dirty="0" smtClean="0"/>
              <a:t>Disampaikan Pada Mata Kuliah Pancasila</a:t>
            </a:r>
          </a:p>
          <a:p>
            <a:pPr algn="ctr"/>
            <a:r>
              <a:rPr lang="en-US" sz="1800" dirty="0" smtClean="0"/>
              <a:t>O</a:t>
            </a:r>
            <a:r>
              <a:rPr lang="en" sz="1800" dirty="0" smtClean="0"/>
              <a:t>leh :</a:t>
            </a:r>
          </a:p>
          <a:p>
            <a:pPr algn="ctr"/>
            <a:r>
              <a:rPr lang="en" sz="1800" dirty="0" smtClean="0"/>
              <a:t>Tatik Rohmawati, S.IP.,M.Si.</a:t>
            </a:r>
            <a:endParaRPr lang="en"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Shape 179"/>
          <p:cNvSpPr/>
          <p:nvPr/>
        </p:nvSpPr>
        <p:spPr>
          <a:xfrm>
            <a:off x="0" y="1275606"/>
            <a:ext cx="9144000" cy="3456384"/>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0" name="Shape 180"/>
          <p:cNvSpPr/>
          <p:nvPr/>
        </p:nvSpPr>
        <p:spPr>
          <a:xfrm>
            <a:off x="652611" y="1707654"/>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1" name="Shape 181"/>
          <p:cNvSpPr/>
          <p:nvPr/>
        </p:nvSpPr>
        <p:spPr>
          <a:xfrm>
            <a:off x="634752" y="2715766"/>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2" name="Shape 182"/>
          <p:cNvSpPr/>
          <p:nvPr/>
        </p:nvSpPr>
        <p:spPr>
          <a:xfrm>
            <a:off x="616893" y="3723878"/>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84" name="Shape 184"/>
          <p:cNvSpPr txBox="1"/>
          <p:nvPr/>
        </p:nvSpPr>
        <p:spPr>
          <a:xfrm>
            <a:off x="1300682" y="1653799"/>
            <a:ext cx="3055293" cy="806702"/>
          </a:xfrm>
          <a:prstGeom prst="rect">
            <a:avLst/>
          </a:prstGeom>
          <a:noFill/>
          <a:ln>
            <a:noFill/>
          </a:ln>
        </p:spPr>
        <p:txBody>
          <a:bodyPr wrap="square" lIns="91425" tIns="45700" rIns="91425" bIns="45700" anchor="t" anchorCtr="0">
            <a:noAutofit/>
          </a:bodyPr>
          <a:lstStyle/>
          <a:p>
            <a:pPr lvl="6"/>
            <a:r>
              <a:rPr lang="en-US" sz="2400" b="1" dirty="0" err="1">
                <a:solidFill>
                  <a:schemeClr val="bg1"/>
                </a:solidFill>
              </a:rPr>
              <a:t>Sistem</a:t>
            </a:r>
            <a:r>
              <a:rPr lang="en-US" sz="2400" b="1" dirty="0">
                <a:solidFill>
                  <a:schemeClr val="bg1"/>
                </a:solidFill>
              </a:rPr>
              <a:t> </a:t>
            </a:r>
            <a:r>
              <a:rPr lang="en-US" sz="2400" b="1" dirty="0" err="1">
                <a:solidFill>
                  <a:schemeClr val="bg1"/>
                </a:solidFill>
              </a:rPr>
              <a:t>Etika</a:t>
            </a:r>
            <a:r>
              <a:rPr lang="en-US" sz="2400" b="1" dirty="0">
                <a:solidFill>
                  <a:schemeClr val="bg1"/>
                </a:solidFill>
              </a:rPr>
              <a:t> </a:t>
            </a:r>
            <a:r>
              <a:rPr lang="en-US" sz="2400" b="1" dirty="0" err="1">
                <a:solidFill>
                  <a:schemeClr val="bg1"/>
                </a:solidFill>
              </a:rPr>
              <a:t>pada</a:t>
            </a:r>
            <a:r>
              <a:rPr lang="en-US" sz="2400" b="1" dirty="0">
                <a:solidFill>
                  <a:schemeClr val="bg1"/>
                </a:solidFill>
              </a:rPr>
              <a:t> </a:t>
            </a:r>
            <a:r>
              <a:rPr lang="en-US" sz="2400" b="1" dirty="0" err="1">
                <a:solidFill>
                  <a:schemeClr val="bg1"/>
                </a:solidFill>
              </a:rPr>
              <a:t>Pancasila</a:t>
            </a:r>
            <a:endParaRPr lang="id-ID" sz="2400" dirty="0">
              <a:solidFill>
                <a:schemeClr val="bg1"/>
              </a:solidFill>
            </a:endParaRPr>
          </a:p>
        </p:txBody>
      </p:sp>
      <p:sp>
        <p:nvSpPr>
          <p:cNvPr id="187" name="Shape 187"/>
          <p:cNvSpPr txBox="1"/>
          <p:nvPr/>
        </p:nvSpPr>
        <p:spPr>
          <a:xfrm>
            <a:off x="1300683" y="2608624"/>
            <a:ext cx="2664296" cy="772919"/>
          </a:xfrm>
          <a:prstGeom prst="rect">
            <a:avLst/>
          </a:prstGeom>
          <a:noFill/>
          <a:ln>
            <a:noFill/>
          </a:ln>
        </p:spPr>
        <p:txBody>
          <a:bodyPr wrap="square" lIns="91425" tIns="45700" rIns="91425" bIns="45700" anchor="t" anchorCtr="0">
            <a:noAutofit/>
          </a:bodyPr>
          <a:lstStyle/>
          <a:p>
            <a:pPr lvl="6"/>
            <a:r>
              <a:rPr lang="en-US" sz="2400" b="1" dirty="0" err="1">
                <a:solidFill>
                  <a:schemeClr val="bg1"/>
                </a:solidFill>
              </a:rPr>
              <a:t>Nilai-nilai</a:t>
            </a:r>
            <a:r>
              <a:rPr lang="en-US" sz="2400" b="1" dirty="0">
                <a:solidFill>
                  <a:schemeClr val="bg1"/>
                </a:solidFill>
              </a:rPr>
              <a:t> yang </a:t>
            </a:r>
            <a:r>
              <a:rPr lang="en-US" sz="2400" b="1" dirty="0" err="1">
                <a:solidFill>
                  <a:schemeClr val="bg1"/>
                </a:solidFill>
              </a:rPr>
              <a:t>Terkandung</a:t>
            </a:r>
            <a:r>
              <a:rPr lang="en-US" sz="2400" b="1" dirty="0">
                <a:solidFill>
                  <a:schemeClr val="bg1"/>
                </a:solidFill>
              </a:rPr>
              <a:t> </a:t>
            </a:r>
            <a:r>
              <a:rPr lang="en-US" sz="2400" b="1" dirty="0" err="1">
                <a:solidFill>
                  <a:schemeClr val="bg1"/>
                </a:solidFill>
              </a:rPr>
              <a:t>pada</a:t>
            </a:r>
            <a:r>
              <a:rPr lang="en-US" sz="2400" b="1" dirty="0">
                <a:solidFill>
                  <a:schemeClr val="bg1"/>
                </a:solidFill>
              </a:rPr>
              <a:t> </a:t>
            </a:r>
            <a:r>
              <a:rPr lang="en-US" sz="2400" b="1" dirty="0" err="1">
                <a:solidFill>
                  <a:schemeClr val="bg1"/>
                </a:solidFill>
              </a:rPr>
              <a:t>Pancasila</a:t>
            </a:r>
            <a:endParaRPr lang="id-ID" sz="2400" dirty="0">
              <a:solidFill>
                <a:schemeClr val="bg1"/>
              </a:solidFill>
            </a:endParaRPr>
          </a:p>
        </p:txBody>
      </p:sp>
      <p:sp>
        <p:nvSpPr>
          <p:cNvPr id="190" name="Shape 190"/>
          <p:cNvSpPr txBox="1"/>
          <p:nvPr/>
        </p:nvSpPr>
        <p:spPr>
          <a:xfrm>
            <a:off x="1300683" y="3830393"/>
            <a:ext cx="2664296" cy="646331"/>
          </a:xfrm>
          <a:prstGeom prst="rect">
            <a:avLst/>
          </a:prstGeom>
          <a:noFill/>
          <a:ln>
            <a:noFill/>
          </a:ln>
        </p:spPr>
        <p:txBody>
          <a:bodyPr wrap="square" lIns="91425" tIns="45700" rIns="91425" bIns="45700" anchor="t" anchorCtr="0">
            <a:noAutofit/>
          </a:bodyPr>
          <a:lstStyle/>
          <a:p>
            <a:pPr lvl="0" algn="just"/>
            <a:r>
              <a:rPr lang="id-ID" sz="1800" dirty="0" err="1"/>
              <a:t>H</a:t>
            </a:r>
            <a:r>
              <a:rPr lang="en-US" sz="1800" dirty="0" err="1" smtClean="0"/>
              <a:t>istoris</a:t>
            </a:r>
            <a:r>
              <a:rPr lang="en-US" sz="1800" dirty="0"/>
              <a:t>, </a:t>
            </a:r>
            <a:r>
              <a:rPr lang="en-US" sz="1800" dirty="0" err="1"/>
              <a:t>sosiologis</a:t>
            </a:r>
            <a:r>
              <a:rPr lang="en-US" sz="1800" dirty="0"/>
              <a:t> </a:t>
            </a:r>
            <a:r>
              <a:rPr lang="en-US" sz="1800" dirty="0" err="1"/>
              <a:t>dan</a:t>
            </a:r>
            <a:r>
              <a:rPr lang="en-US" sz="1800" dirty="0"/>
              <a:t> </a:t>
            </a:r>
            <a:r>
              <a:rPr lang="en-US" sz="1800" dirty="0" err="1"/>
              <a:t>politis</a:t>
            </a:r>
            <a:r>
              <a:rPr lang="en-US" sz="1800" dirty="0"/>
              <a:t> </a:t>
            </a:r>
            <a:r>
              <a:rPr lang="en-US" sz="1800" dirty="0" err="1"/>
              <a:t>Pancasila</a:t>
            </a:r>
            <a:r>
              <a:rPr lang="en-US" sz="1800" dirty="0"/>
              <a:t> </a:t>
            </a:r>
            <a:r>
              <a:rPr lang="en-US" sz="1800" dirty="0" err="1"/>
              <a:t>sebagai</a:t>
            </a:r>
            <a:r>
              <a:rPr lang="en-US" sz="1800" dirty="0"/>
              <a:t> </a:t>
            </a:r>
            <a:r>
              <a:rPr lang="en-US" sz="1800" dirty="0" err="1"/>
              <a:t>sistem</a:t>
            </a:r>
            <a:r>
              <a:rPr lang="en-US" sz="1800" dirty="0"/>
              <a:t> </a:t>
            </a:r>
            <a:r>
              <a:rPr lang="en-US" sz="1800" dirty="0" err="1"/>
              <a:t>etika</a:t>
            </a:r>
            <a:endParaRPr lang="id-ID" sz="1800" dirty="0"/>
          </a:p>
        </p:txBody>
      </p:sp>
      <p:sp>
        <p:nvSpPr>
          <p:cNvPr id="192" name="Shape 192"/>
          <p:cNvSpPr/>
          <p:nvPr/>
        </p:nvSpPr>
        <p:spPr>
          <a:xfrm>
            <a:off x="5248647" y="1777921"/>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93" name="Shape 193"/>
          <p:cNvSpPr/>
          <p:nvPr/>
        </p:nvSpPr>
        <p:spPr>
          <a:xfrm>
            <a:off x="5217690" y="2964965"/>
            <a:ext cx="576064" cy="576064"/>
          </a:xfrm>
          <a:prstGeom prst="ellipse">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196" name="Shape 196"/>
          <p:cNvSpPr txBox="1"/>
          <p:nvPr/>
        </p:nvSpPr>
        <p:spPr>
          <a:xfrm>
            <a:off x="5890026" y="1781403"/>
            <a:ext cx="2664296" cy="646331"/>
          </a:xfrm>
          <a:prstGeom prst="rect">
            <a:avLst/>
          </a:prstGeom>
          <a:noFill/>
          <a:ln>
            <a:noFill/>
          </a:ln>
        </p:spPr>
        <p:txBody>
          <a:bodyPr wrap="square" lIns="91425" tIns="45700" rIns="91425" bIns="45700" anchor="t" anchorCtr="0">
            <a:noAutofit/>
          </a:bodyPr>
          <a:lstStyle/>
          <a:p>
            <a:pPr lvl="0" algn="just"/>
            <a:r>
              <a:rPr lang="en-US" sz="1800" b="1" dirty="0" err="1"/>
              <a:t>Dinamika</a:t>
            </a:r>
            <a:r>
              <a:rPr lang="en-US" sz="1800" b="1" dirty="0"/>
              <a:t> </a:t>
            </a:r>
            <a:r>
              <a:rPr lang="en-US" sz="1800" b="1" dirty="0" err="1"/>
              <a:t>dan</a:t>
            </a:r>
            <a:r>
              <a:rPr lang="en-US" sz="1800" b="1" dirty="0"/>
              <a:t> </a:t>
            </a:r>
            <a:r>
              <a:rPr lang="en-US" sz="1800" b="1" dirty="0" err="1"/>
              <a:t>tantangan</a:t>
            </a:r>
            <a:r>
              <a:rPr lang="en-US" sz="1800" b="1" dirty="0"/>
              <a:t> </a:t>
            </a:r>
            <a:r>
              <a:rPr lang="en-US" sz="1800" b="1" dirty="0" err="1"/>
              <a:t>Pancasila</a:t>
            </a:r>
            <a:r>
              <a:rPr lang="en-US" sz="1800" b="1" dirty="0"/>
              <a:t> </a:t>
            </a:r>
            <a:r>
              <a:rPr lang="en-US" sz="1800" b="1" dirty="0" err="1"/>
              <a:t>sbg</a:t>
            </a:r>
            <a:r>
              <a:rPr lang="en-US" sz="1800" b="1" dirty="0"/>
              <a:t> </a:t>
            </a:r>
            <a:r>
              <a:rPr lang="en-US" sz="1800" b="1" dirty="0" err="1"/>
              <a:t>sistem</a:t>
            </a:r>
            <a:r>
              <a:rPr lang="en-US" sz="1800" b="1" dirty="0"/>
              <a:t> </a:t>
            </a:r>
            <a:r>
              <a:rPr lang="en-US" sz="1800" b="1" dirty="0" err="1"/>
              <a:t>etika</a:t>
            </a:r>
            <a:endParaRPr lang="id-ID" sz="1800" b="1" dirty="0"/>
          </a:p>
        </p:txBody>
      </p:sp>
      <p:sp>
        <p:nvSpPr>
          <p:cNvPr id="199" name="Shape 199"/>
          <p:cNvSpPr txBox="1"/>
          <p:nvPr/>
        </p:nvSpPr>
        <p:spPr>
          <a:xfrm>
            <a:off x="5907470" y="2608624"/>
            <a:ext cx="2664296" cy="646331"/>
          </a:xfrm>
          <a:prstGeom prst="rect">
            <a:avLst/>
          </a:prstGeom>
          <a:noFill/>
          <a:ln>
            <a:noFill/>
          </a:ln>
        </p:spPr>
        <p:txBody>
          <a:bodyPr wrap="square" lIns="91425" tIns="45700" rIns="91425" bIns="45700" anchor="t" anchorCtr="0">
            <a:noAutofit/>
          </a:bodyPr>
          <a:lstStyle/>
          <a:p>
            <a:pPr lvl="6"/>
            <a:r>
              <a:rPr lang="en-US" sz="2400" dirty="0" err="1"/>
              <a:t>Esensi</a:t>
            </a:r>
            <a:r>
              <a:rPr lang="en-US" sz="2400" dirty="0"/>
              <a:t> </a:t>
            </a:r>
            <a:r>
              <a:rPr lang="en-US" sz="2400" dirty="0" err="1"/>
              <a:t>dan</a:t>
            </a:r>
            <a:r>
              <a:rPr lang="en-US" sz="2400" dirty="0"/>
              <a:t> </a:t>
            </a:r>
            <a:r>
              <a:rPr lang="en-US" sz="2400" dirty="0" err="1"/>
              <a:t>urgensi</a:t>
            </a:r>
            <a:r>
              <a:rPr lang="en-US" sz="2400" dirty="0"/>
              <a:t> </a:t>
            </a:r>
            <a:r>
              <a:rPr lang="en-US" sz="2400" dirty="0" err="1"/>
              <a:t>Pancasila</a:t>
            </a:r>
            <a:r>
              <a:rPr lang="en-US" sz="2400" dirty="0"/>
              <a:t> </a:t>
            </a:r>
            <a:r>
              <a:rPr lang="en-US" sz="2400" dirty="0" err="1"/>
              <a:t>sbg</a:t>
            </a:r>
            <a:r>
              <a:rPr lang="en-US" sz="2400" dirty="0"/>
              <a:t> </a:t>
            </a:r>
            <a:r>
              <a:rPr lang="en-US" sz="2400" dirty="0" err="1"/>
              <a:t>sistem</a:t>
            </a:r>
            <a:r>
              <a:rPr lang="en-US" sz="2400" dirty="0"/>
              <a:t> </a:t>
            </a:r>
            <a:r>
              <a:rPr lang="en-US" sz="2400" dirty="0" err="1"/>
              <a:t>etika</a:t>
            </a:r>
            <a:endParaRPr lang="id-ID" sz="2400" dirty="0">
              <a:solidFill>
                <a:schemeClr val="bg1"/>
              </a:solidFill>
            </a:endParaRPr>
          </a:p>
        </p:txBody>
      </p:sp>
      <p:sp>
        <p:nvSpPr>
          <p:cNvPr id="204" name="Shape 204"/>
          <p:cNvSpPr/>
          <p:nvPr/>
        </p:nvSpPr>
        <p:spPr>
          <a:xfrm>
            <a:off x="4554000" y="1653798"/>
            <a:ext cx="36000" cy="2700000"/>
          </a:xfrm>
          <a:prstGeom prst="rect">
            <a:avLst/>
          </a:prstGeom>
          <a:solidFill>
            <a:schemeClr val="lt1"/>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205" name="Shape 205"/>
          <p:cNvSpPr txBox="1"/>
          <p:nvPr/>
        </p:nvSpPr>
        <p:spPr>
          <a:xfrm>
            <a:off x="619207" y="1773236"/>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01</a:t>
            </a:r>
          </a:p>
        </p:txBody>
      </p:sp>
      <p:sp>
        <p:nvSpPr>
          <p:cNvPr id="206" name="Shape 206"/>
          <p:cNvSpPr txBox="1"/>
          <p:nvPr/>
        </p:nvSpPr>
        <p:spPr>
          <a:xfrm>
            <a:off x="583489" y="2772965"/>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a:solidFill>
                  <a:srgbClr val="32AEB8"/>
                </a:solidFill>
                <a:latin typeface="Arial"/>
                <a:ea typeface="Arial"/>
                <a:cs typeface="Arial"/>
                <a:sym typeface="Arial"/>
              </a:rPr>
              <a:t>02</a:t>
            </a:r>
          </a:p>
        </p:txBody>
      </p:sp>
      <p:sp>
        <p:nvSpPr>
          <p:cNvPr id="207" name="Shape 207"/>
          <p:cNvSpPr txBox="1"/>
          <p:nvPr/>
        </p:nvSpPr>
        <p:spPr>
          <a:xfrm>
            <a:off x="583489" y="3781077"/>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03</a:t>
            </a:r>
          </a:p>
        </p:txBody>
      </p:sp>
      <p:sp>
        <p:nvSpPr>
          <p:cNvPr id="208" name="Shape 208"/>
          <p:cNvSpPr txBox="1"/>
          <p:nvPr/>
        </p:nvSpPr>
        <p:spPr>
          <a:xfrm>
            <a:off x="5217690" y="1841546"/>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04</a:t>
            </a:r>
          </a:p>
        </p:txBody>
      </p:sp>
      <p:sp>
        <p:nvSpPr>
          <p:cNvPr id="209" name="Shape 209"/>
          <p:cNvSpPr txBox="1"/>
          <p:nvPr/>
        </p:nvSpPr>
        <p:spPr>
          <a:xfrm>
            <a:off x="5181972" y="3022165"/>
            <a:ext cx="642872" cy="461665"/>
          </a:xfrm>
          <a:prstGeom prst="rect">
            <a:avLst/>
          </a:prstGeom>
          <a:noFill/>
          <a:ln>
            <a:noFill/>
          </a:ln>
        </p:spPr>
        <p:txBody>
          <a:bodyPr wrap="square" lIns="91425" tIns="45700" rIns="91425" bIns="45700" anchor="t" anchorCtr="0">
            <a:noAutofit/>
          </a:bodyPr>
          <a:lstStyle/>
          <a:p>
            <a:pPr marL="0" marR="0" lvl="0" indent="0" algn="ctr" rtl="0">
              <a:spcBef>
                <a:spcPts val="0"/>
              </a:spcBef>
              <a:buNone/>
            </a:pPr>
            <a:r>
              <a:rPr lang="en" sz="2400" b="1" dirty="0">
                <a:solidFill>
                  <a:srgbClr val="32AEB8"/>
                </a:solidFill>
                <a:latin typeface="Arial"/>
                <a:ea typeface="Arial"/>
                <a:cs typeface="Arial"/>
                <a:sym typeface="Arial"/>
              </a:rPr>
              <a:t>05</a:t>
            </a:r>
          </a:p>
        </p:txBody>
      </p:sp>
      <p:sp>
        <p:nvSpPr>
          <p:cNvPr id="211" name="Shape 211"/>
          <p:cNvSpPr txBox="1">
            <a:spLocks noGrp="1"/>
          </p:cNvSpPr>
          <p:nvPr>
            <p:ph type="title"/>
          </p:nvPr>
        </p:nvSpPr>
        <p:spPr>
          <a:xfrm>
            <a:off x="18000" y="339502"/>
            <a:ext cx="9144000" cy="601800"/>
          </a:xfrm>
          <a:prstGeom prst="rect">
            <a:avLst/>
          </a:prstGeom>
        </p:spPr>
        <p:txBody>
          <a:bodyPr wrap="square" lIns="91425" tIns="91425" rIns="91425" bIns="91425" anchor="ctr" anchorCtr="0">
            <a:noAutofit/>
          </a:bodyPr>
          <a:lstStyle/>
          <a:p>
            <a:pPr lvl="0" rtl="0">
              <a:spcBef>
                <a:spcPts val="0"/>
              </a:spcBef>
              <a:buClr>
                <a:schemeClr val="dk1"/>
              </a:buClr>
              <a:buFont typeface="Arial"/>
              <a:buNone/>
            </a:pPr>
            <a:r>
              <a:rPr lang="id-ID" sz="4000" dirty="0" smtClean="0">
                <a:solidFill>
                  <a:srgbClr val="FFC000"/>
                </a:solidFill>
              </a:rPr>
              <a:t>Konsep Teori</a:t>
            </a:r>
            <a:endParaRPr lang="en" sz="4000"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r>
              <a:rPr lang="en-US" sz="2800" b="1" dirty="0" err="1">
                <a:solidFill>
                  <a:schemeClr val="bg1"/>
                </a:solidFill>
              </a:rPr>
              <a:t>Sistem</a:t>
            </a:r>
            <a:r>
              <a:rPr lang="en-US" sz="2800" b="1" dirty="0">
                <a:solidFill>
                  <a:schemeClr val="bg1"/>
                </a:solidFill>
              </a:rPr>
              <a:t> </a:t>
            </a:r>
            <a:r>
              <a:rPr lang="en-US" sz="2800" b="1" dirty="0" err="1">
                <a:solidFill>
                  <a:schemeClr val="bg1"/>
                </a:solidFill>
              </a:rPr>
              <a:t>Etika</a:t>
            </a:r>
            <a:r>
              <a:rPr lang="en-US" sz="2800" b="1" dirty="0">
                <a:solidFill>
                  <a:schemeClr val="bg1"/>
                </a:solidFill>
              </a:rPr>
              <a:t> </a:t>
            </a:r>
            <a:r>
              <a:rPr lang="en-US" sz="2800" b="1" dirty="0" err="1">
                <a:solidFill>
                  <a:schemeClr val="bg1"/>
                </a:solidFill>
              </a:rPr>
              <a:t>pada</a:t>
            </a:r>
            <a:r>
              <a:rPr lang="en-US" sz="2800" b="1" dirty="0">
                <a:solidFill>
                  <a:schemeClr val="bg1"/>
                </a:solidFill>
              </a:rPr>
              <a:t> </a:t>
            </a:r>
            <a:r>
              <a:rPr lang="en-US" sz="2800" b="1" dirty="0" err="1">
                <a:solidFill>
                  <a:schemeClr val="bg1"/>
                </a:solidFill>
              </a:rPr>
              <a:t>Pancasila</a:t>
            </a:r>
            <a:endParaRPr lang="id-ID" sz="2800" dirty="0">
              <a:solidFill>
                <a:schemeClr val="bg1"/>
              </a:solidFill>
            </a:endParaRPr>
          </a:p>
        </p:txBody>
      </p:sp>
      <p:sp>
        <p:nvSpPr>
          <p:cNvPr id="861" name="Shape 861"/>
          <p:cNvSpPr txBox="1"/>
          <p:nvPr/>
        </p:nvSpPr>
        <p:spPr>
          <a:xfrm>
            <a:off x="645231" y="627534"/>
            <a:ext cx="5688632" cy="3960440"/>
          </a:xfrm>
          <a:prstGeom prst="rect">
            <a:avLst/>
          </a:prstGeom>
          <a:noFill/>
          <a:ln>
            <a:noFill/>
          </a:ln>
        </p:spPr>
        <p:txBody>
          <a:bodyPr wrap="square" lIns="91425" tIns="45700" rIns="91425" bIns="45700" anchor="t" anchorCtr="0">
            <a:noAutofit/>
          </a:bodyPr>
          <a:lstStyle/>
          <a:p>
            <a:pPr lvl="0" algn="just"/>
            <a:r>
              <a:rPr lang="id-ID" sz="1200" dirty="0" smtClean="0"/>
              <a:t>	</a:t>
            </a:r>
            <a:r>
              <a:rPr lang="en-US" sz="1600" dirty="0" err="1" smtClean="0"/>
              <a:t>Etika</a:t>
            </a:r>
            <a:r>
              <a:rPr lang="en-US" sz="1600" dirty="0" smtClean="0"/>
              <a:t> </a:t>
            </a:r>
            <a:r>
              <a:rPr lang="en-US" sz="1600" dirty="0" err="1"/>
              <a:t>sendiri</a:t>
            </a:r>
            <a:r>
              <a:rPr lang="en-US" sz="1600" dirty="0"/>
              <a:t> </a:t>
            </a:r>
            <a:r>
              <a:rPr lang="en-US" sz="1600" dirty="0" err="1"/>
              <a:t>dilihat</a:t>
            </a:r>
            <a:r>
              <a:rPr lang="en-US" sz="1600" dirty="0"/>
              <a:t> </a:t>
            </a:r>
            <a:r>
              <a:rPr lang="en-US" sz="1600" dirty="0" err="1"/>
              <a:t>dari</a:t>
            </a:r>
            <a:r>
              <a:rPr lang="en-US" sz="1600" dirty="0"/>
              <a:t> </a:t>
            </a:r>
            <a:r>
              <a:rPr lang="en-US" sz="1600" dirty="0" err="1"/>
              <a:t>etimologi</a:t>
            </a:r>
            <a:r>
              <a:rPr lang="en-US" sz="1600" dirty="0"/>
              <a:t> </a:t>
            </a:r>
            <a:r>
              <a:rPr lang="en-US" sz="1600" dirty="0" err="1"/>
              <a:t>bahasanya</a:t>
            </a:r>
            <a:r>
              <a:rPr lang="en-US" sz="1600" dirty="0"/>
              <a:t> </a:t>
            </a:r>
            <a:r>
              <a:rPr lang="en-US" sz="1600" dirty="0" err="1" smtClean="0"/>
              <a:t>yaitu</a:t>
            </a:r>
            <a:r>
              <a:rPr lang="en-US" sz="1600" dirty="0" smtClean="0"/>
              <a:t> </a:t>
            </a:r>
            <a:r>
              <a:rPr lang="en-US" sz="1600" dirty="0" err="1" smtClean="0"/>
              <a:t>berasal</a:t>
            </a:r>
            <a:r>
              <a:rPr lang="en-US" sz="1600" dirty="0" smtClean="0"/>
              <a:t> </a:t>
            </a:r>
            <a:r>
              <a:rPr lang="en-US" sz="1600" dirty="0" err="1" smtClean="0"/>
              <a:t>dari</a:t>
            </a:r>
            <a:r>
              <a:rPr lang="en-US" sz="1600" dirty="0" smtClean="0"/>
              <a:t> </a:t>
            </a:r>
            <a:r>
              <a:rPr lang="en-US" sz="1600" dirty="0"/>
              <a:t>kata “ethos” (</a:t>
            </a:r>
            <a:r>
              <a:rPr lang="en-US" sz="1600" dirty="0" err="1"/>
              <a:t>bahasa</a:t>
            </a:r>
            <a:r>
              <a:rPr lang="en-US" sz="1600" dirty="0"/>
              <a:t> </a:t>
            </a:r>
            <a:r>
              <a:rPr lang="en-US" sz="1600" dirty="0" err="1"/>
              <a:t>Yunani</a:t>
            </a:r>
            <a:r>
              <a:rPr lang="en-US" sz="1600" dirty="0"/>
              <a:t>) yang </a:t>
            </a:r>
            <a:r>
              <a:rPr lang="en-US" sz="1600" dirty="0" err="1"/>
              <a:t>berarti</a:t>
            </a:r>
            <a:r>
              <a:rPr lang="en-US" sz="1600" dirty="0"/>
              <a:t> </a:t>
            </a:r>
            <a:r>
              <a:rPr lang="en-US" sz="1600" dirty="0" err="1"/>
              <a:t>watak</a:t>
            </a:r>
            <a:r>
              <a:rPr lang="en-US" sz="1600" dirty="0"/>
              <a:t>, </a:t>
            </a:r>
            <a:r>
              <a:rPr lang="en-US" sz="1600" dirty="0" err="1"/>
              <a:t>adat</a:t>
            </a:r>
            <a:r>
              <a:rPr lang="en-US" sz="1600" dirty="0"/>
              <a:t> </a:t>
            </a:r>
            <a:r>
              <a:rPr lang="en-US" sz="1600" dirty="0" err="1"/>
              <a:t>ataupun</a:t>
            </a:r>
            <a:r>
              <a:rPr lang="en-US" sz="1600" dirty="0"/>
              <a:t> </a:t>
            </a:r>
            <a:r>
              <a:rPr lang="en-US" sz="1600" dirty="0" err="1"/>
              <a:t>kesusilaan</a:t>
            </a:r>
            <a:r>
              <a:rPr lang="en-US" sz="1600" dirty="0"/>
              <a:t>. </a:t>
            </a:r>
            <a:r>
              <a:rPr lang="en-US" sz="1600" dirty="0" err="1" smtClean="0"/>
              <a:t>Etika</a:t>
            </a:r>
            <a:r>
              <a:rPr lang="en-US" sz="1600" dirty="0" smtClean="0"/>
              <a:t> </a:t>
            </a:r>
            <a:r>
              <a:rPr lang="en-US" sz="1600" dirty="0" err="1"/>
              <a:t>adalah</a:t>
            </a:r>
            <a:r>
              <a:rPr lang="en-US" sz="1600" dirty="0"/>
              <a:t> </a:t>
            </a:r>
            <a:r>
              <a:rPr lang="en-US" sz="1600" dirty="0" err="1"/>
              <a:t>ilmu</a:t>
            </a:r>
            <a:r>
              <a:rPr lang="en-US" sz="1600" dirty="0"/>
              <a:t> yang </a:t>
            </a:r>
            <a:r>
              <a:rPr lang="en-US" sz="1600" dirty="0" err="1"/>
              <a:t>membahas</a:t>
            </a:r>
            <a:r>
              <a:rPr lang="en-US" sz="1600" dirty="0"/>
              <a:t>  </a:t>
            </a:r>
            <a:r>
              <a:rPr lang="en-US" sz="1600" dirty="0" err="1"/>
              <a:t>tentang</a:t>
            </a:r>
            <a:r>
              <a:rPr lang="en-US" sz="1600" dirty="0"/>
              <a:t>  </a:t>
            </a:r>
            <a:r>
              <a:rPr lang="en-US" sz="1600" dirty="0" err="1"/>
              <a:t>bagaimana</a:t>
            </a:r>
            <a:r>
              <a:rPr lang="en-US" sz="1600" dirty="0"/>
              <a:t>  </a:t>
            </a:r>
            <a:r>
              <a:rPr lang="en-US" sz="1600" dirty="0" err="1"/>
              <a:t>dan</a:t>
            </a:r>
            <a:r>
              <a:rPr lang="en-US" sz="1600" dirty="0"/>
              <a:t>  </a:t>
            </a:r>
            <a:r>
              <a:rPr lang="en-US" sz="1600" dirty="0" err="1"/>
              <a:t>mengapa</a:t>
            </a:r>
            <a:r>
              <a:rPr lang="en-US" sz="1600" dirty="0"/>
              <a:t>  </a:t>
            </a:r>
            <a:r>
              <a:rPr lang="en-US" sz="1600" dirty="0" err="1"/>
              <a:t>kita</a:t>
            </a:r>
            <a:r>
              <a:rPr lang="en-US" sz="1600" dirty="0"/>
              <a:t> </a:t>
            </a:r>
            <a:r>
              <a:rPr lang="en-US" sz="1600" dirty="0" err="1"/>
              <a:t>mengikuti</a:t>
            </a:r>
            <a:r>
              <a:rPr lang="en-US" sz="1600" dirty="0"/>
              <a:t> </a:t>
            </a:r>
            <a:r>
              <a:rPr lang="en-US" sz="1600" dirty="0" err="1"/>
              <a:t>suatu</a:t>
            </a:r>
            <a:r>
              <a:rPr lang="en-US" sz="1600" dirty="0"/>
              <a:t> </a:t>
            </a:r>
            <a:r>
              <a:rPr lang="en-US" sz="1600" dirty="0" err="1"/>
              <a:t>ajaran</a:t>
            </a:r>
            <a:r>
              <a:rPr lang="en-US" sz="1600" dirty="0"/>
              <a:t> </a:t>
            </a:r>
            <a:r>
              <a:rPr lang="en-US" sz="1600" dirty="0" err="1"/>
              <a:t>tertentu</a:t>
            </a:r>
            <a:r>
              <a:rPr lang="en-US" sz="1600" dirty="0"/>
              <a:t> (</a:t>
            </a:r>
            <a:r>
              <a:rPr lang="en-US" sz="1600" dirty="0" err="1"/>
              <a:t>bisa</a:t>
            </a:r>
            <a:r>
              <a:rPr lang="en-US" sz="1600" dirty="0"/>
              <a:t> </a:t>
            </a:r>
            <a:r>
              <a:rPr lang="en-US" sz="1600" dirty="0" err="1"/>
              <a:t>jadi</a:t>
            </a:r>
            <a:r>
              <a:rPr lang="en-US" sz="1600" dirty="0"/>
              <a:t> </a:t>
            </a:r>
            <a:r>
              <a:rPr lang="en-US" sz="1600" dirty="0" err="1"/>
              <a:t>terhadap</a:t>
            </a:r>
            <a:r>
              <a:rPr lang="en-US" sz="1600" dirty="0"/>
              <a:t> </a:t>
            </a:r>
            <a:r>
              <a:rPr lang="en-US" sz="1600" dirty="0" err="1"/>
              <a:t>norma-norma</a:t>
            </a:r>
            <a:r>
              <a:rPr lang="en-US" sz="1600" dirty="0"/>
              <a:t>) </a:t>
            </a:r>
            <a:r>
              <a:rPr lang="en-US" sz="1600" dirty="0" err="1"/>
              <a:t>atau</a:t>
            </a:r>
            <a:r>
              <a:rPr lang="en-US" sz="1600" dirty="0"/>
              <a:t> </a:t>
            </a:r>
            <a:r>
              <a:rPr lang="en-US" sz="1600" dirty="0" err="1"/>
              <a:t>bagaimana</a:t>
            </a:r>
            <a:r>
              <a:rPr lang="en-US" sz="1600" dirty="0"/>
              <a:t> </a:t>
            </a:r>
            <a:r>
              <a:rPr lang="en-US" sz="1600" dirty="0" err="1"/>
              <a:t>kita</a:t>
            </a:r>
            <a:r>
              <a:rPr lang="en-US" sz="1600" dirty="0"/>
              <a:t> </a:t>
            </a:r>
            <a:r>
              <a:rPr lang="en-US" sz="1600" dirty="0" err="1"/>
              <a:t>bersikap</a:t>
            </a:r>
            <a:r>
              <a:rPr lang="en-US" sz="1600" dirty="0"/>
              <a:t> </a:t>
            </a:r>
            <a:r>
              <a:rPr lang="en-US" sz="1600" dirty="0" err="1"/>
              <a:t>dan</a:t>
            </a:r>
            <a:r>
              <a:rPr lang="en-US" sz="1600" dirty="0"/>
              <a:t> </a:t>
            </a:r>
            <a:r>
              <a:rPr lang="en-US" sz="1600" dirty="0" err="1"/>
              <a:t>bertanggung</a:t>
            </a:r>
            <a:r>
              <a:rPr lang="en-US" sz="1600" dirty="0"/>
              <a:t> </a:t>
            </a:r>
            <a:r>
              <a:rPr lang="en-US" sz="1600" dirty="0" err="1"/>
              <a:t>jawab</a:t>
            </a:r>
            <a:r>
              <a:rPr lang="en-US" sz="1600" dirty="0"/>
              <a:t>  </a:t>
            </a:r>
            <a:r>
              <a:rPr lang="en-US" sz="1600" dirty="0" err="1"/>
              <a:t>dengan</a:t>
            </a:r>
            <a:r>
              <a:rPr lang="en-US" sz="1600" dirty="0"/>
              <a:t> </a:t>
            </a:r>
            <a:r>
              <a:rPr lang="en-US" sz="1600" dirty="0" err="1"/>
              <a:t>berbagai</a:t>
            </a:r>
            <a:r>
              <a:rPr lang="en-US" sz="1600" dirty="0"/>
              <a:t> </a:t>
            </a:r>
            <a:r>
              <a:rPr lang="en-US" sz="1600" dirty="0" err="1"/>
              <a:t>ajaran</a:t>
            </a:r>
            <a:r>
              <a:rPr lang="en-US" sz="1600" dirty="0"/>
              <a:t> moral. </a:t>
            </a:r>
            <a:r>
              <a:rPr lang="en-US" sz="1600" dirty="0" err="1"/>
              <a:t>Kedua</a:t>
            </a:r>
            <a:r>
              <a:rPr lang="en-US" sz="1600" dirty="0"/>
              <a:t> </a:t>
            </a:r>
            <a:r>
              <a:rPr lang="en-US" sz="1600" dirty="0" err="1"/>
              <a:t>kelompok</a:t>
            </a:r>
            <a:r>
              <a:rPr lang="en-US" sz="1600" dirty="0"/>
              <a:t> </a:t>
            </a:r>
            <a:r>
              <a:rPr lang="en-US" sz="1600" dirty="0" err="1"/>
              <a:t>etika</a:t>
            </a:r>
            <a:r>
              <a:rPr lang="en-US" sz="1600" dirty="0"/>
              <a:t> </a:t>
            </a:r>
            <a:r>
              <a:rPr lang="en-US" sz="1600" dirty="0" err="1"/>
              <a:t>itu</a:t>
            </a:r>
            <a:r>
              <a:rPr lang="en-US" sz="1600" dirty="0"/>
              <a:t> </a:t>
            </a:r>
            <a:r>
              <a:rPr lang="en-US" sz="1600" dirty="0" err="1"/>
              <a:t>adalah</a:t>
            </a:r>
            <a:r>
              <a:rPr lang="en-US" sz="1600" dirty="0"/>
              <a:t> </a:t>
            </a:r>
            <a:r>
              <a:rPr lang="en-US" sz="1600" dirty="0" err="1"/>
              <a:t>sebagai</a:t>
            </a:r>
            <a:r>
              <a:rPr lang="en-US" sz="1600" dirty="0"/>
              <a:t> </a:t>
            </a:r>
            <a:r>
              <a:rPr lang="en-US" sz="1600" dirty="0" err="1"/>
              <a:t>berikut</a:t>
            </a:r>
            <a:r>
              <a:rPr lang="en-US" sz="1600" dirty="0"/>
              <a:t> </a:t>
            </a:r>
            <a:r>
              <a:rPr lang="en-US" sz="1600" dirty="0" smtClean="0"/>
              <a:t>:</a:t>
            </a:r>
          </a:p>
          <a:p>
            <a:pPr algn="just"/>
            <a:endParaRPr lang="id-ID" sz="1600" dirty="0"/>
          </a:p>
          <a:p>
            <a:pPr marL="357188" lvl="7" indent="-357188" algn="just"/>
            <a:r>
              <a:rPr lang="id-ID" sz="1600" dirty="0" smtClean="0"/>
              <a:t>1. </a:t>
            </a:r>
            <a:r>
              <a:rPr lang="en-US" sz="1600" dirty="0" err="1" smtClean="0"/>
              <a:t>Etika</a:t>
            </a:r>
            <a:r>
              <a:rPr lang="en-US" sz="1600" dirty="0" smtClean="0"/>
              <a:t> </a:t>
            </a:r>
            <a:r>
              <a:rPr lang="en-US" sz="1600" dirty="0" err="1"/>
              <a:t>Umum</a:t>
            </a:r>
            <a:r>
              <a:rPr lang="en-US" sz="1600" dirty="0"/>
              <a:t>, </a:t>
            </a:r>
            <a:r>
              <a:rPr lang="en-US" sz="1600" dirty="0" err="1"/>
              <a:t>mempertanyakan</a:t>
            </a:r>
            <a:r>
              <a:rPr lang="en-US" sz="1600" dirty="0"/>
              <a:t> </a:t>
            </a:r>
            <a:r>
              <a:rPr lang="en-US" sz="1600" dirty="0" err="1"/>
              <a:t>prinsip-prinsip</a:t>
            </a:r>
            <a:r>
              <a:rPr lang="en-US" sz="1600" dirty="0"/>
              <a:t> yang </a:t>
            </a:r>
            <a:r>
              <a:rPr lang="en-US" sz="1600" dirty="0" err="1" smtClean="0"/>
              <a:t>berlaku</a:t>
            </a:r>
            <a:r>
              <a:rPr lang="en-US" sz="1600" dirty="0" smtClean="0"/>
              <a:t> </a:t>
            </a:r>
            <a:r>
              <a:rPr lang="en-US" sz="1600" dirty="0" err="1"/>
              <a:t>bagi</a:t>
            </a:r>
            <a:r>
              <a:rPr lang="en-US" sz="1600" dirty="0"/>
              <a:t> </a:t>
            </a:r>
            <a:r>
              <a:rPr lang="en-US" sz="1600" dirty="0" err="1" smtClean="0"/>
              <a:t>setiap</a:t>
            </a:r>
            <a:r>
              <a:rPr lang="en-US" sz="1600" dirty="0" smtClean="0"/>
              <a:t> </a:t>
            </a:r>
            <a:r>
              <a:rPr lang="en-US" sz="1600" dirty="0" err="1"/>
              <a:t>tindakan</a:t>
            </a:r>
            <a:r>
              <a:rPr lang="en-US" sz="1600" dirty="0"/>
              <a:t> </a:t>
            </a:r>
            <a:r>
              <a:rPr lang="en-US" sz="1600" dirty="0" err="1"/>
              <a:t>manusia</a:t>
            </a:r>
            <a:r>
              <a:rPr lang="en-US" sz="1600" dirty="0"/>
              <a:t>.</a:t>
            </a:r>
            <a:endParaRPr lang="id-ID" sz="1600" dirty="0"/>
          </a:p>
          <a:p>
            <a:pPr marL="357188" lvl="7" indent="-357188" algn="just"/>
            <a:r>
              <a:rPr lang="id-ID" sz="1600" dirty="0" smtClean="0"/>
              <a:t>2.  </a:t>
            </a:r>
            <a:r>
              <a:rPr lang="en-US" sz="1600" dirty="0" err="1" smtClean="0"/>
              <a:t>Etika</a:t>
            </a:r>
            <a:r>
              <a:rPr lang="en-US" sz="1600" dirty="0" smtClean="0"/>
              <a:t> </a:t>
            </a:r>
            <a:r>
              <a:rPr lang="en-US" sz="1600" dirty="0" err="1"/>
              <a:t>Khusus</a:t>
            </a:r>
            <a:r>
              <a:rPr lang="en-US" sz="1600" dirty="0"/>
              <a:t>, </a:t>
            </a:r>
            <a:r>
              <a:rPr lang="en-US" sz="1600" dirty="0" err="1"/>
              <a:t>membahas</a:t>
            </a:r>
            <a:r>
              <a:rPr lang="en-US" sz="1600" dirty="0"/>
              <a:t> </a:t>
            </a:r>
            <a:r>
              <a:rPr lang="en-US" sz="1600" dirty="0" err="1"/>
              <a:t>prinsip-prinsip</a:t>
            </a:r>
            <a:r>
              <a:rPr lang="en-US" sz="1600" dirty="0"/>
              <a:t> </a:t>
            </a:r>
            <a:r>
              <a:rPr lang="en-US" sz="1600" dirty="0" err="1"/>
              <a:t>tersebut</a:t>
            </a:r>
            <a:r>
              <a:rPr lang="en-US" sz="1600" dirty="0"/>
              <a:t> di </a:t>
            </a:r>
            <a:r>
              <a:rPr lang="en-US" sz="1600" dirty="0" err="1"/>
              <a:t>atas</a:t>
            </a:r>
            <a:r>
              <a:rPr lang="en-US" sz="1600" dirty="0"/>
              <a:t> </a:t>
            </a:r>
            <a:r>
              <a:rPr lang="en-US" sz="1600" dirty="0" err="1" smtClean="0"/>
              <a:t>dalam</a:t>
            </a:r>
            <a:r>
              <a:rPr lang="en-US" sz="1600" dirty="0" smtClean="0"/>
              <a:t> </a:t>
            </a:r>
            <a:r>
              <a:rPr lang="en-US" sz="1600" dirty="0" err="1"/>
              <a:t>hubungannya</a:t>
            </a:r>
            <a:r>
              <a:rPr lang="en-US" sz="1600" dirty="0"/>
              <a:t> </a:t>
            </a:r>
            <a:r>
              <a:rPr lang="en-US" sz="1600" dirty="0" err="1"/>
              <a:t>dengan</a:t>
            </a:r>
            <a:r>
              <a:rPr lang="en-US" sz="1600" dirty="0"/>
              <a:t> </a:t>
            </a:r>
            <a:r>
              <a:rPr lang="en-US" sz="1600" dirty="0" err="1"/>
              <a:t>berbagai</a:t>
            </a:r>
            <a:r>
              <a:rPr lang="en-US" sz="1600" dirty="0"/>
              <a:t> </a:t>
            </a:r>
            <a:r>
              <a:rPr lang="en-US" sz="1600" dirty="0" err="1"/>
              <a:t>aspek</a:t>
            </a:r>
            <a:r>
              <a:rPr lang="en-US" sz="1600" dirty="0"/>
              <a:t> </a:t>
            </a:r>
            <a:r>
              <a:rPr lang="en-US" sz="1600" dirty="0" err="1"/>
              <a:t>kehidupan</a:t>
            </a:r>
            <a:r>
              <a:rPr lang="en-US" sz="1600" dirty="0"/>
              <a:t> </a:t>
            </a:r>
            <a:r>
              <a:rPr lang="en-US" sz="1600" dirty="0" err="1"/>
              <a:t>manusia</a:t>
            </a:r>
            <a:r>
              <a:rPr lang="en-US" sz="1600" dirty="0"/>
              <a:t>, </a:t>
            </a:r>
            <a:r>
              <a:rPr lang="en-US" sz="1600" dirty="0" err="1"/>
              <a:t>baik</a:t>
            </a:r>
            <a:r>
              <a:rPr lang="en-US" sz="1600" dirty="0"/>
              <a:t> </a:t>
            </a:r>
            <a:r>
              <a:rPr lang="en-US" sz="1600" dirty="0" err="1"/>
              <a:t>sebagai</a:t>
            </a:r>
            <a:r>
              <a:rPr lang="en-US" sz="1600" dirty="0"/>
              <a:t> </a:t>
            </a:r>
            <a:r>
              <a:rPr lang="en-US" sz="1600" dirty="0" err="1"/>
              <a:t>individu</a:t>
            </a:r>
            <a:r>
              <a:rPr lang="en-US" sz="1600" dirty="0"/>
              <a:t> (</a:t>
            </a:r>
            <a:r>
              <a:rPr lang="en-US" sz="1600" dirty="0" err="1"/>
              <a:t>etika</a:t>
            </a:r>
            <a:r>
              <a:rPr lang="en-US" sz="1600" dirty="0"/>
              <a:t> individual) </a:t>
            </a:r>
            <a:r>
              <a:rPr lang="en-US" sz="1600" dirty="0" err="1"/>
              <a:t>maupun</a:t>
            </a:r>
            <a:r>
              <a:rPr lang="en-US" sz="1600" dirty="0"/>
              <a:t>  </a:t>
            </a:r>
            <a:r>
              <a:rPr lang="en-US" sz="1600" dirty="0" err="1"/>
              <a:t>mahluk</a:t>
            </a:r>
            <a:r>
              <a:rPr lang="en-US" sz="1600" dirty="0"/>
              <a:t> </a:t>
            </a:r>
            <a:r>
              <a:rPr lang="en-US" sz="1600" dirty="0" err="1"/>
              <a:t>sosial</a:t>
            </a:r>
            <a:r>
              <a:rPr lang="en-US" sz="1600" dirty="0"/>
              <a:t> (</a:t>
            </a:r>
            <a:r>
              <a:rPr lang="en-US" sz="1600" dirty="0" err="1"/>
              <a:t>etika</a:t>
            </a:r>
            <a:r>
              <a:rPr lang="en-US" sz="1600" dirty="0"/>
              <a:t> </a:t>
            </a:r>
            <a:r>
              <a:rPr lang="en-US" sz="1600" dirty="0" err="1"/>
              <a:t>sosial</a:t>
            </a:r>
            <a:r>
              <a:rPr lang="en-US" sz="1600" dirty="0"/>
              <a:t>).</a:t>
            </a:r>
            <a:endParaRPr lang="id-ID" sz="1600" dirty="0"/>
          </a:p>
          <a:p>
            <a:pPr lvl="0"/>
            <a:endParaRPr lang="en" sz="1200" dirty="0">
              <a:solidFill>
                <a:srgbClr val="3F3F3F"/>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r>
              <a:rPr lang="en-US" sz="2800" b="1" dirty="0" err="1">
                <a:solidFill>
                  <a:schemeClr val="bg1"/>
                </a:solidFill>
              </a:rPr>
              <a:t>Nilai-nilai</a:t>
            </a:r>
            <a:r>
              <a:rPr lang="en-US" sz="2800" b="1" dirty="0">
                <a:solidFill>
                  <a:schemeClr val="bg1"/>
                </a:solidFill>
              </a:rPr>
              <a:t> yang </a:t>
            </a:r>
            <a:r>
              <a:rPr lang="en-US" sz="2800" b="1" dirty="0" err="1">
                <a:solidFill>
                  <a:schemeClr val="bg1"/>
                </a:solidFill>
              </a:rPr>
              <a:t>Terkandung</a:t>
            </a:r>
            <a:r>
              <a:rPr lang="en-US" sz="2800" b="1" dirty="0">
                <a:solidFill>
                  <a:schemeClr val="bg1"/>
                </a:solidFill>
              </a:rPr>
              <a:t> </a:t>
            </a:r>
            <a:r>
              <a:rPr lang="en-US" sz="2800" b="1" dirty="0" err="1">
                <a:solidFill>
                  <a:schemeClr val="bg1"/>
                </a:solidFill>
              </a:rPr>
              <a:t>pada</a:t>
            </a:r>
            <a:r>
              <a:rPr lang="en-US" sz="2800" b="1" dirty="0">
                <a:solidFill>
                  <a:schemeClr val="bg1"/>
                </a:solidFill>
              </a:rPr>
              <a:t> </a:t>
            </a:r>
            <a:r>
              <a:rPr lang="en-US" sz="2800" b="1" dirty="0" err="1">
                <a:solidFill>
                  <a:schemeClr val="bg1"/>
                </a:solidFill>
              </a:rPr>
              <a:t>Pancasila</a:t>
            </a:r>
            <a:endParaRPr lang="id-ID" sz="2800" dirty="0">
              <a:solidFill>
                <a:schemeClr val="bg1"/>
              </a:solidFill>
            </a:endParaRPr>
          </a:p>
        </p:txBody>
      </p:sp>
      <p:sp>
        <p:nvSpPr>
          <p:cNvPr id="861" name="Shape 861"/>
          <p:cNvSpPr txBox="1"/>
          <p:nvPr/>
        </p:nvSpPr>
        <p:spPr>
          <a:xfrm>
            <a:off x="645231" y="627534"/>
            <a:ext cx="5688632" cy="3960440"/>
          </a:xfrm>
          <a:prstGeom prst="rect">
            <a:avLst/>
          </a:prstGeom>
          <a:noFill/>
          <a:ln>
            <a:noFill/>
          </a:ln>
        </p:spPr>
        <p:txBody>
          <a:bodyPr wrap="square" lIns="91425" tIns="45700" rIns="91425" bIns="45700" anchor="t" anchorCtr="0">
            <a:noAutofit/>
          </a:bodyPr>
          <a:lstStyle/>
          <a:p>
            <a:pPr lvl="0" algn="just"/>
            <a:r>
              <a:rPr lang="id-ID" sz="1200" dirty="0" smtClean="0"/>
              <a:t>	</a:t>
            </a:r>
            <a:endParaRPr lang="id-ID" sz="1600" dirty="0" smtClean="0"/>
          </a:p>
          <a:p>
            <a:pPr marL="342900" indent="-342900" algn="just">
              <a:buFont typeface="+mj-lt"/>
              <a:buAutoNum type="arabicPeriod"/>
            </a:pPr>
            <a:r>
              <a:rPr lang="en-US" sz="1600" dirty="0" err="1" smtClean="0"/>
              <a:t>Nilai</a:t>
            </a:r>
            <a:r>
              <a:rPr lang="en-US" sz="1600" dirty="0" smtClean="0"/>
              <a:t> </a:t>
            </a:r>
            <a:r>
              <a:rPr lang="en-US" sz="1600" dirty="0" err="1"/>
              <a:t>Dasar</a:t>
            </a:r>
            <a:r>
              <a:rPr lang="en-US" sz="1600" dirty="0"/>
              <a:t>, </a:t>
            </a:r>
            <a:r>
              <a:rPr lang="en-US" sz="1600" dirty="0" err="1"/>
              <a:t>nilai</a:t>
            </a:r>
            <a:r>
              <a:rPr lang="en-US" sz="1600" dirty="0"/>
              <a:t> </a:t>
            </a:r>
            <a:r>
              <a:rPr lang="en-US" sz="1600" dirty="0" err="1"/>
              <a:t>bersifat</a:t>
            </a:r>
            <a:r>
              <a:rPr lang="en-US" sz="1600" dirty="0"/>
              <a:t> </a:t>
            </a:r>
            <a:r>
              <a:rPr lang="en-US" sz="1600" dirty="0" err="1"/>
              <a:t>abstrak</a:t>
            </a:r>
            <a:r>
              <a:rPr lang="en-US" sz="1600" dirty="0"/>
              <a:t> </a:t>
            </a:r>
            <a:r>
              <a:rPr lang="en-US" sz="1600" dirty="0" err="1"/>
              <a:t>dan</a:t>
            </a:r>
            <a:r>
              <a:rPr lang="en-US" sz="1600" dirty="0"/>
              <a:t> </a:t>
            </a:r>
            <a:r>
              <a:rPr lang="en-US" sz="1600" dirty="0" err="1"/>
              <a:t>tidak</a:t>
            </a:r>
            <a:r>
              <a:rPr lang="en-US" sz="1600" dirty="0"/>
              <a:t> </a:t>
            </a:r>
            <a:r>
              <a:rPr lang="en-US" sz="1600" dirty="0" err="1"/>
              <a:t>dapat</a:t>
            </a:r>
            <a:r>
              <a:rPr lang="en-US" sz="1600" dirty="0"/>
              <a:t> </a:t>
            </a:r>
            <a:r>
              <a:rPr lang="en-US" sz="1600" dirty="0" err="1"/>
              <a:t>diamati</a:t>
            </a:r>
            <a:r>
              <a:rPr lang="en-US" sz="1600" dirty="0"/>
              <a:t> </a:t>
            </a:r>
            <a:r>
              <a:rPr lang="id-ID" sz="1600" dirty="0"/>
              <a:t> </a:t>
            </a:r>
            <a:r>
              <a:rPr lang="en-US" sz="1600" dirty="0" err="1" smtClean="0"/>
              <a:t>oleh</a:t>
            </a:r>
            <a:r>
              <a:rPr lang="en-US" sz="1600" dirty="0" smtClean="0"/>
              <a:t> </a:t>
            </a:r>
            <a:r>
              <a:rPr lang="en-US" sz="1600" dirty="0" err="1"/>
              <a:t>panca</a:t>
            </a:r>
            <a:r>
              <a:rPr lang="en-US" sz="1600" dirty="0"/>
              <a:t> </a:t>
            </a:r>
            <a:r>
              <a:rPr lang="en-US" sz="1600" dirty="0" err="1"/>
              <a:t>indra</a:t>
            </a:r>
            <a:r>
              <a:rPr lang="en-US" sz="1600" dirty="0"/>
              <a:t> </a:t>
            </a:r>
            <a:r>
              <a:rPr lang="en-US" sz="1600" dirty="0" err="1"/>
              <a:t>manusia</a:t>
            </a:r>
            <a:r>
              <a:rPr lang="en-US" sz="1600" dirty="0"/>
              <a:t>, </a:t>
            </a:r>
            <a:r>
              <a:rPr lang="en-US" sz="1600" dirty="0" err="1"/>
              <a:t>namun</a:t>
            </a:r>
            <a:r>
              <a:rPr lang="en-US" sz="1600" dirty="0"/>
              <a:t> </a:t>
            </a:r>
            <a:r>
              <a:rPr lang="en-US" sz="1600" dirty="0" err="1"/>
              <a:t>dalam</a:t>
            </a:r>
            <a:r>
              <a:rPr lang="en-US" sz="1600" dirty="0"/>
              <a:t> </a:t>
            </a:r>
            <a:r>
              <a:rPr lang="en-US" sz="1600" dirty="0" err="1"/>
              <a:t>kenyataannya</a:t>
            </a:r>
            <a:r>
              <a:rPr lang="en-US" sz="1600" dirty="0"/>
              <a:t> </a:t>
            </a:r>
            <a:r>
              <a:rPr lang="en-US" sz="1600" dirty="0" err="1"/>
              <a:t>nilai</a:t>
            </a:r>
            <a:r>
              <a:rPr lang="en-US" sz="1600" dirty="0"/>
              <a:t> </a:t>
            </a:r>
            <a:r>
              <a:rPr lang="en-US" sz="1600" dirty="0" err="1"/>
              <a:t>berhubungan</a:t>
            </a:r>
            <a:r>
              <a:rPr lang="en-US" sz="1600" dirty="0"/>
              <a:t> </a:t>
            </a:r>
            <a:r>
              <a:rPr lang="en-US" sz="1600" dirty="0" err="1"/>
              <a:t>dengan</a:t>
            </a:r>
            <a:r>
              <a:rPr lang="en-US" sz="1600" dirty="0"/>
              <a:t> </a:t>
            </a:r>
            <a:r>
              <a:rPr lang="en-US" sz="1600" dirty="0" err="1"/>
              <a:t>tingkah</a:t>
            </a:r>
            <a:r>
              <a:rPr lang="en-US" sz="1600" dirty="0"/>
              <a:t> </a:t>
            </a:r>
            <a:r>
              <a:rPr lang="en-US" sz="1600" dirty="0" err="1"/>
              <a:t>laku</a:t>
            </a:r>
            <a:r>
              <a:rPr lang="en-US" sz="1600" dirty="0"/>
              <a:t> </a:t>
            </a:r>
            <a:r>
              <a:rPr lang="en-US" sz="1600" dirty="0" err="1" smtClean="0"/>
              <a:t>manusia</a:t>
            </a:r>
            <a:r>
              <a:rPr lang="en-US" sz="1600" dirty="0" smtClean="0"/>
              <a:t>.</a:t>
            </a:r>
            <a:endParaRPr lang="id-ID" sz="1600" dirty="0" smtClean="0"/>
          </a:p>
          <a:p>
            <a:pPr marL="342900" indent="-342900" algn="just">
              <a:buFont typeface="+mj-lt"/>
              <a:buAutoNum type="arabicPeriod"/>
            </a:pPr>
            <a:endParaRPr lang="id-ID" sz="1600" dirty="0"/>
          </a:p>
          <a:p>
            <a:pPr marL="342900" indent="-342900" algn="just">
              <a:buFont typeface="+mj-lt"/>
              <a:buAutoNum type="arabicPeriod"/>
            </a:pPr>
            <a:r>
              <a:rPr lang="en-US" sz="1600" dirty="0" err="1" smtClean="0"/>
              <a:t>Nilai</a:t>
            </a:r>
            <a:r>
              <a:rPr lang="en-US" sz="1600" dirty="0" smtClean="0"/>
              <a:t> </a:t>
            </a:r>
            <a:r>
              <a:rPr lang="en-US" sz="1600" dirty="0" err="1"/>
              <a:t>Instrumen</a:t>
            </a:r>
            <a:r>
              <a:rPr lang="en-US" sz="1600" dirty="0"/>
              <a:t>, </a:t>
            </a:r>
            <a:r>
              <a:rPr lang="en-US" sz="1600" dirty="0" err="1"/>
              <a:t>nilai</a:t>
            </a:r>
            <a:r>
              <a:rPr lang="en-US" sz="1600" dirty="0"/>
              <a:t> yang </a:t>
            </a:r>
            <a:r>
              <a:rPr lang="en-US" sz="1600" dirty="0" err="1"/>
              <a:t>menjadi</a:t>
            </a:r>
            <a:r>
              <a:rPr lang="en-US" sz="1600" dirty="0"/>
              <a:t> </a:t>
            </a:r>
            <a:r>
              <a:rPr lang="en-US" sz="1600" dirty="0" err="1"/>
              <a:t>pedoman</a:t>
            </a:r>
            <a:r>
              <a:rPr lang="en-US" sz="1600" dirty="0"/>
              <a:t> </a:t>
            </a:r>
            <a:r>
              <a:rPr lang="en-US" sz="1600" dirty="0" err="1"/>
              <a:t>pelaksanaan</a:t>
            </a:r>
            <a:r>
              <a:rPr lang="en-US" sz="1600" dirty="0"/>
              <a:t> </a:t>
            </a:r>
            <a:r>
              <a:rPr lang="en-US" sz="1600" dirty="0" err="1"/>
              <a:t>dari</a:t>
            </a:r>
            <a:r>
              <a:rPr lang="en-US" sz="1600" dirty="0"/>
              <a:t> </a:t>
            </a:r>
            <a:r>
              <a:rPr lang="en-US" sz="1600" dirty="0" err="1"/>
              <a:t>nilai</a:t>
            </a:r>
            <a:r>
              <a:rPr lang="en-US" sz="1600" dirty="0"/>
              <a:t> </a:t>
            </a:r>
            <a:r>
              <a:rPr lang="en-US" sz="1600" dirty="0" err="1"/>
              <a:t>dasar</a:t>
            </a:r>
            <a:r>
              <a:rPr lang="en-US" sz="1600" dirty="0"/>
              <a:t>. </a:t>
            </a:r>
            <a:r>
              <a:rPr lang="en-US" sz="1600" dirty="0" err="1"/>
              <a:t>Nilai</a:t>
            </a:r>
            <a:r>
              <a:rPr lang="en-US" sz="1600" dirty="0"/>
              <a:t> </a:t>
            </a:r>
            <a:r>
              <a:rPr lang="en-US" sz="1600" dirty="0" err="1"/>
              <a:t>dasar</a:t>
            </a:r>
            <a:r>
              <a:rPr lang="en-US" sz="1600" dirty="0"/>
              <a:t> </a:t>
            </a:r>
            <a:r>
              <a:rPr lang="en-US" sz="1600" dirty="0" err="1"/>
              <a:t>belum</a:t>
            </a:r>
            <a:r>
              <a:rPr lang="en-US" sz="1600" dirty="0"/>
              <a:t> </a:t>
            </a:r>
            <a:r>
              <a:rPr lang="en-US" sz="1600" dirty="0" err="1"/>
              <a:t>dapat</a:t>
            </a:r>
            <a:r>
              <a:rPr lang="en-US" sz="1600" dirty="0"/>
              <a:t> </a:t>
            </a:r>
            <a:r>
              <a:rPr lang="en-US" sz="1600" dirty="0" err="1"/>
              <a:t>bermakna</a:t>
            </a:r>
            <a:r>
              <a:rPr lang="en-US" sz="1600" dirty="0"/>
              <a:t> </a:t>
            </a:r>
            <a:r>
              <a:rPr lang="en-US" sz="1600" dirty="0" err="1"/>
              <a:t>sepenuhnya</a:t>
            </a:r>
            <a:r>
              <a:rPr lang="en-US" sz="1600" dirty="0"/>
              <a:t> </a:t>
            </a:r>
            <a:r>
              <a:rPr lang="en-US" sz="1600" dirty="0" err="1"/>
              <a:t>apabila</a:t>
            </a:r>
            <a:r>
              <a:rPr lang="en-US" sz="1600" dirty="0"/>
              <a:t> </a:t>
            </a:r>
            <a:r>
              <a:rPr lang="en-US" sz="1600" dirty="0" err="1"/>
              <a:t>belum</a:t>
            </a:r>
            <a:r>
              <a:rPr lang="en-US" sz="1600" dirty="0"/>
              <a:t> </a:t>
            </a:r>
            <a:r>
              <a:rPr lang="en-US" sz="1600" dirty="0" err="1"/>
              <a:t>memiliki</a:t>
            </a:r>
            <a:r>
              <a:rPr lang="en-US" sz="1600" dirty="0"/>
              <a:t> </a:t>
            </a:r>
            <a:r>
              <a:rPr lang="en-US" sz="1600" dirty="0" err="1"/>
              <a:t>formulasi</a:t>
            </a:r>
            <a:r>
              <a:rPr lang="en-US" sz="1600" dirty="0"/>
              <a:t> </a:t>
            </a:r>
            <a:r>
              <a:rPr lang="en-US" sz="1600" dirty="0" err="1"/>
              <a:t>serta</a:t>
            </a:r>
            <a:r>
              <a:rPr lang="en-US" sz="1600" dirty="0"/>
              <a:t> parameter </a:t>
            </a:r>
            <a:r>
              <a:rPr lang="en-US" sz="1600" dirty="0" err="1"/>
              <a:t>atau</a:t>
            </a:r>
            <a:r>
              <a:rPr lang="en-US" sz="1600" dirty="0"/>
              <a:t> </a:t>
            </a:r>
            <a:r>
              <a:rPr lang="en-US" sz="1600" dirty="0" err="1"/>
              <a:t>ukuran</a:t>
            </a:r>
            <a:r>
              <a:rPr lang="en-US" sz="1600" dirty="0"/>
              <a:t> yang </a:t>
            </a:r>
            <a:r>
              <a:rPr lang="en-US" sz="1600" dirty="0" err="1"/>
              <a:t>jelas</a:t>
            </a:r>
            <a:r>
              <a:rPr lang="en-US" sz="1600" dirty="0"/>
              <a:t>. </a:t>
            </a:r>
            <a:r>
              <a:rPr lang="en-US" sz="1600" dirty="0" smtClean="0"/>
              <a:t> </a:t>
            </a:r>
            <a:endParaRPr lang="id-ID" sz="1600" dirty="0" smtClean="0"/>
          </a:p>
          <a:p>
            <a:pPr marL="342900" indent="-342900" algn="just">
              <a:buFont typeface="+mj-lt"/>
              <a:buAutoNum type="arabicPeriod"/>
            </a:pPr>
            <a:endParaRPr lang="id-ID" sz="1600" dirty="0" smtClean="0"/>
          </a:p>
          <a:p>
            <a:pPr marL="342900" indent="-342900" algn="just">
              <a:buFont typeface="+mj-lt"/>
              <a:buAutoNum type="arabicPeriod"/>
            </a:pPr>
            <a:r>
              <a:rPr lang="id-ID" sz="1600" dirty="0" smtClean="0"/>
              <a:t>Nilai </a:t>
            </a:r>
            <a:r>
              <a:rPr lang="id-ID" sz="1600" dirty="0"/>
              <a:t>Praktis, merupakan penjabaran lebih lanjut dari nilai  </a:t>
            </a:r>
            <a:r>
              <a:rPr lang="id-ID" sz="1600" dirty="0" smtClean="0"/>
              <a:t>instrumental </a:t>
            </a:r>
            <a:r>
              <a:rPr lang="id-ID" sz="1600" dirty="0"/>
              <a:t>dalam kehidupan yang lebih nyata dengan demikian nilai praksis merupakan pelaksanaan secara nyata dari nilai-nilai dasar dan nilai-nilai instrumental.</a:t>
            </a:r>
          </a:p>
          <a:p>
            <a:pPr marL="342900" indent="-342900" algn="just">
              <a:buFont typeface="+mj-lt"/>
              <a:buAutoNum type="arabicPeriod"/>
            </a:pPr>
            <a:endParaRPr lang="en" sz="1600" dirty="0">
              <a:solidFill>
                <a:srgbClr val="3F3F3F"/>
              </a:solidFill>
              <a:sym typeface="Arial"/>
            </a:endParaRPr>
          </a:p>
        </p:txBody>
      </p:sp>
    </p:spTree>
    <p:extLst>
      <p:ext uri="{BB962C8B-B14F-4D97-AF65-F5344CB8AC3E}">
        <p14:creationId xmlns:p14="http://schemas.microsoft.com/office/powerpoint/2010/main" val="1434584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lgn="just"/>
            <a:r>
              <a:rPr lang="id-ID" sz="2800" dirty="0"/>
              <a:t>Sumber Historis, Sosiologis, Politis tentang Pancasila sebagai Sistem Etika</a:t>
            </a:r>
            <a:endParaRPr lang="id-ID" sz="2800" dirty="0">
              <a:solidFill>
                <a:schemeClr val="bg1"/>
              </a:solidFill>
            </a:endParaRPr>
          </a:p>
        </p:txBody>
      </p:sp>
      <p:sp>
        <p:nvSpPr>
          <p:cNvPr id="861" name="Shape 861"/>
          <p:cNvSpPr txBox="1"/>
          <p:nvPr/>
        </p:nvSpPr>
        <p:spPr>
          <a:xfrm>
            <a:off x="627990" y="992096"/>
            <a:ext cx="5688632" cy="3960440"/>
          </a:xfrm>
          <a:prstGeom prst="rect">
            <a:avLst/>
          </a:prstGeom>
          <a:noFill/>
          <a:ln>
            <a:noFill/>
          </a:ln>
        </p:spPr>
        <p:txBody>
          <a:bodyPr wrap="square" lIns="91425" tIns="45700" rIns="91425" bIns="45700" anchor="t" anchorCtr="0">
            <a:noAutofit/>
          </a:bodyPr>
          <a:lstStyle/>
          <a:p>
            <a:pPr marL="342900" indent="-342900" algn="just">
              <a:buAutoNum type="arabicPeriod"/>
            </a:pPr>
            <a:r>
              <a:rPr lang="id-ID" sz="1600" b="1" dirty="0" smtClean="0"/>
              <a:t>Sumber </a:t>
            </a:r>
            <a:r>
              <a:rPr lang="id-ID" sz="1600" b="1" dirty="0"/>
              <a:t>historis </a:t>
            </a:r>
            <a:endParaRPr lang="id-ID" sz="1600" b="1" dirty="0" smtClean="0"/>
          </a:p>
          <a:p>
            <a:pPr algn="just"/>
            <a:r>
              <a:rPr lang="id-ID" sz="1600" dirty="0" smtClean="0"/>
              <a:t>Pada </a:t>
            </a:r>
            <a:r>
              <a:rPr lang="id-ID" sz="1600" dirty="0"/>
              <a:t>zaman Orde Lama, Pancasila sebagai sistem etika masih berbentuk sebagai Philosofische Grondslag atau Weltanschauung. Artinya, nilai- nilai Pancasila belum ditegaskan ke dalam sistem etika, tetapi nilai-nilai moral telah terdapat pandangan hidup masyarakat. Pada zaman Orde Baru, Pancasila sebagai sistem etika disosialisasikan melalui penataran P-4 dan diinstitusionalkan dalam wadah BP-7. Ada banyak butir</a:t>
            </a:r>
            <a:br>
              <a:rPr lang="id-ID" sz="1600" dirty="0"/>
            </a:br>
            <a:r>
              <a:rPr lang="id-ID" sz="1600" dirty="0" smtClean="0"/>
              <a:t>187 </a:t>
            </a:r>
            <a:r>
              <a:rPr lang="id-ID" sz="1600" dirty="0"/>
              <a:t>Ada banyak butir Pancasila yang dijabarkan dari kelima sila Pancasila sebagai hasil temuan dari para peneliti BP-7. Untuk memudahkan pemahaman tentang butir-butir sila Pancasila dapat dilihat pada tabel berikut (Soeprapto, 1993: 53--55).</a:t>
            </a:r>
            <a:br>
              <a:rPr lang="id-ID" sz="1600" dirty="0"/>
            </a:br>
            <a:endParaRPr lang="id-ID" sz="1600" dirty="0"/>
          </a:p>
          <a:p>
            <a:pPr algn="just"/>
            <a:endParaRPr lang="en" sz="1600" dirty="0">
              <a:solidFill>
                <a:srgbClr val="3F3F3F"/>
              </a:solidFill>
              <a:sym typeface="Arial"/>
            </a:endParaRPr>
          </a:p>
        </p:txBody>
      </p:sp>
    </p:spTree>
    <p:extLst>
      <p:ext uri="{BB962C8B-B14F-4D97-AF65-F5344CB8AC3E}">
        <p14:creationId xmlns:p14="http://schemas.microsoft.com/office/powerpoint/2010/main" val="203381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lgn="just"/>
            <a:r>
              <a:rPr lang="id-ID" sz="2800" dirty="0"/>
              <a:t>Sumber Historis, Sosiologis, Politis tentang Pancasila sebagai Sistem Etika</a:t>
            </a:r>
            <a:endParaRPr lang="id-ID" sz="2800" dirty="0">
              <a:solidFill>
                <a:schemeClr val="bg1"/>
              </a:solidFill>
            </a:endParaRPr>
          </a:p>
        </p:txBody>
      </p:sp>
      <p:sp>
        <p:nvSpPr>
          <p:cNvPr id="861" name="Shape 861"/>
          <p:cNvSpPr txBox="1"/>
          <p:nvPr/>
        </p:nvSpPr>
        <p:spPr>
          <a:xfrm>
            <a:off x="680154" y="591530"/>
            <a:ext cx="5688632" cy="3960440"/>
          </a:xfrm>
          <a:prstGeom prst="rect">
            <a:avLst/>
          </a:prstGeom>
          <a:noFill/>
          <a:ln>
            <a:noFill/>
          </a:ln>
        </p:spPr>
        <p:txBody>
          <a:bodyPr wrap="square" lIns="91425" tIns="45700" rIns="91425" bIns="45700" anchor="t" anchorCtr="0">
            <a:noAutofit/>
          </a:bodyPr>
          <a:lstStyle/>
          <a:p>
            <a:pPr algn="just"/>
            <a:r>
              <a:rPr lang="id-ID" sz="1600" dirty="0" smtClean="0"/>
              <a:t>2. </a:t>
            </a:r>
            <a:r>
              <a:rPr lang="id-ID" sz="1600" b="1" dirty="0" smtClean="0"/>
              <a:t>Sumber </a:t>
            </a:r>
            <a:r>
              <a:rPr lang="id-ID" sz="1600" b="1" dirty="0"/>
              <a:t>Sosiologis </a:t>
            </a:r>
            <a:endParaRPr lang="id-ID" sz="1600" b="1" dirty="0" smtClean="0"/>
          </a:p>
          <a:p>
            <a:pPr algn="just"/>
            <a:r>
              <a:rPr lang="id-ID" sz="1600" dirty="0" smtClean="0"/>
              <a:t>Sumber </a:t>
            </a:r>
            <a:r>
              <a:rPr lang="id-ID" sz="1600" dirty="0"/>
              <a:t>sosiologis Pancasila sebagai sistem etika dapat ditemukan dalam kehidupan masyarakat berbagai etnik di Indonesia. Misalnya, orang Minangkabau dalam hal bermusyawarah memakai prinsip “bulat air oleh pembuluh, bulat kata oleh mufakat”. Masih banyak lagi mutiara kearifan lokal yang bertebaran di bumi Indonesia ini sehingga memerlukan penelitian yang mendalam. </a:t>
            </a:r>
            <a:endParaRPr lang="id-ID" sz="1600" dirty="0" smtClean="0"/>
          </a:p>
          <a:p>
            <a:pPr algn="just"/>
            <a:r>
              <a:rPr lang="id-ID" sz="1600" dirty="0" smtClean="0"/>
              <a:t>3</a:t>
            </a:r>
            <a:r>
              <a:rPr lang="id-ID" sz="1600" dirty="0"/>
              <a:t>. </a:t>
            </a:r>
            <a:r>
              <a:rPr lang="id-ID" sz="1600" b="1" dirty="0"/>
              <a:t>Sumber politis </a:t>
            </a:r>
            <a:endParaRPr lang="id-ID" sz="1600" b="1" dirty="0" smtClean="0"/>
          </a:p>
          <a:p>
            <a:pPr algn="just"/>
            <a:r>
              <a:rPr lang="id-ID" sz="1600" dirty="0" smtClean="0"/>
              <a:t>Sumber </a:t>
            </a:r>
            <a:r>
              <a:rPr lang="id-ID" sz="1600" dirty="0"/>
              <a:t>politis Pancasila sebagai sistem etika terdapat dalam norma- norma dasar (Grundnorm) sebagai sumber penyusunan berbagai peraturan perundangan-undangan di Indonesia. Hans Kelsen mengatakan bahwa teori hukum itu suatu norma yang berbentuk piramida Politik Tujuan </a:t>
            </a:r>
            <a:r>
              <a:rPr lang="id-ID" sz="1600" dirty="0" smtClean="0"/>
              <a:t>AksiSarana</a:t>
            </a:r>
            <a:endParaRPr lang="en" sz="1600" dirty="0">
              <a:solidFill>
                <a:srgbClr val="3F3F3F"/>
              </a:solidFill>
              <a:sym typeface="Arial"/>
            </a:endParaRPr>
          </a:p>
        </p:txBody>
      </p:sp>
    </p:spTree>
    <p:extLst>
      <p:ext uri="{BB962C8B-B14F-4D97-AF65-F5344CB8AC3E}">
        <p14:creationId xmlns:p14="http://schemas.microsoft.com/office/powerpoint/2010/main" val="1237991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04107" cy="1440408"/>
          </a:xfrm>
          <a:prstGeom prst="rect">
            <a:avLst/>
          </a:prstGeom>
          <a:noFill/>
          <a:ln>
            <a:noFill/>
          </a:ln>
        </p:spPr>
        <p:txBody>
          <a:bodyPr wrap="square" lIns="91425" tIns="45700" rIns="91425" bIns="45700" anchor="t" anchorCtr="0">
            <a:noAutofit/>
          </a:bodyPr>
          <a:lstStyle/>
          <a:p>
            <a:pPr lvl="6" algn="just"/>
            <a:r>
              <a:rPr lang="id-ID" sz="2800" b="1" dirty="0"/>
              <a:t>Dinamika dan Tantangan Pancasila sebagai Sistem Etika</a:t>
            </a:r>
            <a:endParaRPr lang="id-ID" sz="2800" b="1" dirty="0">
              <a:solidFill>
                <a:schemeClr val="bg1"/>
              </a:solidFill>
            </a:endParaRPr>
          </a:p>
        </p:txBody>
      </p:sp>
      <p:sp>
        <p:nvSpPr>
          <p:cNvPr id="861" name="Shape 861"/>
          <p:cNvSpPr txBox="1"/>
          <p:nvPr/>
        </p:nvSpPr>
        <p:spPr>
          <a:xfrm>
            <a:off x="617130" y="479244"/>
            <a:ext cx="5688632" cy="2092506"/>
          </a:xfrm>
          <a:prstGeom prst="rect">
            <a:avLst/>
          </a:prstGeom>
          <a:noFill/>
          <a:ln>
            <a:noFill/>
          </a:ln>
        </p:spPr>
        <p:txBody>
          <a:bodyPr wrap="square" lIns="91425" tIns="45700" rIns="91425" bIns="45700" anchor="t" anchorCtr="0">
            <a:noAutofit/>
          </a:bodyPr>
          <a:lstStyle/>
          <a:p>
            <a:pPr algn="just"/>
            <a:r>
              <a:rPr lang="id-ID" sz="1600" dirty="0" smtClean="0"/>
              <a:t>Argumen </a:t>
            </a:r>
            <a:r>
              <a:rPr lang="id-ID" sz="1600" dirty="0"/>
              <a:t>tentang Dinamika Pancasila sebagai Sistem Etika Pertama, pada zaman Orde Lama, pemilu diselenggarakan dengan semangat demokrasi yang diikuti banyak partai politik, tetapi dimenangkan empat partai politik, yaitu Partai Nasional Indonesia (PNI), Partai Muslimin Indonesia (PARMUSI), Partai Nahdhatul Ulama (PNU), dan Partai Komunis Indonesia (PKI). </a:t>
            </a:r>
            <a:endParaRPr lang="id-ID" sz="1600" dirty="0" smtClean="0"/>
          </a:p>
          <a:p>
            <a:pPr algn="just"/>
            <a:r>
              <a:rPr lang="id-ID" sz="1600" dirty="0" smtClean="0"/>
              <a:t>Kedua</a:t>
            </a:r>
            <a:r>
              <a:rPr lang="id-ID" sz="1600" dirty="0"/>
              <a:t>, pada zaman Orde Baru sistem etika Pancasila diletakkan dalam bentuk penataran P-4. Pada zaman Orde Baru itu pula muncul konsep manusia Indonesia seutuhnya sebagai cerminan manusia yang berperilaku dan berakhlak mulia sesuai dengan nilai-nilai Pancasila. Manusia Indonesia seutuhnya dalam pandangan Orde Baru, artinya manusia sebagai makhluk ciptaan Tuhan Yang Maha Esa, yang secara kodrati bersifat monodualistik, yaitu makhluk rohani sekaligus makhluk jasmani, dan makhluk individu sekaligus makhluk sosial.</a:t>
            </a:r>
            <a:endParaRPr lang="en" sz="1600" dirty="0">
              <a:solidFill>
                <a:srgbClr val="3F3F3F"/>
              </a:solidFill>
              <a:sym typeface="Arial"/>
            </a:endParaRPr>
          </a:p>
        </p:txBody>
      </p:sp>
    </p:spTree>
    <p:extLst>
      <p:ext uri="{BB962C8B-B14F-4D97-AF65-F5344CB8AC3E}">
        <p14:creationId xmlns:p14="http://schemas.microsoft.com/office/powerpoint/2010/main" val="2855327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Shape 857"/>
          <p:cNvSpPr/>
          <p:nvPr/>
        </p:nvSpPr>
        <p:spPr>
          <a:xfrm>
            <a:off x="215516" y="177378"/>
            <a:ext cx="8712968" cy="4788744"/>
          </a:xfrm>
          <a:prstGeom prst="frame">
            <a:avLst>
              <a:gd name="adj1" fmla="val 890"/>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dk1"/>
              </a:solidFill>
              <a:latin typeface="Arial"/>
              <a:ea typeface="Arial"/>
              <a:cs typeface="Arial"/>
              <a:sym typeface="Arial"/>
            </a:endParaRPr>
          </a:p>
        </p:txBody>
      </p:sp>
      <p:sp>
        <p:nvSpPr>
          <p:cNvPr id="858" name="Shape 858"/>
          <p:cNvSpPr/>
          <p:nvPr/>
        </p:nvSpPr>
        <p:spPr>
          <a:xfrm>
            <a:off x="6651775" y="0"/>
            <a:ext cx="2016224" cy="5143500"/>
          </a:xfrm>
          <a:prstGeom prst="rect">
            <a:avLst/>
          </a:prstGeom>
          <a:solidFill>
            <a:srgbClr val="32AEB8"/>
          </a:solidFill>
          <a:ln>
            <a:noFill/>
          </a:ln>
        </p:spPr>
        <p:txBody>
          <a:bodyPr wrap="square" lIns="91425" tIns="45700" rIns="91425" bIns="45700" anchor="ctr" anchorCtr="0">
            <a:noAutofit/>
          </a:bodyPr>
          <a:lstStyle/>
          <a:p>
            <a:pPr marL="0" marR="0" lvl="0" indent="0" algn="ctr" rtl="0">
              <a:spcBef>
                <a:spcPts val="0"/>
              </a:spcBef>
              <a:buNone/>
            </a:pPr>
            <a:endParaRPr sz="1800">
              <a:solidFill>
                <a:schemeClr val="lt1"/>
              </a:solidFill>
              <a:latin typeface="Arial"/>
              <a:ea typeface="Arial"/>
              <a:cs typeface="Arial"/>
              <a:sym typeface="Arial"/>
            </a:endParaRPr>
          </a:p>
        </p:txBody>
      </p:sp>
      <p:sp>
        <p:nvSpPr>
          <p:cNvPr id="859" name="Shape 859"/>
          <p:cNvSpPr txBox="1"/>
          <p:nvPr/>
        </p:nvSpPr>
        <p:spPr>
          <a:xfrm>
            <a:off x="6763891" y="771302"/>
            <a:ext cx="1984573" cy="1440408"/>
          </a:xfrm>
          <a:prstGeom prst="rect">
            <a:avLst/>
          </a:prstGeom>
          <a:noFill/>
          <a:ln>
            <a:noFill/>
          </a:ln>
        </p:spPr>
        <p:txBody>
          <a:bodyPr wrap="square" lIns="91425" tIns="45700" rIns="91425" bIns="45700" anchor="t" anchorCtr="0">
            <a:noAutofit/>
          </a:bodyPr>
          <a:lstStyle/>
          <a:p>
            <a:pPr lvl="6" algn="ctr"/>
            <a:r>
              <a:rPr lang="id-ID" sz="2800" b="1" dirty="0"/>
              <a:t>Urgensi Pancasila sebagai Sistem Etika</a:t>
            </a:r>
            <a:endParaRPr lang="id-ID" sz="2800" b="1" dirty="0">
              <a:solidFill>
                <a:schemeClr val="bg1"/>
              </a:solidFill>
            </a:endParaRPr>
          </a:p>
        </p:txBody>
      </p:sp>
      <p:sp>
        <p:nvSpPr>
          <p:cNvPr id="861" name="Shape 861"/>
          <p:cNvSpPr txBox="1"/>
          <p:nvPr/>
        </p:nvSpPr>
        <p:spPr>
          <a:xfrm>
            <a:off x="493242" y="783276"/>
            <a:ext cx="5688632" cy="3960440"/>
          </a:xfrm>
          <a:prstGeom prst="rect">
            <a:avLst/>
          </a:prstGeom>
          <a:noFill/>
          <a:ln>
            <a:noFill/>
          </a:ln>
        </p:spPr>
        <p:txBody>
          <a:bodyPr wrap="square" lIns="91425" tIns="45700" rIns="91425" bIns="45700" anchor="t" anchorCtr="0">
            <a:noAutofit/>
          </a:bodyPr>
          <a:lstStyle/>
          <a:p>
            <a:pPr marL="342900" indent="-342900" algn="just">
              <a:buFont typeface="+mj-lt"/>
              <a:buAutoNum type="arabicPeriod"/>
            </a:pPr>
            <a:r>
              <a:rPr lang="id-ID" sz="1600" dirty="0" smtClean="0"/>
              <a:t>Banyaknya </a:t>
            </a:r>
            <a:r>
              <a:rPr lang="id-ID" sz="1600" dirty="0"/>
              <a:t>kasus korupsi yang melanda negara Indonesia sehingga dapat melemahkan sendi-sendi kehidupan berbangsa dan bernegara </a:t>
            </a:r>
            <a:endParaRPr lang="id-ID" sz="1600" dirty="0" smtClean="0"/>
          </a:p>
          <a:p>
            <a:pPr marL="342900" indent="-342900" algn="just">
              <a:buFont typeface="+mj-lt"/>
              <a:buAutoNum type="arabicPeriod"/>
            </a:pPr>
            <a:r>
              <a:rPr lang="id-ID" sz="1600" dirty="0" smtClean="0"/>
              <a:t>Masih </a:t>
            </a:r>
            <a:r>
              <a:rPr lang="id-ID" sz="1600" dirty="0"/>
              <a:t>terjadinya aksi terorisme yang mengatasnamakan agama sehingga dapat merusak semangat toleransi dalam kehidupan antar umat beragama, dan meluluhlantakkan semangat persatuan atau mengancam disintegrasi bangsa </a:t>
            </a:r>
            <a:endParaRPr lang="id-ID" sz="1600" dirty="0" smtClean="0"/>
          </a:p>
          <a:p>
            <a:pPr marL="342900" indent="-342900" algn="just">
              <a:buFont typeface="+mj-lt"/>
              <a:buAutoNum type="arabicPeriod"/>
            </a:pPr>
            <a:r>
              <a:rPr lang="id-ID" sz="1600" dirty="0" smtClean="0"/>
              <a:t>Terjadinya </a:t>
            </a:r>
            <a:r>
              <a:rPr lang="id-ID" sz="1600" dirty="0"/>
              <a:t>pelanggaran hak asasi manusia (HAM) dalam kehidupan bernegara </a:t>
            </a:r>
            <a:endParaRPr lang="id-ID" sz="1600" dirty="0" smtClean="0"/>
          </a:p>
          <a:p>
            <a:pPr marL="342900" indent="-342900" algn="just">
              <a:buFont typeface="+mj-lt"/>
              <a:buAutoNum type="arabicPeriod"/>
            </a:pPr>
            <a:r>
              <a:rPr lang="id-ID" sz="1600" dirty="0" smtClean="0"/>
              <a:t>Kesenjangan </a:t>
            </a:r>
            <a:r>
              <a:rPr lang="id-ID" sz="1600" dirty="0"/>
              <a:t>antara kelompok masyarakat kaya dan miskin masih menandai kehidupan masyarakat Indonesia. </a:t>
            </a:r>
            <a:endParaRPr lang="id-ID" sz="1600" dirty="0" smtClean="0"/>
          </a:p>
          <a:p>
            <a:pPr marL="342900" indent="-342900" algn="just">
              <a:buFont typeface="+mj-lt"/>
              <a:buAutoNum type="arabicPeriod"/>
            </a:pPr>
            <a:r>
              <a:rPr lang="id-ID" sz="1600" dirty="0" smtClean="0"/>
              <a:t>Ketidakadilan </a:t>
            </a:r>
            <a:r>
              <a:rPr lang="id-ID" sz="1600" dirty="0"/>
              <a:t>hukum yang masih mewarnai proses peradilan di Indonesia f.Banyaknya orang kaya yang tidak bersedia membayar pajak dengan benar</a:t>
            </a:r>
            <a:endParaRPr lang="en" sz="1600" dirty="0">
              <a:solidFill>
                <a:srgbClr val="3F3F3F"/>
              </a:solidFill>
              <a:sym typeface="Arial"/>
            </a:endParaRPr>
          </a:p>
        </p:txBody>
      </p:sp>
    </p:spTree>
    <p:extLst>
      <p:ext uri="{BB962C8B-B14F-4D97-AF65-F5344CB8AC3E}">
        <p14:creationId xmlns:p14="http://schemas.microsoft.com/office/powerpoint/2010/main" val="3972986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9"/>
        <p:cNvGrpSpPr/>
        <p:nvPr/>
      </p:nvGrpSpPr>
      <p:grpSpPr>
        <a:xfrm>
          <a:off x="0" y="0"/>
          <a:ext cx="0" cy="0"/>
          <a:chOff x="0" y="0"/>
          <a:chExt cx="0" cy="0"/>
        </a:xfrm>
      </p:grpSpPr>
      <p:sp>
        <p:nvSpPr>
          <p:cNvPr id="880" name="Shape 880"/>
          <p:cNvSpPr txBox="1">
            <a:spLocks noGrp="1"/>
          </p:cNvSpPr>
          <p:nvPr>
            <p:ph type="title"/>
          </p:nvPr>
        </p:nvSpPr>
        <p:spPr>
          <a:xfrm>
            <a:off x="3575" y="3604550"/>
            <a:ext cx="9144000" cy="601800"/>
          </a:xfrm>
          <a:prstGeom prst="rect">
            <a:avLst/>
          </a:prstGeom>
        </p:spPr>
        <p:txBody>
          <a:bodyPr wrap="square" lIns="91425" tIns="91425" rIns="91425" bIns="91425" anchor="ctr" anchorCtr="0">
            <a:noAutofit/>
          </a:bodyPr>
          <a:lstStyle/>
          <a:p>
            <a:pPr lvl="0" rtl="0">
              <a:spcBef>
                <a:spcPts val="0"/>
              </a:spcBef>
              <a:buClr>
                <a:schemeClr val="dk1"/>
              </a:buClr>
              <a:buFont typeface="Arial"/>
              <a:buNone/>
            </a:pPr>
            <a:r>
              <a:rPr lang="en" dirty="0" smtClean="0">
                <a:solidFill>
                  <a:schemeClr val="dk1"/>
                </a:solidFill>
              </a:rPr>
              <a:t>T</a:t>
            </a:r>
            <a:r>
              <a:rPr lang="id-ID" dirty="0" smtClean="0">
                <a:solidFill>
                  <a:schemeClr val="dk1"/>
                </a:solidFill>
              </a:rPr>
              <a:t>ERIMAKASIH</a:t>
            </a:r>
            <a:endParaRPr lang="en" dirty="0">
              <a:solidFill>
                <a:schemeClr val="dk1"/>
              </a:solidFill>
            </a:endParaRPr>
          </a:p>
        </p:txBody>
      </p:sp>
      <p:sp>
        <p:nvSpPr>
          <p:cNvPr id="2" name="Subtitle 1"/>
          <p:cNvSpPr>
            <a:spLocks noGrp="1"/>
          </p:cNvSpPr>
          <p:nvPr>
            <p:ph type="subTitle" idx="1"/>
          </p:nvPr>
        </p:nvSpPr>
        <p:spPr/>
        <p:txBody>
          <a:bodyPr/>
          <a:lstStyle/>
          <a:p>
            <a:r>
              <a:rPr lang="id-ID" b="1" dirty="0" smtClean="0"/>
              <a:t>ALHAMDULILLAH....</a:t>
            </a:r>
            <a:endParaRPr lang="id-ID"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tents Slide Master">
  <a:themeElements>
    <a:clrScheme name="Custom 46">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486</Words>
  <Application>Microsoft Office PowerPoint</Application>
  <PresentationFormat>On-screen Show (16:9)</PresentationFormat>
  <Paragraphs>46</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Contents Slide Master</vt:lpstr>
      <vt:lpstr>PANCASILA SEBAGAI SISTEM ETIKA </vt:lpstr>
      <vt:lpstr>Konsep Teori</vt:lpstr>
      <vt:lpstr>PowerPoint Presentation</vt:lpstr>
      <vt:lpstr>PowerPoint Presentation</vt:lpstr>
      <vt:lpstr>PowerPoint Presentation</vt:lpstr>
      <vt:lpstr>PowerPoint Presentation</vt:lpstr>
      <vt:lpstr>PowerPoint Presentation</vt:lpstr>
      <vt:lpstr>PowerPoint Presentation</vt:lpstr>
      <vt:lpstr>TERIMAKASIH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SISTEM DAN NILAI ETIKA</dc:title>
  <dc:creator>Silvia</dc:creator>
  <cp:lastModifiedBy>Tatik Rohmawati</cp:lastModifiedBy>
  <cp:revision>25</cp:revision>
  <dcterms:modified xsi:type="dcterms:W3CDTF">2020-06-22T03:23:46Z</dcterms:modified>
</cp:coreProperties>
</file>